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QAlOXMD/m3ue6bt9yTz9dHP8s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5957b4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4b5957b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5957b4e6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b5957b4e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5957b4e6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b5957b4e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b5957b4e6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b5957b4e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5957b4e6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b5957b4e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b5957b4e6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b5957b4e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b5957b4e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4b5957b4e6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349d3c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33349d3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b5957b4e6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4b5957b4e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b5957b4e6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4b5957b4e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5957b4e6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4b5957b4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513eca586_3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513eca586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b5957b4e6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b5957b4e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b5957b4e6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b5957b4e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5957b4e6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b5957b4e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b5957b4e6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b5957b4e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b5957b4e6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b5957b4e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b5957b4e6_0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b5957b4e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b5957b4e6_0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b5957b4e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a7b2d16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34a7b2d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13eca586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13eca586_3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3513eca586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13eca586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3513eca586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13eca586_3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13eca586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3513eca586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5957b4e6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b5957b4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jpg"/><Relationship Id="rId4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72" name="Google Shape;72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73" name="Google Shape;73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" name="Google Shape;1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" name="Google Shape;1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1" name="Google Shape;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4" name="Google Shape;34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39" name="Google Shape;39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48" name="Google Shape;48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aeldung.com/jpa-cascade-typ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5957b4e6_0_0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Desenvolvimento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APIs REST</a:t>
            </a:r>
            <a:endParaRPr/>
          </a:p>
        </p:txBody>
      </p:sp>
      <p:sp>
        <p:nvSpPr>
          <p:cNvPr id="101" name="Google Shape;101;g14b5957b4e6_0_0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06 - Relacionamento entre entidades (continuação)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Relacionamentos Um para 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Relacionamentos Um para Muitos / Muitos para 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Relacionamentos Muitos para Muitos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Operações em Cascata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5957b4e6_0_24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Fetch.Lazy e Fetch.Eager</a:t>
            </a:r>
            <a:endParaRPr/>
          </a:p>
        </p:txBody>
      </p:sp>
      <p:pic>
        <p:nvPicPr>
          <p:cNvPr id="175" name="Google Shape;175;g14b5957b4e6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44" y="1964888"/>
            <a:ext cx="8905445" cy="30543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g14b5957b4e6_0_244"/>
          <p:cNvSpPr/>
          <p:nvPr/>
        </p:nvSpPr>
        <p:spPr>
          <a:xfrm>
            <a:off x="463302" y="1616602"/>
            <a:ext cx="11026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listar todos veículos temos o erro abaixo:</a:t>
            </a:r>
            <a:endParaRPr/>
          </a:p>
        </p:txBody>
      </p:sp>
      <p:sp>
        <p:nvSpPr>
          <p:cNvPr id="177" name="Google Shape;177;g14b5957b4e6_0_244"/>
          <p:cNvSpPr txBox="1"/>
          <p:nvPr/>
        </p:nvSpPr>
        <p:spPr>
          <a:xfrm>
            <a:off x="3334800" y="5852450"/>
            <a:ext cx="4427700" cy="6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FetchType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EAGER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"id_proprietario"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14b5957b4e6_0_244"/>
          <p:cNvSpPr/>
          <p:nvPr/>
        </p:nvSpPr>
        <p:spPr>
          <a:xfrm>
            <a:off x="3334797" y="5424550"/>
            <a:ext cx="471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na classe Veiculo: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5957b4e6_0_25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 para Muitos / Muitos para Um</a:t>
            </a:r>
            <a:endParaRPr/>
          </a:p>
        </p:txBody>
      </p:sp>
      <p:sp>
        <p:nvSpPr>
          <p:cNvPr id="184" name="Google Shape;184;g14b5957b4e6_0_258"/>
          <p:cNvSpPr/>
          <p:nvPr/>
        </p:nvSpPr>
        <p:spPr>
          <a:xfrm>
            <a:off x="5597352" y="5469825"/>
            <a:ext cx="3644100" cy="493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e HashCode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85" name="Google Shape;185;g14b5957b4e6_0_258"/>
          <p:cNvSpPr/>
          <p:nvPr/>
        </p:nvSpPr>
        <p:spPr>
          <a:xfrm>
            <a:off x="5418354" y="1628050"/>
            <a:ext cx="6338100" cy="271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4b5957b4e6_0_258"/>
          <p:cNvSpPr/>
          <p:nvPr/>
        </p:nvSpPr>
        <p:spPr>
          <a:xfrm>
            <a:off x="5371250" y="2922451"/>
            <a:ext cx="6611400" cy="9021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Várias manutenções para um determinado veículo.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@JoinColumn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Estamos dizendo qual é a coluna da tabela que é a chave estrangeira.</a:t>
            </a:r>
            <a:endParaRPr/>
          </a:p>
        </p:txBody>
      </p:sp>
      <p:sp>
        <p:nvSpPr>
          <p:cNvPr id="187" name="Google Shape;187;g14b5957b4e6_0_258"/>
          <p:cNvSpPr txBox="1"/>
          <p:nvPr/>
        </p:nvSpPr>
        <p:spPr>
          <a:xfrm>
            <a:off x="197825" y="1571525"/>
            <a:ext cx="4870500" cy="45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"data_entrada"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dataEntrada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"data_saida"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dataSaida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b5957b4e6_0_27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 para Muitos / Muitos para Um</a:t>
            </a:r>
            <a:endParaRPr/>
          </a:p>
        </p:txBody>
      </p:sp>
      <p:sp>
        <p:nvSpPr>
          <p:cNvPr id="193" name="Google Shape;193;g14b5957b4e6_0_275"/>
          <p:cNvSpPr/>
          <p:nvPr/>
        </p:nvSpPr>
        <p:spPr>
          <a:xfrm>
            <a:off x="116975" y="1638100"/>
            <a:ext cx="6006600" cy="3876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manutencoes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destaque na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/>
          </a:p>
        </p:txBody>
      </p:sp>
      <p:sp>
        <p:nvSpPr>
          <p:cNvPr id="194" name="Google Shape;194;g14b5957b4e6_0_275"/>
          <p:cNvSpPr/>
          <p:nvPr/>
        </p:nvSpPr>
        <p:spPr>
          <a:xfrm>
            <a:off x="305401" y="4755475"/>
            <a:ext cx="5780100" cy="990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veículo pode ter uma ou várias manutenções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mappedBy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Estamos dizendo qual é o nome do atributo da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contém o relacionamento</a:t>
            </a:r>
            <a:endParaRPr/>
          </a:p>
        </p:txBody>
      </p:sp>
      <p:sp>
        <p:nvSpPr>
          <p:cNvPr id="195" name="Google Shape;195;g14b5957b4e6_0_275"/>
          <p:cNvSpPr txBox="1"/>
          <p:nvPr/>
        </p:nvSpPr>
        <p:spPr>
          <a:xfrm>
            <a:off x="6547125" y="1526100"/>
            <a:ext cx="5492100" cy="51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placa"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marca"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modelo"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FetchType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EAGER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"id_proprietario"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OneToMany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mappedBy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manutencoes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g14b5957b4e6_0_275"/>
          <p:cNvSpPr/>
          <p:nvPr/>
        </p:nvSpPr>
        <p:spPr>
          <a:xfrm>
            <a:off x="6603650" y="6170325"/>
            <a:ext cx="3476100" cy="47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b5957b4e6_0_28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 para Muitos / Muitos para Um</a:t>
            </a:r>
            <a:endParaRPr/>
          </a:p>
        </p:txBody>
      </p:sp>
      <p:pic>
        <p:nvPicPr>
          <p:cNvPr id="202" name="Google Shape;202;g14b5957b4e6_0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86250"/>
            <a:ext cx="11887202" cy="621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4b5957b4e6_0_289"/>
          <p:cNvSpPr/>
          <p:nvPr/>
        </p:nvSpPr>
        <p:spPr>
          <a:xfrm>
            <a:off x="456469" y="1534472"/>
            <a:ext cx="11650800" cy="408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Executando a aplicação verificamos no console que o hibernate criou a tabela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banco de dados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4b5957b4e6_0_289"/>
          <p:cNvSpPr/>
          <p:nvPr/>
        </p:nvSpPr>
        <p:spPr>
          <a:xfrm>
            <a:off x="304800" y="3529700"/>
            <a:ext cx="7033500" cy="408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Verificando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tabela foi criada com a chave estrangeira da tabela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/>
          </a:p>
        </p:txBody>
      </p:sp>
      <p:sp>
        <p:nvSpPr>
          <p:cNvPr id="205" name="Google Shape;205;g14b5957b4e6_0_289"/>
          <p:cNvSpPr/>
          <p:nvPr/>
        </p:nvSpPr>
        <p:spPr>
          <a:xfrm>
            <a:off x="323641" y="2414511"/>
            <a:ext cx="11743800" cy="47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14b5957b4e6_0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194" y="3169025"/>
            <a:ext cx="1700105" cy="351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b5957b4e6_0_30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Um para Muitos / Muitos para Um</a:t>
            </a:r>
            <a:endParaRPr/>
          </a:p>
        </p:txBody>
      </p:sp>
      <p:sp>
        <p:nvSpPr>
          <p:cNvPr id="212" name="Google Shape;212;g14b5957b4e6_0_301"/>
          <p:cNvSpPr/>
          <p:nvPr/>
        </p:nvSpPr>
        <p:spPr>
          <a:xfrm>
            <a:off x="6858000" y="1620750"/>
            <a:ext cx="4033800" cy="7113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4b5957b4e6_0_301"/>
          <p:cNvSpPr txBox="1"/>
          <p:nvPr/>
        </p:nvSpPr>
        <p:spPr>
          <a:xfrm>
            <a:off x="6820350" y="3334800"/>
            <a:ext cx="4109100" cy="11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g14b5957b4e6_0_301"/>
          <p:cNvSpPr txBox="1"/>
          <p:nvPr/>
        </p:nvSpPr>
        <p:spPr>
          <a:xfrm>
            <a:off x="226100" y="1620750"/>
            <a:ext cx="63210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"/manutencoes"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ManutencaoController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manutencoes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manutencoes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Um para Muitos / Muitos para Um</a:t>
            </a:r>
            <a:endParaRPr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23" y="2200548"/>
            <a:ext cx="6127961" cy="38000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6384" y="1635548"/>
            <a:ext cx="4103714" cy="50528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7"/>
          <p:cNvSpPr/>
          <p:nvPr/>
        </p:nvSpPr>
        <p:spPr>
          <a:xfrm>
            <a:off x="456487" y="1572182"/>
            <a:ext cx="6111300" cy="276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b5957b4e6_0_3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Um para Muitos / Muitos para Um</a:t>
            </a:r>
            <a:endParaRPr/>
          </a:p>
        </p:txBody>
      </p:sp>
      <p:sp>
        <p:nvSpPr>
          <p:cNvPr id="228" name="Google Shape;228;g14b5957b4e6_0_320"/>
          <p:cNvSpPr/>
          <p:nvPr/>
        </p:nvSpPr>
        <p:spPr>
          <a:xfrm>
            <a:off x="456487" y="1572182"/>
            <a:ext cx="6111300" cy="276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4b5957b4e6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00" y="2191551"/>
            <a:ext cx="5605550" cy="3564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g14b5957b4e6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2019" y="1721550"/>
            <a:ext cx="3113831" cy="5009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349d3c46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Muitos para Muitos</a:t>
            </a:r>
            <a:endParaRPr/>
          </a:p>
        </p:txBody>
      </p:sp>
      <p:sp>
        <p:nvSpPr>
          <p:cNvPr id="236" name="Google Shape;236;g133349d3c46_1_0"/>
          <p:cNvSpPr/>
          <p:nvPr/>
        </p:nvSpPr>
        <p:spPr>
          <a:xfrm>
            <a:off x="4147370" y="1577627"/>
            <a:ext cx="6784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a classe </a:t>
            </a:r>
            <a:r>
              <a:rPr b="1" lang="de-D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Servico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utilizar neste exemplo</a:t>
            </a:r>
            <a:endParaRPr/>
          </a:p>
        </p:txBody>
      </p:sp>
      <p:sp>
        <p:nvSpPr>
          <p:cNvPr id="237" name="Google Shape;237;g133349d3c46_1_0"/>
          <p:cNvSpPr/>
          <p:nvPr/>
        </p:nvSpPr>
        <p:spPr>
          <a:xfrm>
            <a:off x="7864077" y="4075725"/>
            <a:ext cx="3723000" cy="766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e HashCode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38" name="Google Shape;238;g133349d3c46_1_0"/>
          <p:cNvSpPr txBox="1"/>
          <p:nvPr/>
        </p:nvSpPr>
        <p:spPr>
          <a:xfrm>
            <a:off x="2232600" y="2509925"/>
            <a:ext cx="53508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Servico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b5957b4e6_0_34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Muitos para Muitos</a:t>
            </a:r>
            <a:endParaRPr/>
          </a:p>
        </p:txBody>
      </p:sp>
      <p:sp>
        <p:nvSpPr>
          <p:cNvPr id="244" name="Google Shape;244;g14b5957b4e6_0_346"/>
          <p:cNvSpPr txBox="1"/>
          <p:nvPr/>
        </p:nvSpPr>
        <p:spPr>
          <a:xfrm>
            <a:off x="197850" y="1999725"/>
            <a:ext cx="49362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Manutencao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"data_entrada"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dataEntrada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"data_saida"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dataSaida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"manutencao_servico"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joinColumns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"id_manutencao"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inverseJoinColumns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"id_servico"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Servico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g14b5957b4e6_0_346"/>
          <p:cNvSpPr/>
          <p:nvPr/>
        </p:nvSpPr>
        <p:spPr>
          <a:xfrm>
            <a:off x="141875" y="1521125"/>
            <a:ext cx="4936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4b5957b4e6_0_346"/>
          <p:cNvSpPr/>
          <p:nvPr/>
        </p:nvSpPr>
        <p:spPr>
          <a:xfrm>
            <a:off x="5343475" y="1801800"/>
            <a:ext cx="6778500" cy="4860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veículo pode ter mais de um tipo de serviço para fazer no dia da manutenção como por exemplo, troca de óleo, revisão e outros.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serviço pode estar em diversas manutenções de um determinado veículo.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manutenção de um veículo pode ter diversos serviços.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temos um relacionamento muitos para muitos é criada uma tabela intermediária para este modelo.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@JoinTable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serve para configurar a tabela intermediária.  Precisamos ter duas colunas uma para referência ao tipo de </a:t>
            </a:r>
            <a:r>
              <a:rPr lang="de-DE"/>
              <a:t>serviço (id_servico)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outra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de-DE"/>
              <a:t>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identificador da </a:t>
            </a:r>
            <a:r>
              <a:rPr lang="de-DE"/>
              <a:t>manutenção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(id_manutencao).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joinColumns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vamos configurar as colunas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@JoinColumn(name = "id_manutencao")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coluna referente a tabela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manutencao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@inverseJoinColumns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responsável por mapear colunas do lado inverso do relacionamento.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@JoinColumn(name = "id_servico")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coluna referente a tabela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b5957b4e6_0_33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Muitos para Muitos</a:t>
            </a:r>
            <a:endParaRPr/>
          </a:p>
        </p:txBody>
      </p:sp>
      <p:pic>
        <p:nvPicPr>
          <p:cNvPr id="252" name="Google Shape;252;g14b5957b4e6_0_334"/>
          <p:cNvPicPr preferRelativeResize="0"/>
          <p:nvPr/>
        </p:nvPicPr>
        <p:blipFill rotWithShape="1">
          <a:blip r:embed="rId3">
            <a:alphaModFix/>
          </a:blip>
          <a:srcRect b="0" l="0" r="2095" t="0"/>
          <a:stretch/>
        </p:blipFill>
        <p:spPr>
          <a:xfrm>
            <a:off x="2187200" y="1864625"/>
            <a:ext cx="2475875" cy="453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g14b5957b4e6_0_334"/>
          <p:cNvSpPr/>
          <p:nvPr/>
        </p:nvSpPr>
        <p:spPr>
          <a:xfrm>
            <a:off x="2129000" y="3871750"/>
            <a:ext cx="2571900" cy="93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4b5957b4e6_0_334"/>
          <p:cNvSpPr/>
          <p:nvPr/>
        </p:nvSpPr>
        <p:spPr>
          <a:xfrm>
            <a:off x="5682901" y="2206977"/>
            <a:ext cx="3954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executar a aplicação e verificar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5957b4e6_0_9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Revisão</a:t>
            </a:r>
            <a:endParaRPr/>
          </a:p>
        </p:txBody>
      </p:sp>
      <p:sp>
        <p:nvSpPr>
          <p:cNvPr id="107" name="Google Shape;107;g14b5957b4e6_0_96"/>
          <p:cNvSpPr txBox="1"/>
          <p:nvPr/>
        </p:nvSpPr>
        <p:spPr>
          <a:xfrm>
            <a:off x="1978250" y="2477550"/>
            <a:ext cx="838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de-DE" sz="3600">
                <a:latin typeface="Calibri"/>
                <a:ea typeface="Calibri"/>
                <a:cs typeface="Calibri"/>
                <a:sym typeface="Calibri"/>
              </a:rPr>
              <a:t>H2 - Banco em Memória e Disco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Embedded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e Exceções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de-D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513eca586_3_3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Cascade</a:t>
            </a:r>
            <a:endParaRPr/>
          </a:p>
        </p:txBody>
      </p:sp>
      <p:sp>
        <p:nvSpPr>
          <p:cNvPr id="260" name="Google Shape;260;g13513eca586_3_39"/>
          <p:cNvSpPr/>
          <p:nvPr/>
        </p:nvSpPr>
        <p:spPr>
          <a:xfrm>
            <a:off x="1472125" y="2620900"/>
            <a:ext cx="93708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- propaga todas as operações do “pai” para os “filhos”</a:t>
            </a:r>
            <a:r>
              <a:rPr lang="de-DE"/>
              <a:t>. Ex: efetuar uma operação e uma manutenção, todos os serviços associados sofreram a mesma operação (persistência, exclusão, etc)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 - propaga as operações de persistência (insert) 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- operações de atualização  (insert para “filhos” novos e update nos que foram alterados)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- ao remover o “pai”, os “filhos” também serão removidos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DETACH - remove a entidades do “contexto” de persistência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- “re-adiciona” a entidade ao “contexto” de persistência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 - atualiza a instância com os dados do banco de dados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REPLICATE - apenas quando existe mais de um banco de dados (replicação) e se deseja manter os dados sincronizados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de-D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SAVE_UPDATE - propaga operações de inserção e update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3513eca586_3_39"/>
          <p:cNvSpPr/>
          <p:nvPr/>
        </p:nvSpPr>
        <p:spPr>
          <a:xfrm>
            <a:off x="1921430" y="5601100"/>
            <a:ext cx="784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informações </a:t>
            </a:r>
            <a:r>
              <a:rPr b="0" lang="de-DE" sz="12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https://www.baeldung.com/jpa-cascade-types</a:t>
            </a:r>
            <a:r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3513eca586_3_39"/>
          <p:cNvSpPr txBox="1"/>
          <p:nvPr/>
        </p:nvSpPr>
        <p:spPr>
          <a:xfrm>
            <a:off x="1808725" y="1522300"/>
            <a:ext cx="4644300" cy="8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CascadeType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CascadeType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CascadeType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2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b5957b4e6_0_36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Exercícios</a:t>
            </a:r>
            <a:endParaRPr/>
          </a:p>
        </p:txBody>
      </p:sp>
      <p:sp>
        <p:nvSpPr>
          <p:cNvPr id="268" name="Google Shape;268;g14b5957b4e6_0_364"/>
          <p:cNvSpPr/>
          <p:nvPr/>
        </p:nvSpPr>
        <p:spPr>
          <a:xfrm>
            <a:off x="838197" y="2066325"/>
            <a:ext cx="1794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269" name="Google Shape;269;g14b5957b4e6_0_364"/>
          <p:cNvSpPr/>
          <p:nvPr/>
        </p:nvSpPr>
        <p:spPr>
          <a:xfrm>
            <a:off x="838197" y="2464311"/>
            <a:ext cx="11057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acessar o projeto em que foi utilizado o banco de dados no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fazer este exercício.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o script abaixo no banco.</a:t>
            </a:r>
            <a:endParaRPr/>
          </a:p>
        </p:txBody>
      </p:sp>
      <p:sp>
        <p:nvSpPr>
          <p:cNvPr id="270" name="Google Shape;270;g14b5957b4e6_0_364"/>
          <p:cNvSpPr/>
          <p:nvPr/>
        </p:nvSpPr>
        <p:spPr>
          <a:xfrm>
            <a:off x="341050" y="3376325"/>
            <a:ext cx="11660400" cy="19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pedido(id_pedido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data_pedido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hora_pedido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data_entrega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id_cliente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(id_cliente)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cliente(id_cliente));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PEDIDO (data_pedido, hora_pedido, data_entrega, id_cliente)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'2021-10-20'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'20:00'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'2021-10-28'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PEDIDO (data_pedido, hora_pedido, data_entrega, id_cliente)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'2021-09-21'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'21:00'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'2021-09-26'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PEDIDO (data_pedido, hora_pedido, data_entrega, id_cliente)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'2021-10-19'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'14:00'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'2021-10-21'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PEDIDO (data_pedido, hora_pedido, data_entrega, id_cliente) </a:t>
            </a:r>
            <a:r>
              <a:rPr b="1" lang="de-DE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'2021-10-16'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'12:00'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'2021-10-18'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de-DE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b5957b4e6_0_37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One to Many / Many To One</a:t>
            </a:r>
            <a:endParaRPr/>
          </a:p>
        </p:txBody>
      </p:sp>
      <p:sp>
        <p:nvSpPr>
          <p:cNvPr id="276" name="Google Shape;276;g14b5957b4e6_0_371"/>
          <p:cNvSpPr txBox="1"/>
          <p:nvPr/>
        </p:nvSpPr>
        <p:spPr>
          <a:xfrm>
            <a:off x="1177525" y="1705075"/>
            <a:ext cx="30000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(strategy=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"id_pedido"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"data_pedido"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"hora_pedido"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LocalTime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horaPedido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"data_entrega"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LocalDate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dataEntrega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g14b5957b4e6_0_371"/>
          <p:cNvSpPr/>
          <p:nvPr/>
        </p:nvSpPr>
        <p:spPr>
          <a:xfrm>
            <a:off x="4930375" y="5197075"/>
            <a:ext cx="5356500" cy="89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e HashCode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78" name="Google Shape;278;g14b5957b4e6_0_371"/>
          <p:cNvSpPr/>
          <p:nvPr/>
        </p:nvSpPr>
        <p:spPr>
          <a:xfrm>
            <a:off x="4968400" y="3485529"/>
            <a:ext cx="6044100" cy="1227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Fazemos o mapeamento em que temos vários pedidos de um determinado cliente.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@JoinColumn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Estamos dizendo qual é a coluna da tabela que é a chave estrangeira.</a:t>
            </a:r>
            <a:endParaRPr/>
          </a:p>
        </p:txBody>
      </p:sp>
      <p:sp>
        <p:nvSpPr>
          <p:cNvPr id="279" name="Google Shape;279;g14b5957b4e6_0_371"/>
          <p:cNvSpPr/>
          <p:nvPr/>
        </p:nvSpPr>
        <p:spPr>
          <a:xfrm>
            <a:off x="4930380" y="1823324"/>
            <a:ext cx="5285700" cy="352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</a:t>
            </a:r>
            <a:endParaRPr/>
          </a:p>
        </p:txBody>
      </p:sp>
      <p:sp>
        <p:nvSpPr>
          <p:cNvPr id="280" name="Google Shape;280;g14b5957b4e6_0_371"/>
          <p:cNvSpPr/>
          <p:nvPr/>
        </p:nvSpPr>
        <p:spPr>
          <a:xfrm>
            <a:off x="1375375" y="4606550"/>
            <a:ext cx="2637600" cy="63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5957b4e6_0_38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One to Many / Many To One</a:t>
            </a:r>
            <a:endParaRPr/>
          </a:p>
        </p:txBody>
      </p:sp>
      <p:sp>
        <p:nvSpPr>
          <p:cNvPr id="286" name="Google Shape;286;g14b5957b4e6_0_382"/>
          <p:cNvSpPr/>
          <p:nvPr/>
        </p:nvSpPr>
        <p:spPr>
          <a:xfrm>
            <a:off x="499550" y="1807225"/>
            <a:ext cx="4257600" cy="3153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interface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PedidoRepository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b5957b4e6_0_382"/>
          <p:cNvSpPr/>
          <p:nvPr/>
        </p:nvSpPr>
        <p:spPr>
          <a:xfrm>
            <a:off x="5369599" y="1807225"/>
            <a:ext cx="6255000" cy="3153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inserir 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PedidoController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listar todos pedidos e por id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b5957b4e6_0_382"/>
          <p:cNvSpPr txBox="1"/>
          <p:nvPr/>
        </p:nvSpPr>
        <p:spPr>
          <a:xfrm>
            <a:off x="5331900" y="2477550"/>
            <a:ext cx="6462300" cy="325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"/pedidos"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PedidoController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PathVariable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findById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isPresent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g14b5957b4e6_0_382"/>
          <p:cNvSpPr txBox="1"/>
          <p:nvPr/>
        </p:nvSpPr>
        <p:spPr>
          <a:xfrm>
            <a:off x="659425" y="2477550"/>
            <a:ext cx="37305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endParaRPr b="1"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b5957b4e6_0_39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One to Many / Many To One</a:t>
            </a:r>
            <a:endParaRPr/>
          </a:p>
        </p:txBody>
      </p:sp>
      <p:sp>
        <p:nvSpPr>
          <p:cNvPr id="295" name="Google Shape;295;g14b5957b4e6_0_399"/>
          <p:cNvSpPr/>
          <p:nvPr/>
        </p:nvSpPr>
        <p:spPr>
          <a:xfrm>
            <a:off x="4572202" y="1525200"/>
            <a:ext cx="3725700" cy="327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testar no Postman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4b5957b4e6_0_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903" y="1945175"/>
            <a:ext cx="8275573" cy="46117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b5957b4e6_0_409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One to Many / Many To One</a:t>
            </a:r>
            <a:endParaRPr/>
          </a:p>
        </p:txBody>
      </p:sp>
      <p:sp>
        <p:nvSpPr>
          <p:cNvPr id="302" name="Google Shape;302;g14b5957b4e6_0_409"/>
          <p:cNvSpPr txBox="1"/>
          <p:nvPr/>
        </p:nvSpPr>
        <p:spPr>
          <a:xfrm>
            <a:off x="6511800" y="1491588"/>
            <a:ext cx="4842000" cy="9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pedido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g14b5957b4e6_0_409"/>
          <p:cNvSpPr/>
          <p:nvPr/>
        </p:nvSpPr>
        <p:spPr>
          <a:xfrm>
            <a:off x="238656" y="1634926"/>
            <a:ext cx="5243700" cy="3111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método para inserir o pedido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b5957b4e6_0_409"/>
          <p:cNvSpPr/>
          <p:nvPr/>
        </p:nvSpPr>
        <p:spPr>
          <a:xfrm>
            <a:off x="1335382" y="2056975"/>
            <a:ext cx="3143100" cy="2766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Testar no Postman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4b5957b4e6_0_409"/>
          <p:cNvPicPr preferRelativeResize="0"/>
          <p:nvPr/>
        </p:nvPicPr>
        <p:blipFill rotWithShape="1">
          <a:blip r:embed="rId3">
            <a:alphaModFix/>
          </a:blip>
          <a:srcRect b="0" l="0" r="6550" t="0"/>
          <a:stretch/>
        </p:blipFill>
        <p:spPr>
          <a:xfrm>
            <a:off x="152400" y="2444525"/>
            <a:ext cx="5772975" cy="3899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g14b5957b4e6_0_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925" y="2636688"/>
            <a:ext cx="5801675" cy="38698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b5957b4e6_0_4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Exercício One to One</a:t>
            </a:r>
            <a:endParaRPr/>
          </a:p>
        </p:txBody>
      </p:sp>
      <p:sp>
        <p:nvSpPr>
          <p:cNvPr id="312" name="Google Shape;312;g14b5957b4e6_0_424"/>
          <p:cNvSpPr/>
          <p:nvPr/>
        </p:nvSpPr>
        <p:spPr>
          <a:xfrm>
            <a:off x="495774" y="1856274"/>
            <a:ext cx="10781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relacionamento um para um, também conhecido como one-to-one, é utilizado para dividir uma tabela em duas, para deixar as informações de forma mais organizada.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14b5957b4e6_0_424"/>
          <p:cNvGrpSpPr/>
          <p:nvPr/>
        </p:nvGrpSpPr>
        <p:grpSpPr>
          <a:xfrm>
            <a:off x="1125186" y="2627888"/>
            <a:ext cx="4821894" cy="541389"/>
            <a:chOff x="630609" y="1286869"/>
            <a:chExt cx="4920300" cy="737788"/>
          </a:xfrm>
        </p:grpSpPr>
        <p:sp>
          <p:nvSpPr>
            <p:cNvPr id="314" name="Google Shape;314;g14b5957b4e6_0_424"/>
            <p:cNvSpPr/>
            <p:nvPr/>
          </p:nvSpPr>
          <p:spPr>
            <a:xfrm>
              <a:off x="630609" y="1404257"/>
              <a:ext cx="1774500" cy="620400"/>
            </a:xfrm>
            <a:prstGeom prst="rect">
              <a:avLst/>
            </a:prstGeom>
            <a:solidFill>
              <a:srgbClr val="78909C"/>
            </a:solidFill>
            <a:ln cap="flat" cmpd="sng" w="25400">
              <a:solidFill>
                <a:srgbClr val="5769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4b5957b4e6_0_424"/>
            <p:cNvSpPr/>
            <p:nvPr/>
          </p:nvSpPr>
          <p:spPr>
            <a:xfrm>
              <a:off x="3602409" y="1404257"/>
              <a:ext cx="1948500" cy="620400"/>
            </a:xfrm>
            <a:prstGeom prst="rect">
              <a:avLst/>
            </a:prstGeom>
            <a:solidFill>
              <a:srgbClr val="78909C"/>
            </a:solidFill>
            <a:ln cap="flat" cmpd="sng" w="25400">
              <a:solidFill>
                <a:srgbClr val="5769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Documento</a:t>
              </a:r>
              <a:endPara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g14b5957b4e6_0_424"/>
            <p:cNvCxnSpPr>
              <a:endCxn id="315" idx="1"/>
            </p:cNvCxnSpPr>
            <p:nvPr/>
          </p:nvCxnSpPr>
          <p:spPr>
            <a:xfrm>
              <a:off x="2405109" y="1714457"/>
              <a:ext cx="1197300" cy="0"/>
            </a:xfrm>
            <a:prstGeom prst="straightConnector1">
              <a:avLst/>
            </a:prstGeom>
            <a:noFill/>
            <a:ln cap="flat" cmpd="sng" w="9525">
              <a:solidFill>
                <a:srgbClr val="2020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7" name="Google Shape;317;g14b5957b4e6_0_424"/>
            <p:cNvSpPr txBox="1"/>
            <p:nvPr/>
          </p:nvSpPr>
          <p:spPr>
            <a:xfrm>
              <a:off x="2404980" y="1286869"/>
              <a:ext cx="338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4b5957b4e6_0_424"/>
            <p:cNvSpPr txBox="1"/>
            <p:nvPr/>
          </p:nvSpPr>
          <p:spPr>
            <a:xfrm>
              <a:off x="3244826" y="1293401"/>
              <a:ext cx="3384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g14b5957b4e6_0_424"/>
          <p:cNvSpPr/>
          <p:nvPr/>
        </p:nvSpPr>
        <p:spPr>
          <a:xfrm>
            <a:off x="6266766" y="2703644"/>
            <a:ext cx="477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cliente possui somente um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documento pertence a um determinado cliente.</a:t>
            </a:r>
            <a:endParaRPr/>
          </a:p>
        </p:txBody>
      </p:sp>
      <p:sp>
        <p:nvSpPr>
          <p:cNvPr id="320" name="Google Shape;320;g14b5957b4e6_0_424"/>
          <p:cNvSpPr/>
          <p:nvPr/>
        </p:nvSpPr>
        <p:spPr>
          <a:xfrm>
            <a:off x="1586290" y="3615868"/>
            <a:ext cx="4774800" cy="303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scprit abaixo no banco de dados do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b5957b4e6_0_424"/>
          <p:cNvSpPr txBox="1"/>
          <p:nvPr/>
        </p:nvSpPr>
        <p:spPr>
          <a:xfrm>
            <a:off x="2401650" y="4243000"/>
            <a:ext cx="7388700" cy="22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documento_id_seq;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documento (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id_documento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nextval(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'documento_id_seq'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identidade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orgao_expeditor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cnh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titulo_eleitor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id_cliente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(id_cliente)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cliente(id_cliente)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documento (identidade, orgao_expeditor, cnh, titulo_eleitor, id_cliente)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'098442'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'IFP'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'234343242'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'234243'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b5957b4e6_0_44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Exercício One to One</a:t>
            </a:r>
            <a:endParaRPr/>
          </a:p>
        </p:txBody>
      </p:sp>
      <p:sp>
        <p:nvSpPr>
          <p:cNvPr id="327" name="Google Shape;327;g14b5957b4e6_0_441"/>
          <p:cNvSpPr/>
          <p:nvPr/>
        </p:nvSpPr>
        <p:spPr>
          <a:xfrm>
            <a:off x="884274" y="1570923"/>
            <a:ext cx="1082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b5957b4e6_0_441"/>
          <p:cNvSpPr/>
          <p:nvPr/>
        </p:nvSpPr>
        <p:spPr>
          <a:xfrm>
            <a:off x="5747700" y="4131058"/>
            <a:ext cx="5143800" cy="600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propriedade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JoinColumn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onde definimos qual será a chave estrangeira na tabela</a:t>
            </a:r>
            <a:endParaRPr/>
          </a:p>
        </p:txBody>
      </p:sp>
      <p:sp>
        <p:nvSpPr>
          <p:cNvPr id="329" name="Google Shape;329;g14b5957b4e6_0_441"/>
          <p:cNvSpPr/>
          <p:nvPr/>
        </p:nvSpPr>
        <p:spPr>
          <a:xfrm>
            <a:off x="5889000" y="5234350"/>
            <a:ext cx="4040100" cy="7854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e HashCode</a:t>
            </a: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 atributo </a:t>
            </a: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330" name="Google Shape;330;g14b5957b4e6_0_441"/>
          <p:cNvSpPr/>
          <p:nvPr/>
        </p:nvSpPr>
        <p:spPr>
          <a:xfrm>
            <a:off x="5644075" y="2346119"/>
            <a:ext cx="5867700" cy="1245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mapear nos dois lados do relacionamento mas geralmente mapeamentos no lado que contém a chave estrangeira do relacionamento.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b5957b4e6_0_441"/>
          <p:cNvSpPr txBox="1"/>
          <p:nvPr/>
        </p:nvSpPr>
        <p:spPr>
          <a:xfrm>
            <a:off x="357975" y="2102325"/>
            <a:ext cx="47289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Documento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"id_documento"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identidade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"orgao_expeditor"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orgaoExpeditor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"titulo_eleitor"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tituloEleitor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"id_cliente"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g14b5957b4e6_0_441"/>
          <p:cNvSpPr/>
          <p:nvPr/>
        </p:nvSpPr>
        <p:spPr>
          <a:xfrm>
            <a:off x="546375" y="5162350"/>
            <a:ext cx="2769600" cy="65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a7b2d169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13" name="Google Shape;113;g134a7b2d169_1_0"/>
          <p:cNvSpPr/>
          <p:nvPr/>
        </p:nvSpPr>
        <p:spPr>
          <a:xfrm>
            <a:off x="294401" y="1690600"/>
            <a:ext cx="627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relacionamento um para um, também conhecido como one-to-one, é utilizado para dividir uma tabela em duas, para deixar as informações de forma mais organizada.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 o projeto da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onde utilizamos o h2 como banco de dados.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inserir a classe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Proprietario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abaixo: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4a7b2d169_1_0"/>
          <p:cNvSpPr txBox="1"/>
          <p:nvPr/>
        </p:nvSpPr>
        <p:spPr>
          <a:xfrm>
            <a:off x="6792050" y="1619550"/>
            <a:ext cx="5265900" cy="471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//... gets e sets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g134a7b2d169_1_0"/>
          <p:cNvSpPr/>
          <p:nvPr/>
        </p:nvSpPr>
        <p:spPr>
          <a:xfrm>
            <a:off x="8987000" y="2535475"/>
            <a:ext cx="3005100" cy="874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- 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Inserir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/>
              <a:t>-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Equals e HashCode</a:t>
            </a:r>
            <a:r>
              <a:rPr b="0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o atributo </a:t>
            </a:r>
            <a:r>
              <a:rPr b="1" i="0" lang="de-D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- Classe Object do java 8 para criação de hashCode</a:t>
            </a:r>
            <a:endParaRPr sz="1200"/>
          </a:p>
        </p:txBody>
      </p:sp>
      <p:sp>
        <p:nvSpPr>
          <p:cNvPr id="116" name="Google Shape;116;g134a7b2d169_1_0"/>
          <p:cNvSpPr/>
          <p:nvPr/>
        </p:nvSpPr>
        <p:spPr>
          <a:xfrm>
            <a:off x="624954" y="3684775"/>
            <a:ext cx="5036700" cy="4617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linha abaixo é opcional para classe </a:t>
            </a:r>
            <a:r>
              <a:rPr b="1" i="0" lang="de-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Proprietario</a:t>
            </a:r>
            <a:r>
              <a:rPr b="0" i="0" lang="de-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geralmente mapeamos somente o lado onde vai ter a chave estrangeira do relacionamento.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4a7b2d169_1_0"/>
          <p:cNvSpPr txBox="1"/>
          <p:nvPr/>
        </p:nvSpPr>
        <p:spPr>
          <a:xfrm>
            <a:off x="727025" y="4343700"/>
            <a:ext cx="3559200" cy="100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mappedBy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"proprietario"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13eca586_3_5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23" name="Google Shape;123;g13513eca586_3_50"/>
          <p:cNvSpPr txBox="1"/>
          <p:nvPr/>
        </p:nvSpPr>
        <p:spPr>
          <a:xfrm>
            <a:off x="367400" y="1582600"/>
            <a:ext cx="4634700" cy="471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"veiculo"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GeneratedValue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GenerationType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placa"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a marca"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NotBlank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"Preencha o modelo"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caracteristica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"id_proprietario"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g13513eca586_3_50"/>
          <p:cNvSpPr/>
          <p:nvPr/>
        </p:nvSpPr>
        <p:spPr>
          <a:xfrm>
            <a:off x="5595676" y="1659200"/>
            <a:ext cx="44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atributo proprietário na classe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3513eca586_3_50"/>
          <p:cNvSpPr/>
          <p:nvPr/>
        </p:nvSpPr>
        <p:spPr>
          <a:xfrm>
            <a:off x="5680450" y="4097625"/>
            <a:ext cx="4851600" cy="6030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propriedade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JoinColumn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onde definimos qual será a chave estrangeira na tabela.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3513eca586_3_50"/>
          <p:cNvSpPr/>
          <p:nvPr/>
        </p:nvSpPr>
        <p:spPr>
          <a:xfrm>
            <a:off x="5680448" y="2715660"/>
            <a:ext cx="4936200" cy="8547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mapear </a:t>
            </a:r>
            <a:r>
              <a:rPr lang="de-DE"/>
              <a:t>os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dois lados do relacionamento, mas geralmente mapeamentos no lado que contém a chave estrangeira do relacionamento.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3513eca586_3_50"/>
          <p:cNvSpPr/>
          <p:nvPr/>
        </p:nvSpPr>
        <p:spPr>
          <a:xfrm>
            <a:off x="527550" y="5652200"/>
            <a:ext cx="3353700" cy="54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13eca586_3_6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33" name="Google Shape;133;g13513eca586_3_66"/>
          <p:cNvSpPr/>
          <p:nvPr/>
        </p:nvSpPr>
        <p:spPr>
          <a:xfrm>
            <a:off x="188400" y="1546450"/>
            <a:ext cx="82644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executar a aplicação, podemos verificar o resultado no console do STS e também no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3513eca586_3_66"/>
          <p:cNvSpPr/>
          <p:nvPr/>
        </p:nvSpPr>
        <p:spPr>
          <a:xfrm>
            <a:off x="2486975" y="4135250"/>
            <a:ext cx="3579600" cy="5562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Verificando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alterações no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http://localhost:8080/h2-console/</a:t>
            </a:r>
            <a:endParaRPr/>
          </a:p>
        </p:txBody>
      </p:sp>
      <p:pic>
        <p:nvPicPr>
          <p:cNvPr descr="parte da tela do console do h2 exibindo a tabela proprietario e veiculo com seus campos. Na tabela veiculo é possivel ver o campo id_proprietario" id="135" name="Google Shape;135;g13513eca586_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672" y="1546454"/>
            <a:ext cx="2869575" cy="511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g13513eca586_3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25" y="2652250"/>
            <a:ext cx="8264374" cy="8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3513eca586_3_66"/>
          <p:cNvSpPr/>
          <p:nvPr/>
        </p:nvSpPr>
        <p:spPr>
          <a:xfrm>
            <a:off x="138566" y="2947886"/>
            <a:ext cx="8189100" cy="35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13eca586_3_5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43" name="Google Shape;143;g13513eca586_3_57"/>
          <p:cNvSpPr/>
          <p:nvPr/>
        </p:nvSpPr>
        <p:spPr>
          <a:xfrm>
            <a:off x="305273" y="1747025"/>
            <a:ext cx="37266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criar a interface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ProprietarioRepository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 classe 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ProprietarioController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513eca586_3_57"/>
          <p:cNvSpPr txBox="1"/>
          <p:nvPr/>
        </p:nvSpPr>
        <p:spPr>
          <a:xfrm>
            <a:off x="4262400" y="1633950"/>
            <a:ext cx="76611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JpaRepository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g13513eca586_3_57"/>
          <p:cNvSpPr txBox="1"/>
          <p:nvPr/>
        </p:nvSpPr>
        <p:spPr>
          <a:xfrm>
            <a:off x="4323900" y="2675350"/>
            <a:ext cx="76611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ProprietarioController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Autowired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PostMapping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"/lista"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HttpStatus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inserirVarios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RequestBody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-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listar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proprietarioRepository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de-DE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ResponseEntity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-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de-DE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proprietarios</a:t>
            </a: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13eca586_3_7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51" name="Google Shape;151;g13513eca586_3_72"/>
          <p:cNvSpPr/>
          <p:nvPr/>
        </p:nvSpPr>
        <p:spPr>
          <a:xfrm>
            <a:off x="3091548" y="1706925"/>
            <a:ext cx="4232700" cy="292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</a:t>
            </a:r>
            <a:r>
              <a:rPr b="1" i="0" lang="de-DE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inclusões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o postman com um post realizado contendo um json com atributo nome=Roni e no retorno um json com o atributo nome e o atributo id gerado pelo banco" id="152" name="Google Shape;152;g13513eca586_3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75" y="2389026"/>
            <a:ext cx="6033651" cy="3472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la do postman com um post realizado contendo um json com varios objetos proprietario e no retorno um json contendo os objetos criados no banco e seu respectivo id" id="153" name="Google Shape;153;g13513eca586_3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568" y="2314828"/>
            <a:ext cx="4645082" cy="439032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13eca586_3_7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Relacionamento Um para Um</a:t>
            </a:r>
            <a:endParaRPr/>
          </a:p>
        </p:txBody>
      </p:sp>
      <p:sp>
        <p:nvSpPr>
          <p:cNvPr id="159" name="Google Shape;159;g13513eca586_3_77"/>
          <p:cNvSpPr/>
          <p:nvPr/>
        </p:nvSpPr>
        <p:spPr>
          <a:xfrm>
            <a:off x="477000" y="1485475"/>
            <a:ext cx="108768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Testando no Postman o cadastro do proprietário do veículo.  Não é necessário preencher todos os campos somente o id do veículo.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3513eca586_3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999" y="1907649"/>
            <a:ext cx="5087775" cy="48361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b5957b4e6_0_23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Fetch.Lazy e </a:t>
            </a:r>
            <a:r>
              <a:rPr lang="de-DE"/>
              <a:t>Fetch.Eager</a:t>
            </a:r>
            <a:endParaRPr/>
          </a:p>
        </p:txBody>
      </p:sp>
      <p:sp>
        <p:nvSpPr>
          <p:cNvPr id="166" name="Google Shape;166;g14b5957b4e6_0_232"/>
          <p:cNvSpPr/>
          <p:nvPr/>
        </p:nvSpPr>
        <p:spPr>
          <a:xfrm>
            <a:off x="356600" y="4411025"/>
            <a:ext cx="11241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tudo que está dentro do objeto, se existir um relacionamento 1 para N, será carregado todas as referências dele.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b="0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Esta propriedade tem problemas com performance, não sendo quase utilizado.</a:t>
            </a:r>
            <a:endParaRPr/>
          </a:p>
        </p:txBody>
      </p:sp>
      <p:sp>
        <p:nvSpPr>
          <p:cNvPr id="167" name="Google Shape;167;g14b5957b4e6_0_232"/>
          <p:cNvSpPr/>
          <p:nvPr/>
        </p:nvSpPr>
        <p:spPr>
          <a:xfrm>
            <a:off x="356593" y="1722425"/>
            <a:ext cx="5512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fetch.LAZY (buscar preguiçoso)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4b5957b4e6_0_232"/>
          <p:cNvSpPr/>
          <p:nvPr/>
        </p:nvSpPr>
        <p:spPr>
          <a:xfrm>
            <a:off x="356593" y="3915575"/>
            <a:ext cx="381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fetch.EAGER (buscar ansioso)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b5957b4e6_0_232"/>
          <p:cNvSpPr/>
          <p:nvPr/>
        </p:nvSpPr>
        <p:spPr>
          <a:xfrm>
            <a:off x="356593" y="2297779"/>
            <a:ext cx="11241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mapeamentos do Hibernate são Lazy por padrão. Quando acessamos o objeto ele não traz instantaneamente todas as dependências. Somente quando precisamos do atributo dependente é que a pesquisa é realizada, economizando memória.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