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iNvJWxoPl4Gaj5hiML7DFdBMqO5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b632b9aa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14b632b9a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513eca586_3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13513eca586_3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1" name="Google Shape;19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33349d3c46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133349d3c4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4b632b9aa1_0_2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4b632b9aa1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4b632b9aa1_0_2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4b632b9aa1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b632b9aa1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14b632b9aa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4b632b9aa1_0_1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14b632b9aa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4b632b9aa1_0_1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14b632b9aa1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4b632b9aa1_0_1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14b632b9aa1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513eca586_3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13513eca586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513eca586_3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13513eca586_3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513eca586_3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g13513eca586_3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513eca586_3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13513eca586_3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jpg"/><Relationship Id="rId4" Type="http://schemas.openxmlformats.org/officeDocument/2006/relationships/image" Target="../media/image1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11" name="Google Shape;11;p15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68" name="Google Shape;68;p12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3">
  <p:cSld name="TITLE_ONLY_3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513eca586_3_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" name="Google Shape;71;g13513eca586_3_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descr="Forma, Retângulo&#10;&#10;Descrição gerada automaticamente" id="72" name="Google Shape;72;g13513eca586_3_13"/>
          <p:cNvPicPr preferRelativeResize="0"/>
          <p:nvPr/>
        </p:nvPicPr>
        <p:blipFill rotWithShape="1">
          <a:blip r:embed="rId2">
            <a:alphaModFix/>
          </a:blip>
          <a:srcRect b="13666" l="1280" r="225" t="23695"/>
          <a:stretch/>
        </p:blipFill>
        <p:spPr>
          <a:xfrm>
            <a:off x="0" y="4057325"/>
            <a:ext cx="12192000" cy="28006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ntendo desenho&#10;&#10;Descrição gerada automaticamente" id="73" name="Google Shape;73;g13513eca586_3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83306" y="6057729"/>
            <a:ext cx="2412520" cy="42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7" name="Google Shape;77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" name="Google Shape;15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" name="Google Shape;17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19" name="Google Shape;19;p13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1">
  <p:cSld name="TITLE_ONLY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1feb2ca174_0_3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2" name="Google Shape;22;g11feb2ca174_0_39"/>
          <p:cNvSpPr txBox="1"/>
          <p:nvPr>
            <p:ph type="title"/>
          </p:nvPr>
        </p:nvSpPr>
        <p:spPr>
          <a:xfrm>
            <a:off x="797419" y="1810358"/>
            <a:ext cx="3571200" cy="30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g11feb2ca174_0_39"/>
          <p:cNvSpPr txBox="1"/>
          <p:nvPr>
            <p:ph idx="1" type="body"/>
          </p:nvPr>
        </p:nvSpPr>
        <p:spPr>
          <a:xfrm>
            <a:off x="4923720" y="812331"/>
            <a:ext cx="6720000" cy="40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id="24" name="Google Shape;24;g11feb2ca174_0_39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792454" y="551501"/>
            <a:ext cx="2513299" cy="5179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Ícone&#10;&#10;Descrição gerada automaticamente" id="25" name="Google Shape;25;g11feb2ca174_0_39"/>
          <p:cNvPicPr preferRelativeResize="0"/>
          <p:nvPr/>
        </p:nvPicPr>
        <p:blipFill rotWithShape="1">
          <a:blip r:embed="rId2">
            <a:alphaModFix/>
          </a:blip>
          <a:srcRect b="-838" l="0" r="347" t="72746"/>
          <a:stretch/>
        </p:blipFill>
        <p:spPr>
          <a:xfrm>
            <a:off x="-8200" y="5002850"/>
            <a:ext cx="12200198" cy="192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ma&#10;&#10;Descrição gerada automaticamente" id="27" name="Google Shape;27;p14"/>
          <p:cNvPicPr preferRelativeResize="0"/>
          <p:nvPr/>
        </p:nvPicPr>
        <p:blipFill rotWithShape="1">
          <a:blip r:embed="rId2">
            <a:alphaModFix/>
          </a:blip>
          <a:srcRect b="0" l="0" r="0" t="45893"/>
          <a:stretch/>
        </p:blipFill>
        <p:spPr>
          <a:xfrm>
            <a:off x="20" y="-8961"/>
            <a:ext cx="12192000" cy="3710552"/>
          </a:xfrm>
          <a:custGeom>
            <a:rect b="b" l="l" r="r" t="t"/>
            <a:pathLst>
              <a:path extrusionOk="0" h="3692092" w="12192000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8" name="Google Shape;2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descr="Forma, Retângulo&#10;&#10;Descrição gerada automaticamente" id="30" name="Google Shape;3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419" y="1583486"/>
            <a:ext cx="3232032" cy="16868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ntendo desenho&#10;&#10;Descrição gerada automaticamente" id="31" name="Google Shape;3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8136" y="2635917"/>
            <a:ext cx="2412520" cy="42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14"/>
          <p:cNvSpPr txBox="1"/>
          <p:nvPr>
            <p:ph idx="1" type="subTitle"/>
          </p:nvPr>
        </p:nvSpPr>
        <p:spPr>
          <a:xfrm>
            <a:off x="1524000" y="40592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 1">
  <p:cSld name="OBJECT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ma imagem contendo Forma&#10;&#10;Descrição gerada automaticamente" id="34" name="Google Shape;34;g13513eca586_3_29"/>
          <p:cNvPicPr preferRelativeResize="0"/>
          <p:nvPr/>
        </p:nvPicPr>
        <p:blipFill rotWithShape="1">
          <a:blip r:embed="rId2">
            <a:alphaModFix/>
          </a:blip>
          <a:srcRect b="68" l="-31" r="64934" t="-70"/>
          <a:stretch/>
        </p:blipFill>
        <p:spPr>
          <a:xfrm>
            <a:off x="-7225" y="-7150"/>
            <a:ext cx="4275926" cy="686515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g13513eca586_3_29"/>
          <p:cNvSpPr txBox="1"/>
          <p:nvPr>
            <p:ph type="title"/>
          </p:nvPr>
        </p:nvSpPr>
        <p:spPr>
          <a:xfrm>
            <a:off x="4134850" y="365125"/>
            <a:ext cx="7621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g13513eca586_3_29"/>
          <p:cNvSpPr txBox="1"/>
          <p:nvPr>
            <p:ph idx="1" type="body"/>
          </p:nvPr>
        </p:nvSpPr>
        <p:spPr>
          <a:xfrm>
            <a:off x="4134850" y="1761975"/>
            <a:ext cx="7621800" cy="44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g13513eca586_3_29"/>
          <p:cNvSpPr txBox="1"/>
          <p:nvPr>
            <p:ph idx="12" type="sldNum"/>
          </p:nvPr>
        </p:nvSpPr>
        <p:spPr>
          <a:xfrm>
            <a:off x="10227225" y="6374300"/>
            <a:ext cx="178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1">
  <p:cSld name="TITLE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ma, Retângulo&#10;&#10;Descrição gerada automaticamente" id="39" name="Google Shape;39;g11feb2ca174_0_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751" y="-2336"/>
            <a:ext cx="12203501" cy="6862671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g11feb2ca174_0_26"/>
          <p:cNvSpPr txBox="1"/>
          <p:nvPr>
            <p:ph type="ctrTitle"/>
          </p:nvPr>
        </p:nvSpPr>
        <p:spPr>
          <a:xfrm>
            <a:off x="1524000" y="360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g11feb2ca174_0_26"/>
          <p:cNvSpPr txBox="1"/>
          <p:nvPr>
            <p:ph idx="1" type="subTitle"/>
          </p:nvPr>
        </p:nvSpPr>
        <p:spPr>
          <a:xfrm>
            <a:off x="1524000" y="2840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g11feb2ca174_0_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2">
  <p:cSld name="TITLE_ONLY_2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3513eca586_0_7"/>
          <p:cNvSpPr/>
          <p:nvPr/>
        </p:nvSpPr>
        <p:spPr>
          <a:xfrm>
            <a:off x="0" y="0"/>
            <a:ext cx="12192000" cy="145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g13513eca586_0_7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g13513eca586_0_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47" name="Google Shape;47;g13513eca586_0_7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ntendo desenho&#10;&#10;Descrição gerada automaticamente" id="48" name="Google Shape;48;g13513eca586_0_7"/>
          <p:cNvPicPr preferRelativeResize="0"/>
          <p:nvPr/>
        </p:nvPicPr>
        <p:blipFill rotWithShape="1">
          <a:blip r:embed="rId3">
            <a:alphaModFix/>
          </a:blip>
          <a:srcRect b="-13793" l="0" r="82738" t="-1056"/>
          <a:stretch/>
        </p:blipFill>
        <p:spPr>
          <a:xfrm>
            <a:off x="11554325" y="395263"/>
            <a:ext cx="488336" cy="570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ma imagem contendo Interface gráfica do usuário&#10;&#10;Descrição gerada automaticamente" id="50" name="Google Shape;50;p9"/>
          <p:cNvPicPr preferRelativeResize="0"/>
          <p:nvPr/>
        </p:nvPicPr>
        <p:blipFill rotWithShape="1">
          <a:blip r:embed="rId2">
            <a:alphaModFix/>
          </a:blip>
          <a:srcRect b="0" l="0" r="0" t="60744"/>
          <a:stretch/>
        </p:blipFill>
        <p:spPr>
          <a:xfrm>
            <a:off x="-5750" y="4166330"/>
            <a:ext cx="12275376" cy="269400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9"/>
          <p:cNvSpPr txBox="1"/>
          <p:nvPr>
            <p:ph type="ctrTitle"/>
          </p:nvPr>
        </p:nvSpPr>
        <p:spPr>
          <a:xfrm>
            <a:off x="1524000" y="360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1524000" y="2840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10227225" y="6374300"/>
            <a:ext cx="178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58" name="Google Shape;58;p10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Relationship Id="rId5" Type="http://schemas.openxmlformats.org/officeDocument/2006/relationships/image" Target="../media/image18.png"/><Relationship Id="rId6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eveloper.itau.com.br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mvnrepository.com/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spring-projects/spring-boot/wiki/Spring-Boot-2.6-Release-Notes#pathpattern-based-path-matching-strategy-for-spring-mvc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b632b9aa1_0_0"/>
          <p:cNvSpPr txBox="1"/>
          <p:nvPr>
            <p:ph type="ctrTitle"/>
          </p:nvPr>
        </p:nvSpPr>
        <p:spPr>
          <a:xfrm>
            <a:off x="1524000" y="360363"/>
            <a:ext cx="9144000" cy="2387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Desenvolvimento de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APIs REST</a:t>
            </a:r>
            <a:endParaRPr/>
          </a:p>
        </p:txBody>
      </p:sp>
      <p:sp>
        <p:nvSpPr>
          <p:cNvPr id="101" name="Google Shape;101;g14b632b9aa1_0_0"/>
          <p:cNvSpPr txBox="1"/>
          <p:nvPr>
            <p:ph idx="1" type="subTitle"/>
          </p:nvPr>
        </p:nvSpPr>
        <p:spPr>
          <a:xfrm>
            <a:off x="1524000" y="2840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de-DE"/>
              <a:t>07</a:t>
            </a:r>
            <a:r>
              <a:rPr lang="de-DE"/>
              <a:t> - Documentação da API com Swagger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de-DE"/>
              <a:t>Configuração Swagger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/>
              <a:t>Documentação API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/>
              <a:t>Documentação Endpoints e Models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/>
              <a:t>Importação para Postman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3513eca586_3_77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DE"/>
              <a:t>Habilitar a documentação com Swagger</a:t>
            </a:r>
            <a:endParaRPr/>
          </a:p>
        </p:txBody>
      </p:sp>
      <p:pic>
        <p:nvPicPr>
          <p:cNvPr id="187" name="Google Shape;187;g13513eca586_3_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0775" y="1566700"/>
            <a:ext cx="7673017" cy="5167176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13513eca586_3_77"/>
          <p:cNvSpPr/>
          <p:nvPr/>
        </p:nvSpPr>
        <p:spPr>
          <a:xfrm>
            <a:off x="204905" y="2573192"/>
            <a:ext cx="3316800" cy="3078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Visualizando no Swagger as alterações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-DE"/>
              <a:t>Habilitar a documentação com Swagger</a:t>
            </a:r>
            <a:endParaRPr/>
          </a:p>
        </p:txBody>
      </p:sp>
      <p:sp>
        <p:nvSpPr>
          <p:cNvPr id="194" name="Google Shape;194;p7"/>
          <p:cNvSpPr txBox="1"/>
          <p:nvPr/>
        </p:nvSpPr>
        <p:spPr>
          <a:xfrm>
            <a:off x="0" y="2110150"/>
            <a:ext cx="5416800" cy="4109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GetMapping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8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"/{id}"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ApiOperation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8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8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"Retorna um cliente"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8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notes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8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"Cliente"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ApiResponses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8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 {</a:t>
            </a:r>
            <a:endParaRPr b="1" sz="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@</a:t>
            </a:r>
            <a:r>
              <a:rPr b="1" lang="de-DE" sz="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ApiResponse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8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code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8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8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8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"Retorna um cliente"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1" sz="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@</a:t>
            </a:r>
            <a:r>
              <a:rPr b="1" lang="de-DE" sz="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ApiResponse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8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code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8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401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8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8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"Erro de autenticação"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1" sz="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@</a:t>
            </a:r>
            <a:r>
              <a:rPr b="1" lang="de-DE" sz="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ApiResponse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8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code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8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403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8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8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"Não há permissão para acessar o recurso"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1" sz="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@</a:t>
            </a:r>
            <a:r>
              <a:rPr b="1" lang="de-DE" sz="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ApiResponse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8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code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8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404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8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8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"Recurso não encontrado"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1" sz="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@</a:t>
            </a:r>
            <a:r>
              <a:rPr b="1" lang="de-DE" sz="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ApiResponse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8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code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8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505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8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8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"Exceção interna da aplicação"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1" sz="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b="1" sz="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8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ResponseEntity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Cliente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de-DE" sz="8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buscar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(@</a:t>
            </a:r>
            <a:r>
              <a:rPr b="1" lang="de-DE" sz="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PathVariable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8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de-DE" sz="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Optional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Cliente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de-DE" sz="8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cliente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8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clienteRepository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8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findById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8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de-DE" sz="8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de-DE" sz="8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cliente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8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isPresent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()) {</a:t>
            </a:r>
            <a:endParaRPr b="1" sz="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de-DE" sz="8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ResponseEntity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8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ok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8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cliente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8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b="1" sz="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de-DE" sz="8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ResponseEntity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8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notFound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b="1" lang="de-DE" sz="8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PostMapping</a:t>
            </a:r>
            <a:endParaRPr b="1" sz="8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ResponseStatus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HttpStatus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8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CREATED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ApiOperation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8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8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"Insere os dados de um Cliente"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8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notes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8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"Inserir Cliente"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ApiResponses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8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 {</a:t>
            </a:r>
            <a:endParaRPr b="1" sz="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@</a:t>
            </a:r>
            <a:r>
              <a:rPr b="1" lang="de-DE" sz="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ApiResponse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8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code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8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201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8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8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"Cliente adcionado"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1" sz="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@</a:t>
            </a:r>
            <a:r>
              <a:rPr b="1" lang="de-DE" sz="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ApiResponse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8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code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8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401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8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8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"Erro de autenticação"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1" sz="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@</a:t>
            </a:r>
            <a:r>
              <a:rPr b="1" lang="de-DE" sz="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ApiResponse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8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code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8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403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8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8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"Não há permissão para acessar o recurso"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1" sz="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@</a:t>
            </a:r>
            <a:r>
              <a:rPr b="1" lang="de-DE" sz="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ApiResponse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8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code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8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404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8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8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"Recurso não encontrado"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1" sz="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@</a:t>
            </a:r>
            <a:r>
              <a:rPr b="1" lang="de-DE" sz="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ApiResponse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8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code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8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505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8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8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"Exceção interna da aplicação"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1" sz="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b="1" sz="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8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Cliente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8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inserir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(@</a:t>
            </a:r>
            <a:r>
              <a:rPr b="1" lang="de-DE" sz="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Valid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@</a:t>
            </a:r>
            <a:r>
              <a:rPr b="1" lang="de-DE" sz="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RequestBody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Cliente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8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cliente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de-DE" sz="8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8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clienteRepository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8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save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8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cliente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5" name="Google Shape;195;p7"/>
          <p:cNvSpPr txBox="1"/>
          <p:nvPr/>
        </p:nvSpPr>
        <p:spPr>
          <a:xfrm>
            <a:off x="5459825" y="1780450"/>
            <a:ext cx="6880800" cy="463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PutMapping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8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"/{id}"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ApiOperation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8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8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"Atualiza dados de um cliente"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8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notes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8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"Atualizar Cliente"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ApiResponses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8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 {</a:t>
            </a:r>
            <a:endParaRPr b="1" sz="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@</a:t>
            </a:r>
            <a:r>
              <a:rPr b="1" lang="de-DE" sz="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ApiResponse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8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code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8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8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8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"Cliente Atualizado"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1" sz="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@</a:t>
            </a:r>
            <a:r>
              <a:rPr b="1" lang="de-DE" sz="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ApiResponse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8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code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8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401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8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8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"Erro de autenticação"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1" sz="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@</a:t>
            </a:r>
            <a:r>
              <a:rPr b="1" lang="de-DE" sz="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ApiResponse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8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code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8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403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8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8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"Não há permissão para acessar o recurso"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1" sz="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@</a:t>
            </a:r>
            <a:r>
              <a:rPr b="1" lang="de-DE" sz="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ApiResponse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8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code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8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404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8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8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"Recurso não encontrado"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1" sz="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@</a:t>
            </a:r>
            <a:r>
              <a:rPr b="1" lang="de-DE" sz="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ApiResponse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8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code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8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505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8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8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"Exceção interna da aplicação"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1" sz="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b="1" sz="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8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ResponseEntity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Cliente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de-DE" sz="8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atualizar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(@</a:t>
            </a:r>
            <a:r>
              <a:rPr b="1" lang="de-DE" sz="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PathVariable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8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@</a:t>
            </a:r>
            <a:r>
              <a:rPr b="1" lang="de-DE" sz="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Valid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@</a:t>
            </a:r>
            <a:r>
              <a:rPr b="1" lang="de-DE" sz="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RequestBody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Cliente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8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cliente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de-DE" sz="8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(!</a:t>
            </a:r>
            <a:r>
              <a:rPr b="1" lang="de-DE" sz="8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clienteRepository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8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existsById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8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)) {</a:t>
            </a:r>
            <a:endParaRPr b="1" sz="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de-DE" sz="8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ResponseEntity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8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notFound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b="1" lang="de-DE" sz="8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de-DE" sz="8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cliente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8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setId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8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de-DE" sz="8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cliente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8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clienteRepository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8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save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8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cliente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de-DE" sz="8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ResponseEntity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8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ok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8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cliente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DeleteMapping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8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"/{id}"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ApiOperation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8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8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"Remove um cliente"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8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notes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8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"Remover Cliente"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ApiResponses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8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 {</a:t>
            </a:r>
            <a:endParaRPr b="1" sz="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@</a:t>
            </a:r>
            <a:r>
              <a:rPr b="1" lang="de-DE" sz="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ApiResponse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8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code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8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8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8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"Cliente Removido"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1" sz="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@</a:t>
            </a:r>
            <a:r>
              <a:rPr b="1" lang="de-DE" sz="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ApiResponse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8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code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8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401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8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8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"Erro de autenticação"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1" sz="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@</a:t>
            </a:r>
            <a:r>
              <a:rPr b="1" lang="de-DE" sz="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ApiResponse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8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code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8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403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8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8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"Não há permissão para acessar o recurso"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1" sz="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@</a:t>
            </a:r>
            <a:r>
              <a:rPr b="1" lang="de-DE" sz="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ApiResponse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8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code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8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404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8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8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"Recurso não encontrado"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1" sz="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@</a:t>
            </a:r>
            <a:r>
              <a:rPr b="1" lang="de-DE" sz="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ApiResponse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8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code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8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505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8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8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"Exceção interna da aplicação"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1" sz="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b="1" sz="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8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ResponseEntity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de-DE" sz="8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remover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(@</a:t>
            </a:r>
            <a:r>
              <a:rPr b="1" lang="de-DE" sz="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PathVariable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8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de-DE" sz="8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(!</a:t>
            </a:r>
            <a:r>
              <a:rPr b="1" lang="de-DE" sz="8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clienteRepository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8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existsById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8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)){</a:t>
            </a:r>
            <a:endParaRPr b="1" sz="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de-DE" sz="8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ResponseEntity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8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notFound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b="1" lang="de-DE" sz="8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de-DE" sz="8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clienteRepository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8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deleteById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8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de-DE" sz="8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ResponseEntity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8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noContent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b="1" lang="de-DE" sz="8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6" name="Google Shape;196;p7"/>
          <p:cNvSpPr/>
          <p:nvPr/>
        </p:nvSpPr>
        <p:spPr>
          <a:xfrm>
            <a:off x="164863" y="1594179"/>
            <a:ext cx="3924600" cy="3078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Adicionar a documentação nos outros recursos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7"/>
          <p:cNvSpPr/>
          <p:nvPr/>
        </p:nvSpPr>
        <p:spPr>
          <a:xfrm>
            <a:off x="77025" y="2326825"/>
            <a:ext cx="5245500" cy="1055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7"/>
          <p:cNvSpPr/>
          <p:nvPr/>
        </p:nvSpPr>
        <p:spPr>
          <a:xfrm>
            <a:off x="67605" y="4641923"/>
            <a:ext cx="5245500" cy="1055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7"/>
          <p:cNvSpPr/>
          <p:nvPr/>
        </p:nvSpPr>
        <p:spPr>
          <a:xfrm>
            <a:off x="5516323" y="1983506"/>
            <a:ext cx="5245500" cy="1055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7"/>
          <p:cNvSpPr/>
          <p:nvPr/>
        </p:nvSpPr>
        <p:spPr>
          <a:xfrm>
            <a:off x="5497483" y="4317445"/>
            <a:ext cx="5245500" cy="1055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33349d3c46_1_0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-DE"/>
              <a:t>Habilitar a documentação com Swagger</a:t>
            </a:r>
            <a:endParaRPr/>
          </a:p>
        </p:txBody>
      </p:sp>
      <p:sp>
        <p:nvSpPr>
          <p:cNvPr id="206" name="Google Shape;206;g133349d3c46_1_0"/>
          <p:cNvSpPr txBox="1"/>
          <p:nvPr/>
        </p:nvSpPr>
        <p:spPr>
          <a:xfrm>
            <a:off x="838200" y="2053650"/>
            <a:ext cx="5351100" cy="438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GeneratedValue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strategy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GenerationType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IDENTITY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"id_cliente"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ApiModelProperty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"Identificador unico do cliente"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NotBlank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"Preencha o nome"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60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ApiModelProperty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"Nome do cliente"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required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CPF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"CPF Inválido"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ApiModelProperty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"CPF do cliente"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required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cpf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"Email inválido"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ApiModelProperty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"Email do cliente"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required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Embedded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ApiModelProperty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"Endereco do cliente"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Endereco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endereco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07" name="Google Shape;207;g133349d3c46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0074" y="1629725"/>
            <a:ext cx="4627500" cy="489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8" name="Google Shape;208;g133349d3c46_1_0"/>
          <p:cNvSpPr/>
          <p:nvPr/>
        </p:nvSpPr>
        <p:spPr>
          <a:xfrm>
            <a:off x="969671" y="1565929"/>
            <a:ext cx="4293300" cy="3078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Podemos adicionar documentação no nosso </a:t>
            </a:r>
            <a:r>
              <a:rPr b="1" lang="de-DE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 b="1" sz="1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4b632b9aa1_0_205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Habilitar a documentação com Swagger</a:t>
            </a:r>
            <a:endParaRPr/>
          </a:p>
        </p:txBody>
      </p:sp>
      <p:sp>
        <p:nvSpPr>
          <p:cNvPr id="214" name="Google Shape;214;g14b632b9aa1_0_205"/>
          <p:cNvSpPr/>
          <p:nvPr/>
        </p:nvSpPr>
        <p:spPr>
          <a:xfrm>
            <a:off x="485194" y="1649084"/>
            <a:ext cx="2401500" cy="3078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Importando para o Postman</a:t>
            </a:r>
            <a:endParaRPr b="1" sz="1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14b632b9aa1_0_205"/>
          <p:cNvSpPr/>
          <p:nvPr/>
        </p:nvSpPr>
        <p:spPr>
          <a:xfrm>
            <a:off x="3717154" y="1664527"/>
            <a:ext cx="3400200" cy="2769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Clique em File – Import e copie a url destacada</a:t>
            </a:r>
            <a:endParaRPr b="1" sz="12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g14b632b9aa1_0_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325" y="2381425"/>
            <a:ext cx="3052375" cy="1673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7" name="Google Shape;217;g14b632b9aa1_0_2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1525" y="2381425"/>
            <a:ext cx="3983920" cy="19526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8" name="Google Shape;218;g14b632b9aa1_0_2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06525" y="3894175"/>
            <a:ext cx="4517051" cy="28225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9" name="Google Shape;219;g14b632b9aa1_0_205"/>
          <p:cNvSpPr/>
          <p:nvPr/>
        </p:nvSpPr>
        <p:spPr>
          <a:xfrm>
            <a:off x="357975" y="2948550"/>
            <a:ext cx="1676700" cy="307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14b632b9aa1_0_205"/>
          <p:cNvSpPr/>
          <p:nvPr/>
        </p:nvSpPr>
        <p:spPr>
          <a:xfrm>
            <a:off x="3717150" y="3374150"/>
            <a:ext cx="2302500" cy="307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g14b632b9aa1_0_20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95000" y="1872499"/>
            <a:ext cx="2692350" cy="41753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4b632b9aa1_0_219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Habilitar a documentação com Swagger</a:t>
            </a:r>
            <a:endParaRPr/>
          </a:p>
        </p:txBody>
      </p:sp>
      <p:sp>
        <p:nvSpPr>
          <p:cNvPr id="227" name="Google Shape;227;g14b632b9aa1_0_219"/>
          <p:cNvSpPr/>
          <p:nvPr/>
        </p:nvSpPr>
        <p:spPr>
          <a:xfrm>
            <a:off x="4890445" y="2201249"/>
            <a:ext cx="1338900" cy="3693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Exercícios</a:t>
            </a:r>
            <a:endParaRPr b="1" sz="18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14b632b9aa1_0_219"/>
          <p:cNvSpPr/>
          <p:nvPr/>
        </p:nvSpPr>
        <p:spPr>
          <a:xfrm>
            <a:off x="769915" y="2938275"/>
            <a:ext cx="6096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Fazer a documentação do outros Controllers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Fazer a documentação das outras classes de modelo.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b632b9aa1_0_5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DE"/>
              <a:t>Habilitar a documentação com Swagger</a:t>
            </a:r>
            <a:endParaRPr/>
          </a:p>
        </p:txBody>
      </p:sp>
      <p:sp>
        <p:nvSpPr>
          <p:cNvPr id="107" name="Google Shape;107;g14b632b9aa1_0_5"/>
          <p:cNvSpPr/>
          <p:nvPr/>
        </p:nvSpPr>
        <p:spPr>
          <a:xfrm>
            <a:off x="366153" y="1562816"/>
            <a:ext cx="114597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 uma aplicação open source que auxilia desenvolvedores nos processos de definir, criar, documentar e consumir APIs REST.  O Swagger padroniza este tipo de integração, descrevendo os recursos que uma API deve possuir, como endpoints, dados recebidos, dados retornados, códigos HTTP e métodos de autenticação, entre </a:t>
            </a:r>
            <a:r>
              <a:rPr lang="de-DE" sz="1600"/>
              <a:t>outras</a:t>
            </a:r>
            <a:r>
              <a:rPr lang="de-DE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opções disponíveis. </a:t>
            </a:r>
            <a:r>
              <a:rPr lang="de-DE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de-DE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Swagger consegue ler a estrutura da sua API e gerar automaticamente uma documentação, </a:t>
            </a:r>
            <a:r>
              <a:rPr lang="de-DE" sz="1600"/>
              <a:t>essa</a:t>
            </a:r>
            <a:r>
              <a:rPr lang="de-DE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documentação retorna todas as operações que sua API suporta, quais são os parâmetros de sua API, e se precisa de autorização.</a:t>
            </a:r>
            <a:endParaRPr/>
          </a:p>
        </p:txBody>
      </p:sp>
      <p:sp>
        <p:nvSpPr>
          <p:cNvPr id="108" name="Google Shape;108;g14b632b9aa1_0_5"/>
          <p:cNvSpPr/>
          <p:nvPr/>
        </p:nvSpPr>
        <p:spPr>
          <a:xfrm>
            <a:off x="366152" y="3854276"/>
            <a:ext cx="11459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Swagger trabalha em conjunto com o OpenApi que é um padrão de especificação para descrever as APIs REST, que permite que humanos e computadores descubram e entendam os recursos de um serviço sem exigir acesso ao código fonte da aplicação.   A especificação do Open API é aberta e está disponível no GitHub no link abaixo: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14b632b9aa1_0_5"/>
          <p:cNvSpPr/>
          <p:nvPr/>
        </p:nvSpPr>
        <p:spPr>
          <a:xfrm>
            <a:off x="366153" y="3446738"/>
            <a:ext cx="114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OpenApi</a:t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4b632b9aa1_0_5"/>
          <p:cNvSpPr/>
          <p:nvPr/>
        </p:nvSpPr>
        <p:spPr>
          <a:xfrm>
            <a:off x="366153" y="5050266"/>
            <a:ext cx="485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https://github.com/OAI/OpenAPI-Specification</a:t>
            </a:r>
            <a:endParaRPr/>
          </a:p>
        </p:txBody>
      </p:sp>
      <p:sp>
        <p:nvSpPr>
          <p:cNvPr id="111" name="Google Shape;111;g14b632b9aa1_0_5"/>
          <p:cNvSpPr/>
          <p:nvPr/>
        </p:nvSpPr>
        <p:spPr>
          <a:xfrm>
            <a:off x="366153" y="5669510"/>
            <a:ext cx="277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https://www.openapis.org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b632b9aa1_0_106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DE"/>
              <a:t>Habilitar a documentação com Swagger</a:t>
            </a:r>
            <a:endParaRPr/>
          </a:p>
        </p:txBody>
      </p:sp>
      <p:sp>
        <p:nvSpPr>
          <p:cNvPr id="117" name="Google Shape;117;g14b632b9aa1_0_106"/>
          <p:cNvSpPr/>
          <p:nvPr/>
        </p:nvSpPr>
        <p:spPr>
          <a:xfrm>
            <a:off x="310503" y="1451984"/>
            <a:ext cx="124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Utilitários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14b632b9aa1_0_106"/>
          <p:cNvSpPr/>
          <p:nvPr/>
        </p:nvSpPr>
        <p:spPr>
          <a:xfrm>
            <a:off x="310503" y="1888551"/>
            <a:ext cx="11150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Swagger possui algumas ferramentas que auxiliam o desenvolvedor de APIs REST, para geração da documentação, bibliotecas e módulos.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14b632b9aa1_0_106"/>
          <p:cNvSpPr/>
          <p:nvPr/>
        </p:nvSpPr>
        <p:spPr>
          <a:xfrm>
            <a:off x="310503" y="2617506"/>
            <a:ext cx="10424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Swagger Inspector</a:t>
            </a:r>
            <a:r>
              <a:rPr lang="de-DE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de-DE" sz="1600"/>
              <a:t>Similar</a:t>
            </a:r>
            <a:r>
              <a:rPr lang="de-DE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ao Postman e Insommia.  Podemos utilizar para testar nossas API´s.</a:t>
            </a:r>
            <a:endParaRPr/>
          </a:p>
        </p:txBody>
      </p:sp>
      <p:sp>
        <p:nvSpPr>
          <p:cNvPr id="120" name="Google Shape;120;g14b632b9aa1_0_106"/>
          <p:cNvSpPr/>
          <p:nvPr/>
        </p:nvSpPr>
        <p:spPr>
          <a:xfrm>
            <a:off x="376700" y="2956060"/>
            <a:ext cx="271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https://inspector.swagger.io/</a:t>
            </a:r>
            <a:endParaRPr/>
          </a:p>
        </p:txBody>
      </p:sp>
      <p:sp>
        <p:nvSpPr>
          <p:cNvPr id="121" name="Google Shape;121;g14b632b9aa1_0_106"/>
          <p:cNvSpPr/>
          <p:nvPr/>
        </p:nvSpPr>
        <p:spPr>
          <a:xfrm>
            <a:off x="310503" y="3350635"/>
            <a:ext cx="8039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Swagger UI</a:t>
            </a:r>
            <a:r>
              <a:rPr lang="de-DE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Serve para gerar nossas documentações.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Swagger Node</a:t>
            </a:r>
            <a:r>
              <a:rPr lang="de-DE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Módulo Swagger para node.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Swagger Editor</a:t>
            </a:r>
            <a:r>
              <a:rPr lang="de-DE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Editor para </a:t>
            </a:r>
            <a:r>
              <a:rPr lang="de-DE" sz="1600"/>
              <a:t>criação de definições</a:t>
            </a:r>
            <a:r>
              <a:rPr lang="de-DE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DE" sz="1600"/>
              <a:t>baseadas em YAML</a:t>
            </a:r>
            <a:r>
              <a:rPr lang="de-DE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ou JSON.</a:t>
            </a:r>
            <a:endParaRPr/>
          </a:p>
        </p:txBody>
      </p:sp>
      <p:sp>
        <p:nvSpPr>
          <p:cNvPr id="122" name="Google Shape;122;g14b632b9aa1_0_106"/>
          <p:cNvSpPr/>
          <p:nvPr/>
        </p:nvSpPr>
        <p:spPr>
          <a:xfrm>
            <a:off x="310503" y="4420156"/>
            <a:ext cx="6096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Outras ferramentas podem ser verificadas em: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https://swagger.io/tools/</a:t>
            </a:r>
            <a:endParaRPr/>
          </a:p>
        </p:txBody>
      </p:sp>
      <p:sp>
        <p:nvSpPr>
          <p:cNvPr id="123" name="Google Shape;123;g14b632b9aa1_0_106"/>
          <p:cNvSpPr/>
          <p:nvPr/>
        </p:nvSpPr>
        <p:spPr>
          <a:xfrm>
            <a:off x="350844" y="5311291"/>
            <a:ext cx="209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Exemplos de API´s:</a:t>
            </a:r>
            <a:endParaRPr/>
          </a:p>
        </p:txBody>
      </p:sp>
      <p:sp>
        <p:nvSpPr>
          <p:cNvPr id="124" name="Google Shape;124;g14b632b9aa1_0_106"/>
          <p:cNvSpPr/>
          <p:nvPr/>
        </p:nvSpPr>
        <p:spPr>
          <a:xfrm>
            <a:off x="350844" y="5649845"/>
            <a:ext cx="60960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https://developer.ifood.com.br/reference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https://developer.itau.com.br/</a:t>
            </a:r>
            <a:endParaRPr sz="1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https://petstore.swagger.io/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b632b9aa1_0_123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DE"/>
              <a:t>Configurar Swagger Spring Boot</a:t>
            </a:r>
            <a:endParaRPr/>
          </a:p>
        </p:txBody>
      </p:sp>
      <p:sp>
        <p:nvSpPr>
          <p:cNvPr id="130" name="Google Shape;130;g14b632b9aa1_0_123"/>
          <p:cNvSpPr/>
          <p:nvPr/>
        </p:nvSpPr>
        <p:spPr>
          <a:xfrm>
            <a:off x="118503" y="1696258"/>
            <a:ext cx="11955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configurar o Swagger para nossa aplicação temos que baixar as dependências do maven no site </a:t>
            </a:r>
            <a:r>
              <a:rPr b="1" lang="de-DE" sz="16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www.mvnrepository.com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g14b632b9aa1_0_1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024" y="4922910"/>
            <a:ext cx="7287074" cy="143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14b632b9aa1_0_1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3024" y="3085603"/>
            <a:ext cx="7232146" cy="142812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14b632b9aa1_0_123"/>
          <p:cNvSpPr/>
          <p:nvPr/>
        </p:nvSpPr>
        <p:spPr>
          <a:xfrm>
            <a:off x="2096190" y="2469792"/>
            <a:ext cx="3687300" cy="2769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Inserir as dependências abaixo no arquivo pom.xml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b632b9aa1_0_139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DE"/>
              <a:t>Habilitar a documentação com Swagger</a:t>
            </a:r>
            <a:endParaRPr/>
          </a:p>
        </p:txBody>
      </p:sp>
      <p:sp>
        <p:nvSpPr>
          <p:cNvPr id="139" name="Google Shape;139;g14b632b9aa1_0_139"/>
          <p:cNvSpPr txBox="1"/>
          <p:nvPr/>
        </p:nvSpPr>
        <p:spPr>
          <a:xfrm>
            <a:off x="2505800" y="2250963"/>
            <a:ext cx="5407200" cy="212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Configuration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SwaggerConfig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Bean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Docket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api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Docket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DocumentationType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SWAGGER_2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apis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RequestHandlerSelectors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any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paths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PathSelectors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any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" name="Google Shape;140;g14b632b9aa1_0_139"/>
          <p:cNvSpPr/>
          <p:nvPr/>
        </p:nvSpPr>
        <p:spPr>
          <a:xfrm>
            <a:off x="1668419" y="1660602"/>
            <a:ext cx="7427700" cy="4617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Vamos criar a classe para configuração com o nome de </a:t>
            </a:r>
            <a:r>
              <a:rPr b="1" lang="de-DE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SwaggerConfig</a:t>
            </a:r>
            <a:endParaRPr b="1" sz="12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 pacote </a:t>
            </a:r>
            <a:r>
              <a:rPr b="1" lang="de-DE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config</a:t>
            </a: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em algum projeto do curso</a:t>
            </a:r>
            <a:endParaRPr b="1" sz="12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14b632b9aa1_0_139"/>
          <p:cNvSpPr/>
          <p:nvPr/>
        </p:nvSpPr>
        <p:spPr>
          <a:xfrm>
            <a:off x="8242765" y="2396897"/>
            <a:ext cx="3334800" cy="18141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método </a:t>
            </a:r>
            <a:r>
              <a:rPr b="1" lang="de-DE" sz="1200">
                <a:solidFill>
                  <a:srgbClr val="2035FC"/>
                </a:solidFill>
                <a:latin typeface="Arial"/>
                <a:ea typeface="Arial"/>
                <a:cs typeface="Arial"/>
                <a:sym typeface="Arial"/>
              </a:rPr>
              <a:t>api</a:t>
            </a: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tem como retorno um </a:t>
            </a:r>
            <a:r>
              <a:rPr b="1" lang="de-DE" sz="1200">
                <a:solidFill>
                  <a:srgbClr val="2035FC"/>
                </a:solidFill>
                <a:latin typeface="Arial"/>
                <a:ea typeface="Arial"/>
                <a:cs typeface="Arial"/>
                <a:sym typeface="Arial"/>
              </a:rPr>
              <a:t>Docket</a:t>
            </a: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que realiza tudo que é necessário para criação da documentação permitindo configurar aspectos dos endpoints expostos por ele. 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Nos métodos </a:t>
            </a:r>
            <a:r>
              <a:rPr b="1" lang="de-DE" sz="1200">
                <a:solidFill>
                  <a:srgbClr val="2035FC"/>
                </a:solidFill>
                <a:latin typeface="Arial"/>
                <a:ea typeface="Arial"/>
                <a:cs typeface="Arial"/>
                <a:sym typeface="Arial"/>
              </a:rPr>
              <a:t>apis</a:t>
            </a: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1" lang="de-DE" sz="1200">
                <a:solidFill>
                  <a:srgbClr val="2035FC"/>
                </a:solidFill>
                <a:latin typeface="Arial"/>
                <a:ea typeface="Arial"/>
                <a:cs typeface="Arial"/>
                <a:sym typeface="Arial"/>
              </a:rPr>
              <a:t>paths</a:t>
            </a: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definimos que </a:t>
            </a:r>
            <a:r>
              <a:rPr lang="de-DE" sz="1200"/>
              <a:t>todas os</a:t>
            </a: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apis e caminhos estarão disponíveis.</a:t>
            </a:r>
            <a:endParaRPr/>
          </a:p>
        </p:txBody>
      </p:sp>
      <p:sp>
        <p:nvSpPr>
          <p:cNvPr id="142" name="Google Shape;142;g14b632b9aa1_0_139"/>
          <p:cNvSpPr txBox="1"/>
          <p:nvPr/>
        </p:nvSpPr>
        <p:spPr>
          <a:xfrm>
            <a:off x="2232600" y="5802925"/>
            <a:ext cx="6349200" cy="346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spring.mvc.pathmatch.matching-strategy=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ant_path_matcher</a:t>
            </a:r>
            <a:endParaRPr b="1" sz="105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3" name="Google Shape;143;g14b632b9aa1_0_139"/>
          <p:cNvSpPr/>
          <p:nvPr/>
        </p:nvSpPr>
        <p:spPr>
          <a:xfrm>
            <a:off x="1211250" y="4879750"/>
            <a:ext cx="8391900" cy="8385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200"/>
              <a:t>A partir da versão 2.6 do Spring Boot, é necessário incluir a linha abaixo no arquivo application.properties</a:t>
            </a:r>
            <a:endParaRPr b="1" sz="12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200"/>
              <a:t>Esse problema é causado porque o Spring Fox 3.0.0 não suporta a nova estratégia </a:t>
            </a:r>
            <a:r>
              <a:rPr b="1" lang="de-DE" sz="1200" u="sng">
                <a:solidFill>
                  <a:schemeClr val="hlink"/>
                </a:solidFill>
                <a:hlinkClick r:id="rId3"/>
              </a:rPr>
              <a:t>PathPattern para Spring MVC</a:t>
            </a:r>
            <a:r>
              <a:rPr b="1" lang="de-DE" sz="1200"/>
              <a:t>, que é o novo padrão a partir do spring-boot 2.6.0. Caso não seja colocada, aparecerá um erro de NullPointerException no console.</a:t>
            </a:r>
            <a:endParaRPr b="1" sz="12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3513eca586_3_50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DE"/>
              <a:t>Habilitar a documentação com Swagger</a:t>
            </a:r>
            <a:endParaRPr/>
          </a:p>
        </p:txBody>
      </p:sp>
      <p:pic>
        <p:nvPicPr>
          <p:cNvPr id="149" name="Google Shape;149;g13513eca586_3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8375" y="1576100"/>
            <a:ext cx="8653392" cy="51671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0" name="Google Shape;150;g13513eca586_3_50"/>
          <p:cNvSpPr/>
          <p:nvPr/>
        </p:nvSpPr>
        <p:spPr>
          <a:xfrm>
            <a:off x="0" y="1730400"/>
            <a:ext cx="3410100" cy="5304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Execute o Spring Boot e acesse a url </a:t>
            </a:r>
            <a:r>
              <a:rPr b="1" lang="de-DE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http://localhost:8080/swagger-ui/index.html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513eca586_3_66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DE"/>
              <a:t>Habilitar a documentação com Swagger</a:t>
            </a:r>
            <a:endParaRPr/>
          </a:p>
        </p:txBody>
      </p:sp>
      <p:sp>
        <p:nvSpPr>
          <p:cNvPr id="156" name="Google Shape;156;g13513eca586_3_66"/>
          <p:cNvSpPr/>
          <p:nvPr/>
        </p:nvSpPr>
        <p:spPr>
          <a:xfrm>
            <a:off x="546590" y="1609557"/>
            <a:ext cx="10731900" cy="2769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Podemos melhorar nossa documentação, exibindo somente os endpoints que precisamos apresentar personalizando assim as informações gerais da API.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13513eca586_3_66"/>
          <p:cNvSpPr txBox="1"/>
          <p:nvPr/>
        </p:nvSpPr>
        <p:spPr>
          <a:xfrm>
            <a:off x="395650" y="2034800"/>
            <a:ext cx="6057300" cy="196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Configuration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SwaggerConfig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Bean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Docket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api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Docket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DocumentationType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SWAGGER_2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apis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RequestHandlerSelectors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basePackage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"org.serratec.backend"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paths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PathSelectors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any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8" name="Google Shape;158;g13513eca586_3_66"/>
          <p:cNvSpPr/>
          <p:nvPr/>
        </p:nvSpPr>
        <p:spPr>
          <a:xfrm>
            <a:off x="6089275" y="2154550"/>
            <a:ext cx="6002100" cy="573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Foi modificado o </a:t>
            </a:r>
            <a:r>
              <a:rPr lang="de-DE" sz="1200"/>
              <a:t>argumento</a:t>
            </a: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 método </a:t>
            </a:r>
            <a:r>
              <a:rPr b="1" lang="de-DE" sz="1200">
                <a:solidFill>
                  <a:srgbClr val="2035FC"/>
                </a:solidFill>
                <a:latin typeface="Arial"/>
                <a:ea typeface="Arial"/>
                <a:cs typeface="Arial"/>
                <a:sym typeface="Arial"/>
              </a:rPr>
              <a:t>apis</a:t>
            </a: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onde foi inserido o pacote da nossa aplicação. </a:t>
            </a:r>
            <a:r>
              <a:rPr lang="de-DE" sz="1200"/>
              <a:t>É possível incluir apenas o pacote</a:t>
            </a: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DE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controller</a:t>
            </a:r>
            <a:r>
              <a:rPr lang="de-DE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onde estão os controllers.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13513eca586_3_66"/>
          <p:cNvSpPr/>
          <p:nvPr/>
        </p:nvSpPr>
        <p:spPr>
          <a:xfrm>
            <a:off x="2767627" y="4126725"/>
            <a:ext cx="5333700" cy="2769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documentação será exibida conforme a imagem abaixo (antes e depois)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g13513eca586_3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920" y="4532951"/>
            <a:ext cx="3984930" cy="237951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1" name="Google Shape;161;g13513eca586_3_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9275" y="4532946"/>
            <a:ext cx="3931118" cy="220612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513eca586_3_57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DE"/>
              <a:t>Habilitar a documentação com Swagger</a:t>
            </a:r>
            <a:endParaRPr/>
          </a:p>
        </p:txBody>
      </p:sp>
      <p:sp>
        <p:nvSpPr>
          <p:cNvPr id="167" name="Google Shape;167;g13513eca586_3_57"/>
          <p:cNvSpPr txBox="1"/>
          <p:nvPr/>
        </p:nvSpPr>
        <p:spPr>
          <a:xfrm>
            <a:off x="310850" y="1920100"/>
            <a:ext cx="7639800" cy="3959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Configuration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SwaggerConfig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Bean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Docket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api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Docket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DocumentationType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SWAGGER_2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apis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RequestHandlerSelectors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basePackage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"org.serratec.backend"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paths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PathSelectors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any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apiInfo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apiInfo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ApiInfo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apiInfo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ApiInfo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apiInfo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ApiInfoBuilder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"API de Teste"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description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"Essa é uma API desenvolvida para tests"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license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"Apache License Version 2.0"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licenseUrl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"https://www.apache.org/license/LICENSE-2.0"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"1.0.0"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contact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Contact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"Serratec"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"www.serrtatec.org.br"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"teste@gmail.com"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apiInfo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8" name="Google Shape;168;g13513eca586_3_57"/>
          <p:cNvSpPr/>
          <p:nvPr/>
        </p:nvSpPr>
        <p:spPr>
          <a:xfrm>
            <a:off x="354647" y="1523625"/>
            <a:ext cx="11562000" cy="3078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Podemos melhorar as informações sobre a api inserindo o método </a:t>
            </a:r>
            <a:r>
              <a:rPr b="1" lang="de-DE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apiInfo</a:t>
            </a:r>
            <a:r>
              <a:rPr lang="de-DE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destacado abaixo.</a:t>
            </a:r>
            <a:endParaRPr b="1" sz="1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13513eca586_3_57"/>
          <p:cNvSpPr/>
          <p:nvPr/>
        </p:nvSpPr>
        <p:spPr>
          <a:xfrm>
            <a:off x="208097" y="6039025"/>
            <a:ext cx="7742700" cy="2769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importação da classe </a:t>
            </a:r>
            <a:r>
              <a:rPr b="1" lang="de-DE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Contact</a:t>
            </a: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deve ser de </a:t>
            </a:r>
            <a:r>
              <a:rPr lang="de-DE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springfox.documentation.service.Contact;</a:t>
            </a:r>
            <a:endParaRPr/>
          </a:p>
        </p:txBody>
      </p:sp>
      <p:pic>
        <p:nvPicPr>
          <p:cNvPr id="170" name="Google Shape;170;g13513eca586_3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2047" y="2464250"/>
            <a:ext cx="3076575" cy="29813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1" name="Google Shape;171;g13513eca586_3_57"/>
          <p:cNvSpPr/>
          <p:nvPr/>
        </p:nvSpPr>
        <p:spPr>
          <a:xfrm>
            <a:off x="857250" y="3306525"/>
            <a:ext cx="1874700" cy="395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13513eca586_3_57"/>
          <p:cNvSpPr/>
          <p:nvPr/>
        </p:nvSpPr>
        <p:spPr>
          <a:xfrm>
            <a:off x="585725" y="3796400"/>
            <a:ext cx="6799800" cy="1808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3513eca586_3_72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DE"/>
              <a:t>Habilitar a documentação com Swagger</a:t>
            </a:r>
            <a:endParaRPr/>
          </a:p>
        </p:txBody>
      </p:sp>
      <p:sp>
        <p:nvSpPr>
          <p:cNvPr id="178" name="Google Shape;178;g13513eca586_3_72"/>
          <p:cNvSpPr txBox="1"/>
          <p:nvPr/>
        </p:nvSpPr>
        <p:spPr>
          <a:xfrm>
            <a:off x="2219550" y="2022850"/>
            <a:ext cx="7752900" cy="325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RestController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RequestMapping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"/clientes"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ClienteController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Autowired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ClienteRepository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clienteRepository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GetMapping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ApiOperation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"Lista todos os cliente"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notes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"Listagem de Clientes"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ApiResponses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ApiResponse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code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"Retorna todos os clientes"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ApiResponse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code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401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"Erro de autenticação"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ApiResponse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code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403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"Não há permissão para acessar o recurso"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ApiResponse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code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404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"Recurso não encontrado"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ApiResponse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code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505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"Exceção interna da aplicação"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   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Cliente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listar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clienteRepository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findAll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9" name="Google Shape;179;g13513eca586_3_72"/>
          <p:cNvSpPr/>
          <p:nvPr/>
        </p:nvSpPr>
        <p:spPr>
          <a:xfrm>
            <a:off x="1312950" y="1620300"/>
            <a:ext cx="10012500" cy="2481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deixar a documentação mais completa podem ser adicionada algumas anotações nos métodos do </a:t>
            </a:r>
            <a:r>
              <a:rPr b="1" i="1" lang="de-DE" sz="1200">
                <a:solidFill>
                  <a:srgbClr val="2035FC"/>
                </a:solidFill>
                <a:latin typeface="Arial"/>
                <a:ea typeface="Arial"/>
                <a:cs typeface="Arial"/>
                <a:sym typeface="Arial"/>
              </a:rPr>
              <a:t>controller</a:t>
            </a: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e campos do </a:t>
            </a:r>
            <a:r>
              <a:rPr b="1" i="1" lang="de-DE" sz="1200">
                <a:solidFill>
                  <a:srgbClr val="2035FC"/>
                </a:solidFill>
                <a:latin typeface="Arial"/>
                <a:ea typeface="Arial"/>
                <a:cs typeface="Arial"/>
                <a:sym typeface="Arial"/>
              </a:rPr>
              <a:t>entity</a:t>
            </a: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ou DTO.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13513eca586_3_72"/>
          <p:cNvSpPr/>
          <p:nvPr/>
        </p:nvSpPr>
        <p:spPr>
          <a:xfrm>
            <a:off x="411950" y="5341324"/>
            <a:ext cx="11203200" cy="10947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cada método vamos definir o swagger para fazer a documentação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@ApiOperation -  </a:t>
            </a: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 para explicar a função do recurso.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@ApiResponses e @ApiResponse –</a:t>
            </a: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Serve especificar os códigos e as mensagens de retorno diretamente no </a:t>
            </a:r>
            <a:r>
              <a:rPr b="1"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controller</a:t>
            </a: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 as anotações.</a:t>
            </a:r>
            <a:endParaRPr/>
          </a:p>
        </p:txBody>
      </p:sp>
      <p:sp>
        <p:nvSpPr>
          <p:cNvPr id="181" name="Google Shape;181;g13513eca586_3_72"/>
          <p:cNvSpPr/>
          <p:nvPr/>
        </p:nvSpPr>
        <p:spPr>
          <a:xfrm>
            <a:off x="2498050" y="3412700"/>
            <a:ext cx="6479400" cy="1325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2022-06-14T19:14:16Z</dcterms:created>
</cp:coreProperties>
</file>