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hgOSIjAi+vCMlJCfvOYQL7a+h6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7A7F4A-6AA4-4179-BA89-8ABA18B76D9E}">
  <a:tblStyle styleId="{937A7F4A-6AA4-4179-BA89-8ABA18B76D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fffd28d4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14fffd28d4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513eca586_3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13513eca586_3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4fffd28d41_0_1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4fffd28d4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4fffd28d41_0_1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4fffd28d41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4fffd28d41_0_1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4fffd28d41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4fffd28d41_0_2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4fffd28d4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4fffd28d41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4fffd28d4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33349d3c46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133349d3c46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3513eca586_3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13513eca586_3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4fffd28d41_0_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4fffd28d41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513eca586_3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13513eca586_3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4fffd28d41_0_2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4fffd28d41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4fffd28d41_0_2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4fffd28d41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51296f5dd6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51296f5dd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4fffd28d41_0_2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4fffd28d41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4fffd28d41_0_2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4fffd28d41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4fffd28d41_0_2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4fffd28d41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4fffd28d41_0_3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4fffd28d41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4fffd28d41_0_3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4fffd28d41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4fffd28d41_0_3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4fffd28d41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4fffd28d41_0_3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4fffd28d41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4a7b2d16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34a7b2d169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4fffd28d41_0_3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4fffd28d41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51697c1f6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51697c1f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51697c1f6b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51697c1f6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51697c1f6b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51697c1f6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51697c1f6b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51697c1f6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1296f5dd6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151296f5dd6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513eca586_3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13513eca586_3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51296f5dd6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51296f5dd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513eca586_3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13513eca586_3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513eca586_3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13513eca586_3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513eca586_3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13513eca586_3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7.jp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9" name="Shape 9"/>
        <p:cNvGrpSpPr/>
        <p:nvPr/>
      </p:nvGrpSpPr>
      <p:grpSpPr>
        <a:xfrm>
          <a:off x="0" y="0"/>
          <a:ext cx="0" cy="0"/>
          <a:chOff x="0" y="0"/>
          <a:chExt cx="0" cy="0"/>
        </a:xfrm>
      </p:grpSpPr>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11" name="Google Shape;11;p15"/>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59" name="Shape 59"/>
        <p:cNvGrpSpPr/>
        <p:nvPr/>
      </p:nvGrpSpPr>
      <p:grpSpPr>
        <a:xfrm>
          <a:off x="0" y="0"/>
          <a:ext cx="0" cy="0"/>
          <a:chOff x="0" y="0"/>
          <a:chExt cx="0" cy="0"/>
        </a:xfrm>
      </p:grpSpPr>
      <p:sp>
        <p:nvSpPr>
          <p:cNvPr id="60" name="Google Shape;60;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2" name="Google Shape;6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63" name="Shape 63"/>
        <p:cNvGrpSpPr/>
        <p:nvPr/>
      </p:nvGrpSpPr>
      <p:grpSpPr>
        <a:xfrm>
          <a:off x="0" y="0"/>
          <a:ext cx="0" cy="0"/>
          <a:chOff x="0" y="0"/>
          <a:chExt cx="0" cy="0"/>
        </a:xfrm>
      </p:grpSpPr>
      <p:sp>
        <p:nvSpPr>
          <p:cNvPr id="64" name="Google Shape;6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68" name="Google Shape;68;p12"/>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3">
  <p:cSld name="TITLE_ONLY_3">
    <p:spTree>
      <p:nvGrpSpPr>
        <p:cNvPr id="69" name="Shape 69"/>
        <p:cNvGrpSpPr/>
        <p:nvPr/>
      </p:nvGrpSpPr>
      <p:grpSpPr>
        <a:xfrm>
          <a:off x="0" y="0"/>
          <a:ext cx="0" cy="0"/>
          <a:chOff x="0" y="0"/>
          <a:chExt cx="0" cy="0"/>
        </a:xfrm>
      </p:grpSpPr>
      <p:sp>
        <p:nvSpPr>
          <p:cNvPr id="70" name="Google Shape;70;g13513eca586_3_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71" name="Google Shape;71;g13513eca586_3_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descr="Forma, Retângulo&#10;&#10;Descrição gerada automaticamente" id="72" name="Google Shape;72;g13513eca586_3_13"/>
          <p:cNvPicPr preferRelativeResize="0"/>
          <p:nvPr/>
        </p:nvPicPr>
        <p:blipFill rotWithShape="1">
          <a:blip r:embed="rId2">
            <a:alphaModFix/>
          </a:blip>
          <a:srcRect b="13666" l="1280" r="225" t="23695"/>
          <a:stretch/>
        </p:blipFill>
        <p:spPr>
          <a:xfrm>
            <a:off x="0" y="4057325"/>
            <a:ext cx="12192000" cy="2800676"/>
          </a:xfrm>
          <a:prstGeom prst="rect">
            <a:avLst/>
          </a:prstGeom>
          <a:noFill/>
          <a:ln>
            <a:noFill/>
          </a:ln>
        </p:spPr>
      </p:pic>
      <p:pic>
        <p:nvPicPr>
          <p:cNvPr descr="Uma imagem contendo desenho&#10;&#10;Descrição gerada automaticamente" id="73" name="Google Shape;73;g13513eca586_3_13"/>
          <p:cNvPicPr preferRelativeResize="0"/>
          <p:nvPr/>
        </p:nvPicPr>
        <p:blipFill rotWithShape="1">
          <a:blip r:embed="rId3">
            <a:alphaModFix/>
          </a:blip>
          <a:srcRect b="0" l="0" r="0" t="0"/>
          <a:stretch/>
        </p:blipFill>
        <p:spPr>
          <a:xfrm>
            <a:off x="9483306" y="6057729"/>
            <a:ext cx="2412520" cy="4216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74" name="Shape 74"/>
        <p:cNvGrpSpPr/>
        <p:nvPr/>
      </p:nvGrpSpPr>
      <p:grpSpPr>
        <a:xfrm>
          <a:off x="0" y="0"/>
          <a:ext cx="0" cy="0"/>
          <a:chOff x="0" y="0"/>
          <a:chExt cx="0" cy="0"/>
        </a:xfrm>
      </p:grpSpPr>
      <p:sp>
        <p:nvSpPr>
          <p:cNvPr id="75" name="Google Shape;7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7" name="Google Shape;7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79" name="Google Shape;79;p16"/>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80" name="Shape 80"/>
        <p:cNvGrpSpPr/>
        <p:nvPr/>
      </p:nvGrpSpPr>
      <p:grpSpPr>
        <a:xfrm>
          <a:off x="0" y="0"/>
          <a:ext cx="0" cy="0"/>
          <a:chOff x="0" y="0"/>
          <a:chExt cx="0" cy="0"/>
        </a:xfrm>
      </p:grpSpPr>
      <p:sp>
        <p:nvSpPr>
          <p:cNvPr id="81" name="Google Shape;81;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7"/>
          <p:cNvSpPr/>
          <p:nvPr>
            <p:ph idx="2" type="pic"/>
          </p:nvPr>
        </p:nvSpPr>
        <p:spPr>
          <a:xfrm>
            <a:off x="5183188" y="987425"/>
            <a:ext cx="6172200" cy="4873625"/>
          </a:xfrm>
          <a:prstGeom prst="rect">
            <a:avLst/>
          </a:prstGeom>
          <a:noFill/>
          <a:ln>
            <a:noFill/>
          </a:ln>
        </p:spPr>
      </p:sp>
      <p:sp>
        <p:nvSpPr>
          <p:cNvPr id="83" name="Google Shape;83;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85" name="Google Shape;85;p17"/>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86" name="Shape 86"/>
        <p:cNvGrpSpPr/>
        <p:nvPr/>
      </p:nvGrpSpPr>
      <p:grpSpPr>
        <a:xfrm>
          <a:off x="0" y="0"/>
          <a:ext cx="0" cy="0"/>
          <a:chOff x="0" y="0"/>
          <a:chExt cx="0" cy="0"/>
        </a:xfrm>
      </p:grpSpPr>
      <p:sp>
        <p:nvSpPr>
          <p:cNvPr id="87" name="Google Shape;8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90" name="Google Shape;90;p18"/>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91" name="Shape 91"/>
        <p:cNvGrpSpPr/>
        <p:nvPr/>
      </p:nvGrpSpPr>
      <p:grpSpPr>
        <a:xfrm>
          <a:off x="0" y="0"/>
          <a:ext cx="0" cy="0"/>
          <a:chOff x="0" y="0"/>
          <a:chExt cx="0" cy="0"/>
        </a:xfrm>
      </p:grpSpPr>
      <p:sp>
        <p:nvSpPr>
          <p:cNvPr id="92" name="Google Shape;92;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95" name="Google Shape;95;p19"/>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12" name="Shape 12"/>
        <p:cNvGrpSpPr/>
        <p:nvPr/>
      </p:nvGrpSpPr>
      <p:grpSpPr>
        <a:xfrm>
          <a:off x="0" y="0"/>
          <a:ext cx="0" cy="0"/>
          <a:chOff x="0" y="0"/>
          <a:chExt cx="0" cy="0"/>
        </a:xfrm>
      </p:grpSpPr>
      <p:sp>
        <p:nvSpPr>
          <p:cNvPr id="13" name="Google Shape;13;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 name="Google Shape;15;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 name="Google Shape;17;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19" name="Google Shape;19;p13"/>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1">
  <p:cSld name="TITLE_ONLY_1">
    <p:spTree>
      <p:nvGrpSpPr>
        <p:cNvPr id="20" name="Shape 20"/>
        <p:cNvGrpSpPr/>
        <p:nvPr/>
      </p:nvGrpSpPr>
      <p:grpSpPr>
        <a:xfrm>
          <a:off x="0" y="0"/>
          <a:ext cx="0" cy="0"/>
          <a:chOff x="0" y="0"/>
          <a:chExt cx="0" cy="0"/>
        </a:xfrm>
      </p:grpSpPr>
      <p:sp>
        <p:nvSpPr>
          <p:cNvPr id="21" name="Google Shape;21;g11feb2ca174_0_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
        <p:nvSpPr>
          <p:cNvPr id="22" name="Google Shape;22;g11feb2ca174_0_39"/>
          <p:cNvSpPr txBox="1"/>
          <p:nvPr>
            <p:ph type="title"/>
          </p:nvPr>
        </p:nvSpPr>
        <p:spPr>
          <a:xfrm>
            <a:off x="797419" y="1810358"/>
            <a:ext cx="3571200" cy="3065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g11feb2ca174_0_39"/>
          <p:cNvSpPr txBox="1"/>
          <p:nvPr>
            <p:ph idx="1" type="body"/>
          </p:nvPr>
        </p:nvSpPr>
        <p:spPr>
          <a:xfrm>
            <a:off x="4923720" y="812331"/>
            <a:ext cx="6720000" cy="40638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0"/>
              </a:spcBef>
              <a:spcAft>
                <a:spcPts val="0"/>
              </a:spcAft>
              <a:buSzPts val="2800"/>
              <a:buChar char="•"/>
              <a:defRPr/>
            </a:lvl1pPr>
            <a:lvl2pPr indent="-381000" lvl="1" marL="914400" algn="l">
              <a:lnSpc>
                <a:spcPct val="90000"/>
              </a:lnSpc>
              <a:spcBef>
                <a:spcPts val="0"/>
              </a:spcBef>
              <a:spcAft>
                <a:spcPts val="0"/>
              </a:spcAft>
              <a:buSzPts val="2400"/>
              <a:buChar char="•"/>
              <a:defRPr/>
            </a:lvl2pPr>
            <a:lvl3pPr indent="-355600" lvl="2" marL="1371600" algn="l">
              <a:lnSpc>
                <a:spcPct val="90000"/>
              </a:lnSpc>
              <a:spcBef>
                <a:spcPts val="0"/>
              </a:spcBef>
              <a:spcAft>
                <a:spcPts val="0"/>
              </a:spcAft>
              <a:buSzPts val="2000"/>
              <a:buChar char="•"/>
              <a:defRPr/>
            </a:lvl3pPr>
            <a:lvl4pPr indent="-342900" lvl="3" marL="1828800" algn="l">
              <a:lnSpc>
                <a:spcPct val="90000"/>
              </a:lnSpc>
              <a:spcBef>
                <a:spcPts val="0"/>
              </a:spcBef>
              <a:spcAft>
                <a:spcPts val="0"/>
              </a:spcAft>
              <a:buSzPts val="1800"/>
              <a:buChar char="•"/>
              <a:defRPr/>
            </a:lvl4pPr>
            <a:lvl5pPr indent="-342900" lvl="4" marL="2286000" algn="l">
              <a:lnSpc>
                <a:spcPct val="90000"/>
              </a:lnSpc>
              <a:spcBef>
                <a:spcPts val="0"/>
              </a:spcBef>
              <a:spcAft>
                <a:spcPts val="0"/>
              </a:spcAft>
              <a:buSzPts val="1800"/>
              <a:buChar char="•"/>
              <a:defRPr/>
            </a:lvl5pPr>
            <a:lvl6pPr indent="-342900" lvl="5" marL="2743200" algn="l">
              <a:lnSpc>
                <a:spcPct val="90000"/>
              </a:lnSpc>
              <a:spcBef>
                <a:spcPts val="0"/>
              </a:spcBef>
              <a:spcAft>
                <a:spcPts val="0"/>
              </a:spcAft>
              <a:buSzPts val="1800"/>
              <a:buChar char="•"/>
              <a:defRPr/>
            </a:lvl6pPr>
            <a:lvl7pPr indent="-342900" lvl="6" marL="3200400" algn="l">
              <a:lnSpc>
                <a:spcPct val="90000"/>
              </a:lnSpc>
              <a:spcBef>
                <a:spcPts val="0"/>
              </a:spcBef>
              <a:spcAft>
                <a:spcPts val="0"/>
              </a:spcAft>
              <a:buSzPts val="1800"/>
              <a:buChar char="•"/>
              <a:defRPr/>
            </a:lvl7pPr>
            <a:lvl8pPr indent="-342900" lvl="7" marL="3657600" algn="l">
              <a:lnSpc>
                <a:spcPct val="90000"/>
              </a:lnSpc>
              <a:spcBef>
                <a:spcPts val="0"/>
              </a:spcBef>
              <a:spcAft>
                <a:spcPts val="0"/>
              </a:spcAft>
              <a:buSzPts val="1800"/>
              <a:buChar char="•"/>
              <a:defRPr/>
            </a:lvl8pPr>
            <a:lvl9pPr indent="-342900" lvl="8" marL="4114800" algn="l">
              <a:lnSpc>
                <a:spcPct val="90000"/>
              </a:lnSpc>
              <a:spcBef>
                <a:spcPts val="0"/>
              </a:spcBef>
              <a:spcAft>
                <a:spcPts val="0"/>
              </a:spcAft>
              <a:buSzPts val="1800"/>
              <a:buChar char="•"/>
              <a:defRPr/>
            </a:lvl9pPr>
          </a:lstStyle>
          <a:p/>
        </p:txBody>
      </p:sp>
      <p:pic>
        <p:nvPicPr>
          <p:cNvPr id="24" name="Google Shape;24;g11feb2ca174_0_39"/>
          <p:cNvPicPr preferRelativeResize="0"/>
          <p:nvPr/>
        </p:nvPicPr>
        <p:blipFill rotWithShape="1">
          <a:blip r:embed="rId2">
            <a:alphaModFix/>
          </a:blip>
          <a:srcRect b="82598" l="5902" r="73623" t="9853"/>
          <a:stretch/>
        </p:blipFill>
        <p:spPr>
          <a:xfrm>
            <a:off x="792454" y="551501"/>
            <a:ext cx="2513299" cy="517949"/>
          </a:xfrm>
          <a:prstGeom prst="rect">
            <a:avLst/>
          </a:prstGeom>
          <a:noFill/>
          <a:ln>
            <a:noFill/>
          </a:ln>
        </p:spPr>
      </p:pic>
      <p:pic>
        <p:nvPicPr>
          <p:cNvPr descr="Ícone&#10;&#10;Descrição gerada automaticamente" id="25" name="Google Shape;25;g11feb2ca174_0_39"/>
          <p:cNvPicPr preferRelativeResize="0"/>
          <p:nvPr/>
        </p:nvPicPr>
        <p:blipFill rotWithShape="1">
          <a:blip r:embed="rId2">
            <a:alphaModFix/>
          </a:blip>
          <a:srcRect b="-838" l="0" r="347" t="72746"/>
          <a:stretch/>
        </p:blipFill>
        <p:spPr>
          <a:xfrm>
            <a:off x="-8200" y="5002850"/>
            <a:ext cx="12200198" cy="19277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26" name="Shape 26"/>
        <p:cNvGrpSpPr/>
        <p:nvPr/>
      </p:nvGrpSpPr>
      <p:grpSpPr>
        <a:xfrm>
          <a:off x="0" y="0"/>
          <a:ext cx="0" cy="0"/>
          <a:chOff x="0" y="0"/>
          <a:chExt cx="0" cy="0"/>
        </a:xfrm>
      </p:grpSpPr>
      <p:pic>
        <p:nvPicPr>
          <p:cNvPr descr="Forma&#10;&#10;Descrição gerada automaticamente" id="27" name="Google Shape;27;p14"/>
          <p:cNvPicPr preferRelativeResize="0"/>
          <p:nvPr/>
        </p:nvPicPr>
        <p:blipFill rotWithShape="1">
          <a:blip r:embed="rId2">
            <a:alphaModFix/>
          </a:blip>
          <a:srcRect b="0" l="0" r="0" t="45893"/>
          <a:stretch/>
        </p:blipFill>
        <p:spPr>
          <a:xfrm>
            <a:off x="20" y="-8961"/>
            <a:ext cx="12192000" cy="3710552"/>
          </a:xfrm>
          <a:custGeom>
            <a:rect b="b" l="l" r="r" t="t"/>
            <a:pathLst>
              <a:path extrusionOk="0" h="3692092" w="12192000">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ln>
            <a:noFill/>
          </a:ln>
        </p:spPr>
      </p:pic>
      <p:sp>
        <p:nvSpPr>
          <p:cNvPr id="28" name="Google Shape;2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29" name="Google Shape;29;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descr="Forma, Retângulo&#10;&#10;Descrição gerada automaticamente" id="30" name="Google Shape;30;p14"/>
          <p:cNvPicPr preferRelativeResize="0"/>
          <p:nvPr/>
        </p:nvPicPr>
        <p:blipFill rotWithShape="1">
          <a:blip r:embed="rId3">
            <a:alphaModFix/>
          </a:blip>
          <a:srcRect b="0" l="0" r="0" t="0"/>
          <a:stretch/>
        </p:blipFill>
        <p:spPr>
          <a:xfrm>
            <a:off x="267419" y="1583486"/>
            <a:ext cx="3232032" cy="1686822"/>
          </a:xfrm>
          <a:prstGeom prst="rect">
            <a:avLst/>
          </a:prstGeom>
          <a:noFill/>
          <a:ln>
            <a:noFill/>
          </a:ln>
        </p:spPr>
      </p:pic>
      <p:pic>
        <p:nvPicPr>
          <p:cNvPr descr="Uma imagem contendo desenho&#10;&#10;Descrição gerada automaticamente" id="31" name="Google Shape;31;p14"/>
          <p:cNvPicPr preferRelativeResize="0"/>
          <p:nvPr/>
        </p:nvPicPr>
        <p:blipFill rotWithShape="1">
          <a:blip r:embed="rId4">
            <a:alphaModFix/>
          </a:blip>
          <a:srcRect b="0" l="0" r="0" t="0"/>
          <a:stretch/>
        </p:blipFill>
        <p:spPr>
          <a:xfrm>
            <a:off x="828136" y="2635917"/>
            <a:ext cx="2412520" cy="421600"/>
          </a:xfrm>
          <a:prstGeom prst="rect">
            <a:avLst/>
          </a:prstGeom>
          <a:noFill/>
          <a:ln>
            <a:noFill/>
          </a:ln>
        </p:spPr>
      </p:pic>
      <p:sp>
        <p:nvSpPr>
          <p:cNvPr id="32" name="Google Shape;32;p14"/>
          <p:cNvSpPr txBox="1"/>
          <p:nvPr>
            <p:ph idx="1" type="subTitle"/>
          </p:nvPr>
        </p:nvSpPr>
        <p:spPr>
          <a:xfrm>
            <a:off x="1524000" y="40592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1">
  <p:cSld name="OBJECT_1">
    <p:spTree>
      <p:nvGrpSpPr>
        <p:cNvPr id="33" name="Shape 33"/>
        <p:cNvGrpSpPr/>
        <p:nvPr/>
      </p:nvGrpSpPr>
      <p:grpSpPr>
        <a:xfrm>
          <a:off x="0" y="0"/>
          <a:ext cx="0" cy="0"/>
          <a:chOff x="0" y="0"/>
          <a:chExt cx="0" cy="0"/>
        </a:xfrm>
      </p:grpSpPr>
      <p:pic>
        <p:nvPicPr>
          <p:cNvPr descr="Uma imagem contendo Forma&#10;&#10;Descrição gerada automaticamente" id="34" name="Google Shape;34;g13513eca586_3_29"/>
          <p:cNvPicPr preferRelativeResize="0"/>
          <p:nvPr/>
        </p:nvPicPr>
        <p:blipFill rotWithShape="1">
          <a:blip r:embed="rId2">
            <a:alphaModFix/>
          </a:blip>
          <a:srcRect b="68" l="-31" r="64934" t="-70"/>
          <a:stretch/>
        </p:blipFill>
        <p:spPr>
          <a:xfrm>
            <a:off x="-7225" y="-7150"/>
            <a:ext cx="4275926" cy="6865150"/>
          </a:xfrm>
          <a:prstGeom prst="rect">
            <a:avLst/>
          </a:prstGeom>
          <a:noFill/>
          <a:ln>
            <a:noFill/>
          </a:ln>
        </p:spPr>
      </p:pic>
      <p:sp>
        <p:nvSpPr>
          <p:cNvPr id="35" name="Google Shape;35;g13513eca586_3_29"/>
          <p:cNvSpPr txBox="1"/>
          <p:nvPr>
            <p:ph type="title"/>
          </p:nvPr>
        </p:nvSpPr>
        <p:spPr>
          <a:xfrm>
            <a:off x="4134850" y="365125"/>
            <a:ext cx="76218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g13513eca586_3_29"/>
          <p:cNvSpPr txBox="1"/>
          <p:nvPr>
            <p:ph idx="1" type="body"/>
          </p:nvPr>
        </p:nvSpPr>
        <p:spPr>
          <a:xfrm>
            <a:off x="4134850" y="1761975"/>
            <a:ext cx="7621800" cy="4414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g13513eca586_3_29"/>
          <p:cNvSpPr txBox="1"/>
          <p:nvPr>
            <p:ph idx="12" type="sldNum"/>
          </p:nvPr>
        </p:nvSpPr>
        <p:spPr>
          <a:xfrm>
            <a:off x="10227225" y="6374300"/>
            <a:ext cx="1781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1">
  <p:cSld name="TITLE_1">
    <p:spTree>
      <p:nvGrpSpPr>
        <p:cNvPr id="38" name="Shape 38"/>
        <p:cNvGrpSpPr/>
        <p:nvPr/>
      </p:nvGrpSpPr>
      <p:grpSpPr>
        <a:xfrm>
          <a:off x="0" y="0"/>
          <a:ext cx="0" cy="0"/>
          <a:chOff x="0" y="0"/>
          <a:chExt cx="0" cy="0"/>
        </a:xfrm>
      </p:grpSpPr>
      <p:pic>
        <p:nvPicPr>
          <p:cNvPr descr="Forma, Retângulo&#10;&#10;Descrição gerada automaticamente" id="39" name="Google Shape;39;g11feb2ca174_0_26"/>
          <p:cNvPicPr preferRelativeResize="0"/>
          <p:nvPr/>
        </p:nvPicPr>
        <p:blipFill rotWithShape="1">
          <a:blip r:embed="rId2">
            <a:alphaModFix/>
          </a:blip>
          <a:srcRect b="0" l="0" r="0" t="0"/>
          <a:stretch/>
        </p:blipFill>
        <p:spPr>
          <a:xfrm>
            <a:off x="-5751" y="-2336"/>
            <a:ext cx="12203501" cy="6862671"/>
          </a:xfrm>
          <a:prstGeom prst="rect">
            <a:avLst/>
          </a:prstGeom>
          <a:noFill/>
          <a:ln>
            <a:noFill/>
          </a:ln>
        </p:spPr>
      </p:pic>
      <p:sp>
        <p:nvSpPr>
          <p:cNvPr id="40" name="Google Shape;40;g11feb2ca174_0_26"/>
          <p:cNvSpPr txBox="1"/>
          <p:nvPr>
            <p:ph type="ctrTitle"/>
          </p:nvPr>
        </p:nvSpPr>
        <p:spPr>
          <a:xfrm>
            <a:off x="1524000" y="360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41" name="Google Shape;41;g11feb2ca174_0_26"/>
          <p:cNvSpPr txBox="1"/>
          <p:nvPr>
            <p:ph idx="1" type="subTitle"/>
          </p:nvPr>
        </p:nvSpPr>
        <p:spPr>
          <a:xfrm>
            <a:off x="1524000" y="2840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lt1"/>
              </a:buClr>
              <a:buSzPts val="2000"/>
              <a:buNone/>
              <a:defRPr sz="2000">
                <a:solidFill>
                  <a:schemeClr val="lt1"/>
                </a:solidFill>
              </a:defRPr>
            </a:lvl2pPr>
            <a:lvl3pPr lvl="2" algn="ctr">
              <a:lnSpc>
                <a:spcPct val="90000"/>
              </a:lnSpc>
              <a:spcBef>
                <a:spcPts val="500"/>
              </a:spcBef>
              <a:spcAft>
                <a:spcPts val="0"/>
              </a:spcAft>
              <a:buClr>
                <a:schemeClr val="lt1"/>
              </a:buClr>
              <a:buSzPts val="1800"/>
              <a:buNone/>
              <a:defRPr sz="1800">
                <a:solidFill>
                  <a:schemeClr val="lt1"/>
                </a:solidFill>
              </a:defRPr>
            </a:lvl3pPr>
            <a:lvl4pPr lvl="3" algn="ctr">
              <a:lnSpc>
                <a:spcPct val="90000"/>
              </a:lnSpc>
              <a:spcBef>
                <a:spcPts val="500"/>
              </a:spcBef>
              <a:spcAft>
                <a:spcPts val="0"/>
              </a:spcAft>
              <a:buClr>
                <a:schemeClr val="lt1"/>
              </a:buClr>
              <a:buSzPts val="1600"/>
              <a:buNone/>
              <a:defRPr sz="1600">
                <a:solidFill>
                  <a:schemeClr val="lt1"/>
                </a:solidFill>
              </a:defRPr>
            </a:lvl4pPr>
            <a:lvl5pPr lvl="4" algn="ctr">
              <a:lnSpc>
                <a:spcPct val="90000"/>
              </a:lnSpc>
              <a:spcBef>
                <a:spcPts val="500"/>
              </a:spcBef>
              <a:spcAft>
                <a:spcPts val="0"/>
              </a:spcAft>
              <a:buClr>
                <a:schemeClr val="lt1"/>
              </a:buClr>
              <a:buSzPts val="1600"/>
              <a:buNone/>
              <a:defRPr sz="1600">
                <a:solidFill>
                  <a:schemeClr val="lt1"/>
                </a:solidFill>
              </a:defRPr>
            </a:lvl5pPr>
            <a:lvl6pPr lvl="5" algn="ctr">
              <a:lnSpc>
                <a:spcPct val="90000"/>
              </a:lnSpc>
              <a:spcBef>
                <a:spcPts val="500"/>
              </a:spcBef>
              <a:spcAft>
                <a:spcPts val="0"/>
              </a:spcAft>
              <a:buClr>
                <a:schemeClr val="lt1"/>
              </a:buClr>
              <a:buSzPts val="1600"/>
              <a:buNone/>
              <a:defRPr sz="1600">
                <a:solidFill>
                  <a:schemeClr val="lt1"/>
                </a:solidFill>
              </a:defRPr>
            </a:lvl6pPr>
            <a:lvl7pPr lvl="6" algn="ctr">
              <a:lnSpc>
                <a:spcPct val="90000"/>
              </a:lnSpc>
              <a:spcBef>
                <a:spcPts val="500"/>
              </a:spcBef>
              <a:spcAft>
                <a:spcPts val="0"/>
              </a:spcAft>
              <a:buClr>
                <a:schemeClr val="lt1"/>
              </a:buClr>
              <a:buSzPts val="1600"/>
              <a:buNone/>
              <a:defRPr sz="1600">
                <a:solidFill>
                  <a:schemeClr val="lt1"/>
                </a:solidFill>
              </a:defRPr>
            </a:lvl7pPr>
            <a:lvl8pPr lvl="7" algn="ctr">
              <a:lnSpc>
                <a:spcPct val="90000"/>
              </a:lnSpc>
              <a:spcBef>
                <a:spcPts val="500"/>
              </a:spcBef>
              <a:spcAft>
                <a:spcPts val="0"/>
              </a:spcAft>
              <a:buClr>
                <a:schemeClr val="lt1"/>
              </a:buClr>
              <a:buSzPts val="1600"/>
              <a:buNone/>
              <a:defRPr sz="1600">
                <a:solidFill>
                  <a:schemeClr val="lt1"/>
                </a:solidFill>
              </a:defRPr>
            </a:lvl8pPr>
            <a:lvl9pPr lvl="8" algn="ctr">
              <a:lnSpc>
                <a:spcPct val="90000"/>
              </a:lnSpc>
              <a:spcBef>
                <a:spcPts val="500"/>
              </a:spcBef>
              <a:spcAft>
                <a:spcPts val="0"/>
              </a:spcAft>
              <a:buClr>
                <a:schemeClr val="lt1"/>
              </a:buClr>
              <a:buSzPts val="1600"/>
              <a:buNone/>
              <a:defRPr sz="1600">
                <a:solidFill>
                  <a:schemeClr val="lt1"/>
                </a:solidFill>
              </a:defRPr>
            </a:lvl9pPr>
          </a:lstStyle>
          <a:p/>
        </p:txBody>
      </p:sp>
      <p:sp>
        <p:nvSpPr>
          <p:cNvPr id="42" name="Google Shape;42;g11feb2ca174_0_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2">
  <p:cSld name="TITLE_ONLY_2">
    <p:spTree>
      <p:nvGrpSpPr>
        <p:cNvPr id="43" name="Shape 43"/>
        <p:cNvGrpSpPr/>
        <p:nvPr/>
      </p:nvGrpSpPr>
      <p:grpSpPr>
        <a:xfrm>
          <a:off x="0" y="0"/>
          <a:ext cx="0" cy="0"/>
          <a:chOff x="0" y="0"/>
          <a:chExt cx="0" cy="0"/>
        </a:xfrm>
      </p:grpSpPr>
      <p:sp>
        <p:nvSpPr>
          <p:cNvPr id="44" name="Google Shape;44;g13513eca586_0_7"/>
          <p:cNvSpPr/>
          <p:nvPr/>
        </p:nvSpPr>
        <p:spPr>
          <a:xfrm>
            <a:off x="0" y="0"/>
            <a:ext cx="12192000" cy="1453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13513eca586_0_7"/>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46" name="Google Shape;46;g13513eca586_0_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47" name="Google Shape;47;g13513eca586_0_7"/>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pic>
        <p:nvPicPr>
          <p:cNvPr descr="Uma imagem contendo desenho&#10;&#10;Descrição gerada automaticamente" id="48" name="Google Shape;48;g13513eca586_0_7"/>
          <p:cNvPicPr preferRelativeResize="0"/>
          <p:nvPr/>
        </p:nvPicPr>
        <p:blipFill rotWithShape="1">
          <a:blip r:embed="rId3">
            <a:alphaModFix/>
          </a:blip>
          <a:srcRect b="-13793" l="0" r="82738" t="-1056"/>
          <a:stretch/>
        </p:blipFill>
        <p:spPr>
          <a:xfrm>
            <a:off x="11554325" y="395263"/>
            <a:ext cx="488336" cy="57044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49" name="Shape 49"/>
        <p:cNvGrpSpPr/>
        <p:nvPr/>
      </p:nvGrpSpPr>
      <p:grpSpPr>
        <a:xfrm>
          <a:off x="0" y="0"/>
          <a:ext cx="0" cy="0"/>
          <a:chOff x="0" y="0"/>
          <a:chExt cx="0" cy="0"/>
        </a:xfrm>
      </p:grpSpPr>
      <p:pic>
        <p:nvPicPr>
          <p:cNvPr descr="Uma imagem contendo Interface gráfica do usuário&#10;&#10;Descrição gerada automaticamente" id="50" name="Google Shape;50;p9"/>
          <p:cNvPicPr preferRelativeResize="0"/>
          <p:nvPr/>
        </p:nvPicPr>
        <p:blipFill rotWithShape="1">
          <a:blip r:embed="rId2">
            <a:alphaModFix/>
          </a:blip>
          <a:srcRect b="0" l="0" r="0" t="60744"/>
          <a:stretch/>
        </p:blipFill>
        <p:spPr>
          <a:xfrm>
            <a:off x="-5750" y="4166330"/>
            <a:ext cx="12275376" cy="2694001"/>
          </a:xfrm>
          <a:prstGeom prst="rect">
            <a:avLst/>
          </a:prstGeom>
          <a:noFill/>
          <a:ln>
            <a:noFill/>
          </a:ln>
        </p:spPr>
      </p:pic>
      <p:sp>
        <p:nvSpPr>
          <p:cNvPr id="51" name="Google Shape;51;p9"/>
          <p:cNvSpPr txBox="1"/>
          <p:nvPr>
            <p:ph type="ctrTitle"/>
          </p:nvPr>
        </p:nvSpPr>
        <p:spPr>
          <a:xfrm>
            <a:off x="1524000" y="360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 type="subTitle"/>
          </p:nvPr>
        </p:nvSpPr>
        <p:spPr>
          <a:xfrm>
            <a:off x="1524000" y="2840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54" name="Shape 54"/>
        <p:cNvGrpSpPr/>
        <p:nvPr/>
      </p:nvGrpSpPr>
      <p:grpSpPr>
        <a:xfrm>
          <a:off x="0" y="0"/>
          <a:ext cx="0" cy="0"/>
          <a:chOff x="0" y="0"/>
          <a:chExt cx="0" cy="0"/>
        </a:xfrm>
      </p:grpSpPr>
      <p:sp>
        <p:nvSpPr>
          <p:cNvPr id="55" name="Google Shape;55;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0"/>
          <p:cNvSpPr txBox="1"/>
          <p:nvPr>
            <p:ph idx="12" type="sldNum"/>
          </p:nvPr>
        </p:nvSpPr>
        <p:spPr>
          <a:xfrm>
            <a:off x="10227225" y="6374300"/>
            <a:ext cx="1781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58" name="Google Shape;58;p10"/>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29.png"/><Relationship Id="rId5"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4.png"/><Relationship Id="rId4" Type="http://schemas.openxmlformats.org/officeDocument/2006/relationships/image" Target="../media/image2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hyperlink" Target="https://hellokoding.com/spring-boot/transactional/" TargetMode="External"/></Relationships>
</file>

<file path=ppt/slides/_rels/slide4.xml.rels><?xml version="1.0" encoding="UTF-8" standalone="yes"?><Relationships xmlns="http://schemas.openxmlformats.org/package/2006/relationships"><Relationship Id="rId10"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2.png"/><Relationship Id="rId4" Type="http://schemas.openxmlformats.org/officeDocument/2006/relationships/hyperlink" Target="https://www.baeldung.com/database-migrations-with-flyway" TargetMode="External"/><Relationship Id="rId9" Type="http://schemas.openxmlformats.org/officeDocument/2006/relationships/image" Target="../media/image12.png"/><Relationship Id="rId5" Type="http://schemas.openxmlformats.org/officeDocument/2006/relationships/hyperlink" Target="https://www.tutorialspoint.com/spring_boot/spring_boot_flyway_database.htm" TargetMode="External"/><Relationship Id="rId6" Type="http://schemas.openxmlformats.org/officeDocument/2006/relationships/hyperlink" Target="https://blog.cvinicius.com.br/2018/02/versionamento-de-banco-dados-com-flyway.html" TargetMode="External"/><Relationship Id="rId7" Type="http://schemas.openxmlformats.org/officeDocument/2006/relationships/hyperlink" Target="https://flywaydb.org/documentation/concepts/migrations.html" TargetMode="External"/><Relationship Id="rId8"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31.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hyperlink" Target="https://www.baeldung.com/spring-data-derived-queri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14fffd28d41_0_1"/>
          <p:cNvSpPr txBox="1"/>
          <p:nvPr>
            <p:ph type="ctrTitle"/>
          </p:nvPr>
        </p:nvSpPr>
        <p:spPr>
          <a:xfrm>
            <a:off x="1524000" y="360363"/>
            <a:ext cx="9144000" cy="2387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de-DE"/>
              <a:t>Desenvolvimento de </a:t>
            </a:r>
            <a:endParaRPr/>
          </a:p>
          <a:p>
            <a:pPr indent="0" lvl="0" marL="0" rtl="0" algn="ctr">
              <a:spcBef>
                <a:spcPts val="0"/>
              </a:spcBef>
              <a:spcAft>
                <a:spcPts val="0"/>
              </a:spcAft>
              <a:buNone/>
            </a:pPr>
            <a:r>
              <a:rPr lang="de-DE"/>
              <a:t>APIs REST</a:t>
            </a:r>
            <a:endParaRPr/>
          </a:p>
        </p:txBody>
      </p:sp>
      <p:sp>
        <p:nvSpPr>
          <p:cNvPr id="101" name="Google Shape;101;g14fffd28d41_0_1"/>
          <p:cNvSpPr txBox="1"/>
          <p:nvPr>
            <p:ph idx="1" type="subTitle"/>
          </p:nvPr>
        </p:nvSpPr>
        <p:spPr>
          <a:xfrm>
            <a:off x="1524000" y="2840038"/>
            <a:ext cx="9144000" cy="16557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de-DE"/>
              <a:t>08 - Services e DTOs</a:t>
            </a:r>
            <a:endParaRPr/>
          </a:p>
          <a:p>
            <a:pPr indent="-381000" lvl="0" marL="457200" rtl="0" algn="l">
              <a:spcBef>
                <a:spcPts val="1000"/>
              </a:spcBef>
              <a:spcAft>
                <a:spcPts val="0"/>
              </a:spcAft>
              <a:buSzPts val="2400"/>
              <a:buChar char="●"/>
            </a:pPr>
            <a:r>
              <a:rPr lang="de-DE"/>
              <a:t>Flyway</a:t>
            </a:r>
            <a:endParaRPr/>
          </a:p>
          <a:p>
            <a:pPr indent="-381000" lvl="0" marL="457200" rtl="0" algn="l">
              <a:spcBef>
                <a:spcPts val="0"/>
              </a:spcBef>
              <a:spcAft>
                <a:spcPts val="0"/>
              </a:spcAft>
              <a:buSzPts val="2400"/>
              <a:buChar char="●"/>
            </a:pPr>
            <a:r>
              <a:rPr lang="de-DE"/>
              <a:t>Controller - Gerando URIs</a:t>
            </a:r>
            <a:endParaRPr/>
          </a:p>
          <a:p>
            <a:pPr indent="-381000" lvl="0" marL="457200" rtl="0" algn="l">
              <a:spcBef>
                <a:spcPts val="0"/>
              </a:spcBef>
              <a:spcAft>
                <a:spcPts val="0"/>
              </a:spcAft>
              <a:buSzPts val="2400"/>
              <a:buChar char="●"/>
            </a:pPr>
            <a:r>
              <a:rPr lang="de-DE"/>
              <a:t>Exceptions “</a:t>
            </a:r>
            <a:r>
              <a:rPr lang="de-DE"/>
              <a:t>UnprocessableEntity</a:t>
            </a:r>
            <a:r>
              <a:rPr lang="de-DE"/>
              <a:t>” </a:t>
            </a:r>
            <a:endParaRPr/>
          </a:p>
          <a:p>
            <a:pPr indent="-381000" lvl="0" marL="457200" rtl="0" algn="l">
              <a:spcBef>
                <a:spcPts val="0"/>
              </a:spcBef>
              <a:spcAft>
                <a:spcPts val="0"/>
              </a:spcAft>
              <a:buSzPts val="2400"/>
              <a:buChar char="●"/>
            </a:pPr>
            <a:r>
              <a:rPr lang="de-DE"/>
              <a:t>DTOs - Data Transfer Objects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3513eca586_3_77"/>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de-DE"/>
              <a:t>Controller - Gerando URI</a:t>
            </a:r>
            <a:endParaRPr/>
          </a:p>
        </p:txBody>
      </p:sp>
      <p:sp>
        <p:nvSpPr>
          <p:cNvPr id="187" name="Google Shape;187;g13513eca586_3_77"/>
          <p:cNvSpPr txBox="1"/>
          <p:nvPr/>
        </p:nvSpPr>
        <p:spPr>
          <a:xfrm>
            <a:off x="4656175" y="1686225"/>
            <a:ext cx="6083100" cy="39018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RestController</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RequestMapping</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"/usuarios"</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class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UsuarioController</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Autowired</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UsuarioService</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usuarioService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GetMapping</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ResponseEntity</a:t>
            </a:r>
            <a:r>
              <a:rPr b="1" lang="de-DE" sz="1050">
                <a:solidFill>
                  <a:srgbClr val="D4D4D4"/>
                </a:solidFill>
                <a:latin typeface="Courier New"/>
                <a:ea typeface="Courier New"/>
                <a:cs typeface="Courier New"/>
                <a:sym typeface="Courier New"/>
              </a:rPr>
              <a:t>&lt;</a:t>
            </a:r>
            <a:r>
              <a:rPr b="1" lang="de-DE" sz="1050">
                <a:solidFill>
                  <a:srgbClr val="4EC9B0"/>
                </a:solidFill>
                <a:latin typeface="Courier New"/>
                <a:ea typeface="Courier New"/>
                <a:cs typeface="Courier New"/>
                <a:sym typeface="Courier New"/>
              </a:rPr>
              <a:t>List</a:t>
            </a:r>
            <a:r>
              <a:rPr b="1" lang="de-DE" sz="1050">
                <a:solidFill>
                  <a:srgbClr val="D4D4D4"/>
                </a:solidFill>
                <a:latin typeface="Courier New"/>
                <a:ea typeface="Courier New"/>
                <a:cs typeface="Courier New"/>
                <a:sym typeface="Courier New"/>
              </a:rPr>
              <a:t>&lt;</a:t>
            </a:r>
            <a:r>
              <a:rPr b="1" lang="de-DE" sz="1050">
                <a:solidFill>
                  <a:srgbClr val="4EC9B0"/>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&gt;&gt; </a:t>
            </a:r>
            <a:r>
              <a:rPr b="1" lang="de-DE" sz="1050">
                <a:solidFill>
                  <a:srgbClr val="DCDCAA"/>
                </a:solidFill>
                <a:latin typeface="Courier New"/>
                <a:ea typeface="Courier New"/>
                <a:cs typeface="Courier New"/>
                <a:sym typeface="Courier New"/>
              </a:rPr>
              <a:t>listar</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ResponseEntity</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ok</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usuarioService</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findAll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PostMapping</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ResponseEntity</a:t>
            </a:r>
            <a:r>
              <a:rPr b="1" lang="de-DE" sz="1050">
                <a:solidFill>
                  <a:srgbClr val="D4D4D4"/>
                </a:solidFill>
                <a:latin typeface="Courier New"/>
                <a:ea typeface="Courier New"/>
                <a:cs typeface="Courier New"/>
                <a:sym typeface="Courier New"/>
              </a:rPr>
              <a:t>&lt;</a:t>
            </a:r>
            <a:r>
              <a:rPr b="1" lang="de-DE" sz="1050">
                <a:solidFill>
                  <a:srgbClr val="4EC9B0"/>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&gt; </a:t>
            </a:r>
            <a:r>
              <a:rPr b="1" lang="de-DE" sz="1050">
                <a:solidFill>
                  <a:srgbClr val="DCDCAA"/>
                </a:solidFill>
                <a:latin typeface="Courier New"/>
                <a:ea typeface="Courier New"/>
                <a:cs typeface="Courier New"/>
                <a:sym typeface="Courier New"/>
              </a:rPr>
              <a:t>inserir</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RequestBody</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 = </a:t>
            </a:r>
            <a:r>
              <a:rPr b="1" lang="de-DE" sz="1050">
                <a:solidFill>
                  <a:srgbClr val="9CDCFE"/>
                </a:solidFill>
                <a:latin typeface="Courier New"/>
                <a:ea typeface="Courier New"/>
                <a:cs typeface="Courier New"/>
                <a:sym typeface="Courier New"/>
              </a:rPr>
              <a:t>usuarioService</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inserir</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URI</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uri</a:t>
            </a:r>
            <a:r>
              <a:rPr b="1" lang="de-DE" sz="1050">
                <a:solidFill>
                  <a:srgbClr val="D4D4D4"/>
                </a:solidFill>
                <a:latin typeface="Courier New"/>
                <a:ea typeface="Courier New"/>
                <a:cs typeface="Courier New"/>
                <a:sym typeface="Courier New"/>
              </a:rPr>
              <a:t> = </a:t>
            </a:r>
            <a:r>
              <a:rPr b="1" lang="de-DE" sz="1050">
                <a:solidFill>
                  <a:srgbClr val="4EC9B0"/>
                </a:solidFill>
                <a:latin typeface="Courier New"/>
                <a:ea typeface="Courier New"/>
                <a:cs typeface="Courier New"/>
                <a:sym typeface="Courier New"/>
              </a:rPr>
              <a:t>ServletUriComponentsBuilder</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fromCurrentRequest</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path</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"/{id}"</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buildAndExpand</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getId</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toUri</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ResponseEntity</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created</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uri</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body</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p:txBody>
      </p:sp>
      <p:sp>
        <p:nvSpPr>
          <p:cNvPr id="188" name="Google Shape;188;g13513eca586_3_77"/>
          <p:cNvSpPr/>
          <p:nvPr/>
        </p:nvSpPr>
        <p:spPr>
          <a:xfrm>
            <a:off x="77005" y="1518700"/>
            <a:ext cx="4293900" cy="307800"/>
          </a:xfrm>
          <a:prstGeom prst="rect">
            <a:avLst/>
          </a:prstGeom>
          <a:solidFill>
            <a:srgbClr val="FFFFFF"/>
          </a:solidFill>
          <a:ln cap="flat" cmpd="sng" w="28575">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1400">
                <a:solidFill>
                  <a:srgbClr val="000000"/>
                </a:solidFill>
                <a:latin typeface="Arial"/>
                <a:ea typeface="Arial"/>
                <a:cs typeface="Arial"/>
                <a:sym typeface="Arial"/>
              </a:rPr>
              <a:t>Inserir a classe </a:t>
            </a:r>
            <a:r>
              <a:rPr b="1" lang="de-DE" sz="1400">
                <a:solidFill>
                  <a:srgbClr val="0000FF"/>
                </a:solidFill>
                <a:latin typeface="Arial"/>
                <a:ea typeface="Arial"/>
                <a:cs typeface="Arial"/>
                <a:sym typeface="Arial"/>
              </a:rPr>
              <a:t>UsuarioController</a:t>
            </a:r>
            <a:endParaRPr b="1" sz="1400">
              <a:solidFill>
                <a:srgbClr val="0000FF"/>
              </a:solidFill>
              <a:latin typeface="Arial"/>
              <a:ea typeface="Arial"/>
              <a:cs typeface="Arial"/>
              <a:sym typeface="Arial"/>
            </a:endParaRPr>
          </a:p>
        </p:txBody>
      </p:sp>
      <p:sp>
        <p:nvSpPr>
          <p:cNvPr id="189" name="Google Shape;189;g13513eca586_3_77"/>
          <p:cNvSpPr/>
          <p:nvPr/>
        </p:nvSpPr>
        <p:spPr>
          <a:xfrm>
            <a:off x="76995" y="2440444"/>
            <a:ext cx="4293900" cy="2514600"/>
          </a:xfrm>
          <a:prstGeom prst="rect">
            <a:avLst/>
          </a:prstGeom>
          <a:solidFill>
            <a:srgbClr val="FFFFFF"/>
          </a:solidFill>
          <a:ln cap="flat" cmpd="sng" w="28575">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b="1" lang="de-DE" sz="1050">
                <a:solidFill>
                  <a:srgbClr val="000000"/>
                </a:solidFill>
                <a:latin typeface="Arial"/>
                <a:ea typeface="Arial"/>
                <a:cs typeface="Arial"/>
                <a:sym typeface="Arial"/>
              </a:rPr>
              <a:t>No padrão Rest devemos inserir a informação no </a:t>
            </a:r>
            <a:r>
              <a:rPr b="1" lang="de-DE" sz="1050">
                <a:solidFill>
                  <a:srgbClr val="0000FF"/>
                </a:solidFill>
                <a:latin typeface="Arial"/>
                <a:ea typeface="Arial"/>
                <a:cs typeface="Arial"/>
                <a:sym typeface="Arial"/>
              </a:rPr>
              <a:t>headers</a:t>
            </a:r>
            <a:r>
              <a:rPr b="1" lang="de-DE" sz="1050">
                <a:solidFill>
                  <a:srgbClr val="000000"/>
                </a:solidFill>
                <a:latin typeface="Arial"/>
                <a:ea typeface="Arial"/>
                <a:cs typeface="Arial"/>
                <a:sym typeface="Arial"/>
              </a:rPr>
              <a:t> do registro que acabou de ser inserido na tabela do banco de dados.</a:t>
            </a:r>
            <a:endParaRPr/>
          </a:p>
          <a:p>
            <a:pPr indent="0" lvl="0" marL="0" marR="0" rtl="0" algn="just">
              <a:spcBef>
                <a:spcPts val="0"/>
              </a:spcBef>
              <a:spcAft>
                <a:spcPts val="0"/>
              </a:spcAft>
              <a:buNone/>
            </a:pPr>
            <a:r>
              <a:t/>
            </a:r>
            <a:endParaRPr b="1" sz="1050">
              <a:solidFill>
                <a:srgbClr val="000000"/>
              </a:solidFill>
              <a:latin typeface="Arial"/>
              <a:ea typeface="Arial"/>
              <a:cs typeface="Arial"/>
              <a:sym typeface="Arial"/>
            </a:endParaRPr>
          </a:p>
          <a:p>
            <a:pPr indent="0" lvl="0" marL="0" marR="0" rtl="0" algn="just">
              <a:spcBef>
                <a:spcPts val="0"/>
              </a:spcBef>
              <a:spcAft>
                <a:spcPts val="0"/>
              </a:spcAft>
              <a:buNone/>
            </a:pPr>
            <a:r>
              <a:rPr b="1" lang="de-DE" sz="1050">
                <a:solidFill>
                  <a:srgbClr val="0000FF"/>
                </a:solidFill>
                <a:latin typeface="Arial"/>
                <a:ea typeface="Arial"/>
                <a:cs typeface="Arial"/>
                <a:sym typeface="Arial"/>
              </a:rPr>
              <a:t>fromCurrentRequest.path</a:t>
            </a:r>
            <a:r>
              <a:rPr b="1" lang="de-DE" sz="1050">
                <a:solidFill>
                  <a:srgbClr val="000000"/>
                </a:solidFill>
                <a:latin typeface="Arial"/>
                <a:ea typeface="Arial"/>
                <a:cs typeface="Arial"/>
                <a:sym typeface="Arial"/>
              </a:rPr>
              <a:t> - a partir da uri atual, vamos adicionar o valor do </a:t>
            </a:r>
            <a:r>
              <a:rPr b="1" lang="de-DE" sz="1050">
                <a:solidFill>
                  <a:srgbClr val="0000FF"/>
                </a:solidFill>
                <a:latin typeface="Arial"/>
                <a:ea typeface="Arial"/>
                <a:cs typeface="Arial"/>
                <a:sym typeface="Arial"/>
              </a:rPr>
              <a:t>id</a:t>
            </a:r>
            <a:r>
              <a:rPr b="1" lang="de-DE" sz="1050">
                <a:solidFill>
                  <a:srgbClr val="000000"/>
                </a:solidFill>
                <a:latin typeface="Arial"/>
                <a:ea typeface="Arial"/>
                <a:cs typeface="Arial"/>
                <a:sym typeface="Arial"/>
              </a:rPr>
              <a:t> no final da uri sendo assim quando um recurso for criado saberemos como localizar o novo recurso.</a:t>
            </a:r>
            <a:endParaRPr/>
          </a:p>
          <a:p>
            <a:pPr indent="0" lvl="0" marL="0" marR="0" rtl="0" algn="just">
              <a:spcBef>
                <a:spcPts val="0"/>
              </a:spcBef>
              <a:spcAft>
                <a:spcPts val="0"/>
              </a:spcAft>
              <a:buNone/>
            </a:pPr>
            <a:r>
              <a:t/>
            </a:r>
            <a:endParaRPr b="1" sz="1050">
              <a:solidFill>
                <a:srgbClr val="000000"/>
              </a:solidFill>
              <a:latin typeface="Arial"/>
              <a:ea typeface="Arial"/>
              <a:cs typeface="Arial"/>
              <a:sym typeface="Arial"/>
            </a:endParaRPr>
          </a:p>
          <a:p>
            <a:pPr indent="0" lvl="0" marL="0" marR="0" rtl="0" algn="just">
              <a:spcBef>
                <a:spcPts val="0"/>
              </a:spcBef>
              <a:spcAft>
                <a:spcPts val="0"/>
              </a:spcAft>
              <a:buNone/>
            </a:pPr>
            <a:r>
              <a:t/>
            </a:r>
            <a:endParaRPr b="1" sz="1050">
              <a:solidFill>
                <a:srgbClr val="000000"/>
              </a:solidFill>
              <a:latin typeface="Arial"/>
              <a:ea typeface="Arial"/>
              <a:cs typeface="Arial"/>
              <a:sym typeface="Arial"/>
            </a:endParaRPr>
          </a:p>
          <a:p>
            <a:pPr indent="0" lvl="0" marL="0" marR="0" rtl="0" algn="just">
              <a:spcBef>
                <a:spcPts val="0"/>
              </a:spcBef>
              <a:spcAft>
                <a:spcPts val="0"/>
              </a:spcAft>
              <a:buNone/>
            </a:pPr>
            <a:r>
              <a:rPr b="1" lang="de-DE" sz="1050">
                <a:solidFill>
                  <a:srgbClr val="000000"/>
                </a:solidFill>
                <a:latin typeface="Arial"/>
                <a:ea typeface="Arial"/>
                <a:cs typeface="Arial"/>
                <a:sym typeface="Arial"/>
              </a:rPr>
              <a:t>O método inserir recebe o objeto no formato json. Esse objeto é persistido na base de dados e é retornada na resposta a URL do registro que foi criado, acessando a URL podemos consultar o objeto que foi criado.</a:t>
            </a:r>
            <a:endParaRPr b="1" sz="1050">
              <a:solidFill>
                <a:srgbClr val="000000"/>
              </a:solidFill>
              <a:latin typeface="Arial"/>
              <a:ea typeface="Arial"/>
              <a:cs typeface="Arial"/>
              <a:sym typeface="Arial"/>
            </a:endParaRPr>
          </a:p>
          <a:p>
            <a:pPr indent="0" lvl="0" marL="0" marR="0" rtl="0" algn="just">
              <a:spcBef>
                <a:spcPts val="0"/>
              </a:spcBef>
              <a:spcAft>
                <a:spcPts val="0"/>
              </a:spcAft>
              <a:buNone/>
            </a:pPr>
            <a:r>
              <a:t/>
            </a:r>
            <a:endParaRPr b="1" sz="1050">
              <a:solidFill>
                <a:srgbClr val="000000"/>
              </a:solidFill>
              <a:latin typeface="Arial"/>
              <a:ea typeface="Arial"/>
              <a:cs typeface="Arial"/>
              <a:sym typeface="Arial"/>
            </a:endParaRPr>
          </a:p>
        </p:txBody>
      </p:sp>
      <p:sp>
        <p:nvSpPr>
          <p:cNvPr id="190" name="Google Shape;190;g13513eca586_3_77"/>
          <p:cNvSpPr/>
          <p:nvPr/>
        </p:nvSpPr>
        <p:spPr>
          <a:xfrm>
            <a:off x="77000" y="5483021"/>
            <a:ext cx="4293900" cy="751500"/>
          </a:xfrm>
          <a:prstGeom prst="rect">
            <a:avLst/>
          </a:prstGeom>
          <a:solidFill>
            <a:srgbClr val="FFFFFF"/>
          </a:solidFill>
          <a:ln cap="flat" cmpd="sng" w="28575">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b="1" lang="de-DE" sz="1050">
                <a:solidFill>
                  <a:srgbClr val="000000"/>
                </a:solidFill>
                <a:latin typeface="Arial"/>
                <a:ea typeface="Arial"/>
                <a:cs typeface="Arial"/>
                <a:sym typeface="Arial"/>
              </a:rPr>
              <a:t>O </a:t>
            </a:r>
            <a:r>
              <a:rPr b="1" lang="de-DE" sz="1050"/>
              <a:t>código</a:t>
            </a:r>
            <a:r>
              <a:rPr b="1" lang="de-DE" sz="1050">
                <a:solidFill>
                  <a:srgbClr val="000000"/>
                </a:solidFill>
                <a:latin typeface="Arial"/>
                <a:ea typeface="Arial"/>
                <a:cs typeface="Arial"/>
                <a:sym typeface="Arial"/>
              </a:rPr>
              <a:t> de resposta </a:t>
            </a:r>
            <a:r>
              <a:rPr b="1" lang="de-DE" sz="1050">
                <a:solidFill>
                  <a:srgbClr val="0000FF"/>
                </a:solidFill>
                <a:latin typeface="Arial"/>
                <a:ea typeface="Arial"/>
                <a:cs typeface="Arial"/>
                <a:sym typeface="Arial"/>
              </a:rPr>
              <a:t>422 Unprocessable Entity</a:t>
            </a:r>
            <a:r>
              <a:rPr b="1" lang="de-DE" sz="1050">
                <a:solidFill>
                  <a:srgbClr val="000000"/>
                </a:solidFill>
                <a:latin typeface="Arial"/>
                <a:ea typeface="Arial"/>
                <a:cs typeface="Arial"/>
                <a:sym typeface="Arial"/>
              </a:rPr>
              <a:t> indica que o servidor entende o tipo de conteúdo da entidade da requisição, e a sintaxe da requisição está correta, mas não foi possível processar as instruções presentes.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14fffd28d41_0_174"/>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Testando no Postman</a:t>
            </a:r>
            <a:endParaRPr/>
          </a:p>
        </p:txBody>
      </p:sp>
      <p:pic>
        <p:nvPicPr>
          <p:cNvPr id="196" name="Google Shape;196;g14fffd28d41_0_174"/>
          <p:cNvPicPr preferRelativeResize="0"/>
          <p:nvPr/>
        </p:nvPicPr>
        <p:blipFill>
          <a:blip r:embed="rId3">
            <a:alphaModFix/>
          </a:blip>
          <a:stretch>
            <a:fillRect/>
          </a:stretch>
        </p:blipFill>
        <p:spPr>
          <a:xfrm>
            <a:off x="6177345" y="2110125"/>
            <a:ext cx="5862179" cy="4350780"/>
          </a:xfrm>
          <a:prstGeom prst="rect">
            <a:avLst/>
          </a:prstGeom>
          <a:noFill/>
          <a:ln cap="flat" cmpd="sng" w="9525">
            <a:solidFill>
              <a:schemeClr val="dk2"/>
            </a:solidFill>
            <a:prstDash val="solid"/>
            <a:round/>
            <a:headEnd len="sm" w="sm" type="none"/>
            <a:tailEnd len="sm" w="sm" type="none"/>
          </a:ln>
        </p:spPr>
      </p:pic>
      <p:sp>
        <p:nvSpPr>
          <p:cNvPr id="197" name="Google Shape;197;g14fffd28d41_0_174"/>
          <p:cNvSpPr/>
          <p:nvPr/>
        </p:nvSpPr>
        <p:spPr>
          <a:xfrm>
            <a:off x="124129" y="1649925"/>
            <a:ext cx="11915400" cy="307800"/>
          </a:xfrm>
          <a:prstGeom prst="rect">
            <a:avLst/>
          </a:prstGeom>
          <a:solidFill>
            <a:srgbClr val="FFFFFF"/>
          </a:solidFill>
          <a:ln cap="flat" cmpd="sng" w="28575">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1400">
                <a:solidFill>
                  <a:srgbClr val="000000"/>
                </a:solidFill>
                <a:latin typeface="Arial"/>
                <a:ea typeface="Arial"/>
                <a:cs typeface="Arial"/>
                <a:sym typeface="Arial"/>
              </a:rPr>
              <a:t>Testando no Postman</a:t>
            </a:r>
            <a:endParaRPr b="1" sz="1400">
              <a:solidFill>
                <a:srgbClr val="000000"/>
              </a:solidFill>
              <a:latin typeface="Arial"/>
              <a:ea typeface="Arial"/>
              <a:cs typeface="Arial"/>
              <a:sym typeface="Arial"/>
            </a:endParaRPr>
          </a:p>
        </p:txBody>
      </p:sp>
      <p:pic>
        <p:nvPicPr>
          <p:cNvPr id="198" name="Google Shape;198;g14fffd28d41_0_174"/>
          <p:cNvPicPr preferRelativeResize="0"/>
          <p:nvPr/>
        </p:nvPicPr>
        <p:blipFill>
          <a:blip r:embed="rId4">
            <a:alphaModFix/>
          </a:blip>
          <a:stretch>
            <a:fillRect/>
          </a:stretch>
        </p:blipFill>
        <p:spPr>
          <a:xfrm>
            <a:off x="124125" y="2110125"/>
            <a:ext cx="5906586" cy="3731842"/>
          </a:xfrm>
          <a:prstGeom prst="rect">
            <a:avLst/>
          </a:prstGeom>
          <a:noFill/>
          <a:ln cap="flat" cmpd="sng" w="9525">
            <a:solidFill>
              <a:schemeClr val="dk2"/>
            </a:solidFill>
            <a:prstDash val="solid"/>
            <a:round/>
            <a:headEnd len="sm" w="sm" type="none"/>
            <a:tailEnd len="sm" w="sm" type="none"/>
          </a:ln>
        </p:spPr>
      </p:pic>
      <p:sp>
        <p:nvSpPr>
          <p:cNvPr id="199" name="Google Shape;199;g14fffd28d41_0_174"/>
          <p:cNvSpPr/>
          <p:nvPr/>
        </p:nvSpPr>
        <p:spPr>
          <a:xfrm>
            <a:off x="989125" y="4427575"/>
            <a:ext cx="612300" cy="226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4fffd28d41_0_174"/>
          <p:cNvSpPr/>
          <p:nvPr/>
        </p:nvSpPr>
        <p:spPr>
          <a:xfrm>
            <a:off x="6435750" y="4871975"/>
            <a:ext cx="4256400" cy="226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g14fffd28d41_0_189"/>
          <p:cNvPicPr preferRelativeResize="0"/>
          <p:nvPr/>
        </p:nvPicPr>
        <p:blipFill>
          <a:blip r:embed="rId3">
            <a:alphaModFix/>
          </a:blip>
          <a:stretch>
            <a:fillRect/>
          </a:stretch>
        </p:blipFill>
        <p:spPr>
          <a:xfrm>
            <a:off x="2207705" y="1690189"/>
            <a:ext cx="7553426" cy="4124526"/>
          </a:xfrm>
          <a:prstGeom prst="rect">
            <a:avLst/>
          </a:prstGeom>
          <a:noFill/>
          <a:ln cap="flat" cmpd="sng" w="9525">
            <a:solidFill>
              <a:schemeClr val="dk2"/>
            </a:solidFill>
            <a:prstDash val="solid"/>
            <a:round/>
            <a:headEnd len="sm" w="sm" type="none"/>
            <a:tailEnd len="sm" w="sm" type="none"/>
          </a:ln>
        </p:spPr>
      </p:pic>
      <p:sp>
        <p:nvSpPr>
          <p:cNvPr id="206" name="Google Shape;206;g14fffd28d41_0_189"/>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Testando email duplicado</a:t>
            </a:r>
            <a:endParaRPr/>
          </a:p>
        </p:txBody>
      </p:sp>
      <p:sp>
        <p:nvSpPr>
          <p:cNvPr id="207" name="Google Shape;207;g14fffd28d41_0_189"/>
          <p:cNvSpPr/>
          <p:nvPr/>
        </p:nvSpPr>
        <p:spPr>
          <a:xfrm>
            <a:off x="5456025" y="4674150"/>
            <a:ext cx="3088200" cy="226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7"/>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Testando get</a:t>
            </a:r>
            <a:endParaRPr/>
          </a:p>
        </p:txBody>
      </p:sp>
      <p:pic>
        <p:nvPicPr>
          <p:cNvPr id="213" name="Google Shape;213;p7"/>
          <p:cNvPicPr preferRelativeResize="0"/>
          <p:nvPr/>
        </p:nvPicPr>
        <p:blipFill>
          <a:blip r:embed="rId3">
            <a:alphaModFix/>
          </a:blip>
          <a:stretch>
            <a:fillRect/>
          </a:stretch>
        </p:blipFill>
        <p:spPr>
          <a:xfrm>
            <a:off x="1866900" y="1642050"/>
            <a:ext cx="9130526" cy="4905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4fffd28d41_0_196"/>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DTO</a:t>
            </a:r>
            <a:endParaRPr/>
          </a:p>
        </p:txBody>
      </p:sp>
      <p:sp>
        <p:nvSpPr>
          <p:cNvPr id="219" name="Google Shape;219;g14fffd28d41_0_196"/>
          <p:cNvSpPr/>
          <p:nvPr/>
        </p:nvSpPr>
        <p:spPr>
          <a:xfrm>
            <a:off x="5473200" y="2542575"/>
            <a:ext cx="6292800" cy="443700"/>
          </a:xfrm>
          <a:prstGeom prst="rect">
            <a:avLst/>
          </a:prstGeom>
          <a:solidFill>
            <a:srgbClr val="FFFFFF"/>
          </a:solidFill>
          <a:ln cap="flat" cmpd="sng" w="28575">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1200">
                <a:solidFill>
                  <a:srgbClr val="000000"/>
                </a:solidFill>
                <a:latin typeface="Arial"/>
                <a:ea typeface="Arial"/>
                <a:cs typeface="Arial"/>
                <a:sym typeface="Arial"/>
              </a:rPr>
              <a:t>No nosso exemplo abaixo vamos criar a classe </a:t>
            </a:r>
            <a:r>
              <a:rPr b="1" lang="de-DE" sz="1200">
                <a:solidFill>
                  <a:srgbClr val="0000FF"/>
                </a:solidFill>
                <a:latin typeface="Arial"/>
                <a:ea typeface="Arial"/>
                <a:cs typeface="Arial"/>
                <a:sym typeface="Arial"/>
              </a:rPr>
              <a:t>UsuarioDTO</a:t>
            </a:r>
            <a:r>
              <a:rPr lang="de-DE" sz="1200">
                <a:solidFill>
                  <a:srgbClr val="000000"/>
                </a:solidFill>
                <a:latin typeface="Arial"/>
                <a:ea typeface="Arial"/>
                <a:cs typeface="Arial"/>
                <a:sym typeface="Arial"/>
              </a:rPr>
              <a:t> para não exibir o campo  senha e perfil na resposta da requisição</a:t>
            </a:r>
            <a:endParaRPr b="1" sz="1200">
              <a:solidFill>
                <a:srgbClr val="000000"/>
              </a:solidFill>
              <a:latin typeface="Arial"/>
              <a:ea typeface="Arial"/>
              <a:cs typeface="Arial"/>
              <a:sym typeface="Arial"/>
            </a:endParaRPr>
          </a:p>
        </p:txBody>
      </p:sp>
      <p:sp>
        <p:nvSpPr>
          <p:cNvPr id="220" name="Google Shape;220;g14fffd28d41_0_196"/>
          <p:cNvSpPr/>
          <p:nvPr/>
        </p:nvSpPr>
        <p:spPr>
          <a:xfrm>
            <a:off x="216675" y="1535525"/>
            <a:ext cx="11549400" cy="787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de-DE" sz="1200">
                <a:solidFill>
                  <a:srgbClr val="000000"/>
                </a:solidFill>
                <a:latin typeface="Arial"/>
                <a:ea typeface="Arial"/>
                <a:cs typeface="Arial"/>
                <a:sym typeface="Arial"/>
              </a:rPr>
              <a:t>Data Transfer Object</a:t>
            </a:r>
            <a:r>
              <a:rPr lang="de-DE" sz="1200">
                <a:solidFill>
                  <a:srgbClr val="000000"/>
                </a:solidFill>
                <a:latin typeface="Arial"/>
                <a:ea typeface="Arial"/>
                <a:cs typeface="Arial"/>
                <a:sym typeface="Arial"/>
              </a:rPr>
              <a:t>  é um padrão de projetos que serve para o transporte de dados entre diferentes componentes de um sistema, diferentes instâncias ou processos de um sistema distribuído ou diferentes sistemas via serialização.  A ideia consiste basicamente em agrupar um conjunto de atributos </a:t>
            </a:r>
            <a:r>
              <a:rPr lang="de-DE" sz="1200"/>
              <a:t>em uma</a:t>
            </a:r>
            <a:r>
              <a:rPr lang="de-DE" sz="1200">
                <a:solidFill>
                  <a:srgbClr val="000000"/>
                </a:solidFill>
                <a:latin typeface="Arial"/>
                <a:ea typeface="Arial"/>
                <a:cs typeface="Arial"/>
                <a:sym typeface="Arial"/>
              </a:rPr>
              <a:t> classe simples de forma a otimizar a comunicação. Um DTO não tem acesso a banco de dados e faz o isolamento dos dados.  Podemos projetar os dados que queremos exibir na resposta de uma API.</a:t>
            </a:r>
            <a:endParaRPr sz="1200"/>
          </a:p>
          <a:p>
            <a:pPr indent="0" lvl="0" marL="0" marR="0" rtl="0" algn="just">
              <a:spcBef>
                <a:spcPts val="0"/>
              </a:spcBef>
              <a:spcAft>
                <a:spcPts val="0"/>
              </a:spcAft>
              <a:buNone/>
            </a:pPr>
            <a:r>
              <a:t/>
            </a:r>
            <a:endParaRPr sz="1200">
              <a:solidFill>
                <a:srgbClr val="000000"/>
              </a:solidFill>
              <a:latin typeface="Arial"/>
              <a:ea typeface="Arial"/>
              <a:cs typeface="Arial"/>
              <a:sym typeface="Arial"/>
            </a:endParaRPr>
          </a:p>
        </p:txBody>
      </p:sp>
      <p:sp>
        <p:nvSpPr>
          <p:cNvPr id="221" name="Google Shape;221;g14fffd28d41_0_196"/>
          <p:cNvSpPr/>
          <p:nvPr/>
        </p:nvSpPr>
        <p:spPr>
          <a:xfrm>
            <a:off x="5473200" y="4938775"/>
            <a:ext cx="6292800" cy="555900"/>
          </a:xfrm>
          <a:prstGeom prst="rect">
            <a:avLst/>
          </a:prstGeom>
          <a:solidFill>
            <a:srgbClr val="FFFFFF"/>
          </a:solidFill>
          <a:ln cap="flat" cmpd="sng" w="28575">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1200">
                <a:solidFill>
                  <a:srgbClr val="000000"/>
                </a:solidFill>
                <a:latin typeface="Arial"/>
                <a:ea typeface="Arial"/>
                <a:cs typeface="Arial"/>
                <a:sym typeface="Arial"/>
              </a:rPr>
              <a:t>Criamos um construtor recebendo um </a:t>
            </a:r>
            <a:r>
              <a:rPr b="1" lang="de-DE" sz="1200">
                <a:solidFill>
                  <a:srgbClr val="0000FF"/>
                </a:solidFill>
                <a:latin typeface="Arial"/>
                <a:ea typeface="Arial"/>
                <a:cs typeface="Arial"/>
                <a:sym typeface="Arial"/>
              </a:rPr>
              <a:t>Usuario</a:t>
            </a:r>
            <a:r>
              <a:rPr lang="de-DE" sz="1200">
                <a:solidFill>
                  <a:srgbClr val="000000"/>
                </a:solidFill>
                <a:latin typeface="Arial"/>
                <a:ea typeface="Arial"/>
                <a:cs typeface="Arial"/>
                <a:sym typeface="Arial"/>
              </a:rPr>
              <a:t> para facilitar a cópia dos dados para classe </a:t>
            </a:r>
            <a:r>
              <a:rPr b="1" lang="de-DE" sz="1200">
                <a:solidFill>
                  <a:srgbClr val="0000FF"/>
                </a:solidFill>
                <a:latin typeface="Arial"/>
                <a:ea typeface="Arial"/>
                <a:cs typeface="Arial"/>
                <a:sym typeface="Arial"/>
              </a:rPr>
              <a:t>UsuarioDTO</a:t>
            </a:r>
            <a:r>
              <a:rPr lang="de-DE" sz="1200">
                <a:solidFill>
                  <a:srgbClr val="000000"/>
                </a:solidFill>
                <a:latin typeface="Arial"/>
                <a:ea typeface="Arial"/>
                <a:cs typeface="Arial"/>
                <a:sym typeface="Arial"/>
              </a:rPr>
              <a:t>.</a:t>
            </a:r>
            <a:endParaRPr sz="1200"/>
          </a:p>
        </p:txBody>
      </p:sp>
      <p:sp>
        <p:nvSpPr>
          <p:cNvPr id="222" name="Google Shape;222;g14fffd28d41_0_196"/>
          <p:cNvSpPr/>
          <p:nvPr/>
        </p:nvSpPr>
        <p:spPr>
          <a:xfrm>
            <a:off x="5473200" y="3464025"/>
            <a:ext cx="6292800" cy="1040700"/>
          </a:xfrm>
          <a:prstGeom prst="rect">
            <a:avLst/>
          </a:prstGeom>
          <a:solidFill>
            <a:srgbClr val="FFFFFF"/>
          </a:solidFill>
          <a:ln cap="flat" cmpd="sng" w="28575">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de-DE" sz="1200">
                <a:solidFill>
                  <a:srgbClr val="000000"/>
                </a:solidFill>
                <a:latin typeface="Arial"/>
                <a:ea typeface="Arial"/>
                <a:cs typeface="Arial"/>
                <a:sym typeface="Arial"/>
              </a:rPr>
              <a:t>O Jackson a biblioteca usada para serialização e deserialização, compara os atributos do JSON com os atributos da classe do objeto como parâmetro do método que está recebendo a requisição, no caso, o objeto usuário, com isso, basicamente, todos os atributos do JSON que tiverem um correspondente do mesmo nome na classe </a:t>
            </a:r>
            <a:r>
              <a:rPr lang="de-DE" sz="1200">
                <a:solidFill>
                  <a:srgbClr val="0000FF"/>
                </a:solidFill>
                <a:latin typeface="Arial"/>
                <a:ea typeface="Arial"/>
                <a:cs typeface="Arial"/>
                <a:sym typeface="Arial"/>
              </a:rPr>
              <a:t>Usuario</a:t>
            </a:r>
            <a:r>
              <a:rPr lang="de-DE" sz="1200">
                <a:solidFill>
                  <a:srgbClr val="000000"/>
                </a:solidFill>
                <a:latin typeface="Arial"/>
                <a:ea typeface="Arial"/>
                <a:cs typeface="Arial"/>
                <a:sym typeface="Arial"/>
              </a:rPr>
              <a:t> serão preenchidos.</a:t>
            </a:r>
            <a:endParaRPr sz="1200"/>
          </a:p>
        </p:txBody>
      </p:sp>
      <p:sp>
        <p:nvSpPr>
          <p:cNvPr id="223" name="Google Shape;223;g14fffd28d41_0_196"/>
          <p:cNvSpPr txBox="1"/>
          <p:nvPr/>
        </p:nvSpPr>
        <p:spPr>
          <a:xfrm>
            <a:off x="216675" y="2439825"/>
            <a:ext cx="5143500" cy="3093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class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UsuarioDTO</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private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Long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id</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private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nome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private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email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UsuarioDTO</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UsuarioDTO</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Long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id</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nome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email</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this</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id</a:t>
            </a:r>
            <a:r>
              <a:rPr b="1" lang="de-DE" sz="1050">
                <a:solidFill>
                  <a:srgbClr val="D4D4D4"/>
                </a:solidFill>
                <a:latin typeface="Courier New"/>
                <a:ea typeface="Courier New"/>
                <a:cs typeface="Courier New"/>
                <a:sym typeface="Courier New"/>
              </a:rPr>
              <a:t> = </a:t>
            </a:r>
            <a:r>
              <a:rPr b="1" lang="de-DE" sz="1050">
                <a:solidFill>
                  <a:srgbClr val="9CDCFE"/>
                </a:solidFill>
                <a:latin typeface="Courier New"/>
                <a:ea typeface="Courier New"/>
                <a:cs typeface="Courier New"/>
                <a:sym typeface="Courier New"/>
              </a:rPr>
              <a:t>id</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this</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nome</a:t>
            </a:r>
            <a:r>
              <a:rPr b="1" lang="de-DE" sz="1050">
                <a:solidFill>
                  <a:srgbClr val="D4D4D4"/>
                </a:solidFill>
                <a:latin typeface="Courier New"/>
                <a:ea typeface="Courier New"/>
                <a:cs typeface="Courier New"/>
                <a:sym typeface="Courier New"/>
              </a:rPr>
              <a:t> = </a:t>
            </a:r>
            <a:r>
              <a:rPr b="1" lang="de-DE" sz="1050">
                <a:solidFill>
                  <a:srgbClr val="9CDCFE"/>
                </a:solidFill>
                <a:latin typeface="Courier New"/>
                <a:ea typeface="Courier New"/>
                <a:cs typeface="Courier New"/>
                <a:sym typeface="Courier New"/>
              </a:rPr>
              <a:t>nome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this</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email</a:t>
            </a:r>
            <a:r>
              <a:rPr b="1" lang="de-DE" sz="1050">
                <a:solidFill>
                  <a:srgbClr val="D4D4D4"/>
                </a:solidFill>
                <a:latin typeface="Courier New"/>
                <a:ea typeface="Courier New"/>
                <a:cs typeface="Courier New"/>
                <a:sym typeface="Courier New"/>
              </a:rPr>
              <a:t> = </a:t>
            </a:r>
            <a:r>
              <a:rPr b="1" lang="de-DE" sz="1050">
                <a:solidFill>
                  <a:srgbClr val="9CDCFE"/>
                </a:solidFill>
                <a:latin typeface="Courier New"/>
                <a:ea typeface="Courier New"/>
                <a:cs typeface="Courier New"/>
                <a:sym typeface="Courier New"/>
              </a:rPr>
              <a:t>email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UsuarioDTO</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this</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id</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getId</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this</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nome</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getNome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this</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email</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getEmail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 gets sets</a:t>
            </a:r>
            <a:endParaRPr b="1" sz="1050">
              <a:solidFill>
                <a:srgbClr val="D4D4D4"/>
              </a:solidFill>
              <a:latin typeface="Courier New"/>
              <a:ea typeface="Courier New"/>
              <a:cs typeface="Courier New"/>
              <a:sym typeface="Courier New"/>
            </a:endParaRPr>
          </a:p>
        </p:txBody>
      </p:sp>
      <p:sp>
        <p:nvSpPr>
          <p:cNvPr id="224" name="Google Shape;224;g14fffd28d41_0_196"/>
          <p:cNvSpPr/>
          <p:nvPr/>
        </p:nvSpPr>
        <p:spPr>
          <a:xfrm>
            <a:off x="216675" y="5785775"/>
            <a:ext cx="11596500" cy="676500"/>
          </a:xfrm>
          <a:prstGeom prst="rect">
            <a:avLst/>
          </a:prstGeom>
          <a:solidFill>
            <a:srgbClr val="FFFFFF"/>
          </a:solidFill>
          <a:ln cap="flat" cmpd="sng" w="28575">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200"/>
              <a:t>Uma entidade pode ter mais de um DTO, para atender situações diferentes. Como por exemplo, a entidade Usuario pode ter um UsuarioInsertDTO que </a:t>
            </a:r>
            <a:r>
              <a:rPr lang="de-DE" sz="1200"/>
              <a:t>além</a:t>
            </a:r>
            <a:r>
              <a:rPr lang="de-DE" sz="1200"/>
              <a:t> da senha tenha um outro atributo confirmaSenha, e o service faria a verificação se as senhas são </a:t>
            </a:r>
            <a:r>
              <a:rPr lang="de-DE" sz="1200"/>
              <a:t>idênticas,</a:t>
            </a:r>
            <a:r>
              <a:rPr lang="de-DE" sz="1200"/>
              <a:t> se não forem ele poderia lançar a exceção SenhasNaoBatemException.</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4fffd28d41_0_208"/>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DTO</a:t>
            </a:r>
            <a:endParaRPr/>
          </a:p>
        </p:txBody>
      </p:sp>
      <p:sp>
        <p:nvSpPr>
          <p:cNvPr id="230" name="Google Shape;230;g14fffd28d41_0_208"/>
          <p:cNvSpPr/>
          <p:nvPr/>
        </p:nvSpPr>
        <p:spPr>
          <a:xfrm>
            <a:off x="100021" y="1497950"/>
            <a:ext cx="11986200" cy="307800"/>
          </a:xfrm>
          <a:prstGeom prst="rect">
            <a:avLst/>
          </a:prstGeom>
          <a:solidFill>
            <a:srgbClr val="FFFFFF"/>
          </a:solidFill>
          <a:ln cap="flat" cmpd="sng" w="28575">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a:solidFill>
                  <a:srgbClr val="000000"/>
                </a:solidFill>
                <a:latin typeface="Arial"/>
                <a:ea typeface="Arial"/>
                <a:cs typeface="Arial"/>
                <a:sym typeface="Arial"/>
              </a:rPr>
              <a:t>Vamos alterar o método </a:t>
            </a:r>
            <a:r>
              <a:rPr b="1" lang="de-DE">
                <a:solidFill>
                  <a:srgbClr val="0000FF"/>
                </a:solidFill>
                <a:latin typeface="Arial"/>
                <a:ea typeface="Arial"/>
                <a:cs typeface="Arial"/>
                <a:sym typeface="Arial"/>
              </a:rPr>
              <a:t>findAll</a:t>
            </a:r>
            <a:r>
              <a:rPr lang="de-DE">
                <a:solidFill>
                  <a:srgbClr val="000000"/>
                </a:solidFill>
                <a:latin typeface="Arial"/>
                <a:ea typeface="Arial"/>
                <a:cs typeface="Arial"/>
                <a:sym typeface="Arial"/>
              </a:rPr>
              <a:t> para retornar um </a:t>
            </a:r>
            <a:r>
              <a:rPr b="1" lang="de-DE">
                <a:solidFill>
                  <a:srgbClr val="0000FF"/>
                </a:solidFill>
                <a:latin typeface="Arial"/>
                <a:ea typeface="Arial"/>
                <a:cs typeface="Arial"/>
                <a:sym typeface="Arial"/>
              </a:rPr>
              <a:t>UsuarioDTO</a:t>
            </a:r>
            <a:endParaRPr b="1">
              <a:solidFill>
                <a:srgbClr val="0000FF"/>
              </a:solidFill>
              <a:latin typeface="Arial"/>
              <a:ea typeface="Arial"/>
              <a:cs typeface="Arial"/>
              <a:sym typeface="Arial"/>
            </a:endParaRPr>
          </a:p>
        </p:txBody>
      </p:sp>
      <p:sp>
        <p:nvSpPr>
          <p:cNvPr id="231" name="Google Shape;231;g14fffd28d41_0_208"/>
          <p:cNvSpPr/>
          <p:nvPr/>
        </p:nvSpPr>
        <p:spPr>
          <a:xfrm>
            <a:off x="100025" y="1917700"/>
            <a:ext cx="5755800" cy="246300"/>
          </a:xfrm>
          <a:prstGeom prst="rect">
            <a:avLst/>
          </a:prstGeom>
          <a:solidFill>
            <a:srgbClr val="FFFFFF"/>
          </a:solidFill>
          <a:ln cap="flat" cmpd="sng" w="28575">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a:solidFill>
                  <a:srgbClr val="000000"/>
                </a:solidFill>
                <a:latin typeface="Arial"/>
                <a:ea typeface="Arial"/>
                <a:cs typeface="Arial"/>
                <a:sym typeface="Arial"/>
              </a:rPr>
              <a:t>Alterando o método </a:t>
            </a:r>
            <a:r>
              <a:rPr b="1" lang="de-DE">
                <a:solidFill>
                  <a:srgbClr val="0000FF"/>
                </a:solidFill>
                <a:latin typeface="Arial"/>
                <a:ea typeface="Arial"/>
                <a:cs typeface="Arial"/>
                <a:sym typeface="Arial"/>
              </a:rPr>
              <a:t>findAll</a:t>
            </a:r>
            <a:r>
              <a:rPr lang="de-DE">
                <a:solidFill>
                  <a:srgbClr val="000000"/>
                </a:solidFill>
                <a:latin typeface="Arial"/>
                <a:ea typeface="Arial"/>
                <a:cs typeface="Arial"/>
                <a:sym typeface="Arial"/>
              </a:rPr>
              <a:t> do </a:t>
            </a:r>
            <a:r>
              <a:rPr b="1" lang="de-DE">
                <a:solidFill>
                  <a:srgbClr val="0000FF"/>
                </a:solidFill>
                <a:latin typeface="Arial"/>
                <a:ea typeface="Arial"/>
                <a:cs typeface="Arial"/>
                <a:sym typeface="Arial"/>
              </a:rPr>
              <a:t>UsuarioService</a:t>
            </a:r>
            <a:endParaRPr b="1">
              <a:solidFill>
                <a:srgbClr val="0000FF"/>
              </a:solidFill>
              <a:latin typeface="Arial"/>
              <a:ea typeface="Arial"/>
              <a:cs typeface="Arial"/>
              <a:sym typeface="Arial"/>
            </a:endParaRPr>
          </a:p>
        </p:txBody>
      </p:sp>
      <p:sp>
        <p:nvSpPr>
          <p:cNvPr id="232" name="Google Shape;232;g14fffd28d41_0_208"/>
          <p:cNvSpPr/>
          <p:nvPr/>
        </p:nvSpPr>
        <p:spPr>
          <a:xfrm>
            <a:off x="6867428" y="1990025"/>
            <a:ext cx="5218800" cy="246300"/>
          </a:xfrm>
          <a:prstGeom prst="rect">
            <a:avLst/>
          </a:prstGeom>
          <a:solidFill>
            <a:srgbClr val="FFFFFF"/>
          </a:solidFill>
          <a:ln cap="flat" cmpd="sng" w="28575">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a:solidFill>
                  <a:srgbClr val="000000"/>
                </a:solidFill>
                <a:latin typeface="Arial"/>
                <a:ea typeface="Arial"/>
                <a:cs typeface="Arial"/>
                <a:sym typeface="Arial"/>
              </a:rPr>
              <a:t>Alterando no </a:t>
            </a:r>
            <a:r>
              <a:rPr b="1" lang="de-DE">
                <a:solidFill>
                  <a:srgbClr val="0000FF"/>
                </a:solidFill>
                <a:latin typeface="Arial"/>
                <a:ea typeface="Arial"/>
                <a:cs typeface="Arial"/>
                <a:sym typeface="Arial"/>
              </a:rPr>
              <a:t>UsuarioController</a:t>
            </a:r>
            <a:endParaRPr b="1">
              <a:solidFill>
                <a:srgbClr val="0000FF"/>
              </a:solidFill>
              <a:latin typeface="Arial"/>
              <a:ea typeface="Arial"/>
              <a:cs typeface="Arial"/>
              <a:sym typeface="Arial"/>
            </a:endParaRPr>
          </a:p>
        </p:txBody>
      </p:sp>
      <p:sp>
        <p:nvSpPr>
          <p:cNvPr id="233" name="Google Shape;233;g14fffd28d41_0_208"/>
          <p:cNvSpPr txBox="1"/>
          <p:nvPr/>
        </p:nvSpPr>
        <p:spPr>
          <a:xfrm>
            <a:off x="100025" y="2312513"/>
            <a:ext cx="5755800" cy="1962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Service</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class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UsuarioService</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List</a:t>
            </a:r>
            <a:r>
              <a:rPr b="1" lang="de-DE" sz="1050">
                <a:solidFill>
                  <a:srgbClr val="D4D4D4"/>
                </a:solidFill>
                <a:latin typeface="Courier New"/>
                <a:ea typeface="Courier New"/>
                <a:cs typeface="Courier New"/>
                <a:sym typeface="Courier New"/>
              </a:rPr>
              <a:t>&lt;</a:t>
            </a:r>
            <a:r>
              <a:rPr b="1" lang="de-DE" sz="1050">
                <a:solidFill>
                  <a:srgbClr val="4EC9B0"/>
                </a:solidFill>
                <a:latin typeface="Courier New"/>
                <a:ea typeface="Courier New"/>
                <a:cs typeface="Courier New"/>
                <a:sym typeface="Courier New"/>
              </a:rPr>
              <a:t>UsuarioDTO</a:t>
            </a:r>
            <a:r>
              <a:rPr b="1" lang="de-DE" sz="1050">
                <a:solidFill>
                  <a:srgbClr val="D4D4D4"/>
                </a:solidFill>
                <a:latin typeface="Courier New"/>
                <a:ea typeface="Courier New"/>
                <a:cs typeface="Courier New"/>
                <a:sym typeface="Courier New"/>
              </a:rPr>
              <a:t>&gt; </a:t>
            </a:r>
            <a:r>
              <a:rPr b="1" lang="de-DE" sz="1050">
                <a:solidFill>
                  <a:srgbClr val="DCDCAA"/>
                </a:solidFill>
                <a:latin typeface="Courier New"/>
                <a:ea typeface="Courier New"/>
                <a:cs typeface="Courier New"/>
                <a:sym typeface="Courier New"/>
              </a:rPr>
              <a:t>findAll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List</a:t>
            </a:r>
            <a:r>
              <a:rPr b="1" lang="de-DE" sz="1050">
                <a:solidFill>
                  <a:srgbClr val="D4D4D4"/>
                </a:solidFill>
                <a:latin typeface="Courier New"/>
                <a:ea typeface="Courier New"/>
                <a:cs typeface="Courier New"/>
                <a:sym typeface="Courier New"/>
              </a:rPr>
              <a:t>&lt;</a:t>
            </a:r>
            <a:r>
              <a:rPr b="1" lang="de-DE" sz="1050">
                <a:solidFill>
                  <a:srgbClr val="4EC9B0"/>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&gt; </a:t>
            </a:r>
            <a:r>
              <a:rPr b="1" lang="de-DE" sz="1050">
                <a:solidFill>
                  <a:srgbClr val="9CDCFE"/>
                </a:solidFill>
                <a:latin typeface="Courier New"/>
                <a:ea typeface="Courier New"/>
                <a:cs typeface="Courier New"/>
                <a:sym typeface="Courier New"/>
              </a:rPr>
              <a:t>usuarios</a:t>
            </a:r>
            <a:r>
              <a:rPr b="1" lang="de-DE" sz="1050">
                <a:solidFill>
                  <a:srgbClr val="D4D4D4"/>
                </a:solidFill>
                <a:latin typeface="Courier New"/>
                <a:ea typeface="Courier New"/>
                <a:cs typeface="Courier New"/>
                <a:sym typeface="Courier New"/>
              </a:rPr>
              <a:t> = </a:t>
            </a:r>
            <a:r>
              <a:rPr b="1" lang="de-DE" sz="1050">
                <a:solidFill>
                  <a:srgbClr val="9CDCFE"/>
                </a:solidFill>
                <a:latin typeface="Courier New"/>
                <a:ea typeface="Courier New"/>
                <a:cs typeface="Courier New"/>
                <a:sym typeface="Courier New"/>
              </a:rPr>
              <a:t>usuarioRepository</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findAll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List</a:t>
            </a:r>
            <a:r>
              <a:rPr b="1" lang="de-DE" sz="1050">
                <a:solidFill>
                  <a:srgbClr val="D4D4D4"/>
                </a:solidFill>
                <a:latin typeface="Courier New"/>
                <a:ea typeface="Courier New"/>
                <a:cs typeface="Courier New"/>
                <a:sym typeface="Courier New"/>
              </a:rPr>
              <a:t>&lt;</a:t>
            </a:r>
            <a:r>
              <a:rPr b="1" lang="de-DE" sz="1050">
                <a:solidFill>
                  <a:srgbClr val="4EC9B0"/>
                </a:solidFill>
                <a:latin typeface="Courier New"/>
                <a:ea typeface="Courier New"/>
                <a:cs typeface="Courier New"/>
                <a:sym typeface="Courier New"/>
              </a:rPr>
              <a:t>UsuarioDTO</a:t>
            </a:r>
            <a:r>
              <a:rPr b="1" lang="de-DE" sz="1050">
                <a:solidFill>
                  <a:srgbClr val="D4D4D4"/>
                </a:solidFill>
                <a:latin typeface="Courier New"/>
                <a:ea typeface="Courier New"/>
                <a:cs typeface="Courier New"/>
                <a:sym typeface="Courier New"/>
              </a:rPr>
              <a:t>&gt; </a:t>
            </a:r>
            <a:r>
              <a:rPr b="1" lang="de-DE" sz="1050">
                <a:solidFill>
                  <a:srgbClr val="9CDCFE"/>
                </a:solidFill>
                <a:latin typeface="Courier New"/>
                <a:ea typeface="Courier New"/>
                <a:cs typeface="Courier New"/>
                <a:sym typeface="Courier New"/>
              </a:rPr>
              <a:t>usuariosDTO</a:t>
            </a:r>
            <a:r>
              <a:rPr b="1" lang="de-DE" sz="1050">
                <a:solidFill>
                  <a:srgbClr val="D4D4D4"/>
                </a:solidFill>
                <a:latin typeface="Courier New"/>
                <a:ea typeface="Courier New"/>
                <a:cs typeface="Courier New"/>
                <a:sym typeface="Courier New"/>
              </a:rPr>
              <a:t> = </a:t>
            </a:r>
            <a:r>
              <a:rPr b="1" lang="de-DE" sz="1050">
                <a:solidFill>
                  <a:srgbClr val="C586C0"/>
                </a:solidFill>
                <a:latin typeface="Courier New"/>
                <a:ea typeface="Courier New"/>
                <a:cs typeface="Courier New"/>
                <a:sym typeface="Courier New"/>
              </a:rPr>
              <a:t>new</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ArrayList</a:t>
            </a:r>
            <a:r>
              <a:rPr b="1" lang="de-DE" sz="1050">
                <a:solidFill>
                  <a:srgbClr val="D4D4D4"/>
                </a:solidFill>
                <a:latin typeface="Courier New"/>
                <a:ea typeface="Courier New"/>
                <a:cs typeface="Courier New"/>
                <a:sym typeface="Courier New"/>
              </a:rPr>
              <a:t>&lt;</a:t>
            </a:r>
            <a:r>
              <a:rPr b="1" lang="de-DE" sz="1050">
                <a:solidFill>
                  <a:srgbClr val="4EC9B0"/>
                </a:solidFill>
                <a:latin typeface="Courier New"/>
                <a:ea typeface="Courier New"/>
                <a:cs typeface="Courier New"/>
                <a:sym typeface="Courier New"/>
              </a:rPr>
              <a:t>UsuarioDTO</a:t>
            </a:r>
            <a:r>
              <a:rPr b="1" lang="de-DE" sz="1050">
                <a:solidFill>
                  <a:srgbClr val="D4D4D4"/>
                </a:solidFill>
                <a:latin typeface="Courier New"/>
                <a:ea typeface="Courier New"/>
                <a:cs typeface="Courier New"/>
                <a:sym typeface="Courier New"/>
              </a:rPr>
              <a:t>&gt;();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for</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a:t>
            </a:r>
            <a:r>
              <a:rPr b="1" lang="de-DE" sz="1050">
                <a:solidFill>
                  <a:srgbClr val="C586C0"/>
                </a:solidFill>
                <a:latin typeface="Courier New"/>
                <a:ea typeface="Courier New"/>
                <a:cs typeface="Courier New"/>
                <a:sym typeface="Courier New"/>
              </a:rPr>
              <a:t>:</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usuarios</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usuariosDTO</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add</a:t>
            </a:r>
            <a:r>
              <a:rPr b="1" lang="de-DE" sz="1050">
                <a:solidFill>
                  <a:srgbClr val="D4D4D4"/>
                </a:solidFill>
                <a:latin typeface="Courier New"/>
                <a:ea typeface="Courier New"/>
                <a:cs typeface="Courier New"/>
                <a:sym typeface="Courier New"/>
              </a:rPr>
              <a:t>(</a:t>
            </a:r>
            <a:r>
              <a:rPr b="1" lang="de-DE" sz="1050">
                <a:solidFill>
                  <a:srgbClr val="C586C0"/>
                </a:solidFill>
                <a:latin typeface="Courier New"/>
                <a:ea typeface="Courier New"/>
                <a:cs typeface="Courier New"/>
                <a:sym typeface="Courier New"/>
              </a:rPr>
              <a:t>new</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UsuarioDTO</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usuariosDTO</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p:txBody>
      </p:sp>
      <p:sp>
        <p:nvSpPr>
          <p:cNvPr id="234" name="Google Shape;234;g14fffd28d41_0_208"/>
          <p:cNvSpPr txBox="1"/>
          <p:nvPr/>
        </p:nvSpPr>
        <p:spPr>
          <a:xfrm>
            <a:off x="100025" y="4805075"/>
            <a:ext cx="5755800" cy="12084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569CD6"/>
                </a:solidFill>
                <a:latin typeface="Courier New"/>
                <a:ea typeface="Courier New"/>
                <a:cs typeface="Courier New"/>
                <a:sym typeface="Courier New"/>
              </a:rPr>
              <a:t>public</a:t>
            </a:r>
            <a:r>
              <a:rPr b="1" lang="de-DE" sz="950">
                <a:solidFill>
                  <a:srgbClr val="D4D4D4"/>
                </a:solidFill>
                <a:latin typeface="Courier New"/>
                <a:ea typeface="Courier New"/>
                <a:cs typeface="Courier New"/>
                <a:sym typeface="Courier New"/>
              </a:rPr>
              <a:t> </a:t>
            </a:r>
            <a:r>
              <a:rPr b="1" lang="de-DE" sz="950">
                <a:solidFill>
                  <a:srgbClr val="4EC9B0"/>
                </a:solidFill>
                <a:latin typeface="Courier New"/>
                <a:ea typeface="Courier New"/>
                <a:cs typeface="Courier New"/>
                <a:sym typeface="Courier New"/>
              </a:rPr>
              <a:t>List</a:t>
            </a:r>
            <a:r>
              <a:rPr b="1" lang="de-DE" sz="950">
                <a:solidFill>
                  <a:srgbClr val="D4D4D4"/>
                </a:solidFill>
                <a:latin typeface="Courier New"/>
                <a:ea typeface="Courier New"/>
                <a:cs typeface="Courier New"/>
                <a:sym typeface="Courier New"/>
              </a:rPr>
              <a:t>&lt;</a:t>
            </a:r>
            <a:r>
              <a:rPr b="1" lang="de-DE" sz="950">
                <a:solidFill>
                  <a:srgbClr val="4EC9B0"/>
                </a:solidFill>
                <a:latin typeface="Courier New"/>
                <a:ea typeface="Courier New"/>
                <a:cs typeface="Courier New"/>
                <a:sym typeface="Courier New"/>
              </a:rPr>
              <a:t>UsuarioDTO</a:t>
            </a:r>
            <a:r>
              <a:rPr b="1" lang="de-DE" sz="950">
                <a:solidFill>
                  <a:srgbClr val="D4D4D4"/>
                </a:solidFill>
                <a:latin typeface="Courier New"/>
                <a:ea typeface="Courier New"/>
                <a:cs typeface="Courier New"/>
                <a:sym typeface="Courier New"/>
              </a:rPr>
              <a:t>&gt; </a:t>
            </a:r>
            <a:r>
              <a:rPr b="1" lang="de-DE" sz="950">
                <a:solidFill>
                  <a:srgbClr val="DCDCAA"/>
                </a:solidFill>
                <a:latin typeface="Courier New"/>
                <a:ea typeface="Courier New"/>
                <a:cs typeface="Courier New"/>
                <a:sym typeface="Courier New"/>
              </a:rPr>
              <a:t>findAll</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C586C0"/>
                </a:solidFill>
                <a:latin typeface="Courier New"/>
                <a:ea typeface="Courier New"/>
                <a:cs typeface="Courier New"/>
                <a:sym typeface="Courier New"/>
              </a:rPr>
              <a:t>return</a:t>
            </a:r>
            <a:r>
              <a:rPr b="1" lang="de-DE" sz="950">
                <a:solidFill>
                  <a:srgbClr val="D4D4D4"/>
                </a:solidFill>
                <a:latin typeface="Courier New"/>
                <a:ea typeface="Courier New"/>
                <a:cs typeface="Courier New"/>
                <a:sym typeface="Courier New"/>
              </a:rPr>
              <a:t> </a:t>
            </a:r>
            <a:r>
              <a:rPr b="1" lang="de-DE" sz="950">
                <a:solidFill>
                  <a:srgbClr val="9CDCFE"/>
                </a:solidFill>
                <a:latin typeface="Courier New"/>
                <a:ea typeface="Courier New"/>
                <a:cs typeface="Courier New"/>
                <a:sym typeface="Courier New"/>
              </a:rPr>
              <a:t>usuarioRepository</a:t>
            </a:r>
            <a:endParaRPr b="1" sz="950">
              <a:solidFill>
                <a:srgbClr val="9CDCFE"/>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findAll</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stream</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map</a:t>
            </a:r>
            <a:r>
              <a:rPr b="1" lang="de-DE" sz="950">
                <a:solidFill>
                  <a:srgbClr val="D4D4D4"/>
                </a:solidFill>
                <a:latin typeface="Courier New"/>
                <a:ea typeface="Courier New"/>
                <a:cs typeface="Courier New"/>
                <a:sym typeface="Courier New"/>
              </a:rPr>
              <a:t>(</a:t>
            </a:r>
            <a:r>
              <a:rPr b="1" lang="de-DE" sz="950">
                <a:solidFill>
                  <a:srgbClr val="4EC9B0"/>
                </a:solidFill>
                <a:latin typeface="Courier New"/>
                <a:ea typeface="Courier New"/>
                <a:cs typeface="Courier New"/>
                <a:sym typeface="Courier New"/>
              </a:rPr>
              <a:t>UsuarioDTO</a:t>
            </a:r>
            <a:r>
              <a:rPr b="1" lang="de-DE" sz="950">
                <a:solidFill>
                  <a:srgbClr val="C586C0"/>
                </a:solidFill>
                <a:latin typeface="Courier New"/>
                <a:ea typeface="Courier New"/>
                <a:cs typeface="Courier New"/>
                <a:sym typeface="Courier New"/>
              </a:rPr>
              <a:t>::new</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collect</a:t>
            </a:r>
            <a:r>
              <a:rPr b="1" lang="de-DE" sz="950">
                <a:solidFill>
                  <a:srgbClr val="D4D4D4"/>
                </a:solidFill>
                <a:latin typeface="Courier New"/>
                <a:ea typeface="Courier New"/>
                <a:cs typeface="Courier New"/>
                <a:sym typeface="Courier New"/>
              </a:rPr>
              <a:t>(</a:t>
            </a:r>
            <a:r>
              <a:rPr b="1" lang="de-DE" sz="950">
                <a:solidFill>
                  <a:srgbClr val="4EC9B0"/>
                </a:solidFill>
                <a:latin typeface="Courier New"/>
                <a:ea typeface="Courier New"/>
                <a:cs typeface="Courier New"/>
                <a:sym typeface="Courier New"/>
              </a:rPr>
              <a:t>Collectors</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toList</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endParaRPr b="1" sz="950">
              <a:solidFill>
                <a:srgbClr val="D4D4D4"/>
              </a:solidFill>
              <a:latin typeface="Courier New"/>
              <a:ea typeface="Courier New"/>
              <a:cs typeface="Courier New"/>
              <a:sym typeface="Courier New"/>
            </a:endParaRPr>
          </a:p>
        </p:txBody>
      </p:sp>
      <p:sp>
        <p:nvSpPr>
          <p:cNvPr id="235" name="Google Shape;235;g14fffd28d41_0_208"/>
          <p:cNvSpPr/>
          <p:nvPr/>
        </p:nvSpPr>
        <p:spPr>
          <a:xfrm>
            <a:off x="100029" y="4378850"/>
            <a:ext cx="5755800" cy="246300"/>
          </a:xfrm>
          <a:prstGeom prst="rect">
            <a:avLst/>
          </a:prstGeom>
          <a:solidFill>
            <a:srgbClr val="FFFFFF"/>
          </a:solidFill>
          <a:ln cap="flat" cmpd="sng" w="28575">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a:t>Ou usando Stream</a:t>
            </a:r>
            <a:endParaRPr b="1">
              <a:solidFill>
                <a:srgbClr val="0000FF"/>
              </a:solidFill>
              <a:latin typeface="Arial"/>
              <a:ea typeface="Arial"/>
              <a:cs typeface="Arial"/>
              <a:sym typeface="Arial"/>
            </a:endParaRPr>
          </a:p>
        </p:txBody>
      </p:sp>
      <p:sp>
        <p:nvSpPr>
          <p:cNvPr id="236" name="Google Shape;236;g14fffd28d41_0_208"/>
          <p:cNvSpPr txBox="1"/>
          <p:nvPr/>
        </p:nvSpPr>
        <p:spPr>
          <a:xfrm>
            <a:off x="6867425" y="2354650"/>
            <a:ext cx="5171700" cy="1800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RestController</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RequestMapping</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"/usuarios"</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class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UsuarioController</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Autowired</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UsuarioService</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usuarioService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GetMapping</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ResponseEntity</a:t>
            </a:r>
            <a:r>
              <a:rPr b="1" lang="de-DE" sz="1050">
                <a:solidFill>
                  <a:srgbClr val="D4D4D4"/>
                </a:solidFill>
                <a:latin typeface="Courier New"/>
                <a:ea typeface="Courier New"/>
                <a:cs typeface="Courier New"/>
                <a:sym typeface="Courier New"/>
              </a:rPr>
              <a:t>&lt;</a:t>
            </a:r>
            <a:r>
              <a:rPr b="1" lang="de-DE" sz="1050">
                <a:solidFill>
                  <a:srgbClr val="4EC9B0"/>
                </a:solidFill>
                <a:latin typeface="Courier New"/>
                <a:ea typeface="Courier New"/>
                <a:cs typeface="Courier New"/>
                <a:sym typeface="Courier New"/>
              </a:rPr>
              <a:t>List</a:t>
            </a:r>
            <a:r>
              <a:rPr b="1" lang="de-DE" sz="1050">
                <a:solidFill>
                  <a:srgbClr val="D4D4D4"/>
                </a:solidFill>
                <a:latin typeface="Courier New"/>
                <a:ea typeface="Courier New"/>
                <a:cs typeface="Courier New"/>
                <a:sym typeface="Courier New"/>
              </a:rPr>
              <a:t>&lt;</a:t>
            </a:r>
            <a:r>
              <a:rPr b="1" lang="de-DE" sz="1050">
                <a:solidFill>
                  <a:srgbClr val="4EC9B0"/>
                </a:solidFill>
                <a:latin typeface="Courier New"/>
                <a:ea typeface="Courier New"/>
                <a:cs typeface="Courier New"/>
                <a:sym typeface="Courier New"/>
              </a:rPr>
              <a:t>UsuarioDTO</a:t>
            </a:r>
            <a:r>
              <a:rPr b="1" lang="de-DE" sz="1050">
                <a:solidFill>
                  <a:srgbClr val="D4D4D4"/>
                </a:solidFill>
                <a:latin typeface="Courier New"/>
                <a:ea typeface="Courier New"/>
                <a:cs typeface="Courier New"/>
                <a:sym typeface="Courier New"/>
              </a:rPr>
              <a:t>&gt;&gt; </a:t>
            </a:r>
            <a:r>
              <a:rPr b="1" lang="de-DE" sz="1050">
                <a:solidFill>
                  <a:srgbClr val="DCDCAA"/>
                </a:solidFill>
                <a:latin typeface="Courier New"/>
                <a:ea typeface="Courier New"/>
                <a:cs typeface="Courier New"/>
                <a:sym typeface="Courier New"/>
              </a:rPr>
              <a:t>listar</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ResponseEntity</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ok</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usuarioService</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findAll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p:txBody>
      </p:sp>
      <p:sp>
        <p:nvSpPr>
          <p:cNvPr id="237" name="Google Shape;237;g14fffd28d41_0_208"/>
          <p:cNvSpPr/>
          <p:nvPr/>
        </p:nvSpPr>
        <p:spPr>
          <a:xfrm>
            <a:off x="1281175" y="2871645"/>
            <a:ext cx="1000200" cy="246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14fffd28d41_0_208"/>
          <p:cNvSpPr/>
          <p:nvPr/>
        </p:nvSpPr>
        <p:spPr>
          <a:xfrm>
            <a:off x="9279016" y="3542355"/>
            <a:ext cx="1000200" cy="246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14fffd28d41_0_208"/>
          <p:cNvSpPr/>
          <p:nvPr/>
        </p:nvSpPr>
        <p:spPr>
          <a:xfrm>
            <a:off x="726175" y="3249055"/>
            <a:ext cx="4681200" cy="651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4fffd28d41_0_184"/>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DTO</a:t>
            </a:r>
            <a:endParaRPr/>
          </a:p>
        </p:txBody>
      </p:sp>
      <p:sp>
        <p:nvSpPr>
          <p:cNvPr id="245" name="Google Shape;245;g14fffd28d41_0_184"/>
          <p:cNvSpPr/>
          <p:nvPr/>
        </p:nvSpPr>
        <p:spPr>
          <a:xfrm>
            <a:off x="2867505" y="1628739"/>
            <a:ext cx="6741600" cy="523200"/>
          </a:xfrm>
          <a:prstGeom prst="rect">
            <a:avLst/>
          </a:prstGeom>
          <a:solidFill>
            <a:srgbClr val="FFFFFF"/>
          </a:solidFill>
          <a:ln cap="flat" cmpd="sng" w="28575">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1400">
                <a:solidFill>
                  <a:srgbClr val="000000"/>
                </a:solidFill>
                <a:latin typeface="Arial"/>
                <a:ea typeface="Arial"/>
                <a:cs typeface="Arial"/>
                <a:sym typeface="Arial"/>
              </a:rPr>
              <a:t>Testando no Postman o GET</a:t>
            </a:r>
            <a:endParaRPr/>
          </a:p>
          <a:p>
            <a:pPr indent="0" lvl="0" marL="0" marR="0" rtl="0" algn="ctr">
              <a:spcBef>
                <a:spcPts val="0"/>
              </a:spcBef>
              <a:spcAft>
                <a:spcPts val="0"/>
              </a:spcAft>
              <a:buNone/>
            </a:pPr>
            <a:r>
              <a:rPr lang="de-DE" sz="1400">
                <a:solidFill>
                  <a:srgbClr val="000000"/>
                </a:solidFill>
                <a:latin typeface="Arial"/>
                <a:ea typeface="Arial"/>
                <a:cs typeface="Arial"/>
                <a:sym typeface="Arial"/>
              </a:rPr>
              <a:t>O atributo senha não veio como resposta</a:t>
            </a:r>
            <a:endParaRPr sz="1400">
              <a:solidFill>
                <a:srgbClr val="0000FF"/>
              </a:solidFill>
              <a:latin typeface="Arial"/>
              <a:ea typeface="Arial"/>
              <a:cs typeface="Arial"/>
              <a:sym typeface="Arial"/>
            </a:endParaRPr>
          </a:p>
        </p:txBody>
      </p:sp>
      <p:pic>
        <p:nvPicPr>
          <p:cNvPr id="246" name="Google Shape;246;g14fffd28d41_0_184"/>
          <p:cNvPicPr preferRelativeResize="0"/>
          <p:nvPr/>
        </p:nvPicPr>
        <p:blipFill>
          <a:blip r:embed="rId3">
            <a:alphaModFix/>
          </a:blip>
          <a:stretch>
            <a:fillRect/>
          </a:stretch>
        </p:blipFill>
        <p:spPr>
          <a:xfrm>
            <a:off x="1970525" y="2285514"/>
            <a:ext cx="8791575" cy="44005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33349d3c46_1_0"/>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de-DE"/>
              <a:t>DTO</a:t>
            </a:r>
            <a:endParaRPr/>
          </a:p>
        </p:txBody>
      </p:sp>
      <p:sp>
        <p:nvSpPr>
          <p:cNvPr id="252" name="Google Shape;252;g133349d3c46_1_0"/>
          <p:cNvSpPr/>
          <p:nvPr/>
        </p:nvSpPr>
        <p:spPr>
          <a:xfrm>
            <a:off x="745875" y="1693394"/>
            <a:ext cx="10259100" cy="276900"/>
          </a:xfrm>
          <a:prstGeom prst="rect">
            <a:avLst/>
          </a:prstGeom>
          <a:solidFill>
            <a:srgbClr val="FFFFFF"/>
          </a:solidFill>
          <a:ln cap="flat" cmpd="sng" w="28575">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1200">
                <a:solidFill>
                  <a:srgbClr val="000000"/>
                </a:solidFill>
                <a:latin typeface="Arial"/>
                <a:ea typeface="Arial"/>
                <a:cs typeface="Arial"/>
                <a:sym typeface="Arial"/>
              </a:rPr>
              <a:t>Vamos criar a classe </a:t>
            </a:r>
            <a:r>
              <a:rPr b="1" lang="de-DE" sz="1200">
                <a:solidFill>
                  <a:srgbClr val="0000FF"/>
                </a:solidFill>
                <a:latin typeface="Arial"/>
                <a:ea typeface="Arial"/>
                <a:cs typeface="Arial"/>
                <a:sym typeface="Arial"/>
              </a:rPr>
              <a:t>UsuarioInserirDTO</a:t>
            </a:r>
            <a:r>
              <a:rPr lang="de-DE" sz="1200">
                <a:solidFill>
                  <a:srgbClr val="000000"/>
                </a:solidFill>
                <a:latin typeface="Arial"/>
                <a:ea typeface="Arial"/>
                <a:cs typeface="Arial"/>
                <a:sym typeface="Arial"/>
              </a:rPr>
              <a:t> para inserção de dados na requisição pois não precisamos inserir o campo </a:t>
            </a:r>
            <a:r>
              <a:rPr lang="de-DE" sz="1200">
                <a:solidFill>
                  <a:srgbClr val="0000FF"/>
                </a:solidFill>
                <a:latin typeface="Arial"/>
                <a:ea typeface="Arial"/>
                <a:cs typeface="Arial"/>
                <a:sym typeface="Arial"/>
              </a:rPr>
              <a:t>id</a:t>
            </a:r>
            <a:r>
              <a:rPr lang="de-DE" sz="1200">
                <a:solidFill>
                  <a:srgbClr val="000000"/>
                </a:solidFill>
                <a:latin typeface="Arial"/>
                <a:ea typeface="Arial"/>
                <a:cs typeface="Arial"/>
                <a:sym typeface="Arial"/>
              </a:rPr>
              <a:t>.</a:t>
            </a:r>
            <a:endParaRPr b="1" sz="1200">
              <a:solidFill>
                <a:srgbClr val="000000"/>
              </a:solidFill>
              <a:latin typeface="Arial"/>
              <a:ea typeface="Arial"/>
              <a:cs typeface="Arial"/>
              <a:sym typeface="Arial"/>
            </a:endParaRPr>
          </a:p>
        </p:txBody>
      </p:sp>
      <p:sp>
        <p:nvSpPr>
          <p:cNvPr id="253" name="Google Shape;253;g133349d3c46_1_0"/>
          <p:cNvSpPr/>
          <p:nvPr/>
        </p:nvSpPr>
        <p:spPr>
          <a:xfrm>
            <a:off x="5426100" y="2297592"/>
            <a:ext cx="6224400" cy="1988700"/>
          </a:xfrm>
          <a:prstGeom prst="rect">
            <a:avLst/>
          </a:prstGeom>
          <a:solidFill>
            <a:srgbClr val="FFFFFF"/>
          </a:solidFill>
          <a:ln cap="flat" cmpd="sng" w="28575">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de-DE" sz="1200">
                <a:solidFill>
                  <a:srgbClr val="000000"/>
                </a:solidFill>
                <a:latin typeface="Arial"/>
                <a:ea typeface="Arial"/>
                <a:cs typeface="Arial"/>
                <a:sym typeface="Arial"/>
              </a:rPr>
              <a:t>A classe</a:t>
            </a:r>
            <a:r>
              <a:rPr lang="de-DE" sz="1200">
                <a:solidFill>
                  <a:srgbClr val="0000FF"/>
                </a:solidFill>
                <a:latin typeface="Arial"/>
                <a:ea typeface="Arial"/>
                <a:cs typeface="Arial"/>
                <a:sym typeface="Arial"/>
              </a:rPr>
              <a:t> UsuarioInserirDTO </a:t>
            </a:r>
            <a:r>
              <a:rPr lang="de-DE" sz="1200">
                <a:solidFill>
                  <a:srgbClr val="000000"/>
                </a:solidFill>
                <a:latin typeface="Arial"/>
                <a:ea typeface="Arial"/>
                <a:cs typeface="Arial"/>
                <a:sym typeface="Arial"/>
              </a:rPr>
              <a:t>é para entrada de dados no controller e </a:t>
            </a:r>
            <a:r>
              <a:rPr lang="de-DE" sz="1200">
                <a:solidFill>
                  <a:srgbClr val="0000FF"/>
                </a:solidFill>
                <a:latin typeface="Arial"/>
                <a:ea typeface="Arial"/>
                <a:cs typeface="Arial"/>
                <a:sym typeface="Arial"/>
              </a:rPr>
              <a:t>UsuarioDTO</a:t>
            </a:r>
            <a:r>
              <a:rPr lang="de-DE" sz="1200">
                <a:solidFill>
                  <a:srgbClr val="000000"/>
                </a:solidFill>
                <a:latin typeface="Arial"/>
                <a:ea typeface="Arial"/>
                <a:cs typeface="Arial"/>
                <a:sym typeface="Arial"/>
              </a:rPr>
              <a:t> para retorno dos dados no frontend.</a:t>
            </a:r>
            <a:endParaRPr sz="1200">
              <a:solidFill>
                <a:srgbClr val="000000"/>
              </a:solidFill>
              <a:latin typeface="Arial"/>
              <a:ea typeface="Arial"/>
              <a:cs typeface="Arial"/>
              <a:sym typeface="Arial"/>
            </a:endParaRPr>
          </a:p>
          <a:p>
            <a:pPr indent="0" lvl="0" marL="0" marR="0" rtl="0" algn="just">
              <a:spcBef>
                <a:spcPts val="0"/>
              </a:spcBef>
              <a:spcAft>
                <a:spcPts val="0"/>
              </a:spcAft>
              <a:buNone/>
            </a:pPr>
            <a:r>
              <a:t/>
            </a:r>
            <a:endParaRPr sz="1200"/>
          </a:p>
          <a:p>
            <a:pPr indent="0" lvl="0" marL="0" marR="0" rtl="0" algn="just">
              <a:spcBef>
                <a:spcPts val="0"/>
              </a:spcBef>
              <a:spcAft>
                <a:spcPts val="0"/>
              </a:spcAft>
              <a:buNone/>
            </a:pPr>
            <a:r>
              <a:rPr lang="de-DE" sz="1200"/>
              <a:t>Com ela é usada apenas para inserção, não é necessário o atributo </a:t>
            </a:r>
            <a:r>
              <a:rPr b="1" lang="de-DE" sz="1200"/>
              <a:t>id</a:t>
            </a:r>
            <a:r>
              <a:rPr lang="de-DE" sz="1200"/>
              <a:t>, já que esse vai ser gerado pelo banco.</a:t>
            </a:r>
            <a:endParaRPr sz="1200"/>
          </a:p>
          <a:p>
            <a:pPr indent="0" lvl="0" marL="0" marR="0" rtl="0" algn="just">
              <a:spcBef>
                <a:spcPts val="0"/>
              </a:spcBef>
              <a:spcAft>
                <a:spcPts val="0"/>
              </a:spcAft>
              <a:buNone/>
            </a:pPr>
            <a:r>
              <a:t/>
            </a:r>
            <a:endParaRPr sz="1200"/>
          </a:p>
          <a:p>
            <a:pPr indent="-304800" lvl="0" marL="457200" marR="0" rtl="0" algn="just">
              <a:spcBef>
                <a:spcPts val="0"/>
              </a:spcBef>
              <a:spcAft>
                <a:spcPts val="0"/>
              </a:spcAft>
              <a:buSzPts val="1200"/>
              <a:buChar char="●"/>
            </a:pPr>
            <a:r>
              <a:rPr lang="de-DE" sz="1200"/>
              <a:t>criar os gets e sets</a:t>
            </a:r>
            <a:endParaRPr sz="1200"/>
          </a:p>
          <a:p>
            <a:pPr indent="-304800" lvl="0" marL="457200" marR="0" rtl="0" algn="just">
              <a:spcBef>
                <a:spcPts val="0"/>
              </a:spcBef>
              <a:spcAft>
                <a:spcPts val="0"/>
              </a:spcAft>
              <a:buSzPts val="1200"/>
              <a:buChar char="●"/>
            </a:pPr>
            <a:r>
              <a:rPr lang="de-DE" sz="1200"/>
              <a:t>Não é necessário o construtor recebendo o objeto Usuario, pois este DTO vai ser utilizado na inserção, ou seja, o controller irá instanciar ele.</a:t>
            </a:r>
            <a:endParaRPr sz="1200"/>
          </a:p>
        </p:txBody>
      </p:sp>
      <p:sp>
        <p:nvSpPr>
          <p:cNvPr id="254" name="Google Shape;254;g133349d3c46_1_0"/>
          <p:cNvSpPr txBox="1"/>
          <p:nvPr/>
        </p:nvSpPr>
        <p:spPr>
          <a:xfrm>
            <a:off x="745875" y="2185525"/>
            <a:ext cx="3481800" cy="3417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class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UsuarioInserirDTO</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private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nome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private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email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private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senha</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private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confirmaSenha</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UsuarioInserirDTO</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getNome</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nome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void</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setNome</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nome</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this</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nome</a:t>
            </a:r>
            <a:r>
              <a:rPr b="1" lang="de-DE" sz="1050">
                <a:solidFill>
                  <a:srgbClr val="D4D4D4"/>
                </a:solidFill>
                <a:latin typeface="Courier New"/>
                <a:ea typeface="Courier New"/>
                <a:cs typeface="Courier New"/>
                <a:sym typeface="Courier New"/>
              </a:rPr>
              <a:t> = </a:t>
            </a:r>
            <a:r>
              <a:rPr b="1" lang="de-DE" sz="1050">
                <a:solidFill>
                  <a:srgbClr val="9CDCFE"/>
                </a:solidFill>
                <a:latin typeface="Courier New"/>
                <a:ea typeface="Courier New"/>
                <a:cs typeface="Courier New"/>
                <a:sym typeface="Courier New"/>
              </a:rPr>
              <a:t>nome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getEmail</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email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 gets sets !!!!</a:t>
            </a:r>
            <a:endParaRPr b="1" sz="1050">
              <a:solidFill>
                <a:srgbClr val="D4D4D4"/>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3513eca586_3_39"/>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de-DE"/>
              <a:t>DTO</a:t>
            </a:r>
            <a:endParaRPr/>
          </a:p>
        </p:txBody>
      </p:sp>
      <p:sp>
        <p:nvSpPr>
          <p:cNvPr id="260" name="Google Shape;260;g13513eca586_3_39"/>
          <p:cNvSpPr txBox="1"/>
          <p:nvPr/>
        </p:nvSpPr>
        <p:spPr>
          <a:xfrm>
            <a:off x="7159450" y="2025375"/>
            <a:ext cx="4342800" cy="14775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class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SenhaException</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extends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RuntimeException</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SenhaException</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message</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super</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message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p:txBody>
      </p:sp>
      <p:sp>
        <p:nvSpPr>
          <p:cNvPr id="261" name="Google Shape;261;g13513eca586_3_39"/>
          <p:cNvSpPr txBox="1"/>
          <p:nvPr/>
        </p:nvSpPr>
        <p:spPr>
          <a:xfrm>
            <a:off x="3363050" y="5449750"/>
            <a:ext cx="7083900" cy="9927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ExceptionHandler</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SenhaException</a:t>
            </a:r>
            <a:r>
              <a:rPr b="1" lang="de-DE" sz="1050">
                <a:solidFill>
                  <a:srgbClr val="D4D4D4"/>
                </a:solidFill>
                <a:latin typeface="Courier New"/>
                <a:ea typeface="Courier New"/>
                <a:cs typeface="Courier New"/>
                <a:sym typeface="Courier New"/>
              </a:rPr>
              <a:t>.</a:t>
            </a:r>
            <a:r>
              <a:rPr b="1" lang="de-DE" sz="1050">
                <a:solidFill>
                  <a:srgbClr val="C586C0"/>
                </a:solidFill>
                <a:latin typeface="Courier New"/>
                <a:ea typeface="Courier New"/>
                <a:cs typeface="Courier New"/>
                <a:sym typeface="Courier New"/>
              </a:rPr>
              <a:t>class</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protected</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ResponseEntity</a:t>
            </a:r>
            <a:r>
              <a:rPr b="1" lang="de-DE" sz="1050">
                <a:solidFill>
                  <a:srgbClr val="D4D4D4"/>
                </a:solidFill>
                <a:latin typeface="Courier New"/>
                <a:ea typeface="Courier New"/>
                <a:cs typeface="Courier New"/>
                <a:sym typeface="Courier New"/>
              </a:rPr>
              <a:t>&lt;</a:t>
            </a:r>
            <a:r>
              <a:rPr b="1" lang="de-DE" sz="1050">
                <a:solidFill>
                  <a:srgbClr val="4EC9B0"/>
                </a:solidFill>
                <a:latin typeface="Courier New"/>
                <a:ea typeface="Courier New"/>
                <a:cs typeface="Courier New"/>
                <a:sym typeface="Courier New"/>
              </a:rPr>
              <a:t>Object</a:t>
            </a:r>
            <a:r>
              <a:rPr b="1" lang="de-DE" sz="1050">
                <a:solidFill>
                  <a:srgbClr val="D4D4D4"/>
                </a:solidFill>
                <a:latin typeface="Courier New"/>
                <a:ea typeface="Courier New"/>
                <a:cs typeface="Courier New"/>
                <a:sym typeface="Courier New"/>
              </a:rPr>
              <a:t>&gt; </a:t>
            </a:r>
            <a:r>
              <a:rPr b="1" lang="de-DE" sz="1050">
                <a:solidFill>
                  <a:srgbClr val="DCDCAA"/>
                </a:solidFill>
                <a:latin typeface="Courier New"/>
                <a:ea typeface="Courier New"/>
                <a:cs typeface="Courier New"/>
                <a:sym typeface="Courier New"/>
              </a:rPr>
              <a:t>handleEmailExceptoin</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SenhaException</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ex</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ResponseEntity</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unprocessableEntity</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body</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ex</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getMessage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p:txBody>
      </p:sp>
      <p:sp>
        <p:nvSpPr>
          <p:cNvPr id="262" name="Google Shape;262;g13513eca586_3_39"/>
          <p:cNvSpPr txBox="1"/>
          <p:nvPr/>
        </p:nvSpPr>
        <p:spPr>
          <a:xfrm>
            <a:off x="433375" y="1959450"/>
            <a:ext cx="6358800" cy="22857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UsuarioDTO</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inserir</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UsuarioInserirDTO</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user</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throws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EmailException</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if</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user</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getSenha</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equalsIgnoreCase</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user</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getConfirmaSenha</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throw</a:t>
            </a: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new</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SenhaException</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"Senha e Confirma Senha não são iguais"</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if</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usuarioRepository</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findByEmail</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user</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getEmail</a:t>
            </a:r>
            <a:r>
              <a:rPr b="1" lang="de-DE" sz="1050">
                <a:solidFill>
                  <a:srgbClr val="D4D4D4"/>
                </a:solidFill>
                <a:latin typeface="Courier New"/>
                <a:ea typeface="Courier New"/>
                <a:cs typeface="Courier New"/>
                <a:sym typeface="Courier New"/>
              </a:rPr>
              <a:t>())!=</a:t>
            </a:r>
            <a:r>
              <a:rPr b="1" lang="de-DE" sz="1050">
                <a:solidFill>
                  <a:srgbClr val="569CD6"/>
                </a:solidFill>
                <a:latin typeface="Courier New"/>
                <a:ea typeface="Courier New"/>
                <a:cs typeface="Courier New"/>
                <a:sym typeface="Courier New"/>
              </a:rPr>
              <a:t>null</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throw</a:t>
            </a: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new</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EmailException</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"Email já existente"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 = </a:t>
            </a:r>
            <a:r>
              <a:rPr b="1" lang="de-DE" sz="1050">
                <a:solidFill>
                  <a:srgbClr val="C586C0"/>
                </a:solidFill>
                <a:latin typeface="Courier New"/>
                <a:ea typeface="Courier New"/>
                <a:cs typeface="Courier New"/>
                <a:sym typeface="Courier New"/>
              </a:rPr>
              <a:t>new</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setNome</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user</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getNome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setEmail</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user</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getEmail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setSenha</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passwordEncoder</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encode</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user</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getSenha</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new</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UsuarioDTO</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usuarioRepository</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save</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p:txBody>
      </p:sp>
      <p:sp>
        <p:nvSpPr>
          <p:cNvPr id="263" name="Google Shape;263;g13513eca586_3_39"/>
          <p:cNvSpPr/>
          <p:nvPr/>
        </p:nvSpPr>
        <p:spPr>
          <a:xfrm>
            <a:off x="433378" y="1518825"/>
            <a:ext cx="6358800" cy="307800"/>
          </a:xfrm>
          <a:prstGeom prst="rect">
            <a:avLst/>
          </a:prstGeom>
          <a:solidFill>
            <a:srgbClr val="FFFFFF"/>
          </a:solidFill>
          <a:ln cap="flat" cmpd="sng" w="28575">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de-DE" sz="1400">
                <a:solidFill>
                  <a:srgbClr val="000000"/>
                </a:solidFill>
              </a:rPr>
              <a:t>Vamos alterar o método inserir do </a:t>
            </a:r>
            <a:r>
              <a:rPr b="1" lang="de-DE" sz="1400">
                <a:solidFill>
                  <a:srgbClr val="2035FC"/>
                </a:solidFill>
                <a:latin typeface="Arial"/>
                <a:ea typeface="Arial"/>
                <a:cs typeface="Arial"/>
                <a:sym typeface="Arial"/>
              </a:rPr>
              <a:t>Service</a:t>
            </a:r>
            <a:endParaRPr b="1" sz="1400">
              <a:solidFill>
                <a:srgbClr val="2035FC"/>
              </a:solidFill>
              <a:latin typeface="Arial"/>
              <a:ea typeface="Arial"/>
              <a:cs typeface="Arial"/>
              <a:sym typeface="Arial"/>
            </a:endParaRPr>
          </a:p>
        </p:txBody>
      </p:sp>
      <p:sp>
        <p:nvSpPr>
          <p:cNvPr id="264" name="Google Shape;264;g13513eca586_3_39"/>
          <p:cNvSpPr/>
          <p:nvPr/>
        </p:nvSpPr>
        <p:spPr>
          <a:xfrm>
            <a:off x="7159451" y="1551800"/>
            <a:ext cx="4342800" cy="307800"/>
          </a:xfrm>
          <a:prstGeom prst="rect">
            <a:avLst/>
          </a:prstGeom>
          <a:solidFill>
            <a:srgbClr val="FFFFFF"/>
          </a:solidFill>
          <a:ln cap="flat" cmpd="sng" w="28575">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a:t>Criar a classe</a:t>
            </a:r>
            <a:r>
              <a:rPr lang="de-DE" sz="1400">
                <a:solidFill>
                  <a:srgbClr val="000000"/>
                </a:solidFill>
                <a:latin typeface="Arial"/>
                <a:ea typeface="Arial"/>
                <a:cs typeface="Arial"/>
                <a:sym typeface="Arial"/>
              </a:rPr>
              <a:t> </a:t>
            </a:r>
            <a:r>
              <a:rPr b="1" lang="de-DE">
                <a:solidFill>
                  <a:srgbClr val="2035FC"/>
                </a:solidFill>
              </a:rPr>
              <a:t>SenhaException</a:t>
            </a:r>
            <a:endParaRPr b="1" sz="1400">
              <a:solidFill>
                <a:srgbClr val="2035FC"/>
              </a:solidFill>
              <a:latin typeface="Arial"/>
              <a:ea typeface="Arial"/>
              <a:cs typeface="Arial"/>
              <a:sym typeface="Arial"/>
            </a:endParaRPr>
          </a:p>
        </p:txBody>
      </p:sp>
      <p:sp>
        <p:nvSpPr>
          <p:cNvPr id="265" name="Google Shape;265;g13513eca586_3_39"/>
          <p:cNvSpPr/>
          <p:nvPr/>
        </p:nvSpPr>
        <p:spPr>
          <a:xfrm>
            <a:off x="3363200" y="4818575"/>
            <a:ext cx="7083900" cy="307800"/>
          </a:xfrm>
          <a:prstGeom prst="rect">
            <a:avLst/>
          </a:prstGeom>
          <a:solidFill>
            <a:srgbClr val="FFFFFF"/>
          </a:solidFill>
          <a:ln cap="flat" cmpd="sng" w="28575">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a:t>Incluir o métido para tratar a </a:t>
            </a:r>
            <a:r>
              <a:rPr b="1" lang="de-DE">
                <a:solidFill>
                  <a:srgbClr val="2035FC"/>
                </a:solidFill>
              </a:rPr>
              <a:t>SenhaException </a:t>
            </a:r>
            <a:r>
              <a:rPr b="1" lang="de-DE">
                <a:solidFill>
                  <a:schemeClr val="dk1"/>
                </a:solidFill>
              </a:rPr>
              <a:t>no</a:t>
            </a:r>
            <a:r>
              <a:rPr b="1" lang="de-DE">
                <a:solidFill>
                  <a:srgbClr val="2035FC"/>
                </a:solidFill>
              </a:rPr>
              <a:t> ControlerAExceptionHandler</a:t>
            </a:r>
            <a:endParaRPr b="1" sz="1400">
              <a:solidFill>
                <a:srgbClr val="2035FC"/>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4fffd28d41_0_247"/>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DTO</a:t>
            </a:r>
            <a:endParaRPr/>
          </a:p>
        </p:txBody>
      </p:sp>
      <p:sp>
        <p:nvSpPr>
          <p:cNvPr id="271" name="Google Shape;271;g14fffd28d41_0_247"/>
          <p:cNvSpPr/>
          <p:nvPr/>
        </p:nvSpPr>
        <p:spPr>
          <a:xfrm>
            <a:off x="733880" y="1842057"/>
            <a:ext cx="10259100" cy="307800"/>
          </a:xfrm>
          <a:prstGeom prst="rect">
            <a:avLst/>
          </a:prstGeom>
          <a:solidFill>
            <a:srgbClr val="FFFFFF"/>
          </a:solidFill>
          <a:ln cap="flat" cmpd="sng" w="28575">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1400">
                <a:solidFill>
                  <a:srgbClr val="000000"/>
                </a:solidFill>
                <a:latin typeface="Arial"/>
                <a:ea typeface="Arial"/>
                <a:cs typeface="Arial"/>
                <a:sym typeface="Arial"/>
              </a:rPr>
              <a:t>Vamos alterar o  método inserir no </a:t>
            </a:r>
            <a:r>
              <a:rPr b="1" lang="de-DE" sz="1400">
                <a:solidFill>
                  <a:srgbClr val="2035FC"/>
                </a:solidFill>
                <a:latin typeface="Arial"/>
                <a:ea typeface="Arial"/>
                <a:cs typeface="Arial"/>
                <a:sym typeface="Arial"/>
              </a:rPr>
              <a:t>Controller</a:t>
            </a:r>
            <a:endParaRPr b="1" sz="1400">
              <a:solidFill>
                <a:srgbClr val="2035FC"/>
              </a:solidFill>
              <a:latin typeface="Arial"/>
              <a:ea typeface="Arial"/>
              <a:cs typeface="Arial"/>
              <a:sym typeface="Arial"/>
            </a:endParaRPr>
          </a:p>
        </p:txBody>
      </p:sp>
      <p:sp>
        <p:nvSpPr>
          <p:cNvPr id="272" name="Google Shape;272;g14fffd28d41_0_247"/>
          <p:cNvSpPr txBox="1"/>
          <p:nvPr/>
        </p:nvSpPr>
        <p:spPr>
          <a:xfrm>
            <a:off x="1846375" y="2807275"/>
            <a:ext cx="7084200" cy="1962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PostMapping</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ResponseEntity</a:t>
            </a:r>
            <a:r>
              <a:rPr b="1" lang="de-DE" sz="1050">
                <a:solidFill>
                  <a:srgbClr val="D4D4D4"/>
                </a:solidFill>
                <a:latin typeface="Courier New"/>
                <a:ea typeface="Courier New"/>
                <a:cs typeface="Courier New"/>
                <a:sym typeface="Courier New"/>
              </a:rPr>
              <a:t>&lt;</a:t>
            </a:r>
            <a:r>
              <a:rPr b="1" lang="de-DE" sz="1050">
                <a:solidFill>
                  <a:srgbClr val="4EC9B0"/>
                </a:solidFill>
                <a:latin typeface="Courier New"/>
                <a:ea typeface="Courier New"/>
                <a:cs typeface="Courier New"/>
                <a:sym typeface="Courier New"/>
              </a:rPr>
              <a:t>UsuarioDTO</a:t>
            </a:r>
            <a:r>
              <a:rPr b="1" lang="de-DE" sz="1050">
                <a:solidFill>
                  <a:srgbClr val="D4D4D4"/>
                </a:solidFill>
                <a:latin typeface="Courier New"/>
                <a:ea typeface="Courier New"/>
                <a:cs typeface="Courier New"/>
                <a:sym typeface="Courier New"/>
              </a:rPr>
              <a:t>&gt; </a:t>
            </a:r>
            <a:r>
              <a:rPr b="1" lang="de-DE" sz="1050">
                <a:solidFill>
                  <a:srgbClr val="DCDCAA"/>
                </a:solidFill>
                <a:latin typeface="Courier New"/>
                <a:ea typeface="Courier New"/>
                <a:cs typeface="Courier New"/>
                <a:sym typeface="Courier New"/>
              </a:rPr>
              <a:t>inserir</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RequestBody</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UsuarioInserirDTO</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UsuarioDTO</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usuarioDTO</a:t>
            </a:r>
            <a:r>
              <a:rPr b="1" lang="de-DE" sz="1050">
                <a:solidFill>
                  <a:srgbClr val="D4D4D4"/>
                </a:solidFill>
                <a:latin typeface="Courier New"/>
                <a:ea typeface="Courier New"/>
                <a:cs typeface="Courier New"/>
                <a:sym typeface="Courier New"/>
              </a:rPr>
              <a:t> = </a:t>
            </a:r>
            <a:r>
              <a:rPr b="1" lang="de-DE" sz="1050">
                <a:solidFill>
                  <a:srgbClr val="9CDCFE"/>
                </a:solidFill>
                <a:latin typeface="Courier New"/>
                <a:ea typeface="Courier New"/>
                <a:cs typeface="Courier New"/>
                <a:sym typeface="Courier New"/>
              </a:rPr>
              <a:t>usuarioService</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inserir</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URI</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uri</a:t>
            </a:r>
            <a:r>
              <a:rPr b="1" lang="de-DE" sz="1050">
                <a:solidFill>
                  <a:srgbClr val="D4D4D4"/>
                </a:solidFill>
                <a:latin typeface="Courier New"/>
                <a:ea typeface="Courier New"/>
                <a:cs typeface="Courier New"/>
                <a:sym typeface="Courier New"/>
              </a:rPr>
              <a:t> = </a:t>
            </a:r>
            <a:r>
              <a:rPr b="1" lang="de-DE" sz="1050">
                <a:solidFill>
                  <a:srgbClr val="4EC9B0"/>
                </a:solidFill>
                <a:latin typeface="Courier New"/>
                <a:ea typeface="Courier New"/>
                <a:cs typeface="Courier New"/>
                <a:sym typeface="Courier New"/>
              </a:rPr>
              <a:t>ServletUriComponentsBuilder</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fromCurrentRequest</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path</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"/{id}"</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buildAndExpand</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usuarioDTO</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getId</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toUri</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ResponseEntity</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created</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uri</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body</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usuarioDTO</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3513eca586_3_45"/>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Camadas</a:t>
            </a:r>
            <a:endParaRPr/>
          </a:p>
        </p:txBody>
      </p:sp>
      <p:pic>
        <p:nvPicPr>
          <p:cNvPr id="107" name="Google Shape;107;g13513eca586_3_45"/>
          <p:cNvPicPr preferRelativeResize="0"/>
          <p:nvPr/>
        </p:nvPicPr>
        <p:blipFill rotWithShape="1">
          <a:blip r:embed="rId3">
            <a:alphaModFix/>
          </a:blip>
          <a:srcRect b="0" l="0" r="0" t="0"/>
          <a:stretch/>
        </p:blipFill>
        <p:spPr>
          <a:xfrm>
            <a:off x="7237568" y="2046953"/>
            <a:ext cx="4838700" cy="3667125"/>
          </a:xfrm>
          <a:prstGeom prst="rect">
            <a:avLst/>
          </a:prstGeom>
          <a:noFill/>
          <a:ln>
            <a:noFill/>
          </a:ln>
        </p:spPr>
      </p:pic>
      <p:sp>
        <p:nvSpPr>
          <p:cNvPr id="108" name="Google Shape;108;g13513eca586_3_45"/>
          <p:cNvSpPr/>
          <p:nvPr/>
        </p:nvSpPr>
        <p:spPr>
          <a:xfrm>
            <a:off x="104405" y="1898254"/>
            <a:ext cx="9067800" cy="41550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None/>
            </a:pPr>
            <a:r>
              <a:rPr b="1" lang="de-DE" sz="1600">
                <a:solidFill>
                  <a:srgbClr val="000000"/>
                </a:solidFill>
                <a:latin typeface="Arial"/>
                <a:ea typeface="Arial"/>
                <a:cs typeface="Arial"/>
                <a:sym typeface="Arial"/>
              </a:rPr>
              <a:t>Padrão em Camadas</a:t>
            </a:r>
            <a:endParaRPr/>
          </a:p>
          <a:p>
            <a:pPr indent="0" lvl="0" marL="0" marR="0" rtl="0" algn="l">
              <a:lnSpc>
                <a:spcPct val="200000"/>
              </a:lnSpc>
              <a:spcBef>
                <a:spcPts val="0"/>
              </a:spcBef>
              <a:spcAft>
                <a:spcPts val="0"/>
              </a:spcAft>
              <a:buNone/>
            </a:pPr>
            <a:r>
              <a:rPr lang="de-DE" sz="1600">
                <a:solidFill>
                  <a:srgbClr val="000000"/>
                </a:solidFill>
                <a:latin typeface="Arial"/>
                <a:ea typeface="Arial"/>
                <a:cs typeface="Arial"/>
                <a:sym typeface="Arial"/>
              </a:rPr>
              <a:t>Cada camada conversa com sua camada adjacente</a:t>
            </a:r>
            <a:endParaRPr/>
          </a:p>
          <a:p>
            <a:pPr indent="0" lvl="0" marL="0" marR="0" rtl="0" algn="l">
              <a:lnSpc>
                <a:spcPct val="200000"/>
              </a:lnSpc>
              <a:spcBef>
                <a:spcPts val="0"/>
              </a:spcBef>
              <a:spcAft>
                <a:spcPts val="0"/>
              </a:spcAft>
              <a:buNone/>
            </a:pPr>
            <a:r>
              <a:rPr b="1" lang="de-DE" sz="1600">
                <a:solidFill>
                  <a:srgbClr val="000000"/>
                </a:solidFill>
                <a:latin typeface="Arial"/>
                <a:ea typeface="Arial"/>
                <a:cs typeface="Arial"/>
                <a:sym typeface="Arial"/>
              </a:rPr>
              <a:t>Vantagens</a:t>
            </a:r>
            <a:endParaRPr b="1" sz="1600">
              <a:solidFill>
                <a:srgbClr val="000000"/>
              </a:solidFill>
              <a:latin typeface="Arial"/>
              <a:ea typeface="Arial"/>
              <a:cs typeface="Arial"/>
              <a:sym typeface="Arial"/>
            </a:endParaRPr>
          </a:p>
          <a:p>
            <a:pPr indent="-330200" lvl="0" marL="457200" marR="0" rtl="0" algn="l">
              <a:lnSpc>
                <a:spcPct val="200000"/>
              </a:lnSpc>
              <a:spcBef>
                <a:spcPts val="0"/>
              </a:spcBef>
              <a:spcAft>
                <a:spcPts val="0"/>
              </a:spcAft>
              <a:buClr>
                <a:srgbClr val="000000"/>
              </a:buClr>
              <a:buSzPts val="1600"/>
              <a:buFont typeface="Arial"/>
              <a:buChar char="●"/>
            </a:pPr>
            <a:r>
              <a:rPr lang="de-DE" sz="1600">
                <a:solidFill>
                  <a:srgbClr val="000000"/>
                </a:solidFill>
                <a:latin typeface="Arial"/>
                <a:ea typeface="Arial"/>
                <a:cs typeface="Arial"/>
                <a:sym typeface="Arial"/>
              </a:rPr>
              <a:t>Organização do código</a:t>
            </a:r>
            <a:endParaRPr/>
          </a:p>
          <a:p>
            <a:pPr indent="-330200" lvl="0" marL="457200" marR="0" rtl="0" algn="l">
              <a:lnSpc>
                <a:spcPct val="200000"/>
              </a:lnSpc>
              <a:spcBef>
                <a:spcPts val="0"/>
              </a:spcBef>
              <a:spcAft>
                <a:spcPts val="0"/>
              </a:spcAft>
              <a:buClr>
                <a:srgbClr val="000000"/>
              </a:buClr>
              <a:buSzPts val="1600"/>
              <a:buFont typeface="Arial"/>
              <a:buChar char="●"/>
            </a:pPr>
            <a:r>
              <a:rPr lang="de-DE" sz="1600">
                <a:solidFill>
                  <a:srgbClr val="000000"/>
                </a:solidFill>
                <a:latin typeface="Arial"/>
                <a:ea typeface="Arial"/>
                <a:cs typeface="Arial"/>
                <a:sym typeface="Arial"/>
              </a:rPr>
              <a:t>Desacoplamento</a:t>
            </a:r>
            <a:endParaRPr/>
          </a:p>
          <a:p>
            <a:pPr indent="-330200" lvl="0" marL="457200" marR="0" rtl="0" algn="l">
              <a:lnSpc>
                <a:spcPct val="200000"/>
              </a:lnSpc>
              <a:spcBef>
                <a:spcPts val="0"/>
              </a:spcBef>
              <a:spcAft>
                <a:spcPts val="0"/>
              </a:spcAft>
              <a:buClr>
                <a:srgbClr val="000000"/>
              </a:buClr>
              <a:buSzPts val="1600"/>
              <a:buFont typeface="Arial"/>
              <a:buChar char="●"/>
            </a:pPr>
            <a:r>
              <a:rPr lang="de-DE" sz="1600">
                <a:solidFill>
                  <a:srgbClr val="000000"/>
                </a:solidFill>
                <a:latin typeface="Arial"/>
                <a:ea typeface="Arial"/>
                <a:cs typeface="Arial"/>
                <a:sym typeface="Arial"/>
              </a:rPr>
              <a:t>Facilita Manutenção</a:t>
            </a:r>
            <a:endParaRPr/>
          </a:p>
          <a:p>
            <a:pPr indent="-330200" lvl="0" marL="457200" marR="0" rtl="0" algn="l">
              <a:lnSpc>
                <a:spcPct val="200000"/>
              </a:lnSpc>
              <a:spcBef>
                <a:spcPts val="0"/>
              </a:spcBef>
              <a:spcAft>
                <a:spcPts val="0"/>
              </a:spcAft>
              <a:buClr>
                <a:srgbClr val="000000"/>
              </a:buClr>
              <a:buSzPts val="1600"/>
              <a:buFont typeface="Arial"/>
              <a:buChar char="●"/>
            </a:pPr>
            <a:r>
              <a:rPr lang="de-DE" sz="1600">
                <a:solidFill>
                  <a:srgbClr val="000000"/>
                </a:solidFill>
                <a:latin typeface="Arial"/>
                <a:ea typeface="Arial"/>
                <a:cs typeface="Arial"/>
                <a:sym typeface="Arial"/>
              </a:rPr>
              <a:t>Cada camada tem sua responsabilidade</a:t>
            </a:r>
            <a:endParaRPr/>
          </a:p>
          <a:p>
            <a:pPr indent="-330200" lvl="0" marL="457200" marR="0" rtl="0" algn="l">
              <a:lnSpc>
                <a:spcPct val="200000"/>
              </a:lnSpc>
              <a:spcBef>
                <a:spcPts val="0"/>
              </a:spcBef>
              <a:spcAft>
                <a:spcPts val="0"/>
              </a:spcAft>
              <a:buClr>
                <a:srgbClr val="000000"/>
              </a:buClr>
              <a:buSzPts val="1600"/>
              <a:buFont typeface="Arial"/>
              <a:buChar char="●"/>
            </a:pPr>
            <a:r>
              <a:rPr lang="de-DE" sz="1600">
                <a:solidFill>
                  <a:srgbClr val="000000"/>
                </a:solidFill>
                <a:latin typeface="Arial"/>
                <a:ea typeface="Arial"/>
                <a:cs typeface="Arial"/>
                <a:sym typeface="Arial"/>
              </a:rPr>
              <a:t>O que é modificado em uma camada não interfere em outras camadas</a:t>
            </a:r>
            <a:endParaRPr sz="16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4fffd28d41_0_255"/>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DTO</a:t>
            </a:r>
            <a:endParaRPr/>
          </a:p>
        </p:txBody>
      </p:sp>
      <p:pic>
        <p:nvPicPr>
          <p:cNvPr id="278" name="Google Shape;278;g14fffd28d41_0_255"/>
          <p:cNvPicPr preferRelativeResize="0"/>
          <p:nvPr/>
        </p:nvPicPr>
        <p:blipFill>
          <a:blip r:embed="rId3">
            <a:alphaModFix/>
          </a:blip>
          <a:stretch>
            <a:fillRect/>
          </a:stretch>
        </p:blipFill>
        <p:spPr>
          <a:xfrm>
            <a:off x="256025" y="2289150"/>
            <a:ext cx="5835124" cy="2797825"/>
          </a:xfrm>
          <a:prstGeom prst="rect">
            <a:avLst/>
          </a:prstGeom>
          <a:noFill/>
          <a:ln cap="flat" cmpd="sng" w="9525">
            <a:solidFill>
              <a:schemeClr val="dk2"/>
            </a:solidFill>
            <a:prstDash val="solid"/>
            <a:round/>
            <a:headEnd len="sm" w="sm" type="none"/>
            <a:tailEnd len="sm" w="sm" type="none"/>
          </a:ln>
        </p:spPr>
      </p:pic>
      <p:pic>
        <p:nvPicPr>
          <p:cNvPr id="279" name="Google Shape;279;g14fffd28d41_0_255"/>
          <p:cNvPicPr preferRelativeResize="0"/>
          <p:nvPr/>
        </p:nvPicPr>
        <p:blipFill>
          <a:blip r:embed="rId4">
            <a:alphaModFix/>
          </a:blip>
          <a:stretch>
            <a:fillRect/>
          </a:stretch>
        </p:blipFill>
        <p:spPr>
          <a:xfrm>
            <a:off x="6358725" y="2289150"/>
            <a:ext cx="5510875" cy="3070275"/>
          </a:xfrm>
          <a:prstGeom prst="rect">
            <a:avLst/>
          </a:prstGeom>
          <a:noFill/>
          <a:ln cap="flat" cmpd="sng" w="9525">
            <a:solidFill>
              <a:schemeClr val="dk2"/>
            </a:solidFill>
            <a:prstDash val="solid"/>
            <a:round/>
            <a:headEnd len="sm" w="sm" type="none"/>
            <a:tailEnd len="sm" w="sm" type="none"/>
          </a:ln>
        </p:spPr>
      </p:pic>
      <p:sp>
        <p:nvSpPr>
          <p:cNvPr id="280" name="Google Shape;280;g14fffd28d41_0_255"/>
          <p:cNvSpPr/>
          <p:nvPr/>
        </p:nvSpPr>
        <p:spPr>
          <a:xfrm>
            <a:off x="256025" y="1755150"/>
            <a:ext cx="11688900" cy="276900"/>
          </a:xfrm>
          <a:prstGeom prst="rect">
            <a:avLst/>
          </a:prstGeom>
          <a:solidFill>
            <a:srgbClr val="FFFFFF"/>
          </a:solidFill>
          <a:ln cap="flat" cmpd="sng" w="28575">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1200">
                <a:solidFill>
                  <a:srgbClr val="000000"/>
                </a:solidFill>
                <a:latin typeface="Arial"/>
                <a:ea typeface="Arial"/>
                <a:cs typeface="Arial"/>
                <a:sym typeface="Arial"/>
              </a:rPr>
              <a:t>Testando no Postman</a:t>
            </a:r>
            <a:endParaRPr b="1" sz="120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4fffd28d41_0_265"/>
          <p:cNvSpPr txBox="1"/>
          <p:nvPr>
            <p:ph type="title"/>
          </p:nvPr>
        </p:nvSpPr>
        <p:spPr>
          <a:xfrm>
            <a:off x="797419" y="1810358"/>
            <a:ext cx="3571200" cy="3065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de-DE"/>
              <a:t>Usuários e Perfis</a:t>
            </a:r>
            <a:endParaRPr/>
          </a:p>
        </p:txBody>
      </p:sp>
      <p:sp>
        <p:nvSpPr>
          <p:cNvPr id="286" name="Google Shape;286;g14fffd28d41_0_265"/>
          <p:cNvSpPr/>
          <p:nvPr/>
        </p:nvSpPr>
        <p:spPr>
          <a:xfrm>
            <a:off x="5275375" y="742525"/>
            <a:ext cx="5548500" cy="839100"/>
          </a:xfrm>
          <a:prstGeom prst="rect">
            <a:avLst/>
          </a:prstGeom>
          <a:noFill/>
          <a:ln cap="flat" cmpd="sng" w="28575">
            <a:solidFill>
              <a:srgbClr val="2035F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400">
                <a:solidFill>
                  <a:srgbClr val="000000"/>
                </a:solidFill>
                <a:latin typeface="Arial"/>
                <a:ea typeface="Arial"/>
                <a:cs typeface="Arial"/>
                <a:sym typeface="Arial"/>
              </a:rPr>
              <a:t>Vamos </a:t>
            </a:r>
            <a:r>
              <a:rPr lang="de-DE"/>
              <a:t>criar as tabelas</a:t>
            </a:r>
            <a:r>
              <a:rPr lang="de-DE" sz="1400">
                <a:solidFill>
                  <a:srgbClr val="000000"/>
                </a:solidFill>
                <a:latin typeface="Arial"/>
                <a:ea typeface="Arial"/>
                <a:cs typeface="Arial"/>
                <a:sym typeface="Arial"/>
              </a:rPr>
              <a:t> de </a:t>
            </a:r>
            <a:r>
              <a:rPr b="1" lang="de-DE" sz="1400">
                <a:solidFill>
                  <a:srgbClr val="2035FC"/>
                </a:solidFill>
                <a:latin typeface="Arial"/>
                <a:ea typeface="Arial"/>
                <a:cs typeface="Arial"/>
                <a:sym typeface="Arial"/>
              </a:rPr>
              <a:t>perfil</a:t>
            </a:r>
            <a:r>
              <a:rPr lang="de-DE" sz="1400">
                <a:solidFill>
                  <a:srgbClr val="000000"/>
                </a:solidFill>
                <a:latin typeface="Arial"/>
                <a:ea typeface="Arial"/>
                <a:cs typeface="Arial"/>
                <a:sym typeface="Arial"/>
              </a:rPr>
              <a:t> e </a:t>
            </a:r>
            <a:r>
              <a:rPr b="1" lang="de-DE" sz="1400">
                <a:solidFill>
                  <a:srgbClr val="2035FC"/>
                </a:solidFill>
                <a:latin typeface="Arial"/>
                <a:ea typeface="Arial"/>
                <a:cs typeface="Arial"/>
                <a:sym typeface="Arial"/>
              </a:rPr>
              <a:t>usuario_perfil </a:t>
            </a:r>
            <a:r>
              <a:rPr lang="de-DE">
                <a:solidFill>
                  <a:schemeClr val="dk1"/>
                </a:solidFill>
              </a:rPr>
              <a:t>já com </a:t>
            </a:r>
            <a:r>
              <a:rPr lang="de-DE" sz="1400">
                <a:solidFill>
                  <a:schemeClr val="dk1"/>
                </a:solidFill>
              </a:rPr>
              <a:t>dois perfis</a:t>
            </a:r>
            <a:endParaRPr>
              <a:solidFill>
                <a:schemeClr val="dk1"/>
              </a:solidFill>
            </a:endParaRPr>
          </a:p>
          <a:p>
            <a:pPr indent="0" lvl="0" marL="0" marR="0" rtl="0" algn="l">
              <a:spcBef>
                <a:spcPts val="0"/>
              </a:spcBef>
              <a:spcAft>
                <a:spcPts val="0"/>
              </a:spcAft>
              <a:buNone/>
            </a:pPr>
            <a:r>
              <a:rPr lang="de-DE">
                <a:solidFill>
                  <a:schemeClr val="dk1"/>
                </a:solidFill>
              </a:rPr>
              <a:t>Basta criar o arquivo V02__cria_tabela_perfil.sql nas pasta migrations e executar o projeto novamente</a:t>
            </a:r>
            <a:endParaRPr>
              <a:solidFill>
                <a:schemeClr val="dk1"/>
              </a:solidFill>
            </a:endParaRPr>
          </a:p>
        </p:txBody>
      </p:sp>
      <p:sp>
        <p:nvSpPr>
          <p:cNvPr id="287" name="Google Shape;287;g14fffd28d41_0_265"/>
          <p:cNvSpPr txBox="1"/>
          <p:nvPr/>
        </p:nvSpPr>
        <p:spPr>
          <a:xfrm>
            <a:off x="5275375" y="1677750"/>
            <a:ext cx="5548500" cy="2943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CREATE</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TABLE</a:t>
            </a:r>
            <a:r>
              <a:rPr b="1" lang="de-DE" sz="1050">
                <a:solidFill>
                  <a:srgbClr val="D4D4D4"/>
                </a:solidFill>
                <a:latin typeface="Courier New"/>
                <a:ea typeface="Courier New"/>
                <a:cs typeface="Courier New"/>
                <a:sym typeface="Courier New"/>
              </a:rPr>
              <a:t> perfil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id_perfil </a:t>
            </a:r>
            <a:r>
              <a:rPr b="1" lang="de-DE" sz="1050">
                <a:solidFill>
                  <a:srgbClr val="569CD6"/>
                </a:solidFill>
                <a:latin typeface="Courier New"/>
                <a:ea typeface="Courier New"/>
                <a:cs typeface="Courier New"/>
                <a:sym typeface="Courier New"/>
              </a:rPr>
              <a:t>serial</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primary</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key</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nome </a:t>
            </a:r>
            <a:r>
              <a:rPr b="1" lang="de-DE" sz="1050">
                <a:solidFill>
                  <a:srgbClr val="569CD6"/>
                </a:solidFill>
                <a:latin typeface="Courier New"/>
                <a:ea typeface="Courier New"/>
                <a:cs typeface="Courier New"/>
                <a:sym typeface="Courier New"/>
              </a:rPr>
              <a:t>varchar</a:t>
            </a:r>
            <a:r>
              <a:rPr b="1" lang="de-DE" sz="1050">
                <a:solidFill>
                  <a:srgbClr val="D4D4D4"/>
                </a:solidFill>
                <a:latin typeface="Courier New"/>
                <a:ea typeface="Courier New"/>
                <a:cs typeface="Courier New"/>
                <a:sym typeface="Courier New"/>
              </a:rPr>
              <a:t>(</a:t>
            </a:r>
            <a:r>
              <a:rPr b="1" lang="de-DE" sz="1050">
                <a:solidFill>
                  <a:srgbClr val="B5CEA8"/>
                </a:solidFill>
                <a:latin typeface="Courier New"/>
                <a:ea typeface="Courier New"/>
                <a:cs typeface="Courier New"/>
                <a:sym typeface="Courier New"/>
              </a:rPr>
              <a:t>40</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CREATE</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TABLE</a:t>
            </a:r>
            <a:r>
              <a:rPr b="1" lang="de-DE" sz="1050">
                <a:solidFill>
                  <a:srgbClr val="D4D4D4"/>
                </a:solidFill>
                <a:latin typeface="Courier New"/>
                <a:ea typeface="Courier New"/>
                <a:cs typeface="Courier New"/>
                <a:sym typeface="Courier New"/>
              </a:rPr>
              <a:t> usuario_perfil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id_usuario </a:t>
            </a:r>
            <a:r>
              <a:rPr b="1" lang="de-DE" sz="1050">
                <a:solidFill>
                  <a:srgbClr val="569CD6"/>
                </a:solidFill>
                <a:latin typeface="Courier New"/>
                <a:ea typeface="Courier New"/>
                <a:cs typeface="Courier New"/>
                <a:sym typeface="Courier New"/>
              </a:rPr>
              <a:t>int</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references</a:t>
            </a:r>
            <a:r>
              <a:rPr b="1" lang="de-DE" sz="1050">
                <a:solidFill>
                  <a:srgbClr val="D4D4D4"/>
                </a:solidFill>
                <a:latin typeface="Courier New"/>
                <a:ea typeface="Courier New"/>
                <a:cs typeface="Courier New"/>
                <a:sym typeface="Courier New"/>
              </a:rPr>
              <a:t> usuario (id_usuario),</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id_perfil </a:t>
            </a:r>
            <a:r>
              <a:rPr b="1" lang="de-DE" sz="1050">
                <a:solidFill>
                  <a:srgbClr val="569CD6"/>
                </a:solidFill>
                <a:latin typeface="Courier New"/>
                <a:ea typeface="Courier New"/>
                <a:cs typeface="Courier New"/>
                <a:sym typeface="Courier New"/>
              </a:rPr>
              <a:t>int</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references</a:t>
            </a:r>
            <a:r>
              <a:rPr b="1" lang="de-DE" sz="1050">
                <a:solidFill>
                  <a:srgbClr val="D4D4D4"/>
                </a:solidFill>
                <a:latin typeface="Courier New"/>
                <a:ea typeface="Courier New"/>
                <a:cs typeface="Courier New"/>
                <a:sym typeface="Courier New"/>
              </a:rPr>
              <a:t> perfil(id_perfil),</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data_criacao </a:t>
            </a:r>
            <a:r>
              <a:rPr b="1" lang="de-DE" sz="1050">
                <a:solidFill>
                  <a:srgbClr val="569CD6"/>
                </a:solidFill>
                <a:latin typeface="Courier New"/>
                <a:ea typeface="Courier New"/>
                <a:cs typeface="Courier New"/>
                <a:sym typeface="Courier New"/>
              </a:rPr>
              <a:t>date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constraint</a:t>
            </a:r>
            <a:r>
              <a:rPr b="1" lang="de-DE" sz="1050">
                <a:solidFill>
                  <a:srgbClr val="D4D4D4"/>
                </a:solidFill>
                <a:latin typeface="Courier New"/>
                <a:ea typeface="Courier New"/>
                <a:cs typeface="Courier New"/>
                <a:sym typeface="Courier New"/>
              </a:rPr>
              <a:t> pk_usuario_perfil </a:t>
            </a:r>
            <a:r>
              <a:rPr b="1" lang="de-DE" sz="1050">
                <a:solidFill>
                  <a:srgbClr val="569CD6"/>
                </a:solidFill>
                <a:latin typeface="Courier New"/>
                <a:ea typeface="Courier New"/>
                <a:cs typeface="Courier New"/>
                <a:sym typeface="Courier New"/>
              </a:rPr>
              <a:t>primary</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key</a:t>
            </a:r>
            <a:r>
              <a:rPr b="1" lang="de-DE" sz="1050">
                <a:solidFill>
                  <a:srgbClr val="D4D4D4"/>
                </a:solidFill>
                <a:latin typeface="Courier New"/>
                <a:ea typeface="Courier New"/>
                <a:cs typeface="Courier New"/>
                <a:sym typeface="Courier New"/>
              </a:rPr>
              <a:t> (id_usuario, id_perfil)</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569CD6"/>
                </a:solidFill>
                <a:latin typeface="Courier New"/>
                <a:ea typeface="Courier New"/>
                <a:cs typeface="Courier New"/>
                <a:sym typeface="Courier New"/>
              </a:rPr>
              <a:t>insert</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into</a:t>
            </a:r>
            <a:r>
              <a:rPr b="1" lang="de-DE" sz="1050">
                <a:solidFill>
                  <a:srgbClr val="D4D4D4"/>
                </a:solidFill>
                <a:latin typeface="Courier New"/>
                <a:ea typeface="Courier New"/>
                <a:cs typeface="Courier New"/>
                <a:sym typeface="Courier New"/>
              </a:rPr>
              <a:t> perfil (id_perfil, nome) </a:t>
            </a:r>
            <a:r>
              <a:rPr b="1" lang="de-DE" sz="1050">
                <a:solidFill>
                  <a:srgbClr val="569CD6"/>
                </a:solidFill>
                <a:latin typeface="Courier New"/>
                <a:ea typeface="Courier New"/>
                <a:cs typeface="Courier New"/>
                <a:sym typeface="Courier New"/>
              </a:rPr>
              <a:t>values</a:t>
            </a:r>
            <a:endParaRPr b="1" sz="105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B5CEA8"/>
                </a:solidFill>
                <a:latin typeface="Courier New"/>
                <a:ea typeface="Courier New"/>
                <a:cs typeface="Courier New"/>
                <a:sym typeface="Courier New"/>
              </a:rPr>
              <a:t>1</a:t>
            </a:r>
            <a:r>
              <a:rPr b="1" lang="de-DE" sz="1050">
                <a:solidFill>
                  <a:srgbClr val="D4D4D4"/>
                </a:solidFill>
                <a:latin typeface="Courier New"/>
                <a:ea typeface="Courier New"/>
                <a:cs typeface="Courier New"/>
                <a:sym typeface="Courier New"/>
              </a:rPr>
              <a:t>, </a:t>
            </a:r>
            <a:r>
              <a:rPr b="1" lang="de-DE" sz="1050">
                <a:solidFill>
                  <a:srgbClr val="CE9178"/>
                </a:solidFill>
                <a:latin typeface="Courier New"/>
                <a:ea typeface="Courier New"/>
                <a:cs typeface="Courier New"/>
                <a:sym typeface="Courier New"/>
              </a:rPr>
              <a:t>'ROLE_ADMIN'</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B5CEA8"/>
                </a:solidFill>
                <a:latin typeface="Courier New"/>
                <a:ea typeface="Courier New"/>
                <a:cs typeface="Courier New"/>
                <a:sym typeface="Courier New"/>
              </a:rPr>
              <a:t>2</a:t>
            </a:r>
            <a:r>
              <a:rPr b="1" lang="de-DE" sz="1050">
                <a:solidFill>
                  <a:srgbClr val="D4D4D4"/>
                </a:solidFill>
                <a:latin typeface="Courier New"/>
                <a:ea typeface="Courier New"/>
                <a:cs typeface="Courier New"/>
                <a:sym typeface="Courier New"/>
              </a:rPr>
              <a:t>, </a:t>
            </a:r>
            <a:r>
              <a:rPr b="1" lang="de-DE" sz="1050">
                <a:solidFill>
                  <a:srgbClr val="CE9178"/>
                </a:solidFill>
                <a:latin typeface="Courier New"/>
                <a:ea typeface="Courier New"/>
                <a:cs typeface="Courier New"/>
                <a:sym typeface="Courier New"/>
              </a:rPr>
              <a:t>'ROLE_USER'</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p:txBody>
      </p:sp>
      <p:pic>
        <p:nvPicPr>
          <p:cNvPr id="288" name="Google Shape;288;g14fffd28d41_0_265"/>
          <p:cNvPicPr preferRelativeResize="0"/>
          <p:nvPr/>
        </p:nvPicPr>
        <p:blipFill>
          <a:blip r:embed="rId3">
            <a:alphaModFix/>
          </a:blip>
          <a:stretch>
            <a:fillRect/>
          </a:stretch>
        </p:blipFill>
        <p:spPr>
          <a:xfrm>
            <a:off x="896600" y="3329250"/>
            <a:ext cx="3264750" cy="2059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51296f5dd6_0_135"/>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Atualizando o banco de dados</a:t>
            </a:r>
            <a:endParaRPr/>
          </a:p>
        </p:txBody>
      </p:sp>
      <p:pic>
        <p:nvPicPr>
          <p:cNvPr id="294" name="Google Shape;294;g151296f5dd6_0_135"/>
          <p:cNvPicPr preferRelativeResize="0"/>
          <p:nvPr/>
        </p:nvPicPr>
        <p:blipFill>
          <a:blip r:embed="rId3">
            <a:alphaModFix/>
          </a:blip>
          <a:stretch>
            <a:fillRect/>
          </a:stretch>
        </p:blipFill>
        <p:spPr>
          <a:xfrm>
            <a:off x="0" y="1960225"/>
            <a:ext cx="11887201" cy="952470"/>
          </a:xfrm>
          <a:prstGeom prst="rect">
            <a:avLst/>
          </a:prstGeom>
          <a:noFill/>
          <a:ln>
            <a:noFill/>
          </a:ln>
        </p:spPr>
      </p:pic>
      <p:pic>
        <p:nvPicPr>
          <p:cNvPr id="295" name="Google Shape;295;g151296f5dd6_0_135"/>
          <p:cNvPicPr preferRelativeResize="0"/>
          <p:nvPr/>
        </p:nvPicPr>
        <p:blipFill>
          <a:blip r:embed="rId4">
            <a:alphaModFix/>
          </a:blip>
          <a:stretch>
            <a:fillRect/>
          </a:stretch>
        </p:blipFill>
        <p:spPr>
          <a:xfrm>
            <a:off x="8515350" y="3302050"/>
            <a:ext cx="2838450" cy="1704975"/>
          </a:xfrm>
          <a:prstGeom prst="rect">
            <a:avLst/>
          </a:prstGeom>
          <a:noFill/>
          <a:ln>
            <a:noFill/>
          </a:ln>
        </p:spPr>
      </p:pic>
      <p:pic>
        <p:nvPicPr>
          <p:cNvPr id="296" name="Google Shape;296;g151296f5dd6_0_135"/>
          <p:cNvPicPr preferRelativeResize="0"/>
          <p:nvPr/>
        </p:nvPicPr>
        <p:blipFill>
          <a:blip r:embed="rId5">
            <a:alphaModFix/>
          </a:blip>
          <a:stretch>
            <a:fillRect/>
          </a:stretch>
        </p:blipFill>
        <p:spPr>
          <a:xfrm>
            <a:off x="152400" y="5244325"/>
            <a:ext cx="11201400" cy="1038225"/>
          </a:xfrm>
          <a:prstGeom prst="rect">
            <a:avLst/>
          </a:prstGeom>
          <a:noFill/>
          <a:ln>
            <a:noFill/>
          </a:ln>
        </p:spPr>
      </p:pic>
      <p:sp>
        <p:nvSpPr>
          <p:cNvPr id="297" name="Google Shape;297;g151296f5dd6_0_135"/>
          <p:cNvSpPr txBox="1"/>
          <p:nvPr/>
        </p:nvSpPr>
        <p:spPr>
          <a:xfrm>
            <a:off x="152400" y="1473025"/>
            <a:ext cx="542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No log é possível </a:t>
            </a:r>
            <a:r>
              <a:rPr lang="de-DE">
                <a:latin typeface="Calibri"/>
                <a:ea typeface="Calibri"/>
                <a:cs typeface="Calibri"/>
                <a:sym typeface="Calibri"/>
              </a:rPr>
              <a:t>verificar</a:t>
            </a:r>
            <a:r>
              <a:rPr lang="de-DE">
                <a:latin typeface="Calibri"/>
                <a:ea typeface="Calibri"/>
                <a:cs typeface="Calibri"/>
                <a:sym typeface="Calibri"/>
              </a:rPr>
              <a:t> que o script de migração foi executado</a:t>
            </a:r>
            <a:endParaRPr>
              <a:latin typeface="Calibri"/>
              <a:ea typeface="Calibri"/>
              <a:cs typeface="Calibri"/>
              <a:sym typeface="Calibri"/>
            </a:endParaRPr>
          </a:p>
        </p:txBody>
      </p:sp>
      <p:sp>
        <p:nvSpPr>
          <p:cNvPr id="298" name="Google Shape;298;g151296f5dd6_0_135"/>
          <p:cNvSpPr txBox="1"/>
          <p:nvPr/>
        </p:nvSpPr>
        <p:spPr>
          <a:xfrm>
            <a:off x="342475" y="3358675"/>
            <a:ext cx="7806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As tabelas foram criadas corretamente e um novo registro foi inserido na tabela flyway_schema_history.</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de-DE">
                <a:latin typeface="Calibri"/>
                <a:ea typeface="Calibri"/>
                <a:cs typeface="Calibri"/>
                <a:sym typeface="Calibri"/>
              </a:rPr>
              <a:t>Através desta tabela que o flyway identifica quais scripts já foram executados e quais ainda não foram, para atualizar o banco de dados corretamente.</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4fffd28d41_0_269"/>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Classe Perfil</a:t>
            </a:r>
            <a:endParaRPr/>
          </a:p>
        </p:txBody>
      </p:sp>
      <p:sp>
        <p:nvSpPr>
          <p:cNvPr id="304" name="Google Shape;304;g14fffd28d41_0_269"/>
          <p:cNvSpPr txBox="1"/>
          <p:nvPr/>
        </p:nvSpPr>
        <p:spPr>
          <a:xfrm>
            <a:off x="5699300" y="1799250"/>
            <a:ext cx="5115300" cy="4225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Entity</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class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Perfil</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Id</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GeneratedValue</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strategy</a:t>
            </a:r>
            <a:r>
              <a:rPr b="1" lang="de-DE" sz="1050">
                <a:solidFill>
                  <a:srgbClr val="D4D4D4"/>
                </a:solidFill>
                <a:latin typeface="Courier New"/>
                <a:ea typeface="Courier New"/>
                <a:cs typeface="Courier New"/>
                <a:sym typeface="Courier New"/>
              </a:rPr>
              <a:t> = </a:t>
            </a:r>
            <a:r>
              <a:rPr b="1" lang="de-DE" sz="1050">
                <a:solidFill>
                  <a:srgbClr val="4EC9B0"/>
                </a:solidFill>
                <a:latin typeface="Courier New"/>
                <a:ea typeface="Courier New"/>
                <a:cs typeface="Courier New"/>
                <a:sym typeface="Courier New"/>
              </a:rPr>
              <a:t>GenerationType</a:t>
            </a:r>
            <a:r>
              <a:rPr b="1" lang="de-DE" sz="1050">
                <a:solidFill>
                  <a:srgbClr val="D4D4D4"/>
                </a:solidFill>
                <a:latin typeface="Courier New"/>
                <a:ea typeface="Courier New"/>
                <a:cs typeface="Courier New"/>
                <a:sym typeface="Courier New"/>
              </a:rPr>
              <a:t>.</a:t>
            </a:r>
            <a:r>
              <a:rPr b="1" lang="de-DE" sz="1050">
                <a:solidFill>
                  <a:srgbClr val="4FC1FF"/>
                </a:solidFill>
                <a:latin typeface="Courier New"/>
                <a:ea typeface="Courier New"/>
                <a:cs typeface="Courier New"/>
                <a:sym typeface="Courier New"/>
              </a:rPr>
              <a:t>IDENTITY</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Column</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name</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"id_perfil"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private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Long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id</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private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nome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Perfil</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Long</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getId</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id</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void</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setId</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Long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id</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this</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id</a:t>
            </a:r>
            <a:r>
              <a:rPr b="1" lang="de-DE" sz="1050">
                <a:solidFill>
                  <a:srgbClr val="D4D4D4"/>
                </a:solidFill>
                <a:latin typeface="Courier New"/>
                <a:ea typeface="Courier New"/>
                <a:cs typeface="Courier New"/>
                <a:sym typeface="Courier New"/>
              </a:rPr>
              <a:t> = </a:t>
            </a:r>
            <a:r>
              <a:rPr b="1" lang="de-DE" sz="1050">
                <a:solidFill>
                  <a:srgbClr val="9CDCFE"/>
                </a:solidFill>
                <a:latin typeface="Courier New"/>
                <a:ea typeface="Courier New"/>
                <a:cs typeface="Courier New"/>
                <a:sym typeface="Courier New"/>
              </a:rPr>
              <a:t>id</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getNome</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nome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void</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setNome</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nome</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this</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nome</a:t>
            </a:r>
            <a:r>
              <a:rPr b="1" lang="de-DE" sz="1050">
                <a:solidFill>
                  <a:srgbClr val="D4D4D4"/>
                </a:solidFill>
                <a:latin typeface="Courier New"/>
                <a:ea typeface="Courier New"/>
                <a:cs typeface="Courier New"/>
                <a:sym typeface="Courier New"/>
              </a:rPr>
              <a:t> = </a:t>
            </a:r>
            <a:r>
              <a:rPr b="1" lang="de-DE" sz="1050">
                <a:solidFill>
                  <a:srgbClr val="9CDCFE"/>
                </a:solidFill>
                <a:latin typeface="Courier New"/>
                <a:ea typeface="Courier New"/>
                <a:cs typeface="Courier New"/>
                <a:sym typeface="Courier New"/>
              </a:rPr>
              <a:t>nome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p:txBody>
      </p:sp>
      <p:sp>
        <p:nvSpPr>
          <p:cNvPr id="305" name="Google Shape;305;g14fffd28d41_0_269"/>
          <p:cNvSpPr/>
          <p:nvPr/>
        </p:nvSpPr>
        <p:spPr>
          <a:xfrm>
            <a:off x="200600" y="1695654"/>
            <a:ext cx="3624000" cy="376800"/>
          </a:xfrm>
          <a:prstGeom prst="rect">
            <a:avLst/>
          </a:prstGeom>
          <a:noFill/>
          <a:ln cap="flat" cmpd="sng" w="28575">
            <a:solidFill>
              <a:srgbClr val="4472C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de-DE" sz="1400">
                <a:solidFill>
                  <a:srgbClr val="000000"/>
                </a:solidFill>
                <a:latin typeface="Arial"/>
                <a:ea typeface="Arial"/>
                <a:cs typeface="Arial"/>
                <a:sym typeface="Arial"/>
              </a:rPr>
              <a:t>Criar a classe </a:t>
            </a:r>
            <a:r>
              <a:rPr lang="de-DE"/>
              <a:t>da entidade</a:t>
            </a:r>
            <a:r>
              <a:rPr lang="de-DE" sz="1400">
                <a:solidFill>
                  <a:srgbClr val="000000"/>
                </a:solidFill>
                <a:latin typeface="Arial"/>
                <a:ea typeface="Arial"/>
                <a:cs typeface="Arial"/>
                <a:sym typeface="Arial"/>
              </a:rPr>
              <a:t> </a:t>
            </a:r>
            <a:r>
              <a:rPr b="1" lang="de-DE" sz="1400">
                <a:solidFill>
                  <a:srgbClr val="2035FC"/>
                </a:solidFill>
                <a:latin typeface="Arial"/>
                <a:ea typeface="Arial"/>
                <a:cs typeface="Arial"/>
                <a:sym typeface="Arial"/>
              </a:rPr>
              <a:t>Perfil</a:t>
            </a:r>
            <a:endParaRPr b="1" sz="1400">
              <a:solidFill>
                <a:srgbClr val="2035FC"/>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14fffd28d41_0_281"/>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Classe UsuarioPerfilPK</a:t>
            </a:r>
            <a:endParaRPr/>
          </a:p>
        </p:txBody>
      </p:sp>
      <p:sp>
        <p:nvSpPr>
          <p:cNvPr id="311" name="Google Shape;311;g14fffd28d41_0_281"/>
          <p:cNvSpPr txBox="1"/>
          <p:nvPr/>
        </p:nvSpPr>
        <p:spPr>
          <a:xfrm>
            <a:off x="3976400" y="1695650"/>
            <a:ext cx="7932000" cy="48717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Embeddable</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class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UsuarioPerfilPK</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implements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Serializable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ManyToOne</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JoinColumn</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name</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"id_usuario"</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private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ManyToOne</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JoinColumn</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name</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"id_perfil"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private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Perfil</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perfil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 gets sets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Override</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int</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hashCode</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Objects</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hash</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perfil</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Override</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boolean</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equals</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Object</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obj</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if</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this</a:t>
            </a:r>
            <a:r>
              <a:rPr b="1" lang="de-DE" sz="1050">
                <a:solidFill>
                  <a:srgbClr val="D4D4D4"/>
                </a:solidFill>
                <a:latin typeface="Courier New"/>
                <a:ea typeface="Courier New"/>
                <a:cs typeface="Courier New"/>
                <a:sym typeface="Courier New"/>
              </a:rPr>
              <a:t> == </a:t>
            </a:r>
            <a:r>
              <a:rPr b="1" lang="de-DE" sz="1050">
                <a:solidFill>
                  <a:srgbClr val="9CDCFE"/>
                </a:solidFill>
                <a:latin typeface="Courier New"/>
                <a:ea typeface="Courier New"/>
                <a:cs typeface="Courier New"/>
                <a:sym typeface="Courier New"/>
              </a:rPr>
              <a:t>obj</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true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if</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obj</a:t>
            </a:r>
            <a:r>
              <a:rPr b="1" lang="de-DE" sz="1050">
                <a:solidFill>
                  <a:srgbClr val="D4D4D4"/>
                </a:solidFill>
                <a:latin typeface="Courier New"/>
                <a:ea typeface="Courier New"/>
                <a:cs typeface="Courier New"/>
                <a:sym typeface="Courier New"/>
              </a:rPr>
              <a:t> == </a:t>
            </a:r>
            <a:r>
              <a:rPr b="1" lang="de-DE" sz="1050">
                <a:solidFill>
                  <a:srgbClr val="569CD6"/>
                </a:solidFill>
                <a:latin typeface="Courier New"/>
                <a:ea typeface="Courier New"/>
                <a:cs typeface="Courier New"/>
                <a:sym typeface="Courier New"/>
              </a:rPr>
              <a:t>null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false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if</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getClass</a:t>
            </a:r>
            <a:r>
              <a:rPr b="1" lang="de-DE" sz="1050">
                <a:solidFill>
                  <a:srgbClr val="D4D4D4"/>
                </a:solidFill>
                <a:latin typeface="Courier New"/>
                <a:ea typeface="Courier New"/>
                <a:cs typeface="Courier New"/>
                <a:sym typeface="Courier New"/>
              </a:rPr>
              <a:t>() != </a:t>
            </a:r>
            <a:r>
              <a:rPr b="1" lang="de-DE" sz="1050">
                <a:solidFill>
                  <a:srgbClr val="9CDCFE"/>
                </a:solidFill>
                <a:latin typeface="Courier New"/>
                <a:ea typeface="Courier New"/>
                <a:cs typeface="Courier New"/>
                <a:sym typeface="Courier New"/>
              </a:rPr>
              <a:t>obj</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getClass</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false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UsuarioPerfilPK</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other</a:t>
            </a:r>
            <a:r>
              <a:rPr b="1" lang="de-DE" sz="1050">
                <a:solidFill>
                  <a:srgbClr val="D4D4D4"/>
                </a:solidFill>
                <a:latin typeface="Courier New"/>
                <a:ea typeface="Courier New"/>
                <a:cs typeface="Courier New"/>
                <a:sym typeface="Courier New"/>
              </a:rPr>
              <a:t> = (</a:t>
            </a:r>
            <a:r>
              <a:rPr b="1" lang="de-DE" sz="1050">
                <a:solidFill>
                  <a:srgbClr val="4EC9B0"/>
                </a:solidFill>
                <a:latin typeface="Courier New"/>
                <a:ea typeface="Courier New"/>
                <a:cs typeface="Courier New"/>
                <a:sym typeface="Courier New"/>
              </a:rPr>
              <a:t>UsuarioPerfilPK</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obj</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Objects</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equals</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perfil</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other</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perfil</a:t>
            </a:r>
            <a:r>
              <a:rPr b="1" lang="de-DE" sz="1050">
                <a:solidFill>
                  <a:srgbClr val="D4D4D4"/>
                </a:solidFill>
                <a:latin typeface="Courier New"/>
                <a:ea typeface="Courier New"/>
                <a:cs typeface="Courier New"/>
                <a:sym typeface="Courier New"/>
              </a:rPr>
              <a:t>) &amp;&amp; </a:t>
            </a:r>
            <a:r>
              <a:rPr b="1" lang="de-DE" sz="1050">
                <a:solidFill>
                  <a:srgbClr val="4EC9B0"/>
                </a:solidFill>
                <a:latin typeface="Courier New"/>
                <a:ea typeface="Courier New"/>
                <a:cs typeface="Courier New"/>
                <a:sym typeface="Courier New"/>
              </a:rPr>
              <a:t>Objects</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equals</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other</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p:txBody>
      </p:sp>
      <p:sp>
        <p:nvSpPr>
          <p:cNvPr id="312" name="Google Shape;312;g14fffd28d41_0_281"/>
          <p:cNvSpPr/>
          <p:nvPr/>
        </p:nvSpPr>
        <p:spPr>
          <a:xfrm>
            <a:off x="200603" y="1695655"/>
            <a:ext cx="3680700" cy="1413000"/>
          </a:xfrm>
          <a:prstGeom prst="rect">
            <a:avLst/>
          </a:prstGeom>
          <a:noFill/>
          <a:ln cap="flat" cmpd="sng" w="28575">
            <a:solidFill>
              <a:srgbClr val="4472C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de-DE" sz="1400">
                <a:solidFill>
                  <a:srgbClr val="000000"/>
                </a:solidFill>
                <a:latin typeface="Arial"/>
                <a:ea typeface="Arial"/>
                <a:cs typeface="Arial"/>
                <a:sym typeface="Arial"/>
              </a:rPr>
              <a:t>Criar a classe </a:t>
            </a:r>
            <a:r>
              <a:rPr b="1" lang="de-DE" sz="1400">
                <a:solidFill>
                  <a:srgbClr val="2035FC"/>
                </a:solidFill>
                <a:latin typeface="Arial"/>
                <a:ea typeface="Arial"/>
                <a:cs typeface="Arial"/>
                <a:sym typeface="Arial"/>
              </a:rPr>
              <a:t>UsuarioPerfilPK</a:t>
            </a:r>
            <a:r>
              <a:rPr lang="de-DE" sz="1400">
                <a:solidFill>
                  <a:srgbClr val="000000"/>
                </a:solidFill>
                <a:latin typeface="Arial"/>
                <a:ea typeface="Arial"/>
                <a:cs typeface="Arial"/>
                <a:sym typeface="Arial"/>
              </a:rPr>
              <a:t> que será anotada com a anotação </a:t>
            </a:r>
            <a:r>
              <a:rPr b="1" lang="de-DE" sz="1400">
                <a:solidFill>
                  <a:srgbClr val="2035FC"/>
                </a:solidFill>
                <a:latin typeface="Arial"/>
                <a:ea typeface="Arial"/>
                <a:cs typeface="Arial"/>
                <a:sym typeface="Arial"/>
              </a:rPr>
              <a:t>@Embeddable.  </a:t>
            </a:r>
            <a:r>
              <a:rPr lang="de-DE" sz="1400">
                <a:solidFill>
                  <a:srgbClr val="000000"/>
                </a:solidFill>
                <a:latin typeface="Arial"/>
                <a:ea typeface="Arial"/>
                <a:cs typeface="Arial"/>
                <a:sym typeface="Arial"/>
              </a:rPr>
              <a:t>Ela vai conter os atributos </a:t>
            </a:r>
            <a:r>
              <a:rPr b="1" lang="de-DE" sz="1400">
                <a:solidFill>
                  <a:srgbClr val="2035FC"/>
                </a:solidFill>
                <a:latin typeface="Arial"/>
                <a:ea typeface="Arial"/>
                <a:cs typeface="Arial"/>
                <a:sym typeface="Arial"/>
              </a:rPr>
              <a:t>usuario</a:t>
            </a:r>
            <a:r>
              <a:rPr lang="de-DE" sz="1400">
                <a:solidFill>
                  <a:srgbClr val="000000"/>
                </a:solidFill>
                <a:latin typeface="Arial"/>
                <a:ea typeface="Arial"/>
                <a:cs typeface="Arial"/>
                <a:sym typeface="Arial"/>
              </a:rPr>
              <a:t> e </a:t>
            </a:r>
            <a:r>
              <a:rPr b="1" lang="de-DE" sz="1400">
                <a:solidFill>
                  <a:srgbClr val="2035FC"/>
                </a:solidFill>
                <a:latin typeface="Arial"/>
                <a:ea typeface="Arial"/>
                <a:cs typeface="Arial"/>
                <a:sym typeface="Arial"/>
              </a:rPr>
              <a:t>perfil</a:t>
            </a:r>
            <a:r>
              <a:rPr lang="de-DE" sz="1400">
                <a:solidFill>
                  <a:srgbClr val="000000"/>
                </a:solidFill>
                <a:latin typeface="Arial"/>
                <a:ea typeface="Arial"/>
                <a:cs typeface="Arial"/>
                <a:sym typeface="Arial"/>
              </a:rPr>
              <a:t> mapeados com os campos da tabela que serão a chave primária composta da tabela </a:t>
            </a:r>
            <a:r>
              <a:rPr b="1" lang="de-DE" sz="1400">
                <a:solidFill>
                  <a:srgbClr val="2035FC"/>
                </a:solidFill>
                <a:latin typeface="Arial"/>
                <a:ea typeface="Arial"/>
                <a:cs typeface="Arial"/>
                <a:sym typeface="Arial"/>
              </a:rPr>
              <a:t>usuario_perfil</a:t>
            </a:r>
            <a:r>
              <a:rPr b="1" lang="de-DE" sz="1400">
                <a:solidFill>
                  <a:srgbClr val="000000"/>
                </a:solidFill>
                <a:latin typeface="Arial"/>
                <a:ea typeface="Arial"/>
                <a:cs typeface="Arial"/>
                <a:sym typeface="Arial"/>
              </a:rPr>
              <a:t>.</a:t>
            </a:r>
            <a:endParaRPr b="1" sz="1400">
              <a:solidFill>
                <a:srgbClr val="2035FC"/>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14fffd28d41_0_290"/>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Classe UsuarioPerfil</a:t>
            </a:r>
            <a:endParaRPr/>
          </a:p>
        </p:txBody>
      </p:sp>
      <p:sp>
        <p:nvSpPr>
          <p:cNvPr id="318" name="Google Shape;318;g14fffd28d41_0_290"/>
          <p:cNvSpPr txBox="1"/>
          <p:nvPr/>
        </p:nvSpPr>
        <p:spPr>
          <a:xfrm>
            <a:off x="6198600" y="1761625"/>
            <a:ext cx="5774700" cy="4756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a:t>
            </a:r>
            <a:r>
              <a:rPr b="1" lang="de-DE" sz="900">
                <a:solidFill>
                  <a:srgbClr val="4EC9B0"/>
                </a:solidFill>
                <a:latin typeface="Courier New"/>
                <a:ea typeface="Courier New"/>
                <a:cs typeface="Courier New"/>
                <a:sym typeface="Courier New"/>
              </a:rPr>
              <a:t>Entity</a:t>
            </a:r>
            <a:endParaRPr b="1" sz="90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a:t>
            </a:r>
            <a:r>
              <a:rPr b="1" lang="de-DE" sz="900">
                <a:solidFill>
                  <a:srgbClr val="4EC9B0"/>
                </a:solidFill>
                <a:latin typeface="Courier New"/>
                <a:ea typeface="Courier New"/>
                <a:cs typeface="Courier New"/>
                <a:sym typeface="Courier New"/>
              </a:rPr>
              <a:t>Table</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name</a:t>
            </a:r>
            <a:r>
              <a:rPr b="1" lang="de-DE" sz="900">
                <a:solidFill>
                  <a:srgbClr val="D4D4D4"/>
                </a:solidFill>
                <a:latin typeface="Courier New"/>
                <a:ea typeface="Courier New"/>
                <a:cs typeface="Courier New"/>
                <a:sym typeface="Courier New"/>
              </a:rPr>
              <a:t>=</a:t>
            </a:r>
            <a:r>
              <a:rPr b="1" lang="de-DE" sz="900">
                <a:solidFill>
                  <a:srgbClr val="CE9178"/>
                </a:solidFill>
                <a:latin typeface="Courier New"/>
                <a:ea typeface="Courier New"/>
                <a:cs typeface="Courier New"/>
                <a:sym typeface="Courier New"/>
              </a:rPr>
              <a:t>"usuario_perfil"</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569CD6"/>
                </a:solidFill>
                <a:latin typeface="Courier New"/>
                <a:ea typeface="Courier New"/>
                <a:cs typeface="Courier New"/>
                <a:sym typeface="Courier New"/>
              </a:rPr>
              <a:t>public</a:t>
            </a: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class</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UsuarioPerfil</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EmbeddedId</a:t>
            </a:r>
            <a:endParaRPr b="1" sz="90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private</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UsuarioPerfilPK</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id</a:t>
            </a:r>
            <a:r>
              <a:rPr b="1" lang="de-DE" sz="900">
                <a:solidFill>
                  <a:srgbClr val="D4D4D4"/>
                </a:solidFill>
                <a:latin typeface="Courier New"/>
                <a:ea typeface="Courier New"/>
                <a:cs typeface="Courier New"/>
                <a:sym typeface="Courier New"/>
              </a:rPr>
              <a:t> = </a:t>
            </a:r>
            <a:r>
              <a:rPr b="1" lang="de-DE" sz="900">
                <a:solidFill>
                  <a:srgbClr val="C586C0"/>
                </a:solidFill>
                <a:latin typeface="Courier New"/>
                <a:ea typeface="Courier New"/>
                <a:cs typeface="Courier New"/>
                <a:sym typeface="Courier New"/>
              </a:rPr>
              <a:t>new</a:t>
            </a: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UsuarioPerfilPK</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Column</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name</a:t>
            </a:r>
            <a:r>
              <a:rPr b="1" lang="de-DE" sz="900">
                <a:solidFill>
                  <a:srgbClr val="D4D4D4"/>
                </a:solidFill>
                <a:latin typeface="Courier New"/>
                <a:ea typeface="Courier New"/>
                <a:cs typeface="Courier New"/>
                <a:sym typeface="Courier New"/>
              </a:rPr>
              <a:t>= </a:t>
            </a:r>
            <a:r>
              <a:rPr b="1" lang="de-DE" sz="900">
                <a:solidFill>
                  <a:srgbClr val="CE9178"/>
                </a:solidFill>
                <a:latin typeface="Courier New"/>
                <a:ea typeface="Courier New"/>
                <a:cs typeface="Courier New"/>
                <a:sym typeface="Courier New"/>
              </a:rPr>
              <a:t>"data_criacao"</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private</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LocalDate</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dataCriacao</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public</a:t>
            </a: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UsuarioPerfil</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public</a:t>
            </a: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UsuarioPerfil</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Usuario</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usuario</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Perfil</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perfil</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LocalDate</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dataCriacao</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this</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id</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setUsuario</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usuario</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this</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id</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setPerfil</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perfil</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this</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dataCriacao</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dataCriacao</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public</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UsuarioPerfilPK</a:t>
            </a: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getId</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C586C0"/>
                </a:solidFill>
                <a:latin typeface="Courier New"/>
                <a:ea typeface="Courier New"/>
                <a:cs typeface="Courier New"/>
                <a:sym typeface="Courier New"/>
              </a:rPr>
              <a:t>return</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id</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public</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void</a:t>
            </a: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setId</a:t>
            </a:r>
            <a:r>
              <a:rPr b="1" lang="de-DE" sz="900">
                <a:solidFill>
                  <a:srgbClr val="D4D4D4"/>
                </a:solidFill>
                <a:latin typeface="Courier New"/>
                <a:ea typeface="Courier New"/>
                <a:cs typeface="Courier New"/>
                <a:sym typeface="Courier New"/>
              </a:rPr>
              <a:t>(</a:t>
            </a:r>
            <a:r>
              <a:rPr b="1" lang="de-DE" sz="900">
                <a:solidFill>
                  <a:srgbClr val="4EC9B0"/>
                </a:solidFill>
                <a:latin typeface="Courier New"/>
                <a:ea typeface="Courier New"/>
                <a:cs typeface="Courier New"/>
                <a:sym typeface="Courier New"/>
              </a:rPr>
              <a:t>UsuarioPerfilPK</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id</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this</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id</a:t>
            </a:r>
            <a:r>
              <a:rPr b="1" lang="de-DE" sz="900">
                <a:solidFill>
                  <a:srgbClr val="D4D4D4"/>
                </a:solidFill>
                <a:latin typeface="Courier New"/>
                <a:ea typeface="Courier New"/>
                <a:cs typeface="Courier New"/>
                <a:sym typeface="Courier New"/>
              </a:rPr>
              <a:t> = </a:t>
            </a:r>
            <a:r>
              <a:rPr b="1" lang="de-DE" sz="900">
                <a:solidFill>
                  <a:srgbClr val="9CDCFE"/>
                </a:solidFill>
                <a:latin typeface="Courier New"/>
                <a:ea typeface="Courier New"/>
                <a:cs typeface="Courier New"/>
                <a:sym typeface="Courier New"/>
              </a:rPr>
              <a:t>id</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public</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LocalDate</a:t>
            </a: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getDataCriacao</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C586C0"/>
                </a:solidFill>
                <a:latin typeface="Courier New"/>
                <a:ea typeface="Courier New"/>
                <a:cs typeface="Courier New"/>
                <a:sym typeface="Courier New"/>
              </a:rPr>
              <a:t>return</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dataCriacao</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public</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void</a:t>
            </a: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setDataCriacao</a:t>
            </a:r>
            <a:r>
              <a:rPr b="1" lang="de-DE" sz="900">
                <a:solidFill>
                  <a:srgbClr val="D4D4D4"/>
                </a:solidFill>
                <a:latin typeface="Courier New"/>
                <a:ea typeface="Courier New"/>
                <a:cs typeface="Courier New"/>
                <a:sym typeface="Courier New"/>
              </a:rPr>
              <a:t>(</a:t>
            </a:r>
            <a:r>
              <a:rPr b="1" lang="de-DE" sz="900">
                <a:solidFill>
                  <a:srgbClr val="4EC9B0"/>
                </a:solidFill>
                <a:latin typeface="Courier New"/>
                <a:ea typeface="Courier New"/>
                <a:cs typeface="Courier New"/>
                <a:sym typeface="Courier New"/>
              </a:rPr>
              <a:t>LocalDate</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dataCriacao</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this</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dataCriacao</a:t>
            </a:r>
            <a:r>
              <a:rPr b="1" lang="de-DE" sz="900">
                <a:solidFill>
                  <a:srgbClr val="D4D4D4"/>
                </a:solidFill>
                <a:latin typeface="Courier New"/>
                <a:ea typeface="Courier New"/>
                <a:cs typeface="Courier New"/>
                <a:sym typeface="Courier New"/>
              </a:rPr>
              <a:t> = </a:t>
            </a:r>
            <a:r>
              <a:rPr b="1" lang="de-DE" sz="900">
                <a:solidFill>
                  <a:srgbClr val="9CDCFE"/>
                </a:solidFill>
                <a:latin typeface="Courier New"/>
                <a:ea typeface="Courier New"/>
                <a:cs typeface="Courier New"/>
                <a:sym typeface="Courier New"/>
              </a:rPr>
              <a:t>dataCriacao</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public</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void</a:t>
            </a: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setUsuario</a:t>
            </a:r>
            <a:r>
              <a:rPr b="1" lang="de-DE" sz="900">
                <a:solidFill>
                  <a:srgbClr val="D4D4D4"/>
                </a:solidFill>
                <a:latin typeface="Courier New"/>
                <a:ea typeface="Courier New"/>
                <a:cs typeface="Courier New"/>
                <a:sym typeface="Courier New"/>
              </a:rPr>
              <a:t>(</a:t>
            </a:r>
            <a:r>
              <a:rPr b="1" lang="de-DE" sz="900">
                <a:solidFill>
                  <a:srgbClr val="4EC9B0"/>
                </a:solidFill>
                <a:latin typeface="Courier New"/>
                <a:ea typeface="Courier New"/>
                <a:cs typeface="Courier New"/>
                <a:sym typeface="Courier New"/>
              </a:rPr>
              <a:t>Usuario</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usuario</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this</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id</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setUsuario</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usuario</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public</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void</a:t>
            </a: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setPerfil</a:t>
            </a:r>
            <a:r>
              <a:rPr b="1" lang="de-DE" sz="900">
                <a:solidFill>
                  <a:srgbClr val="D4D4D4"/>
                </a:solidFill>
                <a:latin typeface="Courier New"/>
                <a:ea typeface="Courier New"/>
                <a:cs typeface="Courier New"/>
                <a:sym typeface="Courier New"/>
              </a:rPr>
              <a:t>(</a:t>
            </a:r>
            <a:r>
              <a:rPr b="1" lang="de-DE" sz="900">
                <a:solidFill>
                  <a:srgbClr val="4EC9B0"/>
                </a:solidFill>
                <a:latin typeface="Courier New"/>
                <a:ea typeface="Courier New"/>
                <a:cs typeface="Courier New"/>
                <a:sym typeface="Courier New"/>
              </a:rPr>
              <a:t>Perfil</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perfil</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this</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id</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setPerfil</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perfil</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p:txBody>
      </p:sp>
      <p:sp>
        <p:nvSpPr>
          <p:cNvPr id="319" name="Google Shape;319;g14fffd28d41_0_290"/>
          <p:cNvSpPr/>
          <p:nvPr/>
        </p:nvSpPr>
        <p:spPr>
          <a:xfrm>
            <a:off x="174075" y="1657175"/>
            <a:ext cx="5911500" cy="769800"/>
          </a:xfrm>
          <a:prstGeom prst="rect">
            <a:avLst/>
          </a:prstGeom>
          <a:noFill/>
          <a:ln cap="flat" cmpd="sng" w="28575">
            <a:solidFill>
              <a:srgbClr val="4472C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de-DE">
                <a:solidFill>
                  <a:srgbClr val="000000"/>
                </a:solidFill>
                <a:latin typeface="Arial"/>
                <a:ea typeface="Arial"/>
                <a:cs typeface="Arial"/>
                <a:sym typeface="Arial"/>
              </a:rPr>
              <a:t>A anotação </a:t>
            </a:r>
            <a:r>
              <a:rPr b="1" lang="de-DE">
                <a:solidFill>
                  <a:srgbClr val="0000FF"/>
                </a:solidFill>
                <a:latin typeface="Arial"/>
                <a:ea typeface="Arial"/>
                <a:cs typeface="Arial"/>
                <a:sym typeface="Arial"/>
              </a:rPr>
              <a:t>EmbeddedId</a:t>
            </a:r>
            <a:r>
              <a:rPr lang="de-DE">
                <a:solidFill>
                  <a:srgbClr val="0000FF"/>
                </a:solidFill>
                <a:latin typeface="Arial"/>
                <a:ea typeface="Arial"/>
                <a:cs typeface="Arial"/>
                <a:sym typeface="Arial"/>
              </a:rPr>
              <a:t> </a:t>
            </a:r>
            <a:r>
              <a:rPr lang="de-DE">
                <a:solidFill>
                  <a:srgbClr val="000000"/>
                </a:solidFill>
                <a:latin typeface="Arial"/>
                <a:ea typeface="Arial"/>
                <a:cs typeface="Arial"/>
                <a:sym typeface="Arial"/>
              </a:rPr>
              <a:t>é aplicada a um campo ou propriedade persistente de uma classe de entidade ou superclasse mapeada para indicar uma chave primária composta que é uma classe incorporável.</a:t>
            </a:r>
            <a:endParaRPr>
              <a:solidFill>
                <a:srgbClr val="000000"/>
              </a:solidFill>
              <a:latin typeface="Arial"/>
              <a:ea typeface="Arial"/>
              <a:cs typeface="Arial"/>
              <a:sym typeface="Arial"/>
            </a:endParaRPr>
          </a:p>
        </p:txBody>
      </p:sp>
      <p:sp>
        <p:nvSpPr>
          <p:cNvPr id="320" name="Google Shape;320;g14fffd28d41_0_290"/>
          <p:cNvSpPr/>
          <p:nvPr/>
        </p:nvSpPr>
        <p:spPr>
          <a:xfrm>
            <a:off x="174075" y="2680500"/>
            <a:ext cx="5911500" cy="474000"/>
          </a:xfrm>
          <a:prstGeom prst="rect">
            <a:avLst/>
          </a:prstGeom>
          <a:noFill/>
          <a:ln cap="flat" cmpd="sng" w="28575">
            <a:solidFill>
              <a:srgbClr val="4472C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a:solidFill>
                  <a:srgbClr val="000000"/>
                </a:solidFill>
                <a:latin typeface="Arial"/>
                <a:ea typeface="Arial"/>
                <a:cs typeface="Arial"/>
                <a:sym typeface="Arial"/>
              </a:rPr>
              <a:t>Na </a:t>
            </a:r>
            <a:r>
              <a:rPr lang="de-DE"/>
              <a:t>declaração</a:t>
            </a:r>
            <a:r>
              <a:rPr lang="de-DE">
                <a:solidFill>
                  <a:srgbClr val="000000"/>
                </a:solidFill>
                <a:latin typeface="Arial"/>
                <a:ea typeface="Arial"/>
                <a:cs typeface="Arial"/>
                <a:sym typeface="Arial"/>
              </a:rPr>
              <a:t> do atributo id, instanciamos o objeto do tipo </a:t>
            </a:r>
            <a:r>
              <a:rPr b="1" lang="de-DE">
                <a:solidFill>
                  <a:srgbClr val="0000FF"/>
                </a:solidFill>
                <a:latin typeface="Arial"/>
                <a:ea typeface="Arial"/>
                <a:cs typeface="Arial"/>
                <a:sym typeface="Arial"/>
              </a:rPr>
              <a:t>UsuarioPerfilPK</a:t>
            </a:r>
            <a:endParaRPr b="1">
              <a:solidFill>
                <a:srgbClr val="0000FF"/>
              </a:solidFill>
              <a:latin typeface="Arial"/>
              <a:ea typeface="Arial"/>
              <a:cs typeface="Arial"/>
              <a:sym typeface="Arial"/>
            </a:endParaRPr>
          </a:p>
        </p:txBody>
      </p:sp>
      <p:sp>
        <p:nvSpPr>
          <p:cNvPr id="321" name="Google Shape;321;g14fffd28d41_0_290"/>
          <p:cNvSpPr/>
          <p:nvPr/>
        </p:nvSpPr>
        <p:spPr>
          <a:xfrm>
            <a:off x="174075" y="3294250"/>
            <a:ext cx="5911500" cy="474000"/>
          </a:xfrm>
          <a:prstGeom prst="rect">
            <a:avLst/>
          </a:prstGeom>
          <a:noFill/>
          <a:ln cap="flat" cmpd="sng" w="28575">
            <a:solidFill>
              <a:srgbClr val="4472C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a:solidFill>
                  <a:srgbClr val="000000"/>
                </a:solidFill>
                <a:latin typeface="Arial"/>
                <a:ea typeface="Arial"/>
                <a:cs typeface="Arial"/>
                <a:sym typeface="Arial"/>
              </a:rPr>
              <a:t>No construtor recebemos o </a:t>
            </a:r>
            <a:r>
              <a:rPr b="1" lang="de-DE">
                <a:solidFill>
                  <a:srgbClr val="000000"/>
                </a:solidFill>
              </a:rPr>
              <a:t>usuario</a:t>
            </a:r>
            <a:r>
              <a:rPr lang="de-DE">
                <a:solidFill>
                  <a:srgbClr val="000000"/>
                </a:solidFill>
                <a:latin typeface="Arial"/>
                <a:ea typeface="Arial"/>
                <a:cs typeface="Arial"/>
                <a:sym typeface="Arial"/>
              </a:rPr>
              <a:t> e o </a:t>
            </a:r>
            <a:r>
              <a:rPr b="1" lang="de-DE">
                <a:solidFill>
                  <a:srgbClr val="000000"/>
                </a:solidFill>
              </a:rPr>
              <a:t>perfil</a:t>
            </a:r>
            <a:r>
              <a:rPr lang="de-DE">
                <a:solidFill>
                  <a:srgbClr val="000000"/>
                </a:solidFill>
                <a:latin typeface="Arial"/>
                <a:ea typeface="Arial"/>
                <a:cs typeface="Arial"/>
                <a:sym typeface="Arial"/>
              </a:rPr>
              <a:t> e passamos as informações para o atributo id.</a:t>
            </a:r>
            <a:endParaRPr/>
          </a:p>
        </p:txBody>
      </p:sp>
      <p:sp>
        <p:nvSpPr>
          <p:cNvPr id="322" name="Google Shape;322;g14fffd28d41_0_290"/>
          <p:cNvSpPr/>
          <p:nvPr/>
        </p:nvSpPr>
        <p:spPr>
          <a:xfrm>
            <a:off x="174075" y="5293050"/>
            <a:ext cx="5911500" cy="474000"/>
          </a:xfrm>
          <a:prstGeom prst="rect">
            <a:avLst/>
          </a:prstGeom>
          <a:noFill/>
          <a:ln cap="flat" cmpd="sng" w="28575">
            <a:solidFill>
              <a:srgbClr val="4472C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a:t>Criamos metodos </a:t>
            </a:r>
            <a:r>
              <a:rPr b="1" lang="de-DE"/>
              <a:t>setUsuario</a:t>
            </a:r>
            <a:r>
              <a:rPr lang="de-DE"/>
              <a:t> e </a:t>
            </a:r>
            <a:r>
              <a:rPr b="1" lang="de-DE"/>
              <a:t>setPerfil</a:t>
            </a:r>
            <a:r>
              <a:rPr lang="de-DE"/>
              <a:t> para atualizar o atributo id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14fffd28d41_0_320"/>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Repository</a:t>
            </a:r>
            <a:endParaRPr/>
          </a:p>
        </p:txBody>
      </p:sp>
      <p:sp>
        <p:nvSpPr>
          <p:cNvPr id="328" name="Google Shape;328;g14fffd28d41_0_320"/>
          <p:cNvSpPr/>
          <p:nvPr/>
        </p:nvSpPr>
        <p:spPr>
          <a:xfrm>
            <a:off x="2251027" y="2752481"/>
            <a:ext cx="8316000" cy="73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a:t>Criar</a:t>
            </a:r>
            <a:r>
              <a:rPr lang="de-DE" sz="1400">
                <a:solidFill>
                  <a:srgbClr val="000000"/>
                </a:solidFill>
                <a:latin typeface="Arial"/>
                <a:ea typeface="Arial"/>
                <a:cs typeface="Arial"/>
                <a:sym typeface="Arial"/>
              </a:rPr>
              <a:t> as interfaces de repositório </a:t>
            </a:r>
            <a:r>
              <a:rPr b="1" lang="de-DE" sz="1400">
                <a:solidFill>
                  <a:srgbClr val="2035FC"/>
                </a:solidFill>
                <a:latin typeface="Arial"/>
                <a:ea typeface="Arial"/>
                <a:cs typeface="Arial"/>
                <a:sym typeface="Arial"/>
              </a:rPr>
              <a:t>PerfilRepository,</a:t>
            </a:r>
            <a:r>
              <a:rPr lang="de-DE" sz="1400">
                <a:solidFill>
                  <a:srgbClr val="000000"/>
                </a:solidFill>
                <a:latin typeface="Arial"/>
                <a:ea typeface="Arial"/>
                <a:cs typeface="Arial"/>
                <a:sym typeface="Arial"/>
              </a:rPr>
              <a:t> </a:t>
            </a:r>
            <a:r>
              <a:rPr b="1" lang="de-DE" sz="1400">
                <a:solidFill>
                  <a:srgbClr val="2035FC"/>
                </a:solidFill>
                <a:latin typeface="Arial"/>
                <a:ea typeface="Arial"/>
                <a:cs typeface="Arial"/>
                <a:sym typeface="Arial"/>
              </a:rPr>
              <a:t>e UsuarioPerfilRepository</a:t>
            </a:r>
            <a:endParaRPr b="1" sz="1400">
              <a:solidFill>
                <a:srgbClr val="2035FC"/>
              </a:solidFill>
              <a:latin typeface="Arial"/>
              <a:ea typeface="Arial"/>
              <a:cs typeface="Arial"/>
              <a:sym typeface="Arial"/>
            </a:endParaRPr>
          </a:p>
          <a:p>
            <a:pPr indent="0" lvl="0" marL="0" marR="0" rtl="0" algn="l">
              <a:spcBef>
                <a:spcPts val="0"/>
              </a:spcBef>
              <a:spcAft>
                <a:spcPts val="0"/>
              </a:spcAft>
              <a:buNone/>
            </a:pPr>
            <a:r>
              <a:t/>
            </a:r>
            <a:endParaRPr sz="1400">
              <a:solidFill>
                <a:srgbClr val="000000"/>
              </a:solidFill>
              <a:latin typeface="Arial"/>
              <a:ea typeface="Arial"/>
              <a:cs typeface="Arial"/>
              <a:sym typeface="Arial"/>
            </a:endParaRPr>
          </a:p>
          <a:p>
            <a:pPr indent="0" lvl="0" marL="0" marR="0" rtl="0" algn="l">
              <a:spcBef>
                <a:spcPts val="0"/>
              </a:spcBef>
              <a:spcAft>
                <a:spcPts val="0"/>
              </a:spcAft>
              <a:buNone/>
            </a:pPr>
            <a:r>
              <a:t/>
            </a:r>
            <a:endParaRPr/>
          </a:p>
        </p:txBody>
      </p:sp>
      <p:sp>
        <p:nvSpPr>
          <p:cNvPr id="329" name="Google Shape;329;g14fffd28d41_0_320"/>
          <p:cNvSpPr txBox="1"/>
          <p:nvPr/>
        </p:nvSpPr>
        <p:spPr>
          <a:xfrm>
            <a:off x="2157225" y="3250000"/>
            <a:ext cx="7338600" cy="669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Repository</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interface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PerfilRepository</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extends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JpaRepository</a:t>
            </a:r>
            <a:r>
              <a:rPr b="1" lang="de-DE" sz="1050">
                <a:solidFill>
                  <a:srgbClr val="D4D4D4"/>
                </a:solidFill>
                <a:latin typeface="Courier New"/>
                <a:ea typeface="Courier New"/>
                <a:cs typeface="Courier New"/>
                <a:sym typeface="Courier New"/>
              </a:rPr>
              <a:t>&lt;</a:t>
            </a:r>
            <a:r>
              <a:rPr b="1" lang="de-DE" sz="1050">
                <a:solidFill>
                  <a:srgbClr val="4EC9B0"/>
                </a:solidFill>
                <a:latin typeface="Courier New"/>
                <a:ea typeface="Courier New"/>
                <a:cs typeface="Courier New"/>
                <a:sym typeface="Courier New"/>
              </a:rPr>
              <a:t>Perfil</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Long</a:t>
            </a:r>
            <a:r>
              <a:rPr b="1" lang="de-DE" sz="1050">
                <a:solidFill>
                  <a:srgbClr val="D4D4D4"/>
                </a:solidFill>
                <a:latin typeface="Courier New"/>
                <a:ea typeface="Courier New"/>
                <a:cs typeface="Courier New"/>
                <a:sym typeface="Courier New"/>
              </a:rPr>
              <a:t>&gt;{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p:txBody>
      </p:sp>
      <p:sp>
        <p:nvSpPr>
          <p:cNvPr id="330" name="Google Shape;330;g14fffd28d41_0_320"/>
          <p:cNvSpPr txBox="1"/>
          <p:nvPr/>
        </p:nvSpPr>
        <p:spPr>
          <a:xfrm>
            <a:off x="2157225" y="4283050"/>
            <a:ext cx="7338600" cy="669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Repository</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interface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UsuarioPerfilRepository</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extends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JpaRepository</a:t>
            </a:r>
            <a:r>
              <a:rPr b="1" lang="de-DE" sz="1050">
                <a:solidFill>
                  <a:srgbClr val="D4D4D4"/>
                </a:solidFill>
                <a:latin typeface="Courier New"/>
                <a:ea typeface="Courier New"/>
                <a:cs typeface="Courier New"/>
                <a:sym typeface="Courier New"/>
              </a:rPr>
              <a:t>&lt;</a:t>
            </a:r>
            <a:r>
              <a:rPr b="1" lang="de-DE" sz="1050">
                <a:solidFill>
                  <a:srgbClr val="4EC9B0"/>
                </a:solidFill>
                <a:latin typeface="Courier New"/>
                <a:ea typeface="Courier New"/>
                <a:cs typeface="Courier New"/>
                <a:sym typeface="Courier New"/>
              </a:rPr>
              <a:t>UsuarioPerfil</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Long</a:t>
            </a:r>
            <a:r>
              <a:rPr b="1" lang="de-DE" sz="1050">
                <a:solidFill>
                  <a:srgbClr val="D4D4D4"/>
                </a:solidFill>
                <a:latin typeface="Courier New"/>
                <a:ea typeface="Courier New"/>
                <a:cs typeface="Courier New"/>
                <a:sym typeface="Courier New"/>
              </a:rPr>
              <a:t>&gt;{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14fffd28d41_0_304"/>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Relacionamentos</a:t>
            </a:r>
            <a:endParaRPr/>
          </a:p>
        </p:txBody>
      </p:sp>
      <p:sp>
        <p:nvSpPr>
          <p:cNvPr id="336" name="Google Shape;336;g14fffd28d41_0_304"/>
          <p:cNvSpPr txBox="1"/>
          <p:nvPr/>
        </p:nvSpPr>
        <p:spPr>
          <a:xfrm>
            <a:off x="650025" y="2540100"/>
            <a:ext cx="9505200" cy="1962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OneToMany</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mappedBy</a:t>
            </a:r>
            <a:r>
              <a:rPr b="1" lang="de-DE" sz="1050">
                <a:solidFill>
                  <a:srgbClr val="D4D4D4"/>
                </a:solidFill>
                <a:latin typeface="Courier New"/>
                <a:ea typeface="Courier New"/>
                <a:cs typeface="Courier New"/>
                <a:sym typeface="Courier New"/>
              </a:rPr>
              <a:t> = </a:t>
            </a:r>
            <a:r>
              <a:rPr b="1" lang="de-DE" sz="1050">
                <a:solidFill>
                  <a:srgbClr val="CE9178"/>
                </a:solidFill>
                <a:latin typeface="Courier New"/>
                <a:ea typeface="Courier New"/>
                <a:cs typeface="Courier New"/>
                <a:sym typeface="Courier New"/>
              </a:rPr>
              <a:t>"id.usuario"</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fetch</a:t>
            </a:r>
            <a:r>
              <a:rPr b="1" lang="de-DE" sz="1050">
                <a:solidFill>
                  <a:srgbClr val="D4D4D4"/>
                </a:solidFill>
                <a:latin typeface="Courier New"/>
                <a:ea typeface="Courier New"/>
                <a:cs typeface="Courier New"/>
                <a:sym typeface="Courier New"/>
              </a:rPr>
              <a:t> = </a:t>
            </a:r>
            <a:r>
              <a:rPr b="1" lang="de-DE" sz="1050">
                <a:solidFill>
                  <a:srgbClr val="4EC9B0"/>
                </a:solidFill>
                <a:latin typeface="Courier New"/>
                <a:ea typeface="Courier New"/>
                <a:cs typeface="Courier New"/>
                <a:sym typeface="Courier New"/>
              </a:rPr>
              <a:t>FetchType</a:t>
            </a:r>
            <a:r>
              <a:rPr b="1" lang="de-DE" sz="1050">
                <a:solidFill>
                  <a:srgbClr val="D4D4D4"/>
                </a:solidFill>
                <a:latin typeface="Courier New"/>
                <a:ea typeface="Courier New"/>
                <a:cs typeface="Courier New"/>
                <a:sym typeface="Courier New"/>
              </a:rPr>
              <a:t>.</a:t>
            </a:r>
            <a:r>
              <a:rPr b="1" lang="de-DE" sz="1050">
                <a:solidFill>
                  <a:srgbClr val="4FC1FF"/>
                </a:solidFill>
                <a:latin typeface="Courier New"/>
                <a:ea typeface="Courier New"/>
                <a:cs typeface="Courier New"/>
                <a:sym typeface="Courier New"/>
              </a:rPr>
              <a:t>EAGER</a:t>
            </a:r>
            <a:r>
              <a:rPr b="1" lang="de-DE" sz="1050">
                <a:solidFill>
                  <a:srgbClr val="D4D4D4"/>
                </a:solidFill>
                <a:highlight>
                  <a:srgbClr val="1E1E1E"/>
                </a:highlight>
                <a:latin typeface="Courier New"/>
                <a:ea typeface="Courier New"/>
                <a:cs typeface="Courier New"/>
                <a:sym typeface="Courier New"/>
              </a:rPr>
              <a:t>, </a:t>
            </a:r>
            <a:r>
              <a:rPr b="1" lang="de-DE" sz="1050">
                <a:solidFill>
                  <a:srgbClr val="DCDCAA"/>
                </a:solidFill>
                <a:highlight>
                  <a:srgbClr val="1E1E1E"/>
                </a:highlight>
                <a:latin typeface="Courier New"/>
                <a:ea typeface="Courier New"/>
                <a:cs typeface="Courier New"/>
                <a:sym typeface="Courier New"/>
              </a:rPr>
              <a:t>cascade</a:t>
            </a:r>
            <a:r>
              <a:rPr b="1" lang="de-DE" sz="1050">
                <a:solidFill>
                  <a:srgbClr val="D4D4D4"/>
                </a:solidFill>
                <a:highlight>
                  <a:srgbClr val="1E1E1E"/>
                </a:highlight>
                <a:latin typeface="Courier New"/>
                <a:ea typeface="Courier New"/>
                <a:cs typeface="Courier New"/>
                <a:sym typeface="Courier New"/>
              </a:rPr>
              <a:t> = </a:t>
            </a:r>
            <a:r>
              <a:rPr b="1" lang="de-DE" sz="1050">
                <a:solidFill>
                  <a:srgbClr val="4EC9B0"/>
                </a:solidFill>
                <a:highlight>
                  <a:srgbClr val="1E1E1E"/>
                </a:highlight>
                <a:latin typeface="Courier New"/>
                <a:ea typeface="Courier New"/>
                <a:cs typeface="Courier New"/>
                <a:sym typeface="Courier New"/>
              </a:rPr>
              <a:t>CascadeType</a:t>
            </a:r>
            <a:r>
              <a:rPr b="1" lang="de-DE" sz="1050">
                <a:solidFill>
                  <a:srgbClr val="D4D4D4"/>
                </a:solidFill>
                <a:highlight>
                  <a:srgbClr val="1E1E1E"/>
                </a:highlight>
                <a:latin typeface="Courier New"/>
                <a:ea typeface="Courier New"/>
                <a:cs typeface="Courier New"/>
                <a:sym typeface="Courier New"/>
              </a:rPr>
              <a:t>.</a:t>
            </a:r>
            <a:r>
              <a:rPr b="1" lang="de-DE" sz="1050">
                <a:solidFill>
                  <a:srgbClr val="4FC1FF"/>
                </a:solidFill>
                <a:highlight>
                  <a:srgbClr val="1E1E1E"/>
                </a:highlight>
                <a:latin typeface="Courier New"/>
                <a:ea typeface="Courier New"/>
                <a:cs typeface="Courier New"/>
                <a:sym typeface="Courier New"/>
              </a:rPr>
              <a:t>ALL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private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Set</a:t>
            </a:r>
            <a:r>
              <a:rPr b="1" lang="de-DE" sz="1050">
                <a:solidFill>
                  <a:srgbClr val="D4D4D4"/>
                </a:solidFill>
                <a:latin typeface="Courier New"/>
                <a:ea typeface="Courier New"/>
                <a:cs typeface="Courier New"/>
                <a:sym typeface="Courier New"/>
              </a:rPr>
              <a:t>&lt;</a:t>
            </a:r>
            <a:r>
              <a:rPr b="1" lang="de-DE" sz="1050">
                <a:solidFill>
                  <a:srgbClr val="4EC9B0"/>
                </a:solidFill>
                <a:latin typeface="Courier New"/>
                <a:ea typeface="Courier New"/>
                <a:cs typeface="Courier New"/>
                <a:sym typeface="Courier New"/>
              </a:rPr>
              <a:t>UsuarioPerfil</a:t>
            </a:r>
            <a:r>
              <a:rPr b="1" lang="de-DE" sz="1050">
                <a:solidFill>
                  <a:srgbClr val="D4D4D4"/>
                </a:solidFill>
                <a:latin typeface="Courier New"/>
                <a:ea typeface="Courier New"/>
                <a:cs typeface="Courier New"/>
                <a:sym typeface="Courier New"/>
              </a:rPr>
              <a:t>&gt; </a:t>
            </a:r>
            <a:r>
              <a:rPr b="1" lang="de-DE" sz="1050">
                <a:solidFill>
                  <a:srgbClr val="9CDCFE"/>
                </a:solidFill>
                <a:latin typeface="Courier New"/>
                <a:ea typeface="Courier New"/>
                <a:cs typeface="Courier New"/>
                <a:sym typeface="Courier New"/>
              </a:rPr>
              <a:t>usuarioPerfis</a:t>
            </a:r>
            <a:r>
              <a:rPr b="1" lang="de-DE" sz="1050">
                <a:solidFill>
                  <a:srgbClr val="D4D4D4"/>
                </a:solidFill>
                <a:latin typeface="Courier New"/>
                <a:ea typeface="Courier New"/>
                <a:cs typeface="Courier New"/>
                <a:sym typeface="Courier New"/>
              </a:rPr>
              <a:t> = </a:t>
            </a:r>
            <a:r>
              <a:rPr b="1" lang="de-DE" sz="1050">
                <a:solidFill>
                  <a:srgbClr val="C586C0"/>
                </a:solidFill>
                <a:latin typeface="Courier New"/>
                <a:ea typeface="Courier New"/>
                <a:cs typeface="Courier New"/>
                <a:sym typeface="Courier New"/>
              </a:rPr>
              <a:t>new</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HashSet</a:t>
            </a:r>
            <a:r>
              <a:rPr b="1" lang="de-DE" sz="1050">
                <a:solidFill>
                  <a:srgbClr val="D4D4D4"/>
                </a:solidFill>
                <a:latin typeface="Courier New"/>
                <a:ea typeface="Courier New"/>
                <a:cs typeface="Courier New"/>
                <a:sym typeface="Courier New"/>
              </a:rPr>
              <a:t>&lt;&gt;();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Set</a:t>
            </a:r>
            <a:r>
              <a:rPr b="1" lang="de-DE" sz="1050">
                <a:solidFill>
                  <a:srgbClr val="D4D4D4"/>
                </a:solidFill>
                <a:latin typeface="Courier New"/>
                <a:ea typeface="Courier New"/>
                <a:cs typeface="Courier New"/>
                <a:sym typeface="Courier New"/>
              </a:rPr>
              <a:t>&lt;</a:t>
            </a:r>
            <a:r>
              <a:rPr b="1" lang="de-DE" sz="1050">
                <a:solidFill>
                  <a:srgbClr val="4EC9B0"/>
                </a:solidFill>
                <a:latin typeface="Courier New"/>
                <a:ea typeface="Courier New"/>
                <a:cs typeface="Courier New"/>
                <a:sym typeface="Courier New"/>
              </a:rPr>
              <a:t>UsuarioPerfil</a:t>
            </a:r>
            <a:r>
              <a:rPr b="1" lang="de-DE" sz="1050">
                <a:solidFill>
                  <a:srgbClr val="D4D4D4"/>
                </a:solidFill>
                <a:latin typeface="Courier New"/>
                <a:ea typeface="Courier New"/>
                <a:cs typeface="Courier New"/>
                <a:sym typeface="Courier New"/>
              </a:rPr>
              <a:t>&gt; </a:t>
            </a:r>
            <a:r>
              <a:rPr b="1" lang="de-DE" sz="1050">
                <a:solidFill>
                  <a:srgbClr val="DCDCAA"/>
                </a:solidFill>
                <a:latin typeface="Courier New"/>
                <a:ea typeface="Courier New"/>
                <a:cs typeface="Courier New"/>
                <a:sym typeface="Courier New"/>
              </a:rPr>
              <a:t>getUsuarioPerfis</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usuarioPerfis</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void</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setUsuarioPerfis</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Set</a:t>
            </a:r>
            <a:r>
              <a:rPr b="1" lang="de-DE" sz="1050">
                <a:solidFill>
                  <a:srgbClr val="D4D4D4"/>
                </a:solidFill>
                <a:latin typeface="Courier New"/>
                <a:ea typeface="Courier New"/>
                <a:cs typeface="Courier New"/>
                <a:sym typeface="Courier New"/>
              </a:rPr>
              <a:t>&lt;</a:t>
            </a:r>
            <a:r>
              <a:rPr b="1" lang="de-DE" sz="1050">
                <a:solidFill>
                  <a:srgbClr val="4EC9B0"/>
                </a:solidFill>
                <a:latin typeface="Courier New"/>
                <a:ea typeface="Courier New"/>
                <a:cs typeface="Courier New"/>
                <a:sym typeface="Courier New"/>
              </a:rPr>
              <a:t>UsuarioPerfil</a:t>
            </a:r>
            <a:r>
              <a:rPr b="1" lang="de-DE" sz="1050">
                <a:solidFill>
                  <a:srgbClr val="D4D4D4"/>
                </a:solidFill>
                <a:latin typeface="Courier New"/>
                <a:ea typeface="Courier New"/>
                <a:cs typeface="Courier New"/>
                <a:sym typeface="Courier New"/>
              </a:rPr>
              <a:t>&gt; </a:t>
            </a:r>
            <a:r>
              <a:rPr b="1" lang="de-DE" sz="1050">
                <a:solidFill>
                  <a:srgbClr val="9CDCFE"/>
                </a:solidFill>
                <a:latin typeface="Courier New"/>
                <a:ea typeface="Courier New"/>
                <a:cs typeface="Courier New"/>
                <a:sym typeface="Courier New"/>
              </a:rPr>
              <a:t>usuarioPerfis</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this</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usuarioPerfis</a:t>
            </a:r>
            <a:r>
              <a:rPr b="1" lang="de-DE" sz="1050">
                <a:solidFill>
                  <a:srgbClr val="D4D4D4"/>
                </a:solidFill>
                <a:latin typeface="Courier New"/>
                <a:ea typeface="Courier New"/>
                <a:cs typeface="Courier New"/>
                <a:sym typeface="Courier New"/>
              </a:rPr>
              <a:t> = </a:t>
            </a:r>
            <a:r>
              <a:rPr b="1" lang="de-DE" sz="1050">
                <a:solidFill>
                  <a:srgbClr val="9CDCFE"/>
                </a:solidFill>
                <a:latin typeface="Courier New"/>
                <a:ea typeface="Courier New"/>
                <a:cs typeface="Courier New"/>
                <a:sym typeface="Courier New"/>
              </a:rPr>
              <a:t>usuarioPerfis</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p:txBody>
      </p:sp>
      <p:sp>
        <p:nvSpPr>
          <p:cNvPr id="337" name="Google Shape;337;g14fffd28d41_0_304"/>
          <p:cNvSpPr/>
          <p:nvPr/>
        </p:nvSpPr>
        <p:spPr>
          <a:xfrm>
            <a:off x="743797" y="1594875"/>
            <a:ext cx="91098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sz="1400">
                <a:solidFill>
                  <a:srgbClr val="000000"/>
                </a:solidFill>
                <a:latin typeface="Arial"/>
                <a:ea typeface="Arial"/>
                <a:cs typeface="Arial"/>
                <a:sym typeface="Arial"/>
              </a:rPr>
              <a:t>Adicionar o relacionamento na classe </a:t>
            </a:r>
            <a:r>
              <a:rPr b="1" lang="de-DE" sz="1400">
                <a:solidFill>
                  <a:srgbClr val="2035FC"/>
                </a:solidFill>
                <a:latin typeface="Arial"/>
                <a:ea typeface="Arial"/>
                <a:cs typeface="Arial"/>
                <a:sym typeface="Arial"/>
              </a:rPr>
              <a:t>Usuario</a:t>
            </a:r>
            <a:r>
              <a:rPr lang="de-DE" sz="1400">
                <a:solidFill>
                  <a:srgbClr val="000000"/>
                </a:solidFill>
                <a:latin typeface="Arial"/>
                <a:ea typeface="Arial"/>
                <a:cs typeface="Arial"/>
                <a:sym typeface="Arial"/>
              </a:rPr>
              <a:t> </a:t>
            </a:r>
            <a:r>
              <a:rPr lang="de-DE">
                <a:solidFill>
                  <a:schemeClr val="dk1"/>
                </a:solidFill>
              </a:rPr>
              <a:t>não esquecendo de incluir os gets e sets</a:t>
            </a:r>
            <a:endParaRPr/>
          </a:p>
        </p:txBody>
      </p:sp>
      <p:sp>
        <p:nvSpPr>
          <p:cNvPr id="338" name="Google Shape;338;g14fffd28d41_0_304"/>
          <p:cNvSpPr/>
          <p:nvPr/>
        </p:nvSpPr>
        <p:spPr>
          <a:xfrm>
            <a:off x="602503" y="2232289"/>
            <a:ext cx="8514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de-DE" sz="1400">
                <a:solidFill>
                  <a:srgbClr val="2035FC"/>
                </a:solidFill>
                <a:latin typeface="Arial"/>
                <a:ea typeface="Arial"/>
                <a:cs typeface="Arial"/>
                <a:sym typeface="Arial"/>
              </a:rPr>
              <a:t>Usuario</a:t>
            </a:r>
            <a:endParaRPr sz="1400">
              <a:solidFill>
                <a:srgbClr val="000000"/>
              </a:solidFill>
              <a:latin typeface="Calibri"/>
              <a:ea typeface="Calibri"/>
              <a:cs typeface="Calibri"/>
              <a:sym typeface="Calibri"/>
            </a:endParaRPr>
          </a:p>
        </p:txBody>
      </p:sp>
      <p:sp>
        <p:nvSpPr>
          <p:cNvPr id="339" name="Google Shape;339;g14fffd28d41_0_304"/>
          <p:cNvSpPr txBox="1"/>
          <p:nvPr/>
        </p:nvSpPr>
        <p:spPr>
          <a:xfrm>
            <a:off x="857250" y="5068125"/>
            <a:ext cx="95523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de-DE">
                <a:latin typeface="Calibri"/>
                <a:ea typeface="Calibri"/>
                <a:cs typeface="Calibri"/>
                <a:sym typeface="Calibri"/>
              </a:rPr>
              <a:t>FetchType.EAGER - Ao carregar um usuário, o spring data/hibernate irá carregar os perfis junto com ele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de-DE">
                <a:latin typeface="Calibri"/>
                <a:ea typeface="Calibri"/>
                <a:cs typeface="Calibri"/>
                <a:sym typeface="Calibri"/>
              </a:rPr>
              <a:t>CascadeType.ALL - ao salvar ou remover um usuário, os perfis serão salvos e removidos juntos com ele</a:t>
            </a:r>
            <a:endParaRPr>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14fffd28d41_0_349"/>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DTO</a:t>
            </a:r>
            <a:endParaRPr/>
          </a:p>
        </p:txBody>
      </p:sp>
      <p:sp>
        <p:nvSpPr>
          <p:cNvPr id="345" name="Google Shape;345;g14fffd28d41_0_349"/>
          <p:cNvSpPr txBox="1"/>
          <p:nvPr/>
        </p:nvSpPr>
        <p:spPr>
          <a:xfrm>
            <a:off x="452175" y="1968875"/>
            <a:ext cx="6141900" cy="4433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150">
                <a:solidFill>
                  <a:srgbClr val="569CD6"/>
                </a:solidFill>
                <a:latin typeface="Courier New"/>
                <a:ea typeface="Courier New"/>
                <a:cs typeface="Courier New"/>
                <a:sym typeface="Courier New"/>
              </a:rPr>
              <a:t>public</a:t>
            </a:r>
            <a:r>
              <a:rPr b="1" lang="de-DE" sz="1150">
                <a:solidFill>
                  <a:srgbClr val="D4D4D4"/>
                </a:solidFill>
                <a:latin typeface="Courier New"/>
                <a:ea typeface="Courier New"/>
                <a:cs typeface="Courier New"/>
                <a:sym typeface="Courier New"/>
              </a:rPr>
              <a:t> </a:t>
            </a:r>
            <a:r>
              <a:rPr b="1" lang="de-DE" sz="1150">
                <a:solidFill>
                  <a:srgbClr val="569CD6"/>
                </a:solidFill>
                <a:latin typeface="Courier New"/>
                <a:ea typeface="Courier New"/>
                <a:cs typeface="Courier New"/>
                <a:sym typeface="Courier New"/>
              </a:rPr>
              <a:t>class</a:t>
            </a:r>
            <a:r>
              <a:rPr b="1" lang="de-DE" sz="1150">
                <a:solidFill>
                  <a:srgbClr val="D4D4D4"/>
                </a:solidFill>
                <a:latin typeface="Courier New"/>
                <a:ea typeface="Courier New"/>
                <a:cs typeface="Courier New"/>
                <a:sym typeface="Courier New"/>
              </a:rPr>
              <a:t> </a:t>
            </a:r>
            <a:r>
              <a:rPr b="1" lang="de-DE" sz="1150">
                <a:solidFill>
                  <a:srgbClr val="4EC9B0"/>
                </a:solidFill>
                <a:latin typeface="Courier New"/>
                <a:ea typeface="Courier New"/>
                <a:cs typeface="Courier New"/>
                <a:sym typeface="Courier New"/>
              </a:rPr>
              <a:t>UsuarioDTO</a:t>
            </a:r>
            <a:r>
              <a:rPr b="1" lang="de-DE" sz="1150">
                <a:solidFill>
                  <a:srgbClr val="D4D4D4"/>
                </a:solidFill>
                <a:latin typeface="Courier New"/>
                <a:ea typeface="Courier New"/>
                <a:cs typeface="Courier New"/>
                <a:sym typeface="Courier New"/>
              </a:rPr>
              <a:t> {</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569CD6"/>
                </a:solidFill>
                <a:latin typeface="Courier New"/>
                <a:ea typeface="Courier New"/>
                <a:cs typeface="Courier New"/>
                <a:sym typeface="Courier New"/>
              </a:rPr>
              <a:t>private</a:t>
            </a:r>
            <a:r>
              <a:rPr b="1" lang="de-DE" sz="1150">
                <a:solidFill>
                  <a:srgbClr val="D4D4D4"/>
                </a:solidFill>
                <a:latin typeface="Courier New"/>
                <a:ea typeface="Courier New"/>
                <a:cs typeface="Courier New"/>
                <a:sym typeface="Courier New"/>
              </a:rPr>
              <a:t> </a:t>
            </a:r>
            <a:r>
              <a:rPr b="1" lang="de-DE" sz="1150">
                <a:solidFill>
                  <a:srgbClr val="4EC9B0"/>
                </a:solidFill>
                <a:latin typeface="Courier New"/>
                <a:ea typeface="Courier New"/>
                <a:cs typeface="Courier New"/>
                <a:sym typeface="Courier New"/>
              </a:rPr>
              <a:t>Long</a:t>
            </a:r>
            <a:r>
              <a:rPr b="1" lang="de-DE" sz="1150">
                <a:solidFill>
                  <a:srgbClr val="D4D4D4"/>
                </a:solidFill>
                <a:latin typeface="Courier New"/>
                <a:ea typeface="Courier New"/>
                <a:cs typeface="Courier New"/>
                <a:sym typeface="Courier New"/>
              </a:rPr>
              <a:t> </a:t>
            </a:r>
            <a:r>
              <a:rPr b="1" lang="de-DE" sz="1150">
                <a:solidFill>
                  <a:srgbClr val="9CDCFE"/>
                </a:solidFill>
                <a:latin typeface="Courier New"/>
                <a:ea typeface="Courier New"/>
                <a:cs typeface="Courier New"/>
                <a:sym typeface="Courier New"/>
              </a:rPr>
              <a:t>id</a:t>
            </a: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569CD6"/>
                </a:solidFill>
                <a:latin typeface="Courier New"/>
                <a:ea typeface="Courier New"/>
                <a:cs typeface="Courier New"/>
                <a:sym typeface="Courier New"/>
              </a:rPr>
              <a:t>private</a:t>
            </a:r>
            <a:r>
              <a:rPr b="1" lang="de-DE" sz="1150">
                <a:solidFill>
                  <a:srgbClr val="D4D4D4"/>
                </a:solidFill>
                <a:latin typeface="Courier New"/>
                <a:ea typeface="Courier New"/>
                <a:cs typeface="Courier New"/>
                <a:sym typeface="Courier New"/>
              </a:rPr>
              <a:t> </a:t>
            </a:r>
            <a:r>
              <a:rPr b="1" lang="de-DE" sz="1150">
                <a:solidFill>
                  <a:srgbClr val="4EC9B0"/>
                </a:solidFill>
                <a:latin typeface="Courier New"/>
                <a:ea typeface="Courier New"/>
                <a:cs typeface="Courier New"/>
                <a:sym typeface="Courier New"/>
              </a:rPr>
              <a:t>String</a:t>
            </a:r>
            <a:r>
              <a:rPr b="1" lang="de-DE" sz="1150">
                <a:solidFill>
                  <a:srgbClr val="D4D4D4"/>
                </a:solidFill>
                <a:latin typeface="Courier New"/>
                <a:ea typeface="Courier New"/>
                <a:cs typeface="Courier New"/>
                <a:sym typeface="Courier New"/>
              </a:rPr>
              <a:t> </a:t>
            </a:r>
            <a:r>
              <a:rPr b="1" lang="de-DE" sz="1150">
                <a:solidFill>
                  <a:srgbClr val="9CDCFE"/>
                </a:solidFill>
                <a:latin typeface="Courier New"/>
                <a:ea typeface="Courier New"/>
                <a:cs typeface="Courier New"/>
                <a:sym typeface="Courier New"/>
              </a:rPr>
              <a:t>nome</a:t>
            </a: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569CD6"/>
                </a:solidFill>
                <a:latin typeface="Courier New"/>
                <a:ea typeface="Courier New"/>
                <a:cs typeface="Courier New"/>
                <a:sym typeface="Courier New"/>
              </a:rPr>
              <a:t>private</a:t>
            </a:r>
            <a:r>
              <a:rPr b="1" lang="de-DE" sz="1150">
                <a:solidFill>
                  <a:srgbClr val="D4D4D4"/>
                </a:solidFill>
                <a:latin typeface="Courier New"/>
                <a:ea typeface="Courier New"/>
                <a:cs typeface="Courier New"/>
                <a:sym typeface="Courier New"/>
              </a:rPr>
              <a:t> </a:t>
            </a:r>
            <a:r>
              <a:rPr b="1" lang="de-DE" sz="1150">
                <a:solidFill>
                  <a:srgbClr val="4EC9B0"/>
                </a:solidFill>
                <a:latin typeface="Courier New"/>
                <a:ea typeface="Courier New"/>
                <a:cs typeface="Courier New"/>
                <a:sym typeface="Courier New"/>
              </a:rPr>
              <a:t>String</a:t>
            </a:r>
            <a:r>
              <a:rPr b="1" lang="de-DE" sz="1150">
                <a:solidFill>
                  <a:srgbClr val="D4D4D4"/>
                </a:solidFill>
                <a:latin typeface="Courier New"/>
                <a:ea typeface="Courier New"/>
                <a:cs typeface="Courier New"/>
                <a:sym typeface="Courier New"/>
              </a:rPr>
              <a:t> </a:t>
            </a:r>
            <a:r>
              <a:rPr b="1" lang="de-DE" sz="1150">
                <a:solidFill>
                  <a:srgbClr val="9CDCFE"/>
                </a:solidFill>
                <a:latin typeface="Courier New"/>
                <a:ea typeface="Courier New"/>
                <a:cs typeface="Courier New"/>
                <a:sym typeface="Courier New"/>
              </a:rPr>
              <a:t>email</a:t>
            </a: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569CD6"/>
                </a:solidFill>
                <a:latin typeface="Courier New"/>
                <a:ea typeface="Courier New"/>
                <a:cs typeface="Courier New"/>
                <a:sym typeface="Courier New"/>
              </a:rPr>
              <a:t>private</a:t>
            </a:r>
            <a:r>
              <a:rPr b="1" lang="de-DE" sz="1150">
                <a:solidFill>
                  <a:srgbClr val="D4D4D4"/>
                </a:solidFill>
                <a:latin typeface="Courier New"/>
                <a:ea typeface="Courier New"/>
                <a:cs typeface="Courier New"/>
                <a:sym typeface="Courier New"/>
              </a:rPr>
              <a:t> </a:t>
            </a:r>
            <a:r>
              <a:rPr b="1" lang="de-DE" sz="1150">
                <a:solidFill>
                  <a:srgbClr val="4EC9B0"/>
                </a:solidFill>
                <a:latin typeface="Courier New"/>
                <a:ea typeface="Courier New"/>
                <a:cs typeface="Courier New"/>
                <a:sym typeface="Courier New"/>
              </a:rPr>
              <a:t>Set</a:t>
            </a:r>
            <a:r>
              <a:rPr b="1" lang="de-DE" sz="1150">
                <a:solidFill>
                  <a:srgbClr val="D4D4D4"/>
                </a:solidFill>
                <a:latin typeface="Courier New"/>
                <a:ea typeface="Courier New"/>
                <a:cs typeface="Courier New"/>
                <a:sym typeface="Courier New"/>
              </a:rPr>
              <a:t>&lt;</a:t>
            </a:r>
            <a:r>
              <a:rPr b="1" lang="de-DE" sz="1150">
                <a:solidFill>
                  <a:srgbClr val="4EC9B0"/>
                </a:solidFill>
                <a:latin typeface="Courier New"/>
                <a:ea typeface="Courier New"/>
                <a:cs typeface="Courier New"/>
                <a:sym typeface="Courier New"/>
              </a:rPr>
              <a:t>Perfil</a:t>
            </a:r>
            <a:r>
              <a:rPr b="1" lang="de-DE" sz="1150">
                <a:solidFill>
                  <a:srgbClr val="D4D4D4"/>
                </a:solidFill>
                <a:latin typeface="Courier New"/>
                <a:ea typeface="Courier New"/>
                <a:cs typeface="Courier New"/>
                <a:sym typeface="Courier New"/>
              </a:rPr>
              <a:t>&gt; </a:t>
            </a:r>
            <a:r>
              <a:rPr b="1" lang="de-DE" sz="1150">
                <a:solidFill>
                  <a:srgbClr val="9CDCFE"/>
                </a:solidFill>
                <a:latin typeface="Courier New"/>
                <a:ea typeface="Courier New"/>
                <a:cs typeface="Courier New"/>
                <a:sym typeface="Courier New"/>
              </a:rPr>
              <a:t>perfis</a:t>
            </a: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569CD6"/>
                </a:solidFill>
                <a:latin typeface="Courier New"/>
                <a:ea typeface="Courier New"/>
                <a:cs typeface="Courier New"/>
                <a:sym typeface="Courier New"/>
              </a:rPr>
              <a:t>public</a:t>
            </a:r>
            <a:r>
              <a:rPr b="1" lang="de-DE" sz="1150">
                <a:solidFill>
                  <a:srgbClr val="D4D4D4"/>
                </a:solidFill>
                <a:latin typeface="Courier New"/>
                <a:ea typeface="Courier New"/>
                <a:cs typeface="Courier New"/>
                <a:sym typeface="Courier New"/>
              </a:rPr>
              <a:t> </a:t>
            </a:r>
            <a:r>
              <a:rPr b="1" lang="de-DE" sz="1150">
                <a:solidFill>
                  <a:srgbClr val="DCDCAA"/>
                </a:solidFill>
                <a:latin typeface="Courier New"/>
                <a:ea typeface="Courier New"/>
                <a:cs typeface="Courier New"/>
                <a:sym typeface="Courier New"/>
              </a:rPr>
              <a:t>UsuarioDTO</a:t>
            </a: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569CD6"/>
                </a:solidFill>
                <a:latin typeface="Courier New"/>
                <a:ea typeface="Courier New"/>
                <a:cs typeface="Courier New"/>
                <a:sym typeface="Courier New"/>
              </a:rPr>
              <a:t>public</a:t>
            </a:r>
            <a:r>
              <a:rPr b="1" lang="de-DE" sz="1150">
                <a:solidFill>
                  <a:srgbClr val="D4D4D4"/>
                </a:solidFill>
                <a:latin typeface="Courier New"/>
                <a:ea typeface="Courier New"/>
                <a:cs typeface="Courier New"/>
                <a:sym typeface="Courier New"/>
              </a:rPr>
              <a:t> </a:t>
            </a:r>
            <a:r>
              <a:rPr b="1" lang="de-DE" sz="1150">
                <a:solidFill>
                  <a:srgbClr val="DCDCAA"/>
                </a:solidFill>
                <a:latin typeface="Courier New"/>
                <a:ea typeface="Courier New"/>
                <a:cs typeface="Courier New"/>
                <a:sym typeface="Courier New"/>
              </a:rPr>
              <a:t>UsuarioDTO</a:t>
            </a:r>
            <a:r>
              <a:rPr b="1" lang="de-DE" sz="1150">
                <a:solidFill>
                  <a:srgbClr val="D4D4D4"/>
                </a:solidFill>
                <a:latin typeface="Courier New"/>
                <a:ea typeface="Courier New"/>
                <a:cs typeface="Courier New"/>
                <a:sym typeface="Courier New"/>
              </a:rPr>
              <a:t>(</a:t>
            </a:r>
            <a:r>
              <a:rPr b="1" lang="de-DE" sz="1150">
                <a:solidFill>
                  <a:srgbClr val="4EC9B0"/>
                </a:solidFill>
                <a:latin typeface="Courier New"/>
                <a:ea typeface="Courier New"/>
                <a:cs typeface="Courier New"/>
                <a:sym typeface="Courier New"/>
              </a:rPr>
              <a:t>Long</a:t>
            </a:r>
            <a:r>
              <a:rPr b="1" lang="de-DE" sz="1150">
                <a:solidFill>
                  <a:srgbClr val="D4D4D4"/>
                </a:solidFill>
                <a:latin typeface="Courier New"/>
                <a:ea typeface="Courier New"/>
                <a:cs typeface="Courier New"/>
                <a:sym typeface="Courier New"/>
              </a:rPr>
              <a:t> </a:t>
            </a:r>
            <a:r>
              <a:rPr b="1" lang="de-DE" sz="1150">
                <a:solidFill>
                  <a:srgbClr val="9CDCFE"/>
                </a:solidFill>
                <a:latin typeface="Courier New"/>
                <a:ea typeface="Courier New"/>
                <a:cs typeface="Courier New"/>
                <a:sym typeface="Courier New"/>
              </a:rPr>
              <a:t>id</a:t>
            </a:r>
            <a:r>
              <a:rPr b="1" lang="de-DE" sz="1150">
                <a:solidFill>
                  <a:srgbClr val="D4D4D4"/>
                </a:solidFill>
                <a:latin typeface="Courier New"/>
                <a:ea typeface="Courier New"/>
                <a:cs typeface="Courier New"/>
                <a:sym typeface="Courier New"/>
              </a:rPr>
              <a:t>, </a:t>
            </a:r>
            <a:r>
              <a:rPr b="1" lang="de-DE" sz="1150">
                <a:solidFill>
                  <a:srgbClr val="4EC9B0"/>
                </a:solidFill>
                <a:latin typeface="Courier New"/>
                <a:ea typeface="Courier New"/>
                <a:cs typeface="Courier New"/>
                <a:sym typeface="Courier New"/>
              </a:rPr>
              <a:t>String</a:t>
            </a:r>
            <a:r>
              <a:rPr b="1" lang="de-DE" sz="1150">
                <a:solidFill>
                  <a:srgbClr val="D4D4D4"/>
                </a:solidFill>
                <a:latin typeface="Courier New"/>
                <a:ea typeface="Courier New"/>
                <a:cs typeface="Courier New"/>
                <a:sym typeface="Courier New"/>
              </a:rPr>
              <a:t> </a:t>
            </a:r>
            <a:r>
              <a:rPr b="1" lang="de-DE" sz="1150">
                <a:solidFill>
                  <a:srgbClr val="9CDCFE"/>
                </a:solidFill>
                <a:latin typeface="Courier New"/>
                <a:ea typeface="Courier New"/>
                <a:cs typeface="Courier New"/>
                <a:sym typeface="Courier New"/>
              </a:rPr>
              <a:t>nome</a:t>
            </a:r>
            <a:r>
              <a:rPr b="1" lang="de-DE" sz="1150">
                <a:solidFill>
                  <a:srgbClr val="D4D4D4"/>
                </a:solidFill>
                <a:latin typeface="Courier New"/>
                <a:ea typeface="Courier New"/>
                <a:cs typeface="Courier New"/>
                <a:sym typeface="Courier New"/>
              </a:rPr>
              <a:t>, </a:t>
            </a:r>
            <a:r>
              <a:rPr b="1" lang="de-DE" sz="1150">
                <a:solidFill>
                  <a:srgbClr val="4EC9B0"/>
                </a:solidFill>
                <a:latin typeface="Courier New"/>
                <a:ea typeface="Courier New"/>
                <a:cs typeface="Courier New"/>
                <a:sym typeface="Courier New"/>
              </a:rPr>
              <a:t>String</a:t>
            </a:r>
            <a:r>
              <a:rPr b="1" lang="de-DE" sz="1150">
                <a:solidFill>
                  <a:srgbClr val="D4D4D4"/>
                </a:solidFill>
                <a:latin typeface="Courier New"/>
                <a:ea typeface="Courier New"/>
                <a:cs typeface="Courier New"/>
                <a:sym typeface="Courier New"/>
              </a:rPr>
              <a:t> </a:t>
            </a:r>
            <a:r>
              <a:rPr b="1" lang="de-DE" sz="1150">
                <a:solidFill>
                  <a:srgbClr val="9CDCFE"/>
                </a:solidFill>
                <a:latin typeface="Courier New"/>
                <a:ea typeface="Courier New"/>
                <a:cs typeface="Courier New"/>
                <a:sym typeface="Courier New"/>
              </a:rPr>
              <a:t>email</a:t>
            </a:r>
            <a:r>
              <a:rPr b="1" lang="de-DE" sz="1150">
                <a:solidFill>
                  <a:srgbClr val="D4D4D4"/>
                </a:solidFill>
                <a:latin typeface="Courier New"/>
                <a:ea typeface="Courier New"/>
                <a:cs typeface="Courier New"/>
                <a:sym typeface="Courier New"/>
              </a:rPr>
              <a:t>) {</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569CD6"/>
                </a:solidFill>
                <a:latin typeface="Courier New"/>
                <a:ea typeface="Courier New"/>
                <a:cs typeface="Courier New"/>
                <a:sym typeface="Courier New"/>
              </a:rPr>
              <a:t>this</a:t>
            </a:r>
            <a:r>
              <a:rPr b="1" lang="de-DE" sz="1150">
                <a:solidFill>
                  <a:srgbClr val="D4D4D4"/>
                </a:solidFill>
                <a:latin typeface="Courier New"/>
                <a:ea typeface="Courier New"/>
                <a:cs typeface="Courier New"/>
                <a:sym typeface="Courier New"/>
              </a:rPr>
              <a:t>.</a:t>
            </a:r>
            <a:r>
              <a:rPr b="1" lang="de-DE" sz="1150">
                <a:solidFill>
                  <a:srgbClr val="9CDCFE"/>
                </a:solidFill>
                <a:latin typeface="Courier New"/>
                <a:ea typeface="Courier New"/>
                <a:cs typeface="Courier New"/>
                <a:sym typeface="Courier New"/>
              </a:rPr>
              <a:t>id</a:t>
            </a:r>
            <a:r>
              <a:rPr b="1" lang="de-DE" sz="1150">
                <a:solidFill>
                  <a:srgbClr val="D4D4D4"/>
                </a:solidFill>
                <a:latin typeface="Courier New"/>
                <a:ea typeface="Courier New"/>
                <a:cs typeface="Courier New"/>
                <a:sym typeface="Courier New"/>
              </a:rPr>
              <a:t> = </a:t>
            </a:r>
            <a:r>
              <a:rPr b="1" lang="de-DE" sz="1150">
                <a:solidFill>
                  <a:srgbClr val="9CDCFE"/>
                </a:solidFill>
                <a:latin typeface="Courier New"/>
                <a:ea typeface="Courier New"/>
                <a:cs typeface="Courier New"/>
                <a:sym typeface="Courier New"/>
              </a:rPr>
              <a:t>id</a:t>
            </a: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569CD6"/>
                </a:solidFill>
                <a:latin typeface="Courier New"/>
                <a:ea typeface="Courier New"/>
                <a:cs typeface="Courier New"/>
                <a:sym typeface="Courier New"/>
              </a:rPr>
              <a:t>this</a:t>
            </a:r>
            <a:r>
              <a:rPr b="1" lang="de-DE" sz="1150">
                <a:solidFill>
                  <a:srgbClr val="D4D4D4"/>
                </a:solidFill>
                <a:latin typeface="Courier New"/>
                <a:ea typeface="Courier New"/>
                <a:cs typeface="Courier New"/>
                <a:sym typeface="Courier New"/>
              </a:rPr>
              <a:t>.</a:t>
            </a:r>
            <a:r>
              <a:rPr b="1" lang="de-DE" sz="1150">
                <a:solidFill>
                  <a:srgbClr val="9CDCFE"/>
                </a:solidFill>
                <a:latin typeface="Courier New"/>
                <a:ea typeface="Courier New"/>
                <a:cs typeface="Courier New"/>
                <a:sym typeface="Courier New"/>
              </a:rPr>
              <a:t>nome</a:t>
            </a:r>
            <a:r>
              <a:rPr b="1" lang="de-DE" sz="1150">
                <a:solidFill>
                  <a:srgbClr val="D4D4D4"/>
                </a:solidFill>
                <a:latin typeface="Courier New"/>
                <a:ea typeface="Courier New"/>
                <a:cs typeface="Courier New"/>
                <a:sym typeface="Courier New"/>
              </a:rPr>
              <a:t> = </a:t>
            </a:r>
            <a:r>
              <a:rPr b="1" lang="de-DE" sz="1150">
                <a:solidFill>
                  <a:srgbClr val="9CDCFE"/>
                </a:solidFill>
                <a:latin typeface="Courier New"/>
                <a:ea typeface="Courier New"/>
                <a:cs typeface="Courier New"/>
                <a:sym typeface="Courier New"/>
              </a:rPr>
              <a:t>nome</a:t>
            </a: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569CD6"/>
                </a:solidFill>
                <a:latin typeface="Courier New"/>
                <a:ea typeface="Courier New"/>
                <a:cs typeface="Courier New"/>
                <a:sym typeface="Courier New"/>
              </a:rPr>
              <a:t>this</a:t>
            </a:r>
            <a:r>
              <a:rPr b="1" lang="de-DE" sz="1150">
                <a:solidFill>
                  <a:srgbClr val="D4D4D4"/>
                </a:solidFill>
                <a:latin typeface="Courier New"/>
                <a:ea typeface="Courier New"/>
                <a:cs typeface="Courier New"/>
                <a:sym typeface="Courier New"/>
              </a:rPr>
              <a:t>.</a:t>
            </a:r>
            <a:r>
              <a:rPr b="1" lang="de-DE" sz="1150">
                <a:solidFill>
                  <a:srgbClr val="9CDCFE"/>
                </a:solidFill>
                <a:latin typeface="Courier New"/>
                <a:ea typeface="Courier New"/>
                <a:cs typeface="Courier New"/>
                <a:sym typeface="Courier New"/>
              </a:rPr>
              <a:t>email</a:t>
            </a:r>
            <a:r>
              <a:rPr b="1" lang="de-DE" sz="1150">
                <a:solidFill>
                  <a:srgbClr val="D4D4D4"/>
                </a:solidFill>
                <a:latin typeface="Courier New"/>
                <a:ea typeface="Courier New"/>
                <a:cs typeface="Courier New"/>
                <a:sym typeface="Courier New"/>
              </a:rPr>
              <a:t> = </a:t>
            </a:r>
            <a:r>
              <a:rPr b="1" lang="de-DE" sz="1150">
                <a:solidFill>
                  <a:srgbClr val="9CDCFE"/>
                </a:solidFill>
                <a:latin typeface="Courier New"/>
                <a:ea typeface="Courier New"/>
                <a:cs typeface="Courier New"/>
                <a:sym typeface="Courier New"/>
              </a:rPr>
              <a:t>email</a:t>
            </a: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569CD6"/>
                </a:solidFill>
                <a:latin typeface="Courier New"/>
                <a:ea typeface="Courier New"/>
                <a:cs typeface="Courier New"/>
                <a:sym typeface="Courier New"/>
              </a:rPr>
              <a:t>public</a:t>
            </a:r>
            <a:r>
              <a:rPr b="1" lang="de-DE" sz="1150">
                <a:solidFill>
                  <a:srgbClr val="D4D4D4"/>
                </a:solidFill>
                <a:latin typeface="Courier New"/>
                <a:ea typeface="Courier New"/>
                <a:cs typeface="Courier New"/>
                <a:sym typeface="Courier New"/>
              </a:rPr>
              <a:t> </a:t>
            </a:r>
            <a:r>
              <a:rPr b="1" lang="de-DE" sz="1150">
                <a:solidFill>
                  <a:srgbClr val="DCDCAA"/>
                </a:solidFill>
                <a:latin typeface="Courier New"/>
                <a:ea typeface="Courier New"/>
                <a:cs typeface="Courier New"/>
                <a:sym typeface="Courier New"/>
              </a:rPr>
              <a:t>UsuarioDTO</a:t>
            </a:r>
            <a:r>
              <a:rPr b="1" lang="de-DE" sz="1150">
                <a:solidFill>
                  <a:srgbClr val="D4D4D4"/>
                </a:solidFill>
                <a:latin typeface="Courier New"/>
                <a:ea typeface="Courier New"/>
                <a:cs typeface="Courier New"/>
                <a:sym typeface="Courier New"/>
              </a:rPr>
              <a:t>(</a:t>
            </a:r>
            <a:r>
              <a:rPr b="1" lang="de-DE" sz="1150">
                <a:solidFill>
                  <a:srgbClr val="4EC9B0"/>
                </a:solidFill>
                <a:latin typeface="Courier New"/>
                <a:ea typeface="Courier New"/>
                <a:cs typeface="Courier New"/>
                <a:sym typeface="Courier New"/>
              </a:rPr>
              <a:t>Usuario</a:t>
            </a:r>
            <a:r>
              <a:rPr b="1" lang="de-DE" sz="1150">
                <a:solidFill>
                  <a:srgbClr val="D4D4D4"/>
                </a:solidFill>
                <a:latin typeface="Courier New"/>
                <a:ea typeface="Courier New"/>
                <a:cs typeface="Courier New"/>
                <a:sym typeface="Courier New"/>
              </a:rPr>
              <a:t> </a:t>
            </a:r>
            <a:r>
              <a:rPr b="1" lang="de-DE" sz="1150">
                <a:solidFill>
                  <a:srgbClr val="9CDCFE"/>
                </a:solidFill>
                <a:latin typeface="Courier New"/>
                <a:ea typeface="Courier New"/>
                <a:cs typeface="Courier New"/>
                <a:sym typeface="Courier New"/>
              </a:rPr>
              <a:t>usuario</a:t>
            </a:r>
            <a:r>
              <a:rPr b="1" lang="de-DE" sz="1150">
                <a:solidFill>
                  <a:srgbClr val="D4D4D4"/>
                </a:solidFill>
                <a:latin typeface="Courier New"/>
                <a:ea typeface="Courier New"/>
                <a:cs typeface="Courier New"/>
                <a:sym typeface="Courier New"/>
              </a:rPr>
              <a:t>) {</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569CD6"/>
                </a:solidFill>
                <a:latin typeface="Courier New"/>
                <a:ea typeface="Courier New"/>
                <a:cs typeface="Courier New"/>
                <a:sym typeface="Courier New"/>
              </a:rPr>
              <a:t>this</a:t>
            </a:r>
            <a:r>
              <a:rPr b="1" lang="de-DE" sz="1150">
                <a:solidFill>
                  <a:srgbClr val="D4D4D4"/>
                </a:solidFill>
                <a:latin typeface="Courier New"/>
                <a:ea typeface="Courier New"/>
                <a:cs typeface="Courier New"/>
                <a:sym typeface="Courier New"/>
              </a:rPr>
              <a:t>.</a:t>
            </a:r>
            <a:r>
              <a:rPr b="1" lang="de-DE" sz="1150">
                <a:solidFill>
                  <a:srgbClr val="9CDCFE"/>
                </a:solidFill>
                <a:latin typeface="Courier New"/>
                <a:ea typeface="Courier New"/>
                <a:cs typeface="Courier New"/>
                <a:sym typeface="Courier New"/>
              </a:rPr>
              <a:t>id</a:t>
            </a:r>
            <a:r>
              <a:rPr b="1" lang="de-DE" sz="1150">
                <a:solidFill>
                  <a:srgbClr val="D4D4D4"/>
                </a:solidFill>
                <a:latin typeface="Courier New"/>
                <a:ea typeface="Courier New"/>
                <a:cs typeface="Courier New"/>
                <a:sym typeface="Courier New"/>
              </a:rPr>
              <a:t>=</a:t>
            </a:r>
            <a:r>
              <a:rPr b="1" lang="de-DE" sz="1150">
                <a:solidFill>
                  <a:srgbClr val="9CDCFE"/>
                </a:solidFill>
                <a:latin typeface="Courier New"/>
                <a:ea typeface="Courier New"/>
                <a:cs typeface="Courier New"/>
                <a:sym typeface="Courier New"/>
              </a:rPr>
              <a:t>usuario</a:t>
            </a:r>
            <a:r>
              <a:rPr b="1" lang="de-DE" sz="1150">
                <a:solidFill>
                  <a:srgbClr val="D4D4D4"/>
                </a:solidFill>
                <a:latin typeface="Courier New"/>
                <a:ea typeface="Courier New"/>
                <a:cs typeface="Courier New"/>
                <a:sym typeface="Courier New"/>
              </a:rPr>
              <a:t>.</a:t>
            </a:r>
            <a:r>
              <a:rPr b="1" lang="de-DE" sz="1150">
                <a:solidFill>
                  <a:srgbClr val="DCDCAA"/>
                </a:solidFill>
                <a:latin typeface="Courier New"/>
                <a:ea typeface="Courier New"/>
                <a:cs typeface="Courier New"/>
                <a:sym typeface="Courier New"/>
              </a:rPr>
              <a:t>getId</a:t>
            </a: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569CD6"/>
                </a:solidFill>
                <a:latin typeface="Courier New"/>
                <a:ea typeface="Courier New"/>
                <a:cs typeface="Courier New"/>
                <a:sym typeface="Courier New"/>
              </a:rPr>
              <a:t>this</a:t>
            </a:r>
            <a:r>
              <a:rPr b="1" lang="de-DE" sz="1150">
                <a:solidFill>
                  <a:srgbClr val="D4D4D4"/>
                </a:solidFill>
                <a:latin typeface="Courier New"/>
                <a:ea typeface="Courier New"/>
                <a:cs typeface="Courier New"/>
                <a:sym typeface="Courier New"/>
              </a:rPr>
              <a:t>.</a:t>
            </a:r>
            <a:r>
              <a:rPr b="1" lang="de-DE" sz="1150">
                <a:solidFill>
                  <a:srgbClr val="9CDCFE"/>
                </a:solidFill>
                <a:latin typeface="Courier New"/>
                <a:ea typeface="Courier New"/>
                <a:cs typeface="Courier New"/>
                <a:sym typeface="Courier New"/>
              </a:rPr>
              <a:t>nome</a:t>
            </a:r>
            <a:r>
              <a:rPr b="1" lang="de-DE" sz="1150">
                <a:solidFill>
                  <a:srgbClr val="D4D4D4"/>
                </a:solidFill>
                <a:latin typeface="Courier New"/>
                <a:ea typeface="Courier New"/>
                <a:cs typeface="Courier New"/>
                <a:sym typeface="Courier New"/>
              </a:rPr>
              <a:t>=</a:t>
            </a:r>
            <a:r>
              <a:rPr b="1" lang="de-DE" sz="1150">
                <a:solidFill>
                  <a:srgbClr val="9CDCFE"/>
                </a:solidFill>
                <a:latin typeface="Courier New"/>
                <a:ea typeface="Courier New"/>
                <a:cs typeface="Courier New"/>
                <a:sym typeface="Courier New"/>
              </a:rPr>
              <a:t>usuario</a:t>
            </a:r>
            <a:r>
              <a:rPr b="1" lang="de-DE" sz="1150">
                <a:solidFill>
                  <a:srgbClr val="D4D4D4"/>
                </a:solidFill>
                <a:latin typeface="Courier New"/>
                <a:ea typeface="Courier New"/>
                <a:cs typeface="Courier New"/>
                <a:sym typeface="Courier New"/>
              </a:rPr>
              <a:t>.</a:t>
            </a:r>
            <a:r>
              <a:rPr b="1" lang="de-DE" sz="1150">
                <a:solidFill>
                  <a:srgbClr val="DCDCAA"/>
                </a:solidFill>
                <a:latin typeface="Courier New"/>
                <a:ea typeface="Courier New"/>
                <a:cs typeface="Courier New"/>
                <a:sym typeface="Courier New"/>
              </a:rPr>
              <a:t>getNome</a:t>
            </a: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569CD6"/>
                </a:solidFill>
                <a:latin typeface="Courier New"/>
                <a:ea typeface="Courier New"/>
                <a:cs typeface="Courier New"/>
                <a:sym typeface="Courier New"/>
              </a:rPr>
              <a:t>this</a:t>
            </a:r>
            <a:r>
              <a:rPr b="1" lang="de-DE" sz="1150">
                <a:solidFill>
                  <a:srgbClr val="D4D4D4"/>
                </a:solidFill>
                <a:latin typeface="Courier New"/>
                <a:ea typeface="Courier New"/>
                <a:cs typeface="Courier New"/>
                <a:sym typeface="Courier New"/>
              </a:rPr>
              <a:t>.</a:t>
            </a:r>
            <a:r>
              <a:rPr b="1" lang="de-DE" sz="1150">
                <a:solidFill>
                  <a:srgbClr val="9CDCFE"/>
                </a:solidFill>
                <a:latin typeface="Courier New"/>
                <a:ea typeface="Courier New"/>
                <a:cs typeface="Courier New"/>
                <a:sym typeface="Courier New"/>
              </a:rPr>
              <a:t>email</a:t>
            </a:r>
            <a:r>
              <a:rPr b="1" lang="de-DE" sz="1150">
                <a:solidFill>
                  <a:srgbClr val="D4D4D4"/>
                </a:solidFill>
                <a:latin typeface="Courier New"/>
                <a:ea typeface="Courier New"/>
                <a:cs typeface="Courier New"/>
                <a:sym typeface="Courier New"/>
              </a:rPr>
              <a:t>=</a:t>
            </a:r>
            <a:r>
              <a:rPr b="1" lang="de-DE" sz="1150">
                <a:solidFill>
                  <a:srgbClr val="9CDCFE"/>
                </a:solidFill>
                <a:latin typeface="Courier New"/>
                <a:ea typeface="Courier New"/>
                <a:cs typeface="Courier New"/>
                <a:sym typeface="Courier New"/>
              </a:rPr>
              <a:t>usuario</a:t>
            </a:r>
            <a:r>
              <a:rPr b="1" lang="de-DE" sz="1150">
                <a:solidFill>
                  <a:srgbClr val="D4D4D4"/>
                </a:solidFill>
                <a:latin typeface="Courier New"/>
                <a:ea typeface="Courier New"/>
                <a:cs typeface="Courier New"/>
                <a:sym typeface="Courier New"/>
              </a:rPr>
              <a:t>.</a:t>
            </a:r>
            <a:r>
              <a:rPr b="1" lang="de-DE" sz="1150">
                <a:solidFill>
                  <a:srgbClr val="DCDCAA"/>
                </a:solidFill>
                <a:latin typeface="Courier New"/>
                <a:ea typeface="Courier New"/>
                <a:cs typeface="Courier New"/>
                <a:sym typeface="Courier New"/>
              </a:rPr>
              <a:t>getEmail</a:t>
            </a: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569CD6"/>
                </a:solidFill>
                <a:latin typeface="Courier New"/>
                <a:ea typeface="Courier New"/>
                <a:cs typeface="Courier New"/>
                <a:sym typeface="Courier New"/>
              </a:rPr>
              <a:t>this</a:t>
            </a:r>
            <a:r>
              <a:rPr b="1" lang="de-DE" sz="1150">
                <a:solidFill>
                  <a:srgbClr val="D4D4D4"/>
                </a:solidFill>
                <a:latin typeface="Courier New"/>
                <a:ea typeface="Courier New"/>
                <a:cs typeface="Courier New"/>
                <a:sym typeface="Courier New"/>
              </a:rPr>
              <a:t>.</a:t>
            </a:r>
            <a:r>
              <a:rPr b="1" lang="de-DE" sz="1150">
                <a:solidFill>
                  <a:srgbClr val="9CDCFE"/>
                </a:solidFill>
                <a:latin typeface="Courier New"/>
                <a:ea typeface="Courier New"/>
                <a:cs typeface="Courier New"/>
                <a:sym typeface="Courier New"/>
              </a:rPr>
              <a:t>perfis</a:t>
            </a:r>
            <a:r>
              <a:rPr b="1" lang="de-DE" sz="1150">
                <a:solidFill>
                  <a:srgbClr val="D4D4D4"/>
                </a:solidFill>
                <a:latin typeface="Courier New"/>
                <a:ea typeface="Courier New"/>
                <a:cs typeface="Courier New"/>
                <a:sym typeface="Courier New"/>
              </a:rPr>
              <a:t> = </a:t>
            </a:r>
            <a:r>
              <a:rPr b="1" lang="de-DE" sz="1150">
                <a:solidFill>
                  <a:srgbClr val="C586C0"/>
                </a:solidFill>
                <a:latin typeface="Courier New"/>
                <a:ea typeface="Courier New"/>
                <a:cs typeface="Courier New"/>
                <a:sym typeface="Courier New"/>
              </a:rPr>
              <a:t>new</a:t>
            </a:r>
            <a:r>
              <a:rPr b="1" lang="de-DE" sz="1150">
                <a:solidFill>
                  <a:srgbClr val="D4D4D4"/>
                </a:solidFill>
                <a:latin typeface="Courier New"/>
                <a:ea typeface="Courier New"/>
                <a:cs typeface="Courier New"/>
                <a:sym typeface="Courier New"/>
              </a:rPr>
              <a:t> </a:t>
            </a:r>
            <a:r>
              <a:rPr b="1" lang="de-DE" sz="1150">
                <a:solidFill>
                  <a:srgbClr val="DCDCAA"/>
                </a:solidFill>
                <a:latin typeface="Courier New"/>
                <a:ea typeface="Courier New"/>
                <a:cs typeface="Courier New"/>
                <a:sym typeface="Courier New"/>
              </a:rPr>
              <a:t>HashSet</a:t>
            </a:r>
            <a:r>
              <a:rPr b="1" lang="de-DE" sz="1150">
                <a:solidFill>
                  <a:srgbClr val="D4D4D4"/>
                </a:solidFill>
                <a:latin typeface="Courier New"/>
                <a:ea typeface="Courier New"/>
                <a:cs typeface="Courier New"/>
                <a:sym typeface="Courier New"/>
              </a:rPr>
              <a:t>&lt;&gt;();</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C586C0"/>
                </a:solidFill>
                <a:latin typeface="Courier New"/>
                <a:ea typeface="Courier New"/>
                <a:cs typeface="Courier New"/>
                <a:sym typeface="Courier New"/>
              </a:rPr>
              <a:t>for</a:t>
            </a:r>
            <a:r>
              <a:rPr b="1" lang="de-DE" sz="1150">
                <a:solidFill>
                  <a:srgbClr val="D4D4D4"/>
                </a:solidFill>
                <a:latin typeface="Courier New"/>
                <a:ea typeface="Courier New"/>
                <a:cs typeface="Courier New"/>
                <a:sym typeface="Courier New"/>
              </a:rPr>
              <a:t>(</a:t>
            </a:r>
            <a:r>
              <a:rPr b="1" lang="de-DE" sz="1150">
                <a:solidFill>
                  <a:srgbClr val="4EC9B0"/>
                </a:solidFill>
                <a:latin typeface="Courier New"/>
                <a:ea typeface="Courier New"/>
                <a:cs typeface="Courier New"/>
                <a:sym typeface="Courier New"/>
              </a:rPr>
              <a:t>UsuarioPerfil</a:t>
            </a:r>
            <a:r>
              <a:rPr b="1" lang="de-DE" sz="1150">
                <a:solidFill>
                  <a:srgbClr val="D4D4D4"/>
                </a:solidFill>
                <a:latin typeface="Courier New"/>
                <a:ea typeface="Courier New"/>
                <a:cs typeface="Courier New"/>
                <a:sym typeface="Courier New"/>
              </a:rPr>
              <a:t> </a:t>
            </a:r>
            <a:r>
              <a:rPr b="1" lang="de-DE" sz="1150">
                <a:solidFill>
                  <a:srgbClr val="9CDCFE"/>
                </a:solidFill>
                <a:latin typeface="Courier New"/>
                <a:ea typeface="Courier New"/>
                <a:cs typeface="Courier New"/>
                <a:sym typeface="Courier New"/>
              </a:rPr>
              <a:t>usuarioPerfil</a:t>
            </a:r>
            <a:r>
              <a:rPr b="1" lang="de-DE" sz="1150">
                <a:solidFill>
                  <a:srgbClr val="C586C0"/>
                </a:solidFill>
                <a:latin typeface="Courier New"/>
                <a:ea typeface="Courier New"/>
                <a:cs typeface="Courier New"/>
                <a:sym typeface="Courier New"/>
              </a:rPr>
              <a:t>:</a:t>
            </a:r>
            <a:r>
              <a:rPr b="1" lang="de-DE" sz="1150">
                <a:solidFill>
                  <a:srgbClr val="D4D4D4"/>
                </a:solidFill>
                <a:latin typeface="Courier New"/>
                <a:ea typeface="Courier New"/>
                <a:cs typeface="Courier New"/>
                <a:sym typeface="Courier New"/>
              </a:rPr>
              <a:t> </a:t>
            </a:r>
            <a:r>
              <a:rPr b="1" lang="de-DE" sz="1150">
                <a:solidFill>
                  <a:srgbClr val="9CDCFE"/>
                </a:solidFill>
                <a:latin typeface="Courier New"/>
                <a:ea typeface="Courier New"/>
                <a:cs typeface="Courier New"/>
                <a:sym typeface="Courier New"/>
              </a:rPr>
              <a:t>usuario</a:t>
            </a:r>
            <a:r>
              <a:rPr b="1" lang="de-DE" sz="1150">
                <a:solidFill>
                  <a:srgbClr val="D4D4D4"/>
                </a:solidFill>
                <a:latin typeface="Courier New"/>
                <a:ea typeface="Courier New"/>
                <a:cs typeface="Courier New"/>
                <a:sym typeface="Courier New"/>
              </a:rPr>
              <a:t>.</a:t>
            </a:r>
            <a:r>
              <a:rPr b="1" lang="de-DE" sz="1150">
                <a:solidFill>
                  <a:srgbClr val="DCDCAA"/>
                </a:solidFill>
                <a:latin typeface="Courier New"/>
                <a:ea typeface="Courier New"/>
                <a:cs typeface="Courier New"/>
                <a:sym typeface="Courier New"/>
              </a:rPr>
              <a:t>getUsuarioPerfis</a:t>
            </a: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569CD6"/>
                </a:solidFill>
                <a:latin typeface="Courier New"/>
                <a:ea typeface="Courier New"/>
                <a:cs typeface="Courier New"/>
                <a:sym typeface="Courier New"/>
              </a:rPr>
              <a:t>this</a:t>
            </a:r>
            <a:r>
              <a:rPr b="1" lang="de-DE" sz="1150">
                <a:solidFill>
                  <a:srgbClr val="D4D4D4"/>
                </a:solidFill>
                <a:latin typeface="Courier New"/>
                <a:ea typeface="Courier New"/>
                <a:cs typeface="Courier New"/>
                <a:sym typeface="Courier New"/>
              </a:rPr>
              <a:t>.</a:t>
            </a:r>
            <a:r>
              <a:rPr b="1" lang="de-DE" sz="1150">
                <a:solidFill>
                  <a:srgbClr val="9CDCFE"/>
                </a:solidFill>
                <a:latin typeface="Courier New"/>
                <a:ea typeface="Courier New"/>
                <a:cs typeface="Courier New"/>
                <a:sym typeface="Courier New"/>
              </a:rPr>
              <a:t>perfis</a:t>
            </a:r>
            <a:r>
              <a:rPr b="1" lang="de-DE" sz="1150">
                <a:solidFill>
                  <a:srgbClr val="D4D4D4"/>
                </a:solidFill>
                <a:latin typeface="Courier New"/>
                <a:ea typeface="Courier New"/>
                <a:cs typeface="Courier New"/>
                <a:sym typeface="Courier New"/>
              </a:rPr>
              <a:t>.</a:t>
            </a:r>
            <a:r>
              <a:rPr b="1" lang="de-DE" sz="1150">
                <a:solidFill>
                  <a:srgbClr val="DCDCAA"/>
                </a:solidFill>
                <a:latin typeface="Courier New"/>
                <a:ea typeface="Courier New"/>
                <a:cs typeface="Courier New"/>
                <a:sym typeface="Courier New"/>
              </a:rPr>
              <a:t>add</a:t>
            </a:r>
            <a:r>
              <a:rPr b="1" lang="de-DE" sz="1150">
                <a:solidFill>
                  <a:srgbClr val="D4D4D4"/>
                </a:solidFill>
                <a:latin typeface="Courier New"/>
                <a:ea typeface="Courier New"/>
                <a:cs typeface="Courier New"/>
                <a:sym typeface="Courier New"/>
              </a:rPr>
              <a:t>(</a:t>
            </a:r>
            <a:r>
              <a:rPr b="1" lang="de-DE" sz="1150">
                <a:solidFill>
                  <a:srgbClr val="9CDCFE"/>
                </a:solidFill>
                <a:latin typeface="Courier New"/>
                <a:ea typeface="Courier New"/>
                <a:cs typeface="Courier New"/>
                <a:sym typeface="Courier New"/>
              </a:rPr>
              <a:t>usuarioPerfil</a:t>
            </a:r>
            <a:r>
              <a:rPr b="1" lang="de-DE" sz="1150">
                <a:solidFill>
                  <a:srgbClr val="D4D4D4"/>
                </a:solidFill>
                <a:latin typeface="Courier New"/>
                <a:ea typeface="Courier New"/>
                <a:cs typeface="Courier New"/>
                <a:sym typeface="Courier New"/>
              </a:rPr>
              <a:t>.</a:t>
            </a:r>
            <a:r>
              <a:rPr b="1" lang="de-DE" sz="1150">
                <a:solidFill>
                  <a:srgbClr val="DCDCAA"/>
                </a:solidFill>
                <a:latin typeface="Courier New"/>
                <a:ea typeface="Courier New"/>
                <a:cs typeface="Courier New"/>
                <a:sym typeface="Courier New"/>
              </a:rPr>
              <a:t>getId</a:t>
            </a:r>
            <a:r>
              <a:rPr b="1" lang="de-DE" sz="1150">
                <a:solidFill>
                  <a:srgbClr val="D4D4D4"/>
                </a:solidFill>
                <a:latin typeface="Courier New"/>
                <a:ea typeface="Courier New"/>
                <a:cs typeface="Courier New"/>
                <a:sym typeface="Courier New"/>
              </a:rPr>
              <a:t>().</a:t>
            </a:r>
            <a:r>
              <a:rPr b="1" lang="de-DE" sz="1150">
                <a:solidFill>
                  <a:srgbClr val="DCDCAA"/>
                </a:solidFill>
                <a:latin typeface="Courier New"/>
                <a:ea typeface="Courier New"/>
                <a:cs typeface="Courier New"/>
                <a:sym typeface="Courier New"/>
              </a:rPr>
              <a:t>getPerfil</a:t>
            </a: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//gest e sets !!!</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p:txBody>
      </p:sp>
      <p:sp>
        <p:nvSpPr>
          <p:cNvPr id="346" name="Google Shape;346;g14fffd28d41_0_349"/>
          <p:cNvSpPr/>
          <p:nvPr/>
        </p:nvSpPr>
        <p:spPr>
          <a:xfrm>
            <a:off x="452175" y="1523550"/>
            <a:ext cx="78000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a:t>Atualizar a classe</a:t>
            </a:r>
            <a:r>
              <a:rPr lang="de-DE" sz="1400">
                <a:solidFill>
                  <a:srgbClr val="000000"/>
                </a:solidFill>
                <a:latin typeface="Arial"/>
                <a:ea typeface="Arial"/>
                <a:cs typeface="Arial"/>
                <a:sym typeface="Arial"/>
              </a:rPr>
              <a:t> </a:t>
            </a:r>
            <a:r>
              <a:rPr b="1" lang="de-DE">
                <a:solidFill>
                  <a:srgbClr val="2035FC"/>
                </a:solidFill>
              </a:rPr>
              <a:t>UsuarioDTO </a:t>
            </a:r>
            <a:r>
              <a:rPr b="1" lang="de-DE">
                <a:solidFill>
                  <a:schemeClr val="dk1"/>
                </a:solidFill>
              </a:rPr>
              <a:t>e a classe</a:t>
            </a:r>
            <a:r>
              <a:rPr b="1" lang="de-DE">
                <a:solidFill>
                  <a:srgbClr val="2035FC"/>
                </a:solidFill>
              </a:rPr>
              <a:t> UsuarioInserirDTO </a:t>
            </a:r>
            <a:r>
              <a:rPr lang="de-DE">
                <a:solidFill>
                  <a:schemeClr val="dk1"/>
                </a:solidFill>
              </a:rPr>
              <a:t>para incluir os Perfis (não esquecer o get e set)</a:t>
            </a:r>
            <a:endParaRPr sz="1400">
              <a:solidFill>
                <a:schemeClr val="dk1"/>
              </a:solidFill>
            </a:endParaRPr>
          </a:p>
        </p:txBody>
      </p:sp>
      <p:sp>
        <p:nvSpPr>
          <p:cNvPr id="347" name="Google Shape;347;g14fffd28d41_0_349"/>
          <p:cNvSpPr txBox="1"/>
          <p:nvPr/>
        </p:nvSpPr>
        <p:spPr>
          <a:xfrm>
            <a:off x="8092075" y="1968875"/>
            <a:ext cx="3000000" cy="28398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150">
                <a:solidFill>
                  <a:srgbClr val="569CD6"/>
                </a:solidFill>
                <a:latin typeface="Courier New"/>
                <a:ea typeface="Courier New"/>
                <a:cs typeface="Courier New"/>
                <a:sym typeface="Courier New"/>
              </a:rPr>
              <a:t>public</a:t>
            </a:r>
            <a:r>
              <a:rPr b="1" lang="de-DE" sz="1150">
                <a:solidFill>
                  <a:srgbClr val="D4D4D4"/>
                </a:solidFill>
                <a:latin typeface="Courier New"/>
                <a:ea typeface="Courier New"/>
                <a:cs typeface="Courier New"/>
                <a:sym typeface="Courier New"/>
              </a:rPr>
              <a:t> </a:t>
            </a:r>
            <a:r>
              <a:rPr b="1" lang="de-DE" sz="1150">
                <a:solidFill>
                  <a:srgbClr val="569CD6"/>
                </a:solidFill>
                <a:latin typeface="Courier New"/>
                <a:ea typeface="Courier New"/>
                <a:cs typeface="Courier New"/>
                <a:sym typeface="Courier New"/>
              </a:rPr>
              <a:t>class</a:t>
            </a:r>
            <a:r>
              <a:rPr b="1" lang="de-DE" sz="1150">
                <a:solidFill>
                  <a:srgbClr val="D4D4D4"/>
                </a:solidFill>
                <a:latin typeface="Courier New"/>
                <a:ea typeface="Courier New"/>
                <a:cs typeface="Courier New"/>
                <a:sym typeface="Courier New"/>
              </a:rPr>
              <a:t> </a:t>
            </a:r>
            <a:r>
              <a:rPr b="1" lang="de-DE" sz="1150">
                <a:solidFill>
                  <a:srgbClr val="4EC9B0"/>
                </a:solidFill>
                <a:latin typeface="Courier New"/>
                <a:ea typeface="Courier New"/>
                <a:cs typeface="Courier New"/>
                <a:sym typeface="Courier New"/>
              </a:rPr>
              <a:t>UsuarioInserirDTO</a:t>
            </a:r>
            <a:r>
              <a:rPr b="1" lang="de-DE" sz="1150">
                <a:solidFill>
                  <a:srgbClr val="D4D4D4"/>
                </a:solidFill>
                <a:latin typeface="Courier New"/>
                <a:ea typeface="Courier New"/>
                <a:cs typeface="Courier New"/>
                <a:sym typeface="Courier New"/>
              </a:rPr>
              <a:t> {</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569CD6"/>
                </a:solidFill>
                <a:latin typeface="Courier New"/>
                <a:ea typeface="Courier New"/>
                <a:cs typeface="Courier New"/>
                <a:sym typeface="Courier New"/>
              </a:rPr>
              <a:t>private</a:t>
            </a:r>
            <a:r>
              <a:rPr b="1" lang="de-DE" sz="1150">
                <a:solidFill>
                  <a:srgbClr val="D4D4D4"/>
                </a:solidFill>
                <a:latin typeface="Courier New"/>
                <a:ea typeface="Courier New"/>
                <a:cs typeface="Courier New"/>
                <a:sym typeface="Courier New"/>
              </a:rPr>
              <a:t> </a:t>
            </a:r>
            <a:r>
              <a:rPr b="1" lang="de-DE" sz="1150">
                <a:solidFill>
                  <a:srgbClr val="4EC9B0"/>
                </a:solidFill>
                <a:latin typeface="Courier New"/>
                <a:ea typeface="Courier New"/>
                <a:cs typeface="Courier New"/>
                <a:sym typeface="Courier New"/>
              </a:rPr>
              <a:t>String</a:t>
            </a:r>
            <a:r>
              <a:rPr b="1" lang="de-DE" sz="1150">
                <a:solidFill>
                  <a:srgbClr val="D4D4D4"/>
                </a:solidFill>
                <a:latin typeface="Courier New"/>
                <a:ea typeface="Courier New"/>
                <a:cs typeface="Courier New"/>
                <a:sym typeface="Courier New"/>
              </a:rPr>
              <a:t> </a:t>
            </a:r>
            <a:r>
              <a:rPr b="1" lang="de-DE" sz="1150">
                <a:solidFill>
                  <a:srgbClr val="9CDCFE"/>
                </a:solidFill>
                <a:latin typeface="Courier New"/>
                <a:ea typeface="Courier New"/>
                <a:cs typeface="Courier New"/>
                <a:sym typeface="Courier New"/>
              </a:rPr>
              <a:t>nome</a:t>
            </a: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569CD6"/>
                </a:solidFill>
                <a:latin typeface="Courier New"/>
                <a:ea typeface="Courier New"/>
                <a:cs typeface="Courier New"/>
                <a:sym typeface="Courier New"/>
              </a:rPr>
              <a:t>private</a:t>
            </a:r>
            <a:r>
              <a:rPr b="1" lang="de-DE" sz="1150">
                <a:solidFill>
                  <a:srgbClr val="D4D4D4"/>
                </a:solidFill>
                <a:latin typeface="Courier New"/>
                <a:ea typeface="Courier New"/>
                <a:cs typeface="Courier New"/>
                <a:sym typeface="Courier New"/>
              </a:rPr>
              <a:t> </a:t>
            </a:r>
            <a:r>
              <a:rPr b="1" lang="de-DE" sz="1150">
                <a:solidFill>
                  <a:srgbClr val="4EC9B0"/>
                </a:solidFill>
                <a:latin typeface="Courier New"/>
                <a:ea typeface="Courier New"/>
                <a:cs typeface="Courier New"/>
                <a:sym typeface="Courier New"/>
              </a:rPr>
              <a:t>String</a:t>
            </a:r>
            <a:r>
              <a:rPr b="1" lang="de-DE" sz="1150">
                <a:solidFill>
                  <a:srgbClr val="D4D4D4"/>
                </a:solidFill>
                <a:latin typeface="Courier New"/>
                <a:ea typeface="Courier New"/>
                <a:cs typeface="Courier New"/>
                <a:sym typeface="Courier New"/>
              </a:rPr>
              <a:t> </a:t>
            </a:r>
            <a:r>
              <a:rPr b="1" lang="de-DE" sz="1150">
                <a:solidFill>
                  <a:srgbClr val="9CDCFE"/>
                </a:solidFill>
                <a:latin typeface="Courier New"/>
                <a:ea typeface="Courier New"/>
                <a:cs typeface="Courier New"/>
                <a:sym typeface="Courier New"/>
              </a:rPr>
              <a:t>email</a:t>
            </a: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569CD6"/>
                </a:solidFill>
                <a:latin typeface="Courier New"/>
                <a:ea typeface="Courier New"/>
                <a:cs typeface="Courier New"/>
                <a:sym typeface="Courier New"/>
              </a:rPr>
              <a:t>private</a:t>
            </a:r>
            <a:r>
              <a:rPr b="1" lang="de-DE" sz="1150">
                <a:solidFill>
                  <a:srgbClr val="D4D4D4"/>
                </a:solidFill>
                <a:latin typeface="Courier New"/>
                <a:ea typeface="Courier New"/>
                <a:cs typeface="Courier New"/>
                <a:sym typeface="Courier New"/>
              </a:rPr>
              <a:t> </a:t>
            </a:r>
            <a:r>
              <a:rPr b="1" lang="de-DE" sz="1150">
                <a:solidFill>
                  <a:srgbClr val="4EC9B0"/>
                </a:solidFill>
                <a:latin typeface="Courier New"/>
                <a:ea typeface="Courier New"/>
                <a:cs typeface="Courier New"/>
                <a:sym typeface="Courier New"/>
              </a:rPr>
              <a:t>String</a:t>
            </a:r>
            <a:r>
              <a:rPr b="1" lang="de-DE" sz="1150">
                <a:solidFill>
                  <a:srgbClr val="D4D4D4"/>
                </a:solidFill>
                <a:latin typeface="Courier New"/>
                <a:ea typeface="Courier New"/>
                <a:cs typeface="Courier New"/>
                <a:sym typeface="Courier New"/>
              </a:rPr>
              <a:t> </a:t>
            </a:r>
            <a:r>
              <a:rPr b="1" lang="de-DE" sz="1150">
                <a:solidFill>
                  <a:srgbClr val="9CDCFE"/>
                </a:solidFill>
                <a:latin typeface="Courier New"/>
                <a:ea typeface="Courier New"/>
                <a:cs typeface="Courier New"/>
                <a:sym typeface="Courier New"/>
              </a:rPr>
              <a:t>senha</a:t>
            </a: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569CD6"/>
                </a:solidFill>
                <a:latin typeface="Courier New"/>
                <a:ea typeface="Courier New"/>
                <a:cs typeface="Courier New"/>
                <a:sym typeface="Courier New"/>
              </a:rPr>
              <a:t>private</a:t>
            </a:r>
            <a:r>
              <a:rPr b="1" lang="de-DE" sz="1150">
                <a:solidFill>
                  <a:srgbClr val="D4D4D4"/>
                </a:solidFill>
                <a:latin typeface="Courier New"/>
                <a:ea typeface="Courier New"/>
                <a:cs typeface="Courier New"/>
                <a:sym typeface="Courier New"/>
              </a:rPr>
              <a:t> </a:t>
            </a:r>
            <a:r>
              <a:rPr b="1" lang="de-DE" sz="1150">
                <a:solidFill>
                  <a:srgbClr val="4EC9B0"/>
                </a:solidFill>
                <a:latin typeface="Courier New"/>
                <a:ea typeface="Courier New"/>
                <a:cs typeface="Courier New"/>
                <a:sym typeface="Courier New"/>
              </a:rPr>
              <a:t>String</a:t>
            </a:r>
            <a:r>
              <a:rPr b="1" lang="de-DE" sz="1150">
                <a:solidFill>
                  <a:srgbClr val="D4D4D4"/>
                </a:solidFill>
                <a:latin typeface="Courier New"/>
                <a:ea typeface="Courier New"/>
                <a:cs typeface="Courier New"/>
                <a:sym typeface="Courier New"/>
              </a:rPr>
              <a:t> </a:t>
            </a:r>
            <a:r>
              <a:rPr b="1" lang="de-DE" sz="1150">
                <a:solidFill>
                  <a:srgbClr val="9CDCFE"/>
                </a:solidFill>
                <a:latin typeface="Courier New"/>
                <a:ea typeface="Courier New"/>
                <a:cs typeface="Courier New"/>
                <a:sym typeface="Courier New"/>
              </a:rPr>
              <a:t>confirmaSenha</a:t>
            </a: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569CD6"/>
                </a:solidFill>
                <a:latin typeface="Courier New"/>
                <a:ea typeface="Courier New"/>
                <a:cs typeface="Courier New"/>
                <a:sym typeface="Courier New"/>
              </a:rPr>
              <a:t>private</a:t>
            </a:r>
            <a:r>
              <a:rPr b="1" lang="de-DE" sz="1150">
                <a:solidFill>
                  <a:srgbClr val="D4D4D4"/>
                </a:solidFill>
                <a:latin typeface="Courier New"/>
                <a:ea typeface="Courier New"/>
                <a:cs typeface="Courier New"/>
                <a:sym typeface="Courier New"/>
              </a:rPr>
              <a:t> </a:t>
            </a:r>
            <a:r>
              <a:rPr b="1" lang="de-DE" sz="1150">
                <a:solidFill>
                  <a:srgbClr val="4EC9B0"/>
                </a:solidFill>
                <a:latin typeface="Courier New"/>
                <a:ea typeface="Courier New"/>
                <a:cs typeface="Courier New"/>
                <a:sym typeface="Courier New"/>
              </a:rPr>
              <a:t>Set</a:t>
            </a:r>
            <a:r>
              <a:rPr b="1" lang="de-DE" sz="1150">
                <a:solidFill>
                  <a:srgbClr val="D4D4D4"/>
                </a:solidFill>
                <a:latin typeface="Courier New"/>
                <a:ea typeface="Courier New"/>
                <a:cs typeface="Courier New"/>
                <a:sym typeface="Courier New"/>
              </a:rPr>
              <a:t>&lt;</a:t>
            </a:r>
            <a:r>
              <a:rPr b="1" lang="de-DE" sz="1150">
                <a:solidFill>
                  <a:srgbClr val="4EC9B0"/>
                </a:solidFill>
                <a:latin typeface="Courier New"/>
                <a:ea typeface="Courier New"/>
                <a:cs typeface="Courier New"/>
                <a:sym typeface="Courier New"/>
              </a:rPr>
              <a:t>Perfil</a:t>
            </a:r>
            <a:r>
              <a:rPr b="1" lang="de-DE" sz="1150">
                <a:solidFill>
                  <a:srgbClr val="D4D4D4"/>
                </a:solidFill>
                <a:latin typeface="Courier New"/>
                <a:ea typeface="Courier New"/>
                <a:cs typeface="Courier New"/>
                <a:sym typeface="Courier New"/>
              </a:rPr>
              <a:t>&gt; </a:t>
            </a:r>
            <a:r>
              <a:rPr b="1" lang="de-DE" sz="1150">
                <a:solidFill>
                  <a:srgbClr val="9CDCFE"/>
                </a:solidFill>
                <a:latin typeface="Courier New"/>
                <a:ea typeface="Courier New"/>
                <a:cs typeface="Courier New"/>
                <a:sym typeface="Courier New"/>
              </a:rPr>
              <a:t>perfis</a:t>
            </a: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569CD6"/>
                </a:solidFill>
                <a:latin typeface="Courier New"/>
                <a:ea typeface="Courier New"/>
                <a:cs typeface="Courier New"/>
                <a:sym typeface="Courier New"/>
              </a:rPr>
              <a:t>public</a:t>
            </a:r>
            <a:r>
              <a:rPr b="1" lang="de-DE" sz="1150">
                <a:solidFill>
                  <a:srgbClr val="D4D4D4"/>
                </a:solidFill>
                <a:latin typeface="Courier New"/>
                <a:ea typeface="Courier New"/>
                <a:cs typeface="Courier New"/>
                <a:sym typeface="Courier New"/>
              </a:rPr>
              <a:t> </a:t>
            </a:r>
            <a:r>
              <a:rPr b="1" lang="de-DE" sz="1150">
                <a:solidFill>
                  <a:srgbClr val="DCDCAA"/>
                </a:solidFill>
                <a:latin typeface="Courier New"/>
                <a:ea typeface="Courier New"/>
                <a:cs typeface="Courier New"/>
                <a:sym typeface="Courier New"/>
              </a:rPr>
              <a:t>UsuarioInserirDTO</a:t>
            </a:r>
            <a:r>
              <a:rPr b="1" lang="de-DE" sz="1150">
                <a:solidFill>
                  <a:srgbClr val="D4D4D4"/>
                </a:solidFill>
                <a:latin typeface="Courier New"/>
                <a:ea typeface="Courier New"/>
                <a:cs typeface="Courier New"/>
                <a:sym typeface="Courier New"/>
              </a:rPr>
              <a:t>() {</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569CD6"/>
                </a:solidFill>
                <a:latin typeface="Courier New"/>
                <a:ea typeface="Courier New"/>
                <a:cs typeface="Courier New"/>
                <a:sym typeface="Courier New"/>
              </a:rPr>
              <a:t>public</a:t>
            </a:r>
            <a:r>
              <a:rPr b="1" lang="de-DE" sz="1150">
                <a:solidFill>
                  <a:srgbClr val="D4D4D4"/>
                </a:solidFill>
                <a:latin typeface="Courier New"/>
                <a:ea typeface="Courier New"/>
                <a:cs typeface="Courier New"/>
                <a:sym typeface="Courier New"/>
              </a:rPr>
              <a:t> </a:t>
            </a:r>
            <a:r>
              <a:rPr b="1" lang="de-DE" sz="1150">
                <a:solidFill>
                  <a:srgbClr val="4EC9B0"/>
                </a:solidFill>
                <a:latin typeface="Courier New"/>
                <a:ea typeface="Courier New"/>
                <a:cs typeface="Courier New"/>
                <a:sym typeface="Courier New"/>
              </a:rPr>
              <a:t>String</a:t>
            </a:r>
            <a:r>
              <a:rPr b="1" lang="de-DE" sz="1150">
                <a:solidFill>
                  <a:srgbClr val="D4D4D4"/>
                </a:solidFill>
                <a:latin typeface="Courier New"/>
                <a:ea typeface="Courier New"/>
                <a:cs typeface="Courier New"/>
                <a:sym typeface="Courier New"/>
              </a:rPr>
              <a:t> </a:t>
            </a:r>
            <a:r>
              <a:rPr b="1" lang="de-DE" sz="1150">
                <a:solidFill>
                  <a:srgbClr val="DCDCAA"/>
                </a:solidFill>
                <a:latin typeface="Courier New"/>
                <a:ea typeface="Courier New"/>
                <a:cs typeface="Courier New"/>
                <a:sym typeface="Courier New"/>
              </a:rPr>
              <a:t>getNome</a:t>
            </a:r>
            <a:r>
              <a:rPr b="1" lang="de-DE" sz="1150">
                <a:solidFill>
                  <a:srgbClr val="D4D4D4"/>
                </a:solidFill>
                <a:latin typeface="Courier New"/>
                <a:ea typeface="Courier New"/>
                <a:cs typeface="Courier New"/>
                <a:sym typeface="Courier New"/>
              </a:rPr>
              <a:t>() {</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C586C0"/>
                </a:solidFill>
                <a:latin typeface="Courier New"/>
                <a:ea typeface="Courier New"/>
                <a:cs typeface="Courier New"/>
                <a:sym typeface="Courier New"/>
              </a:rPr>
              <a:t>return</a:t>
            </a:r>
            <a:r>
              <a:rPr b="1" lang="de-DE" sz="1150">
                <a:solidFill>
                  <a:srgbClr val="D4D4D4"/>
                </a:solidFill>
                <a:latin typeface="Courier New"/>
                <a:ea typeface="Courier New"/>
                <a:cs typeface="Courier New"/>
                <a:sym typeface="Courier New"/>
              </a:rPr>
              <a:t> </a:t>
            </a:r>
            <a:r>
              <a:rPr b="1" lang="de-DE" sz="1150">
                <a:solidFill>
                  <a:srgbClr val="9CDCFE"/>
                </a:solidFill>
                <a:latin typeface="Courier New"/>
                <a:ea typeface="Courier New"/>
                <a:cs typeface="Courier New"/>
                <a:sym typeface="Courier New"/>
              </a:rPr>
              <a:t>nome</a:t>
            </a: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endParaRPr b="1" sz="1150">
              <a:solidFill>
                <a:srgbClr val="D4D4D4"/>
              </a:solidFill>
              <a:latin typeface="Courier New"/>
              <a:ea typeface="Courier New"/>
              <a:cs typeface="Courier New"/>
              <a:sym typeface="Courier New"/>
            </a:endParaRPr>
          </a:p>
          <a:p>
            <a:pPr indent="0" lvl="0" marL="0" rtl="0" algn="l">
              <a:spcBef>
                <a:spcPts val="0"/>
              </a:spcBef>
              <a:spcAft>
                <a:spcPts val="0"/>
              </a:spcAft>
              <a:buNone/>
            </a:pPr>
            <a:r>
              <a:rPr b="1" lang="de-DE" sz="1150">
                <a:solidFill>
                  <a:srgbClr val="D4D4D4"/>
                </a:solidFill>
                <a:latin typeface="Courier New"/>
                <a:ea typeface="Courier New"/>
                <a:cs typeface="Courier New"/>
                <a:sym typeface="Courier New"/>
              </a:rPr>
              <a:t>   //gest e sets !!!</a:t>
            </a:r>
            <a:endParaRPr b="1" sz="1150">
              <a:solidFill>
                <a:srgbClr val="D4D4D4"/>
              </a:solidFill>
              <a:latin typeface="Courier New"/>
              <a:ea typeface="Courier New"/>
              <a:cs typeface="Courier New"/>
              <a:sym typeface="Courier New"/>
            </a:endParaRPr>
          </a:p>
          <a:p>
            <a:pPr indent="0" lvl="0" marL="0" rtl="0" algn="l">
              <a:spcBef>
                <a:spcPts val="0"/>
              </a:spcBef>
              <a:spcAft>
                <a:spcPts val="0"/>
              </a:spcAft>
              <a:buNone/>
            </a:pP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14fffd28d41_0_336"/>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Service</a:t>
            </a:r>
            <a:endParaRPr/>
          </a:p>
        </p:txBody>
      </p:sp>
      <p:sp>
        <p:nvSpPr>
          <p:cNvPr id="353" name="Google Shape;353;g14fffd28d41_0_336"/>
          <p:cNvSpPr txBox="1"/>
          <p:nvPr/>
        </p:nvSpPr>
        <p:spPr>
          <a:xfrm>
            <a:off x="131900" y="2349850"/>
            <a:ext cx="9363900" cy="4456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a:t>
            </a:r>
            <a:r>
              <a:rPr b="1" lang="de-DE" sz="900">
                <a:solidFill>
                  <a:srgbClr val="4EC9B0"/>
                </a:solidFill>
                <a:latin typeface="Courier New"/>
                <a:ea typeface="Courier New"/>
                <a:cs typeface="Courier New"/>
                <a:sym typeface="Courier New"/>
              </a:rPr>
              <a:t>Autowired</a:t>
            </a:r>
            <a:endParaRPr b="1" sz="90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569CD6"/>
                </a:solidFill>
                <a:latin typeface="Courier New"/>
                <a:ea typeface="Courier New"/>
                <a:cs typeface="Courier New"/>
                <a:sym typeface="Courier New"/>
              </a:rPr>
              <a:t>private</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PerfilService</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perfilService</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UsuarioDTO</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inserir</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UsuarioInserirDTO</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user</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throws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EmailException</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if</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user</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getSenha</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equalsIgnoreCase</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user</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getConfirmaSenha</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throw</a:t>
            </a: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new</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SenhaException</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"Senha e Confirma Senha não são iguais"</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if</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usuarioRepository</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findByEmail</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user</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getEmail</a:t>
            </a:r>
            <a:r>
              <a:rPr b="1" lang="de-DE" sz="1050">
                <a:solidFill>
                  <a:srgbClr val="D4D4D4"/>
                </a:solidFill>
                <a:latin typeface="Courier New"/>
                <a:ea typeface="Courier New"/>
                <a:cs typeface="Courier New"/>
                <a:sym typeface="Courier New"/>
              </a:rPr>
              <a:t>())!=</a:t>
            </a:r>
            <a:r>
              <a:rPr b="1" lang="de-DE" sz="1050">
                <a:solidFill>
                  <a:srgbClr val="569CD6"/>
                </a:solidFill>
                <a:latin typeface="Courier New"/>
                <a:ea typeface="Courier New"/>
                <a:cs typeface="Courier New"/>
                <a:sym typeface="Courier New"/>
              </a:rPr>
              <a:t>null</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throw</a:t>
            </a: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new</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EmailException</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"Email já existente"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 = </a:t>
            </a:r>
            <a:r>
              <a:rPr b="1" lang="de-DE" sz="1050">
                <a:solidFill>
                  <a:srgbClr val="C586C0"/>
                </a:solidFill>
                <a:latin typeface="Courier New"/>
                <a:ea typeface="Courier New"/>
                <a:cs typeface="Courier New"/>
                <a:sym typeface="Courier New"/>
              </a:rPr>
              <a:t>new</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setNome</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user</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getNome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setEmail</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user</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getEmail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setSenha</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user</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getSenha</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Set</a:t>
            </a:r>
            <a:r>
              <a:rPr b="1" lang="de-DE" sz="1050">
                <a:solidFill>
                  <a:srgbClr val="D4D4D4"/>
                </a:solidFill>
                <a:latin typeface="Courier New"/>
                <a:ea typeface="Courier New"/>
                <a:cs typeface="Courier New"/>
                <a:sym typeface="Courier New"/>
              </a:rPr>
              <a:t>&lt;</a:t>
            </a:r>
            <a:r>
              <a:rPr b="1" lang="de-DE" sz="1050">
                <a:solidFill>
                  <a:srgbClr val="4EC9B0"/>
                </a:solidFill>
                <a:latin typeface="Courier New"/>
                <a:ea typeface="Courier New"/>
                <a:cs typeface="Courier New"/>
                <a:sym typeface="Courier New"/>
              </a:rPr>
              <a:t>UsuarioPerfil</a:t>
            </a:r>
            <a:r>
              <a:rPr b="1" lang="de-DE" sz="1050">
                <a:solidFill>
                  <a:srgbClr val="D4D4D4"/>
                </a:solidFill>
                <a:latin typeface="Courier New"/>
                <a:ea typeface="Courier New"/>
                <a:cs typeface="Courier New"/>
                <a:sym typeface="Courier New"/>
              </a:rPr>
              <a:t>&gt; </a:t>
            </a:r>
            <a:r>
              <a:rPr b="1" lang="de-DE" sz="1050">
                <a:solidFill>
                  <a:srgbClr val="9CDCFE"/>
                </a:solidFill>
                <a:latin typeface="Courier New"/>
                <a:ea typeface="Courier New"/>
                <a:cs typeface="Courier New"/>
                <a:sym typeface="Courier New"/>
              </a:rPr>
              <a:t>perfis</a:t>
            </a:r>
            <a:r>
              <a:rPr b="1" lang="de-DE" sz="1050">
                <a:solidFill>
                  <a:srgbClr val="D4D4D4"/>
                </a:solidFill>
                <a:latin typeface="Courier New"/>
                <a:ea typeface="Courier New"/>
                <a:cs typeface="Courier New"/>
                <a:sym typeface="Courier New"/>
              </a:rPr>
              <a:t> = </a:t>
            </a:r>
            <a:r>
              <a:rPr b="1" lang="de-DE" sz="1050">
                <a:solidFill>
                  <a:srgbClr val="C586C0"/>
                </a:solidFill>
                <a:latin typeface="Courier New"/>
                <a:ea typeface="Courier New"/>
                <a:cs typeface="Courier New"/>
                <a:sym typeface="Courier New"/>
              </a:rPr>
              <a:t>new</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HashSet</a:t>
            </a:r>
            <a:r>
              <a:rPr b="1" lang="de-DE" sz="1050">
                <a:solidFill>
                  <a:srgbClr val="D4D4D4"/>
                </a:solidFill>
                <a:latin typeface="Courier New"/>
                <a:ea typeface="Courier New"/>
                <a:cs typeface="Courier New"/>
                <a:sym typeface="Courier New"/>
              </a:rPr>
              <a:t>&lt;&gt;();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for</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Perfil</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perfil</a:t>
            </a:r>
            <a:r>
              <a:rPr b="1" lang="de-DE" sz="1050">
                <a:solidFill>
                  <a:srgbClr val="C586C0"/>
                </a:solidFill>
                <a:latin typeface="Courier New"/>
                <a:ea typeface="Courier New"/>
                <a:cs typeface="Courier New"/>
                <a:sym typeface="Courier New"/>
              </a:rPr>
              <a:t>:</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user</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getPerfis</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perfil</a:t>
            </a:r>
            <a:r>
              <a:rPr b="1" lang="de-DE" sz="1050">
                <a:solidFill>
                  <a:srgbClr val="D4D4D4"/>
                </a:solidFill>
                <a:latin typeface="Courier New"/>
                <a:ea typeface="Courier New"/>
                <a:cs typeface="Courier New"/>
                <a:sym typeface="Courier New"/>
              </a:rPr>
              <a:t> = </a:t>
            </a:r>
            <a:r>
              <a:rPr b="1" lang="de-DE" sz="1050">
                <a:solidFill>
                  <a:srgbClr val="9CDCFE"/>
                </a:solidFill>
                <a:latin typeface="Courier New"/>
                <a:ea typeface="Courier New"/>
                <a:cs typeface="Courier New"/>
                <a:sym typeface="Courier New"/>
              </a:rPr>
              <a:t>perfilService</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buscar</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perfil</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getId</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UsuarioPerfil</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usuarioPerfil</a:t>
            </a:r>
            <a:r>
              <a:rPr b="1" lang="de-DE" sz="1050">
                <a:solidFill>
                  <a:srgbClr val="D4D4D4"/>
                </a:solidFill>
                <a:latin typeface="Courier New"/>
                <a:ea typeface="Courier New"/>
                <a:cs typeface="Courier New"/>
                <a:sym typeface="Courier New"/>
              </a:rPr>
              <a:t> = </a:t>
            </a:r>
            <a:r>
              <a:rPr b="1" lang="de-DE" sz="1050">
                <a:solidFill>
                  <a:srgbClr val="C586C0"/>
                </a:solidFill>
                <a:latin typeface="Courier New"/>
                <a:ea typeface="Courier New"/>
                <a:cs typeface="Courier New"/>
                <a:sym typeface="Courier New"/>
              </a:rPr>
              <a:t>new</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UsuarioPerfil</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perfil</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LocalDate</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now</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perfis</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add</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usuarioPerfil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setUsuarioPerfis</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perfis</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 = </a:t>
            </a:r>
            <a:r>
              <a:rPr b="1" lang="de-DE" sz="1050">
                <a:solidFill>
                  <a:srgbClr val="9CDCFE"/>
                </a:solidFill>
                <a:latin typeface="Courier New"/>
                <a:ea typeface="Courier New"/>
                <a:cs typeface="Courier New"/>
                <a:sym typeface="Courier New"/>
              </a:rPr>
              <a:t>usuarioRepository</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save</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new</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UsuarioDTO</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endParaRPr b="1" sz="900">
              <a:solidFill>
                <a:srgbClr val="569CD6"/>
              </a:solidFill>
              <a:latin typeface="Courier New"/>
              <a:ea typeface="Courier New"/>
              <a:cs typeface="Courier New"/>
              <a:sym typeface="Courier New"/>
            </a:endParaRPr>
          </a:p>
        </p:txBody>
      </p:sp>
      <p:sp>
        <p:nvSpPr>
          <p:cNvPr id="354" name="Google Shape;354;g14fffd28d41_0_336"/>
          <p:cNvSpPr txBox="1"/>
          <p:nvPr/>
        </p:nvSpPr>
        <p:spPr>
          <a:xfrm>
            <a:off x="7074675" y="1818150"/>
            <a:ext cx="4738200" cy="1847100"/>
          </a:xfrm>
          <a:prstGeom prst="rect">
            <a:avLst/>
          </a:prstGeom>
          <a:solidFill>
            <a:schemeClr val="dk1"/>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45720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a:t>
            </a:r>
            <a:r>
              <a:rPr b="1" lang="de-DE" sz="900">
                <a:solidFill>
                  <a:srgbClr val="4EC9B0"/>
                </a:solidFill>
                <a:latin typeface="Courier New"/>
                <a:ea typeface="Courier New"/>
                <a:cs typeface="Courier New"/>
                <a:sym typeface="Courier New"/>
              </a:rPr>
              <a:t>Service</a:t>
            </a:r>
            <a:endParaRPr b="1" sz="900">
              <a:solidFill>
                <a:srgbClr val="4EC9B0"/>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de-DE" sz="900">
                <a:solidFill>
                  <a:srgbClr val="569CD6"/>
                </a:solidFill>
                <a:latin typeface="Courier New"/>
                <a:ea typeface="Courier New"/>
                <a:cs typeface="Courier New"/>
                <a:sym typeface="Courier New"/>
              </a:rPr>
              <a:t>public</a:t>
            </a: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class</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PerfilService</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457200" rtl="0" algn="l">
              <a:lnSpc>
                <a:spcPct val="100000"/>
              </a:lnSpc>
              <a:spcBef>
                <a:spcPts val="0"/>
              </a:spcBef>
              <a:spcAft>
                <a:spcPts val="0"/>
              </a:spcAft>
              <a:buNone/>
            </a:pPr>
            <a:r>
              <a:t/>
            </a:r>
            <a:endParaRPr b="1" sz="900">
              <a:solidFill>
                <a:srgbClr val="D4D4D4"/>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Autowired</a:t>
            </a:r>
            <a:endParaRPr b="1" sz="900">
              <a:solidFill>
                <a:srgbClr val="4EC9B0"/>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de-DE" sz="900">
                <a:solidFill>
                  <a:srgbClr val="569CD6"/>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private</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PerfilRepository</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perfilRepository</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457200" rtl="0" algn="l">
              <a:lnSpc>
                <a:spcPct val="100000"/>
              </a:lnSpc>
              <a:spcBef>
                <a:spcPts val="0"/>
              </a:spcBef>
              <a:spcAft>
                <a:spcPts val="0"/>
              </a:spcAft>
              <a:buNone/>
            </a:pPr>
            <a:r>
              <a:t/>
            </a:r>
            <a:endParaRPr b="1" sz="900">
              <a:solidFill>
                <a:srgbClr val="D4D4D4"/>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de-DE" sz="900">
                <a:solidFill>
                  <a:srgbClr val="569CD6"/>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public</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Perfil</a:t>
            </a: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buscar</a:t>
            </a:r>
            <a:r>
              <a:rPr b="1" lang="de-DE" sz="900">
                <a:solidFill>
                  <a:srgbClr val="D4D4D4"/>
                </a:solidFill>
                <a:latin typeface="Courier New"/>
                <a:ea typeface="Courier New"/>
                <a:cs typeface="Courier New"/>
                <a:sym typeface="Courier New"/>
              </a:rPr>
              <a:t>(</a:t>
            </a:r>
            <a:r>
              <a:rPr b="1" lang="de-DE" sz="900">
                <a:solidFill>
                  <a:srgbClr val="4EC9B0"/>
                </a:solidFill>
                <a:latin typeface="Courier New"/>
                <a:ea typeface="Courier New"/>
                <a:cs typeface="Courier New"/>
                <a:sym typeface="Courier New"/>
              </a:rPr>
              <a:t>Long</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id</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Optional</a:t>
            </a:r>
            <a:r>
              <a:rPr b="1" lang="de-DE" sz="900">
                <a:solidFill>
                  <a:srgbClr val="D4D4D4"/>
                </a:solidFill>
                <a:latin typeface="Courier New"/>
                <a:ea typeface="Courier New"/>
                <a:cs typeface="Courier New"/>
                <a:sym typeface="Courier New"/>
              </a:rPr>
              <a:t>&lt;</a:t>
            </a:r>
            <a:r>
              <a:rPr b="1" lang="de-DE" sz="900">
                <a:solidFill>
                  <a:srgbClr val="4EC9B0"/>
                </a:solidFill>
                <a:latin typeface="Courier New"/>
                <a:ea typeface="Courier New"/>
                <a:cs typeface="Courier New"/>
                <a:sym typeface="Courier New"/>
              </a:rPr>
              <a:t>Perfil</a:t>
            </a:r>
            <a:r>
              <a:rPr b="1" lang="de-DE" sz="900">
                <a:solidFill>
                  <a:srgbClr val="D4D4D4"/>
                </a:solidFill>
                <a:latin typeface="Courier New"/>
                <a:ea typeface="Courier New"/>
                <a:cs typeface="Courier New"/>
                <a:sym typeface="Courier New"/>
              </a:rPr>
              <a:t>&gt; </a:t>
            </a:r>
            <a:r>
              <a:rPr b="1" lang="de-DE" sz="900">
                <a:solidFill>
                  <a:srgbClr val="9CDCFE"/>
                </a:solidFill>
                <a:latin typeface="Courier New"/>
                <a:ea typeface="Courier New"/>
                <a:cs typeface="Courier New"/>
                <a:sym typeface="Courier New"/>
              </a:rPr>
              <a:t>perfil</a:t>
            </a:r>
            <a:r>
              <a:rPr b="1" lang="de-DE" sz="900">
                <a:solidFill>
                  <a:srgbClr val="D4D4D4"/>
                </a:solidFill>
                <a:latin typeface="Courier New"/>
                <a:ea typeface="Courier New"/>
                <a:cs typeface="Courier New"/>
                <a:sym typeface="Courier New"/>
              </a:rPr>
              <a:t> = </a:t>
            </a:r>
            <a:r>
              <a:rPr b="1" lang="de-DE" sz="900">
                <a:solidFill>
                  <a:srgbClr val="9CDCFE"/>
                </a:solidFill>
                <a:latin typeface="Courier New"/>
                <a:ea typeface="Courier New"/>
                <a:cs typeface="Courier New"/>
                <a:sym typeface="Courier New"/>
              </a:rPr>
              <a:t>perfilRepository</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findById</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id</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C586C0"/>
                </a:solidFill>
                <a:latin typeface="Courier New"/>
                <a:ea typeface="Courier New"/>
                <a:cs typeface="Courier New"/>
                <a:sym typeface="Courier New"/>
              </a:rPr>
              <a:t>return</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perfil</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get</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p:txBody>
      </p:sp>
      <p:sp>
        <p:nvSpPr>
          <p:cNvPr id="355" name="Google Shape;355;g14fffd28d41_0_336"/>
          <p:cNvSpPr/>
          <p:nvPr/>
        </p:nvSpPr>
        <p:spPr>
          <a:xfrm>
            <a:off x="131900" y="1523559"/>
            <a:ext cx="6096000" cy="666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sz="1400">
                <a:solidFill>
                  <a:srgbClr val="000000"/>
                </a:solidFill>
                <a:latin typeface="Arial"/>
                <a:ea typeface="Arial"/>
                <a:cs typeface="Arial"/>
                <a:sym typeface="Arial"/>
              </a:rPr>
              <a:t>Modificar o método da classe </a:t>
            </a:r>
            <a:r>
              <a:rPr b="1" lang="de-DE" sz="1400">
                <a:solidFill>
                  <a:srgbClr val="2035FC"/>
                </a:solidFill>
                <a:latin typeface="Arial"/>
                <a:ea typeface="Arial"/>
                <a:cs typeface="Arial"/>
                <a:sym typeface="Arial"/>
              </a:rPr>
              <a:t>UsuarioService</a:t>
            </a:r>
            <a:r>
              <a:rPr lang="de-DE">
                <a:solidFill>
                  <a:schemeClr val="dk1"/>
                </a:solidFill>
              </a:rPr>
              <a:t>, e incluir os Autowired para </a:t>
            </a:r>
            <a:r>
              <a:rPr b="1" lang="de-DE">
                <a:solidFill>
                  <a:srgbClr val="2035FC"/>
                </a:solidFill>
              </a:rPr>
              <a:t>PerfilService</a:t>
            </a:r>
            <a:r>
              <a:rPr lang="de-DE">
                <a:solidFill>
                  <a:schemeClr val="dk1"/>
                </a:solidFill>
              </a:rPr>
              <a:t> e </a:t>
            </a:r>
            <a:r>
              <a:rPr b="1" lang="de-DE">
                <a:solidFill>
                  <a:srgbClr val="2035FC"/>
                </a:solidFill>
              </a:rPr>
              <a:t>UsuarioPerfilRepository</a:t>
            </a:r>
            <a:endParaRPr b="1" sz="1400">
              <a:solidFill>
                <a:srgbClr val="2035FC"/>
              </a:solidFill>
              <a:latin typeface="Arial"/>
              <a:ea typeface="Arial"/>
              <a:cs typeface="Arial"/>
              <a:sym typeface="Arial"/>
            </a:endParaRPr>
          </a:p>
        </p:txBody>
      </p:sp>
      <p:sp>
        <p:nvSpPr>
          <p:cNvPr id="356" name="Google Shape;356;g14fffd28d41_0_336"/>
          <p:cNvSpPr/>
          <p:nvPr/>
        </p:nvSpPr>
        <p:spPr>
          <a:xfrm>
            <a:off x="7074675" y="1523550"/>
            <a:ext cx="53130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a:t>Criar</a:t>
            </a:r>
            <a:r>
              <a:rPr lang="de-DE" sz="1400">
                <a:solidFill>
                  <a:srgbClr val="000000"/>
                </a:solidFill>
                <a:latin typeface="Arial"/>
                <a:ea typeface="Arial"/>
                <a:cs typeface="Arial"/>
                <a:sym typeface="Arial"/>
              </a:rPr>
              <a:t> a classe </a:t>
            </a:r>
            <a:r>
              <a:rPr b="1" lang="de-DE" sz="1400">
                <a:solidFill>
                  <a:srgbClr val="2035FC"/>
                </a:solidFill>
                <a:latin typeface="Arial"/>
                <a:ea typeface="Arial"/>
                <a:cs typeface="Arial"/>
                <a:sym typeface="Arial"/>
              </a:rPr>
              <a:t>PerfilService</a:t>
            </a:r>
            <a:endParaRPr b="1" sz="1400">
              <a:solidFill>
                <a:srgbClr val="2035FC"/>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34a7b2d169_1_0"/>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de-DE"/>
              <a:t>Novo Projeto</a:t>
            </a:r>
            <a:endParaRPr/>
          </a:p>
        </p:txBody>
      </p:sp>
      <p:sp>
        <p:nvSpPr>
          <p:cNvPr id="114" name="Google Shape;114;g134a7b2d169_1_0"/>
          <p:cNvSpPr/>
          <p:nvPr/>
        </p:nvSpPr>
        <p:spPr>
          <a:xfrm>
            <a:off x="197850" y="1625100"/>
            <a:ext cx="4126200" cy="3462000"/>
          </a:xfrm>
          <a:prstGeom prst="rect">
            <a:avLst/>
          </a:prstGeom>
          <a:noFill/>
          <a:ln cap="flat" cmpd="sng" w="28575">
            <a:solidFill>
              <a:srgbClr val="4472C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200">
                <a:solidFill>
                  <a:srgbClr val="000000"/>
                </a:solidFill>
                <a:latin typeface="Arial"/>
                <a:ea typeface="Arial"/>
                <a:cs typeface="Arial"/>
                <a:sym typeface="Arial"/>
              </a:rPr>
              <a:t>Criar um novo projeto com o nome </a:t>
            </a:r>
            <a:r>
              <a:rPr b="1" lang="de-DE" sz="1200">
                <a:solidFill>
                  <a:srgbClr val="0000FF"/>
                </a:solidFill>
                <a:latin typeface="Arial"/>
                <a:ea typeface="Arial"/>
                <a:cs typeface="Arial"/>
                <a:sym typeface="Arial"/>
              </a:rPr>
              <a:t>projeto-service-dto</a:t>
            </a:r>
            <a:r>
              <a:rPr b="1" lang="de-DE" sz="1200">
                <a:solidFill>
                  <a:schemeClr val="dk1"/>
                </a:solidFill>
              </a:rPr>
              <a:t>:</a:t>
            </a:r>
            <a:endParaRPr b="1" sz="1200">
              <a:solidFill>
                <a:schemeClr val="dk1"/>
              </a:solidFill>
            </a:endParaRPr>
          </a:p>
          <a:p>
            <a:pPr indent="0" lvl="0" marL="0" marR="0" rtl="0" algn="l">
              <a:spcBef>
                <a:spcPts val="0"/>
              </a:spcBef>
              <a:spcAft>
                <a:spcPts val="0"/>
              </a:spcAft>
              <a:buNone/>
            </a:pPr>
            <a:r>
              <a:t/>
            </a:r>
            <a:endParaRPr b="1" sz="1200">
              <a:solidFill>
                <a:schemeClr val="dk1"/>
              </a:solidFill>
            </a:endParaRPr>
          </a:p>
          <a:p>
            <a:pPr indent="0" lvl="0" marL="0" marR="0" rtl="0" algn="l">
              <a:spcBef>
                <a:spcPts val="0"/>
              </a:spcBef>
              <a:spcAft>
                <a:spcPts val="0"/>
              </a:spcAft>
              <a:buNone/>
            </a:pPr>
            <a:r>
              <a:rPr b="1" lang="de-DE" sz="1200">
                <a:solidFill>
                  <a:schemeClr val="dk1"/>
                </a:solidFill>
              </a:rPr>
              <a:t>Name: </a:t>
            </a:r>
            <a:r>
              <a:rPr lang="de-DE" sz="1200">
                <a:solidFill>
                  <a:schemeClr val="dk1"/>
                </a:solidFill>
              </a:rPr>
              <a:t>projeto-service-dto</a:t>
            </a:r>
            <a:endParaRPr sz="1200">
              <a:solidFill>
                <a:schemeClr val="dk1"/>
              </a:solidFill>
            </a:endParaRPr>
          </a:p>
          <a:p>
            <a:pPr indent="0" lvl="0" marL="0" marR="0" rtl="0" algn="l">
              <a:spcBef>
                <a:spcPts val="0"/>
              </a:spcBef>
              <a:spcAft>
                <a:spcPts val="0"/>
              </a:spcAft>
              <a:buNone/>
            </a:pPr>
            <a:r>
              <a:rPr b="1" lang="de-DE" sz="1200">
                <a:solidFill>
                  <a:schemeClr val="dk1"/>
                </a:solidFill>
              </a:rPr>
              <a:t>Group</a:t>
            </a:r>
            <a:r>
              <a:rPr lang="de-DE" sz="1200">
                <a:solidFill>
                  <a:schemeClr val="dk1"/>
                </a:solidFill>
              </a:rPr>
              <a:t>: org.serratec.backend</a:t>
            </a:r>
            <a:endParaRPr sz="1200">
              <a:solidFill>
                <a:schemeClr val="dk1"/>
              </a:solidFill>
            </a:endParaRPr>
          </a:p>
          <a:p>
            <a:pPr indent="0" lvl="0" marL="0" marR="0" rtl="0" algn="l">
              <a:spcBef>
                <a:spcPts val="0"/>
              </a:spcBef>
              <a:spcAft>
                <a:spcPts val="0"/>
              </a:spcAft>
              <a:buNone/>
            </a:pPr>
            <a:r>
              <a:rPr b="1" lang="de-DE" sz="1200">
                <a:solidFill>
                  <a:schemeClr val="dk1"/>
                </a:solidFill>
              </a:rPr>
              <a:t>Artifact</a:t>
            </a:r>
            <a:r>
              <a:rPr lang="de-DE" sz="1200">
                <a:solidFill>
                  <a:schemeClr val="dk1"/>
                </a:solidFill>
              </a:rPr>
              <a:t>: projeto-service-dto</a:t>
            </a:r>
            <a:endParaRPr sz="1200">
              <a:solidFill>
                <a:schemeClr val="dk1"/>
              </a:solidFill>
            </a:endParaRPr>
          </a:p>
          <a:p>
            <a:pPr indent="0" lvl="0" marL="0" marR="0" rtl="0" algn="l">
              <a:spcBef>
                <a:spcPts val="0"/>
              </a:spcBef>
              <a:spcAft>
                <a:spcPts val="0"/>
              </a:spcAft>
              <a:buNone/>
            </a:pPr>
            <a:r>
              <a:rPr b="1" lang="de-DE" sz="1200">
                <a:solidFill>
                  <a:schemeClr val="dk1"/>
                </a:solidFill>
              </a:rPr>
              <a:t>Version</a:t>
            </a:r>
            <a:r>
              <a:rPr lang="de-DE" sz="1200">
                <a:solidFill>
                  <a:schemeClr val="dk1"/>
                </a:solidFill>
              </a:rPr>
              <a:t>: 0.0.0-SNAPSHOT</a:t>
            </a:r>
            <a:endParaRPr sz="1200">
              <a:solidFill>
                <a:schemeClr val="dk1"/>
              </a:solidFill>
            </a:endParaRPr>
          </a:p>
          <a:p>
            <a:pPr indent="0" lvl="0" marL="0" marR="0" rtl="0" algn="l">
              <a:spcBef>
                <a:spcPts val="0"/>
              </a:spcBef>
              <a:spcAft>
                <a:spcPts val="0"/>
              </a:spcAft>
              <a:buNone/>
            </a:pPr>
            <a:r>
              <a:rPr b="1" lang="de-DE" sz="1200">
                <a:solidFill>
                  <a:schemeClr val="dk1"/>
                </a:solidFill>
              </a:rPr>
              <a:t>Description</a:t>
            </a:r>
            <a:r>
              <a:rPr lang="de-DE" sz="1200">
                <a:solidFill>
                  <a:schemeClr val="dk1"/>
                </a:solidFill>
              </a:rPr>
              <a:t>: Exemplo Service e DTO</a:t>
            </a:r>
            <a:endParaRPr sz="1200">
              <a:solidFill>
                <a:schemeClr val="dk1"/>
              </a:solidFill>
            </a:endParaRPr>
          </a:p>
          <a:p>
            <a:pPr indent="0" lvl="0" marL="0" marR="0" rtl="0" algn="l">
              <a:spcBef>
                <a:spcPts val="0"/>
              </a:spcBef>
              <a:spcAft>
                <a:spcPts val="0"/>
              </a:spcAft>
              <a:buNone/>
            </a:pPr>
            <a:r>
              <a:rPr b="1" lang="de-DE" sz="1200">
                <a:solidFill>
                  <a:schemeClr val="dk1"/>
                </a:solidFill>
              </a:rPr>
              <a:t>Package</a:t>
            </a:r>
            <a:r>
              <a:rPr lang="de-DE" sz="1200">
                <a:solidFill>
                  <a:schemeClr val="dk1"/>
                </a:solidFill>
              </a:rPr>
              <a:t>: org.serratec.backend.servicedto</a:t>
            </a:r>
            <a:endParaRPr sz="1200">
              <a:solidFill>
                <a:schemeClr val="dk1"/>
              </a:solidFill>
            </a:endParaRPr>
          </a:p>
          <a:p>
            <a:pPr indent="0" lvl="0" marL="0" marR="0" rtl="0" algn="l">
              <a:spcBef>
                <a:spcPts val="0"/>
              </a:spcBef>
              <a:spcAft>
                <a:spcPts val="0"/>
              </a:spcAft>
              <a:buNone/>
            </a:pPr>
            <a:r>
              <a:t/>
            </a:r>
            <a:endParaRPr sz="1200">
              <a:solidFill>
                <a:schemeClr val="dk1"/>
              </a:solidFill>
            </a:endParaRPr>
          </a:p>
          <a:p>
            <a:pPr indent="0" lvl="0" marL="0" marR="0" rtl="0" algn="l">
              <a:spcBef>
                <a:spcPts val="0"/>
              </a:spcBef>
              <a:spcAft>
                <a:spcPts val="0"/>
              </a:spcAft>
              <a:buNone/>
            </a:pPr>
            <a:r>
              <a:rPr b="1" lang="de-DE" sz="1200">
                <a:solidFill>
                  <a:schemeClr val="dk1"/>
                </a:solidFill>
              </a:rPr>
              <a:t>Spring Boot Version</a:t>
            </a:r>
            <a:r>
              <a:rPr lang="de-DE" sz="1200">
                <a:solidFill>
                  <a:schemeClr val="dk1"/>
                </a:solidFill>
              </a:rPr>
              <a:t>: 2.7.3</a:t>
            </a:r>
            <a:endParaRPr sz="1200">
              <a:solidFill>
                <a:schemeClr val="dk1"/>
              </a:solidFill>
            </a:endParaRPr>
          </a:p>
          <a:p>
            <a:pPr indent="0" lvl="0" marL="0" marR="0" rtl="0" algn="l">
              <a:spcBef>
                <a:spcPts val="0"/>
              </a:spcBef>
              <a:spcAft>
                <a:spcPts val="0"/>
              </a:spcAft>
              <a:buNone/>
            </a:pPr>
            <a:r>
              <a:t/>
            </a:r>
            <a:endParaRPr sz="1200">
              <a:solidFill>
                <a:schemeClr val="dk1"/>
              </a:solidFill>
            </a:endParaRPr>
          </a:p>
          <a:p>
            <a:pPr indent="0" lvl="0" marL="0" marR="0" rtl="0" algn="l">
              <a:spcBef>
                <a:spcPts val="0"/>
              </a:spcBef>
              <a:spcAft>
                <a:spcPts val="0"/>
              </a:spcAft>
              <a:buNone/>
            </a:pPr>
            <a:r>
              <a:rPr b="1" lang="de-DE" sz="1200">
                <a:solidFill>
                  <a:schemeClr val="dk1"/>
                </a:solidFill>
              </a:rPr>
              <a:t>Dependencies</a:t>
            </a:r>
            <a:r>
              <a:rPr lang="de-DE" sz="1200">
                <a:solidFill>
                  <a:schemeClr val="dk1"/>
                </a:solidFill>
              </a:rPr>
              <a:t>:</a:t>
            </a:r>
            <a:endParaRPr sz="1200">
              <a:solidFill>
                <a:schemeClr val="dk1"/>
              </a:solidFill>
            </a:endParaRPr>
          </a:p>
          <a:p>
            <a:pPr indent="-304800" lvl="0" marL="457200" marR="0" rtl="0" algn="l">
              <a:spcBef>
                <a:spcPts val="0"/>
              </a:spcBef>
              <a:spcAft>
                <a:spcPts val="0"/>
              </a:spcAft>
              <a:buClr>
                <a:schemeClr val="dk1"/>
              </a:buClr>
              <a:buSzPts val="1200"/>
              <a:buChar char="●"/>
            </a:pPr>
            <a:r>
              <a:rPr lang="de-DE" sz="1200">
                <a:solidFill>
                  <a:schemeClr val="dk1"/>
                </a:solidFill>
              </a:rPr>
              <a:t>Spring Boot DevTools</a:t>
            </a:r>
            <a:endParaRPr sz="1200">
              <a:solidFill>
                <a:schemeClr val="dk1"/>
              </a:solidFill>
            </a:endParaRPr>
          </a:p>
          <a:p>
            <a:pPr indent="-304800" lvl="0" marL="457200" marR="0" rtl="0" algn="l">
              <a:spcBef>
                <a:spcPts val="0"/>
              </a:spcBef>
              <a:spcAft>
                <a:spcPts val="0"/>
              </a:spcAft>
              <a:buClr>
                <a:schemeClr val="dk1"/>
              </a:buClr>
              <a:buSzPts val="1200"/>
              <a:buChar char="●"/>
            </a:pPr>
            <a:r>
              <a:rPr lang="de-DE" sz="1200">
                <a:solidFill>
                  <a:schemeClr val="dk1"/>
                </a:solidFill>
              </a:rPr>
              <a:t>Spring Data JPA</a:t>
            </a:r>
            <a:endParaRPr sz="1200">
              <a:solidFill>
                <a:schemeClr val="dk1"/>
              </a:solidFill>
            </a:endParaRPr>
          </a:p>
          <a:p>
            <a:pPr indent="-304800" lvl="0" marL="457200" marR="0" rtl="0" algn="l">
              <a:spcBef>
                <a:spcPts val="0"/>
              </a:spcBef>
              <a:spcAft>
                <a:spcPts val="0"/>
              </a:spcAft>
              <a:buClr>
                <a:schemeClr val="dk1"/>
              </a:buClr>
              <a:buSzPts val="1200"/>
              <a:buChar char="●"/>
            </a:pPr>
            <a:r>
              <a:rPr lang="de-DE" sz="1200">
                <a:solidFill>
                  <a:schemeClr val="dk1"/>
                </a:solidFill>
              </a:rPr>
              <a:t>Flyway Migration</a:t>
            </a:r>
            <a:endParaRPr sz="1200">
              <a:solidFill>
                <a:schemeClr val="dk1"/>
              </a:solidFill>
            </a:endParaRPr>
          </a:p>
          <a:p>
            <a:pPr indent="-304800" lvl="0" marL="457200" marR="0" rtl="0" algn="l">
              <a:spcBef>
                <a:spcPts val="0"/>
              </a:spcBef>
              <a:spcAft>
                <a:spcPts val="0"/>
              </a:spcAft>
              <a:buClr>
                <a:schemeClr val="dk1"/>
              </a:buClr>
              <a:buSzPts val="1200"/>
              <a:buChar char="●"/>
            </a:pPr>
            <a:r>
              <a:rPr lang="de-DE" sz="1200">
                <a:solidFill>
                  <a:schemeClr val="dk1"/>
                </a:solidFill>
              </a:rPr>
              <a:t>PostgresSQL Driver</a:t>
            </a:r>
            <a:endParaRPr sz="1200">
              <a:solidFill>
                <a:schemeClr val="dk1"/>
              </a:solidFill>
            </a:endParaRPr>
          </a:p>
          <a:p>
            <a:pPr indent="-304800" lvl="0" marL="457200" marR="0" rtl="0" algn="l">
              <a:spcBef>
                <a:spcPts val="0"/>
              </a:spcBef>
              <a:spcAft>
                <a:spcPts val="0"/>
              </a:spcAft>
              <a:buClr>
                <a:schemeClr val="dk1"/>
              </a:buClr>
              <a:buSzPts val="1200"/>
              <a:buChar char="●"/>
            </a:pPr>
            <a:r>
              <a:rPr lang="de-DE" sz="1200">
                <a:solidFill>
                  <a:schemeClr val="dk1"/>
                </a:solidFill>
              </a:rPr>
              <a:t>Spring Web</a:t>
            </a:r>
            <a:endParaRPr sz="1200">
              <a:solidFill>
                <a:schemeClr val="dk1"/>
              </a:solidFill>
            </a:endParaRPr>
          </a:p>
        </p:txBody>
      </p:sp>
      <p:pic>
        <p:nvPicPr>
          <p:cNvPr id="115" name="Google Shape;115;g134a7b2d169_1_0"/>
          <p:cNvPicPr preferRelativeResize="0"/>
          <p:nvPr/>
        </p:nvPicPr>
        <p:blipFill>
          <a:blip r:embed="rId3">
            <a:alphaModFix/>
          </a:blip>
          <a:stretch>
            <a:fillRect/>
          </a:stretch>
        </p:blipFill>
        <p:spPr>
          <a:xfrm>
            <a:off x="4476450" y="1538425"/>
            <a:ext cx="3792825" cy="5008700"/>
          </a:xfrm>
          <a:prstGeom prst="rect">
            <a:avLst/>
          </a:prstGeom>
          <a:noFill/>
          <a:ln>
            <a:noFill/>
          </a:ln>
        </p:spPr>
      </p:pic>
      <p:pic>
        <p:nvPicPr>
          <p:cNvPr id="116" name="Google Shape;116;g134a7b2d169_1_0"/>
          <p:cNvPicPr preferRelativeResize="0"/>
          <p:nvPr/>
        </p:nvPicPr>
        <p:blipFill>
          <a:blip r:embed="rId4">
            <a:alphaModFix/>
          </a:blip>
          <a:stretch>
            <a:fillRect/>
          </a:stretch>
        </p:blipFill>
        <p:spPr>
          <a:xfrm>
            <a:off x="8269275" y="1538425"/>
            <a:ext cx="3792825" cy="500868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14fffd28d41_0_358"/>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Testando Postman</a:t>
            </a:r>
            <a:endParaRPr/>
          </a:p>
        </p:txBody>
      </p:sp>
      <p:sp>
        <p:nvSpPr>
          <p:cNvPr id="362" name="Google Shape;362;g14fffd28d41_0_358"/>
          <p:cNvSpPr txBox="1"/>
          <p:nvPr/>
        </p:nvSpPr>
        <p:spPr>
          <a:xfrm>
            <a:off x="303125" y="2629950"/>
            <a:ext cx="3000000" cy="169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de-DE">
                <a:solidFill>
                  <a:schemeClr val="dk1"/>
                </a:solidFill>
              </a:rPr>
              <a:t>Inserindo o usuário Carlos com o perfil Admin e User como exemplo abaixo.</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rPr lang="de-DE">
                <a:solidFill>
                  <a:schemeClr val="dk1"/>
                </a:solidFill>
              </a:rPr>
              <a:t>Não é necessário passar todo o objeto perfil, basta passar apenas o atributo id.</a:t>
            </a:r>
            <a:endParaRPr>
              <a:solidFill>
                <a:schemeClr val="dk1"/>
              </a:solidFill>
            </a:endParaRPr>
          </a:p>
        </p:txBody>
      </p:sp>
      <p:pic>
        <p:nvPicPr>
          <p:cNvPr id="363" name="Google Shape;363;g14fffd28d41_0_358"/>
          <p:cNvPicPr preferRelativeResize="0"/>
          <p:nvPr/>
        </p:nvPicPr>
        <p:blipFill>
          <a:blip r:embed="rId3">
            <a:alphaModFix/>
          </a:blip>
          <a:stretch>
            <a:fillRect/>
          </a:stretch>
        </p:blipFill>
        <p:spPr>
          <a:xfrm>
            <a:off x="3656750" y="1592925"/>
            <a:ext cx="6151176" cy="51237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151697c1f6b_0_0"/>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Transações</a:t>
            </a:r>
            <a:endParaRPr/>
          </a:p>
        </p:txBody>
      </p:sp>
      <p:sp>
        <p:nvSpPr>
          <p:cNvPr id="369" name="Google Shape;369;g151697c1f6b_0_0"/>
          <p:cNvSpPr/>
          <p:nvPr/>
        </p:nvSpPr>
        <p:spPr>
          <a:xfrm>
            <a:off x="7356358" y="1782545"/>
            <a:ext cx="775800" cy="432900"/>
          </a:xfrm>
          <a:prstGeom prst="ellipse">
            <a:avLst/>
          </a:prstGeom>
          <a:solidFill>
            <a:srgbClr val="C9DAF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Inicio</a:t>
            </a:r>
            <a:endParaRPr b="0" i="0" sz="800" u="none" cap="none" strike="noStrike">
              <a:solidFill>
                <a:srgbClr val="000000"/>
              </a:solidFill>
              <a:latin typeface="Arial"/>
              <a:ea typeface="Arial"/>
              <a:cs typeface="Arial"/>
              <a:sym typeface="Arial"/>
            </a:endParaRPr>
          </a:p>
        </p:txBody>
      </p:sp>
      <p:sp>
        <p:nvSpPr>
          <p:cNvPr id="370" name="Google Shape;370;g151697c1f6b_0_0"/>
          <p:cNvSpPr/>
          <p:nvPr/>
        </p:nvSpPr>
        <p:spPr>
          <a:xfrm>
            <a:off x="7216577" y="2388720"/>
            <a:ext cx="1055400" cy="5097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Recebe valor</a:t>
            </a:r>
            <a:endParaRPr b="0" i="0" sz="800" u="none" cap="none" strike="noStrike">
              <a:solidFill>
                <a:srgbClr val="000000"/>
              </a:solidFill>
              <a:latin typeface="Arial"/>
              <a:ea typeface="Arial"/>
              <a:cs typeface="Arial"/>
              <a:sym typeface="Arial"/>
            </a:endParaRPr>
          </a:p>
        </p:txBody>
      </p:sp>
      <p:sp>
        <p:nvSpPr>
          <p:cNvPr id="371" name="Google Shape;371;g151697c1f6b_0_0"/>
          <p:cNvSpPr/>
          <p:nvPr/>
        </p:nvSpPr>
        <p:spPr>
          <a:xfrm>
            <a:off x="7216577" y="3094559"/>
            <a:ext cx="1055400" cy="5097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Verifica Saldo</a:t>
            </a:r>
            <a:endParaRPr b="0" i="0" sz="800" u="none" cap="none" strike="noStrike">
              <a:solidFill>
                <a:srgbClr val="000000"/>
              </a:solidFill>
              <a:latin typeface="Arial"/>
              <a:ea typeface="Arial"/>
              <a:cs typeface="Arial"/>
              <a:sym typeface="Arial"/>
            </a:endParaRPr>
          </a:p>
        </p:txBody>
      </p:sp>
      <p:sp>
        <p:nvSpPr>
          <p:cNvPr id="372" name="Google Shape;372;g151697c1f6b_0_0"/>
          <p:cNvSpPr/>
          <p:nvPr/>
        </p:nvSpPr>
        <p:spPr>
          <a:xfrm>
            <a:off x="7216577" y="3777760"/>
            <a:ext cx="1055400" cy="5097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Remove valor da conta</a:t>
            </a:r>
            <a:endParaRPr b="0" i="0" sz="800" u="none" cap="none" strike="noStrike">
              <a:solidFill>
                <a:srgbClr val="000000"/>
              </a:solidFill>
              <a:latin typeface="Arial"/>
              <a:ea typeface="Arial"/>
              <a:cs typeface="Arial"/>
              <a:sym typeface="Arial"/>
            </a:endParaRPr>
          </a:p>
        </p:txBody>
      </p:sp>
      <p:sp>
        <p:nvSpPr>
          <p:cNvPr id="373" name="Google Shape;373;g151697c1f6b_0_0"/>
          <p:cNvSpPr txBox="1"/>
          <p:nvPr/>
        </p:nvSpPr>
        <p:spPr>
          <a:xfrm>
            <a:off x="1245075" y="1591700"/>
            <a:ext cx="5588400" cy="316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de-DE" sz="1600" u="none" cap="none" strike="noStrike">
                <a:solidFill>
                  <a:srgbClr val="000000"/>
                </a:solidFill>
                <a:latin typeface="Arial"/>
                <a:ea typeface="Arial"/>
                <a:cs typeface="Arial"/>
                <a:sym typeface="Arial"/>
              </a:rPr>
              <a:t>Realizar uma transferência bancária:</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de-DE" sz="1600" u="none" cap="none" strike="noStrike">
                <a:solidFill>
                  <a:srgbClr val="000000"/>
                </a:solidFill>
                <a:latin typeface="Arial"/>
                <a:ea typeface="Arial"/>
                <a:cs typeface="Arial"/>
                <a:sym typeface="Arial"/>
              </a:rPr>
              <a:t>Recebe o valor da transferência</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de-DE" sz="1600" u="none" cap="none" strike="noStrike">
                <a:solidFill>
                  <a:srgbClr val="000000"/>
                </a:solidFill>
                <a:latin typeface="Arial"/>
                <a:ea typeface="Arial"/>
                <a:cs typeface="Arial"/>
                <a:sym typeface="Arial"/>
              </a:rPr>
              <a:t>Verifica se há saldo na conta</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de-DE" sz="1600" u="none" cap="none" strike="noStrike">
                <a:solidFill>
                  <a:srgbClr val="000000"/>
                </a:solidFill>
                <a:latin typeface="Arial"/>
                <a:ea typeface="Arial"/>
                <a:cs typeface="Arial"/>
                <a:sym typeface="Arial"/>
              </a:rPr>
              <a:t>Remove o valor da conta</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de-DE" sz="1600" u="none" cap="none" strike="noStrike">
                <a:solidFill>
                  <a:srgbClr val="000000"/>
                </a:solidFill>
                <a:latin typeface="Arial"/>
                <a:ea typeface="Arial"/>
                <a:cs typeface="Arial"/>
                <a:sym typeface="Arial"/>
              </a:rPr>
              <a:t>Envia para o outro banco o valor</a:t>
            </a:r>
            <a:endParaRPr b="0" i="0" sz="1600" u="none" cap="none" strike="noStrike">
              <a:solidFill>
                <a:srgbClr val="000000"/>
              </a:solidFill>
              <a:latin typeface="Arial"/>
              <a:ea typeface="Arial"/>
              <a:cs typeface="Arial"/>
              <a:sym typeface="Arial"/>
            </a:endParaRPr>
          </a:p>
          <a:p>
            <a:pPr indent="-330200" lvl="1" marL="914400" marR="0" rtl="0" algn="l">
              <a:lnSpc>
                <a:spcPct val="100000"/>
              </a:lnSpc>
              <a:spcBef>
                <a:spcPts val="0"/>
              </a:spcBef>
              <a:spcAft>
                <a:spcPts val="0"/>
              </a:spcAft>
              <a:buClr>
                <a:srgbClr val="000000"/>
              </a:buClr>
              <a:buSzPts val="1600"/>
              <a:buFont typeface="Arial"/>
              <a:buChar char="○"/>
            </a:pPr>
            <a:r>
              <a:rPr b="0" i="0" lang="de-DE" sz="1600" u="none" cap="none" strike="noStrike">
                <a:solidFill>
                  <a:srgbClr val="000000"/>
                </a:solidFill>
                <a:latin typeface="Arial"/>
                <a:ea typeface="Arial"/>
                <a:cs typeface="Arial"/>
                <a:sym typeface="Arial"/>
              </a:rPr>
              <a:t>Faz comunicação com o banco</a:t>
            </a:r>
            <a:endParaRPr b="0" i="0" sz="1600" u="none" cap="none" strike="noStrike">
              <a:solidFill>
                <a:srgbClr val="000000"/>
              </a:solidFill>
              <a:latin typeface="Arial"/>
              <a:ea typeface="Arial"/>
              <a:cs typeface="Arial"/>
              <a:sym typeface="Arial"/>
            </a:endParaRPr>
          </a:p>
          <a:p>
            <a:pPr indent="-330200" lvl="1" marL="914400" marR="0" rtl="0" algn="l">
              <a:lnSpc>
                <a:spcPct val="100000"/>
              </a:lnSpc>
              <a:spcBef>
                <a:spcPts val="0"/>
              </a:spcBef>
              <a:spcAft>
                <a:spcPts val="0"/>
              </a:spcAft>
              <a:buClr>
                <a:srgbClr val="000000"/>
              </a:buClr>
              <a:buSzPts val="1600"/>
              <a:buFont typeface="Arial"/>
              <a:buChar char="○"/>
            </a:pPr>
            <a:r>
              <a:rPr b="0" i="0" lang="de-DE" sz="1600" u="none" cap="none" strike="noStrike">
                <a:solidFill>
                  <a:srgbClr val="000000"/>
                </a:solidFill>
                <a:latin typeface="Arial"/>
                <a:ea typeface="Arial"/>
                <a:cs typeface="Arial"/>
                <a:sym typeface="Arial"/>
              </a:rPr>
              <a:t>Aguarda a confirmação do outro banco</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de-DE" sz="1600" u="none" cap="none" strike="noStrike">
                <a:solidFill>
                  <a:srgbClr val="000000"/>
                </a:solidFill>
                <a:latin typeface="Arial"/>
                <a:ea typeface="Arial"/>
                <a:cs typeface="Arial"/>
                <a:sym typeface="Arial"/>
              </a:rPr>
              <a:t>Encerra a operação</a:t>
            </a:r>
            <a:endParaRPr b="0" i="0" sz="1600" u="none" cap="none" strike="noStrike">
              <a:solidFill>
                <a:srgbClr val="000000"/>
              </a:solidFill>
              <a:latin typeface="Arial"/>
              <a:ea typeface="Arial"/>
              <a:cs typeface="Arial"/>
              <a:sym typeface="Arial"/>
            </a:endParaRPr>
          </a:p>
        </p:txBody>
      </p:sp>
      <p:sp>
        <p:nvSpPr>
          <p:cNvPr id="374" name="Google Shape;374;g151697c1f6b_0_0"/>
          <p:cNvSpPr/>
          <p:nvPr/>
        </p:nvSpPr>
        <p:spPr>
          <a:xfrm>
            <a:off x="7216577" y="4483254"/>
            <a:ext cx="1055400" cy="5097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Envia para outro banco</a:t>
            </a:r>
            <a:endParaRPr b="0" i="0" sz="800" u="none" cap="none" strike="noStrike">
              <a:solidFill>
                <a:srgbClr val="000000"/>
              </a:solidFill>
              <a:latin typeface="Arial"/>
              <a:ea typeface="Arial"/>
              <a:cs typeface="Arial"/>
              <a:sym typeface="Arial"/>
            </a:endParaRPr>
          </a:p>
        </p:txBody>
      </p:sp>
      <p:sp>
        <p:nvSpPr>
          <p:cNvPr id="375" name="Google Shape;375;g151697c1f6b_0_0"/>
          <p:cNvSpPr/>
          <p:nvPr/>
        </p:nvSpPr>
        <p:spPr>
          <a:xfrm>
            <a:off x="8770081" y="4483254"/>
            <a:ext cx="1055400" cy="5097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Outro banco faz Depósito</a:t>
            </a:r>
            <a:endParaRPr b="0" i="0" sz="800" u="none" cap="none" strike="noStrike">
              <a:solidFill>
                <a:srgbClr val="000000"/>
              </a:solidFill>
              <a:latin typeface="Arial"/>
              <a:ea typeface="Arial"/>
              <a:cs typeface="Arial"/>
              <a:sym typeface="Arial"/>
            </a:endParaRPr>
          </a:p>
        </p:txBody>
      </p:sp>
      <p:sp>
        <p:nvSpPr>
          <p:cNvPr id="376" name="Google Shape;376;g151697c1f6b_0_0"/>
          <p:cNvSpPr/>
          <p:nvPr/>
        </p:nvSpPr>
        <p:spPr>
          <a:xfrm>
            <a:off x="8770081" y="5177602"/>
            <a:ext cx="1055400" cy="5097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Confirma Operação</a:t>
            </a:r>
            <a:endParaRPr b="0" i="0" sz="800" u="none" cap="none" strike="noStrike">
              <a:solidFill>
                <a:srgbClr val="000000"/>
              </a:solidFill>
              <a:latin typeface="Arial"/>
              <a:ea typeface="Arial"/>
              <a:cs typeface="Arial"/>
              <a:sym typeface="Arial"/>
            </a:endParaRPr>
          </a:p>
        </p:txBody>
      </p:sp>
      <p:sp>
        <p:nvSpPr>
          <p:cNvPr id="377" name="Google Shape;377;g151697c1f6b_0_0"/>
          <p:cNvSpPr/>
          <p:nvPr/>
        </p:nvSpPr>
        <p:spPr>
          <a:xfrm>
            <a:off x="7216577" y="5177602"/>
            <a:ext cx="1055400" cy="509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Aguarda operação</a:t>
            </a:r>
            <a:endParaRPr b="0" i="0" sz="800" u="none" cap="none" strike="noStrike">
              <a:solidFill>
                <a:srgbClr val="000000"/>
              </a:solidFill>
              <a:latin typeface="Arial"/>
              <a:ea typeface="Arial"/>
              <a:cs typeface="Arial"/>
              <a:sym typeface="Arial"/>
            </a:endParaRPr>
          </a:p>
        </p:txBody>
      </p:sp>
      <p:sp>
        <p:nvSpPr>
          <p:cNvPr id="378" name="Google Shape;378;g151697c1f6b_0_0"/>
          <p:cNvSpPr/>
          <p:nvPr/>
        </p:nvSpPr>
        <p:spPr>
          <a:xfrm>
            <a:off x="7356358" y="5871950"/>
            <a:ext cx="775800" cy="432900"/>
          </a:xfrm>
          <a:prstGeom prst="ellipse">
            <a:avLst/>
          </a:prstGeom>
          <a:solidFill>
            <a:srgbClr val="93C47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Fim</a:t>
            </a:r>
            <a:endParaRPr b="0" i="0" sz="800" u="none" cap="none" strike="noStrike">
              <a:solidFill>
                <a:srgbClr val="000000"/>
              </a:solidFill>
              <a:latin typeface="Arial"/>
              <a:ea typeface="Arial"/>
              <a:cs typeface="Arial"/>
              <a:sym typeface="Arial"/>
            </a:endParaRPr>
          </a:p>
        </p:txBody>
      </p:sp>
      <p:cxnSp>
        <p:nvCxnSpPr>
          <p:cNvPr id="379" name="Google Shape;379;g151697c1f6b_0_0"/>
          <p:cNvCxnSpPr>
            <a:stCxn id="369" idx="4"/>
            <a:endCxn id="370" idx="0"/>
          </p:cNvCxnSpPr>
          <p:nvPr/>
        </p:nvCxnSpPr>
        <p:spPr>
          <a:xfrm>
            <a:off x="7744258" y="2215445"/>
            <a:ext cx="0" cy="173400"/>
          </a:xfrm>
          <a:prstGeom prst="straightConnector1">
            <a:avLst/>
          </a:prstGeom>
          <a:noFill/>
          <a:ln cap="flat" cmpd="sng" w="9525">
            <a:solidFill>
              <a:srgbClr val="595959"/>
            </a:solidFill>
            <a:prstDash val="solid"/>
            <a:round/>
            <a:headEnd len="sm" w="sm" type="none"/>
            <a:tailEnd len="med" w="med" type="triangle"/>
          </a:ln>
        </p:spPr>
      </p:cxnSp>
      <p:cxnSp>
        <p:nvCxnSpPr>
          <p:cNvPr id="380" name="Google Shape;380;g151697c1f6b_0_0"/>
          <p:cNvCxnSpPr>
            <a:stCxn id="370" idx="2"/>
            <a:endCxn id="371" idx="0"/>
          </p:cNvCxnSpPr>
          <p:nvPr/>
        </p:nvCxnSpPr>
        <p:spPr>
          <a:xfrm>
            <a:off x="7744277" y="2898420"/>
            <a:ext cx="0" cy="196200"/>
          </a:xfrm>
          <a:prstGeom prst="straightConnector1">
            <a:avLst/>
          </a:prstGeom>
          <a:noFill/>
          <a:ln cap="flat" cmpd="sng" w="9525">
            <a:solidFill>
              <a:srgbClr val="595959"/>
            </a:solidFill>
            <a:prstDash val="solid"/>
            <a:round/>
            <a:headEnd len="sm" w="sm" type="none"/>
            <a:tailEnd len="med" w="med" type="triangle"/>
          </a:ln>
        </p:spPr>
      </p:cxnSp>
      <p:cxnSp>
        <p:nvCxnSpPr>
          <p:cNvPr id="381" name="Google Shape;381;g151697c1f6b_0_0"/>
          <p:cNvCxnSpPr>
            <a:stCxn id="371" idx="2"/>
            <a:endCxn id="372" idx="0"/>
          </p:cNvCxnSpPr>
          <p:nvPr/>
        </p:nvCxnSpPr>
        <p:spPr>
          <a:xfrm>
            <a:off x="7744277" y="3604259"/>
            <a:ext cx="0" cy="173400"/>
          </a:xfrm>
          <a:prstGeom prst="straightConnector1">
            <a:avLst/>
          </a:prstGeom>
          <a:noFill/>
          <a:ln cap="flat" cmpd="sng" w="9525">
            <a:solidFill>
              <a:srgbClr val="595959"/>
            </a:solidFill>
            <a:prstDash val="solid"/>
            <a:round/>
            <a:headEnd len="sm" w="sm" type="none"/>
            <a:tailEnd len="med" w="med" type="triangle"/>
          </a:ln>
        </p:spPr>
      </p:cxnSp>
      <p:cxnSp>
        <p:nvCxnSpPr>
          <p:cNvPr id="382" name="Google Shape;382;g151697c1f6b_0_0"/>
          <p:cNvCxnSpPr>
            <a:stCxn id="372" idx="2"/>
            <a:endCxn id="374" idx="0"/>
          </p:cNvCxnSpPr>
          <p:nvPr/>
        </p:nvCxnSpPr>
        <p:spPr>
          <a:xfrm>
            <a:off x="7744277" y="4287460"/>
            <a:ext cx="0" cy="195900"/>
          </a:xfrm>
          <a:prstGeom prst="straightConnector1">
            <a:avLst/>
          </a:prstGeom>
          <a:noFill/>
          <a:ln cap="flat" cmpd="sng" w="9525">
            <a:solidFill>
              <a:srgbClr val="595959"/>
            </a:solidFill>
            <a:prstDash val="solid"/>
            <a:round/>
            <a:headEnd len="sm" w="sm" type="none"/>
            <a:tailEnd len="med" w="med" type="triangle"/>
          </a:ln>
        </p:spPr>
      </p:cxnSp>
      <p:cxnSp>
        <p:nvCxnSpPr>
          <p:cNvPr id="383" name="Google Shape;383;g151697c1f6b_0_0"/>
          <p:cNvCxnSpPr>
            <a:stCxn id="375" idx="2"/>
            <a:endCxn id="376" idx="0"/>
          </p:cNvCxnSpPr>
          <p:nvPr/>
        </p:nvCxnSpPr>
        <p:spPr>
          <a:xfrm>
            <a:off x="9297781" y="4992954"/>
            <a:ext cx="0" cy="184500"/>
          </a:xfrm>
          <a:prstGeom prst="straightConnector1">
            <a:avLst/>
          </a:prstGeom>
          <a:noFill/>
          <a:ln cap="flat" cmpd="sng" w="9525">
            <a:solidFill>
              <a:srgbClr val="595959"/>
            </a:solidFill>
            <a:prstDash val="solid"/>
            <a:round/>
            <a:headEnd len="sm" w="sm" type="none"/>
            <a:tailEnd len="med" w="med" type="triangle"/>
          </a:ln>
        </p:spPr>
      </p:cxnSp>
      <p:cxnSp>
        <p:nvCxnSpPr>
          <p:cNvPr id="384" name="Google Shape;384;g151697c1f6b_0_0"/>
          <p:cNvCxnSpPr>
            <a:stCxn id="377" idx="2"/>
            <a:endCxn id="378" idx="0"/>
          </p:cNvCxnSpPr>
          <p:nvPr/>
        </p:nvCxnSpPr>
        <p:spPr>
          <a:xfrm>
            <a:off x="7744277" y="5687302"/>
            <a:ext cx="0" cy="184500"/>
          </a:xfrm>
          <a:prstGeom prst="straightConnector1">
            <a:avLst/>
          </a:prstGeom>
          <a:noFill/>
          <a:ln cap="flat" cmpd="sng" w="9525">
            <a:solidFill>
              <a:srgbClr val="595959"/>
            </a:solidFill>
            <a:prstDash val="solid"/>
            <a:round/>
            <a:headEnd len="sm" w="sm" type="none"/>
            <a:tailEnd len="med" w="med" type="triangle"/>
          </a:ln>
        </p:spPr>
      </p:cxnSp>
      <p:cxnSp>
        <p:nvCxnSpPr>
          <p:cNvPr id="385" name="Google Shape;385;g151697c1f6b_0_0"/>
          <p:cNvCxnSpPr>
            <a:stCxn id="374" idx="3"/>
            <a:endCxn id="375" idx="1"/>
          </p:cNvCxnSpPr>
          <p:nvPr/>
        </p:nvCxnSpPr>
        <p:spPr>
          <a:xfrm>
            <a:off x="8271977" y="4738104"/>
            <a:ext cx="498000" cy="0"/>
          </a:xfrm>
          <a:prstGeom prst="straightConnector1">
            <a:avLst/>
          </a:prstGeom>
          <a:noFill/>
          <a:ln cap="flat" cmpd="sng" w="9525">
            <a:solidFill>
              <a:srgbClr val="595959"/>
            </a:solidFill>
            <a:prstDash val="solid"/>
            <a:round/>
            <a:headEnd len="sm" w="sm" type="none"/>
            <a:tailEnd len="med" w="med" type="triangle"/>
          </a:ln>
        </p:spPr>
      </p:cxnSp>
      <p:cxnSp>
        <p:nvCxnSpPr>
          <p:cNvPr id="386" name="Google Shape;386;g151697c1f6b_0_0"/>
          <p:cNvCxnSpPr>
            <a:stCxn id="376" idx="1"/>
            <a:endCxn id="377" idx="3"/>
          </p:cNvCxnSpPr>
          <p:nvPr/>
        </p:nvCxnSpPr>
        <p:spPr>
          <a:xfrm rot="10800000">
            <a:off x="8272081" y="5432452"/>
            <a:ext cx="498000" cy="0"/>
          </a:xfrm>
          <a:prstGeom prst="straightConnector1">
            <a:avLst/>
          </a:prstGeom>
          <a:noFill/>
          <a:ln cap="flat" cmpd="sng" w="9525">
            <a:solidFill>
              <a:srgbClr val="595959"/>
            </a:solidFill>
            <a:prstDash val="solid"/>
            <a:round/>
            <a:headEnd len="sm" w="sm"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151697c1f6b_0_22"/>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Transações</a:t>
            </a:r>
            <a:endParaRPr/>
          </a:p>
        </p:txBody>
      </p:sp>
      <p:sp>
        <p:nvSpPr>
          <p:cNvPr id="392" name="Google Shape;392;g151697c1f6b_0_22"/>
          <p:cNvSpPr/>
          <p:nvPr/>
        </p:nvSpPr>
        <p:spPr>
          <a:xfrm>
            <a:off x="7741887" y="1982896"/>
            <a:ext cx="745800" cy="416100"/>
          </a:xfrm>
          <a:prstGeom prst="ellipse">
            <a:avLst/>
          </a:prstGeom>
          <a:solidFill>
            <a:srgbClr val="C9DAF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Inicio</a:t>
            </a:r>
            <a:endParaRPr b="0" i="0" sz="800" u="none" cap="none" strike="noStrike">
              <a:solidFill>
                <a:srgbClr val="000000"/>
              </a:solidFill>
              <a:latin typeface="Arial"/>
              <a:ea typeface="Arial"/>
              <a:cs typeface="Arial"/>
              <a:sym typeface="Arial"/>
            </a:endParaRPr>
          </a:p>
        </p:txBody>
      </p:sp>
      <p:sp>
        <p:nvSpPr>
          <p:cNvPr id="393" name="Google Shape;393;g151697c1f6b_0_22"/>
          <p:cNvSpPr/>
          <p:nvPr/>
        </p:nvSpPr>
        <p:spPr>
          <a:xfrm>
            <a:off x="7607508" y="2565644"/>
            <a:ext cx="1014600" cy="4899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Recebe valor</a:t>
            </a:r>
            <a:endParaRPr b="0" i="0" sz="800" u="none" cap="none" strike="noStrike">
              <a:solidFill>
                <a:srgbClr val="000000"/>
              </a:solidFill>
              <a:latin typeface="Arial"/>
              <a:ea typeface="Arial"/>
              <a:cs typeface="Arial"/>
              <a:sym typeface="Arial"/>
            </a:endParaRPr>
          </a:p>
        </p:txBody>
      </p:sp>
      <p:sp>
        <p:nvSpPr>
          <p:cNvPr id="394" name="Google Shape;394;g151697c1f6b_0_22"/>
          <p:cNvSpPr/>
          <p:nvPr/>
        </p:nvSpPr>
        <p:spPr>
          <a:xfrm>
            <a:off x="7607508" y="3244204"/>
            <a:ext cx="1014600" cy="4899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Verifica Saldo</a:t>
            </a:r>
            <a:endParaRPr b="0" i="0" sz="800" u="none" cap="none" strike="noStrike">
              <a:solidFill>
                <a:srgbClr val="000000"/>
              </a:solidFill>
              <a:latin typeface="Arial"/>
              <a:ea typeface="Arial"/>
              <a:cs typeface="Arial"/>
              <a:sym typeface="Arial"/>
            </a:endParaRPr>
          </a:p>
        </p:txBody>
      </p:sp>
      <p:sp>
        <p:nvSpPr>
          <p:cNvPr id="395" name="Google Shape;395;g151697c1f6b_0_22"/>
          <p:cNvSpPr/>
          <p:nvPr/>
        </p:nvSpPr>
        <p:spPr>
          <a:xfrm>
            <a:off x="7607508" y="3901001"/>
            <a:ext cx="1014600" cy="4899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Remove valor da conta</a:t>
            </a:r>
            <a:endParaRPr b="0" i="0" sz="800" u="none" cap="none" strike="noStrike">
              <a:solidFill>
                <a:srgbClr val="000000"/>
              </a:solidFill>
              <a:latin typeface="Arial"/>
              <a:ea typeface="Arial"/>
              <a:cs typeface="Arial"/>
              <a:sym typeface="Arial"/>
            </a:endParaRPr>
          </a:p>
        </p:txBody>
      </p:sp>
      <p:sp>
        <p:nvSpPr>
          <p:cNvPr id="396" name="Google Shape;396;g151697c1f6b_0_22"/>
          <p:cNvSpPr txBox="1"/>
          <p:nvPr/>
        </p:nvSpPr>
        <p:spPr>
          <a:xfrm>
            <a:off x="1866800" y="1793950"/>
            <a:ext cx="5372400" cy="30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de-DE" sz="1600" u="none" cap="none" strike="noStrike">
                <a:solidFill>
                  <a:srgbClr val="000000"/>
                </a:solidFill>
                <a:latin typeface="Arial"/>
                <a:ea typeface="Arial"/>
                <a:cs typeface="Arial"/>
                <a:sym typeface="Arial"/>
              </a:rPr>
              <a:t>Realizar uma transferência bancária:</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de-DE" sz="1600" u="none" cap="none" strike="noStrike">
                <a:solidFill>
                  <a:srgbClr val="000000"/>
                </a:solidFill>
                <a:latin typeface="Arial"/>
                <a:ea typeface="Arial"/>
                <a:cs typeface="Arial"/>
                <a:sym typeface="Arial"/>
              </a:rPr>
              <a:t>Recebe o valor da transferência</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de-DE" sz="1600" u="none" cap="none" strike="noStrike">
                <a:solidFill>
                  <a:srgbClr val="000000"/>
                </a:solidFill>
                <a:latin typeface="Arial"/>
                <a:ea typeface="Arial"/>
                <a:cs typeface="Arial"/>
                <a:sym typeface="Arial"/>
              </a:rPr>
              <a:t>Verifica se há saldo na conta</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de-DE" sz="1600" u="none" cap="none" strike="noStrike">
                <a:solidFill>
                  <a:srgbClr val="000000"/>
                </a:solidFill>
                <a:latin typeface="Arial"/>
                <a:ea typeface="Arial"/>
                <a:cs typeface="Arial"/>
                <a:sym typeface="Arial"/>
              </a:rPr>
              <a:t>Remove o valor da conta</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de-DE" sz="1600" u="none" cap="none" strike="noStrike">
                <a:solidFill>
                  <a:srgbClr val="000000"/>
                </a:solidFill>
                <a:latin typeface="Arial"/>
                <a:ea typeface="Arial"/>
                <a:cs typeface="Arial"/>
                <a:sym typeface="Arial"/>
              </a:rPr>
              <a:t>Envia para o outro banco o valor</a:t>
            </a:r>
            <a:endParaRPr b="0" i="0" sz="1600" u="none" cap="none" strike="noStrike">
              <a:solidFill>
                <a:srgbClr val="000000"/>
              </a:solidFill>
              <a:latin typeface="Arial"/>
              <a:ea typeface="Arial"/>
              <a:cs typeface="Arial"/>
              <a:sym typeface="Arial"/>
            </a:endParaRPr>
          </a:p>
          <a:p>
            <a:pPr indent="-330200" lvl="1" marL="914400" marR="0" rtl="0" algn="l">
              <a:lnSpc>
                <a:spcPct val="100000"/>
              </a:lnSpc>
              <a:spcBef>
                <a:spcPts val="0"/>
              </a:spcBef>
              <a:spcAft>
                <a:spcPts val="0"/>
              </a:spcAft>
              <a:buClr>
                <a:srgbClr val="000000"/>
              </a:buClr>
              <a:buSzPts val="1600"/>
              <a:buFont typeface="Arial"/>
              <a:buChar char="○"/>
            </a:pPr>
            <a:r>
              <a:rPr b="0" i="0" lang="de-DE" sz="1600" u="none" cap="none" strike="noStrike">
                <a:solidFill>
                  <a:srgbClr val="000000"/>
                </a:solidFill>
                <a:latin typeface="Arial"/>
                <a:ea typeface="Arial"/>
                <a:cs typeface="Arial"/>
                <a:sym typeface="Arial"/>
              </a:rPr>
              <a:t>Faz comunicação com o banco</a:t>
            </a:r>
            <a:endParaRPr b="0" i="0" sz="1600" u="none" cap="none" strike="noStrike">
              <a:solidFill>
                <a:srgbClr val="000000"/>
              </a:solidFill>
              <a:latin typeface="Arial"/>
              <a:ea typeface="Arial"/>
              <a:cs typeface="Arial"/>
              <a:sym typeface="Arial"/>
            </a:endParaRPr>
          </a:p>
          <a:p>
            <a:pPr indent="-330200" lvl="1" marL="914400" marR="0" rtl="0" algn="l">
              <a:lnSpc>
                <a:spcPct val="100000"/>
              </a:lnSpc>
              <a:spcBef>
                <a:spcPts val="0"/>
              </a:spcBef>
              <a:spcAft>
                <a:spcPts val="0"/>
              </a:spcAft>
              <a:buClr>
                <a:srgbClr val="CC0000"/>
              </a:buClr>
              <a:buSzPts val="1600"/>
              <a:buFont typeface="Arial"/>
              <a:buChar char="○"/>
            </a:pPr>
            <a:r>
              <a:rPr b="0" i="0" lang="de-DE" sz="1600" u="none" cap="none" strike="noStrike">
                <a:solidFill>
                  <a:srgbClr val="CC0000"/>
                </a:solidFill>
                <a:latin typeface="Arial"/>
                <a:ea typeface="Arial"/>
                <a:cs typeface="Arial"/>
                <a:sym typeface="Arial"/>
              </a:rPr>
              <a:t>Aguarda a confirmação do outro banco</a:t>
            </a:r>
            <a:endParaRPr b="0" i="0" sz="1600" u="none" cap="none" strike="noStrike">
              <a:solidFill>
                <a:srgbClr val="CC0000"/>
              </a:solidFill>
              <a:latin typeface="Arial"/>
              <a:ea typeface="Arial"/>
              <a:cs typeface="Arial"/>
              <a:sym typeface="Arial"/>
            </a:endParaRPr>
          </a:p>
          <a:p>
            <a:pPr indent="-330200" lvl="0" marL="457200" marR="0" rtl="0" algn="l">
              <a:lnSpc>
                <a:spcPct val="100000"/>
              </a:lnSpc>
              <a:spcBef>
                <a:spcPts val="0"/>
              </a:spcBef>
              <a:spcAft>
                <a:spcPts val="0"/>
              </a:spcAft>
              <a:buClr>
                <a:srgbClr val="CC0000"/>
              </a:buClr>
              <a:buSzPts val="1600"/>
              <a:buFont typeface="Arial"/>
              <a:buChar char="●"/>
            </a:pPr>
            <a:r>
              <a:rPr b="0" i="0" lang="de-DE" sz="1600" u="none" cap="none" strike="noStrike">
                <a:solidFill>
                  <a:srgbClr val="CC0000"/>
                </a:solidFill>
                <a:latin typeface="Arial"/>
                <a:ea typeface="Arial"/>
                <a:cs typeface="Arial"/>
                <a:sym typeface="Arial"/>
              </a:rPr>
              <a:t>Encerra a operação</a:t>
            </a:r>
            <a:endParaRPr b="0" i="0" sz="1600" u="none" cap="none" strike="noStrike">
              <a:solidFill>
                <a:srgbClr val="CC0000"/>
              </a:solidFill>
              <a:latin typeface="Arial"/>
              <a:ea typeface="Arial"/>
              <a:cs typeface="Arial"/>
              <a:sym typeface="Arial"/>
            </a:endParaRPr>
          </a:p>
        </p:txBody>
      </p:sp>
      <p:sp>
        <p:nvSpPr>
          <p:cNvPr id="397" name="Google Shape;397;g151697c1f6b_0_22"/>
          <p:cNvSpPr/>
          <p:nvPr/>
        </p:nvSpPr>
        <p:spPr>
          <a:xfrm>
            <a:off x="7607508" y="4579230"/>
            <a:ext cx="1014600" cy="4899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Envia para outro banco</a:t>
            </a:r>
            <a:endParaRPr b="0" i="0" sz="800" u="none" cap="none" strike="noStrike">
              <a:solidFill>
                <a:srgbClr val="000000"/>
              </a:solidFill>
              <a:latin typeface="Arial"/>
              <a:ea typeface="Arial"/>
              <a:cs typeface="Arial"/>
              <a:sym typeface="Arial"/>
            </a:endParaRPr>
          </a:p>
        </p:txBody>
      </p:sp>
      <p:sp>
        <p:nvSpPr>
          <p:cNvPr id="398" name="Google Shape;398;g151697c1f6b_0_22"/>
          <p:cNvSpPr/>
          <p:nvPr/>
        </p:nvSpPr>
        <p:spPr>
          <a:xfrm>
            <a:off x="9100971" y="4579230"/>
            <a:ext cx="1014600" cy="4899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Outro banco faz Depósito</a:t>
            </a:r>
            <a:endParaRPr b="0" i="0" sz="800" u="none" cap="none" strike="noStrike">
              <a:solidFill>
                <a:srgbClr val="000000"/>
              </a:solidFill>
              <a:latin typeface="Arial"/>
              <a:ea typeface="Arial"/>
              <a:cs typeface="Arial"/>
              <a:sym typeface="Arial"/>
            </a:endParaRPr>
          </a:p>
        </p:txBody>
      </p:sp>
      <p:sp>
        <p:nvSpPr>
          <p:cNvPr id="399" name="Google Shape;399;g151697c1f6b_0_22"/>
          <p:cNvSpPr/>
          <p:nvPr/>
        </p:nvSpPr>
        <p:spPr>
          <a:xfrm>
            <a:off x="9100971" y="5246743"/>
            <a:ext cx="1014600" cy="4899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Confirma Operação</a:t>
            </a:r>
            <a:endParaRPr b="0" i="0" sz="800" u="none" cap="none" strike="noStrike">
              <a:solidFill>
                <a:srgbClr val="000000"/>
              </a:solidFill>
              <a:latin typeface="Arial"/>
              <a:ea typeface="Arial"/>
              <a:cs typeface="Arial"/>
              <a:sym typeface="Arial"/>
            </a:endParaRPr>
          </a:p>
        </p:txBody>
      </p:sp>
      <p:sp>
        <p:nvSpPr>
          <p:cNvPr id="400" name="Google Shape;400;g151697c1f6b_0_22"/>
          <p:cNvSpPr/>
          <p:nvPr/>
        </p:nvSpPr>
        <p:spPr>
          <a:xfrm>
            <a:off x="7607508" y="5246743"/>
            <a:ext cx="1014600" cy="4899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Aguarda operação</a:t>
            </a:r>
            <a:endParaRPr b="0" i="0" sz="800" u="none" cap="none" strike="noStrike">
              <a:solidFill>
                <a:srgbClr val="000000"/>
              </a:solidFill>
              <a:latin typeface="Arial"/>
              <a:ea typeface="Arial"/>
              <a:cs typeface="Arial"/>
              <a:sym typeface="Arial"/>
            </a:endParaRPr>
          </a:p>
        </p:txBody>
      </p:sp>
      <p:sp>
        <p:nvSpPr>
          <p:cNvPr id="401" name="Google Shape;401;g151697c1f6b_0_22"/>
          <p:cNvSpPr/>
          <p:nvPr/>
        </p:nvSpPr>
        <p:spPr>
          <a:xfrm>
            <a:off x="7741887" y="5914256"/>
            <a:ext cx="745800" cy="416100"/>
          </a:xfrm>
          <a:prstGeom prst="ellipse">
            <a:avLst/>
          </a:prstGeom>
          <a:solidFill>
            <a:srgbClr val="93C47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Fim</a:t>
            </a:r>
            <a:endParaRPr b="0" i="0" sz="800" u="none" cap="none" strike="noStrike">
              <a:solidFill>
                <a:srgbClr val="000000"/>
              </a:solidFill>
              <a:latin typeface="Arial"/>
              <a:ea typeface="Arial"/>
              <a:cs typeface="Arial"/>
              <a:sym typeface="Arial"/>
            </a:endParaRPr>
          </a:p>
        </p:txBody>
      </p:sp>
      <p:cxnSp>
        <p:nvCxnSpPr>
          <p:cNvPr id="402" name="Google Shape;402;g151697c1f6b_0_22"/>
          <p:cNvCxnSpPr>
            <a:stCxn id="392" idx="4"/>
            <a:endCxn id="393" idx="0"/>
          </p:cNvCxnSpPr>
          <p:nvPr/>
        </p:nvCxnSpPr>
        <p:spPr>
          <a:xfrm>
            <a:off x="8114787" y="2398996"/>
            <a:ext cx="0" cy="166500"/>
          </a:xfrm>
          <a:prstGeom prst="straightConnector1">
            <a:avLst/>
          </a:prstGeom>
          <a:noFill/>
          <a:ln cap="flat" cmpd="sng" w="9525">
            <a:solidFill>
              <a:srgbClr val="595959"/>
            </a:solidFill>
            <a:prstDash val="solid"/>
            <a:round/>
            <a:headEnd len="sm" w="sm" type="none"/>
            <a:tailEnd len="med" w="med" type="triangle"/>
          </a:ln>
        </p:spPr>
      </p:cxnSp>
      <p:cxnSp>
        <p:nvCxnSpPr>
          <p:cNvPr id="403" name="Google Shape;403;g151697c1f6b_0_22"/>
          <p:cNvCxnSpPr>
            <a:stCxn id="393" idx="2"/>
            <a:endCxn id="394" idx="0"/>
          </p:cNvCxnSpPr>
          <p:nvPr/>
        </p:nvCxnSpPr>
        <p:spPr>
          <a:xfrm>
            <a:off x="8114808" y="3055544"/>
            <a:ext cx="0" cy="188700"/>
          </a:xfrm>
          <a:prstGeom prst="straightConnector1">
            <a:avLst/>
          </a:prstGeom>
          <a:noFill/>
          <a:ln cap="flat" cmpd="sng" w="9525">
            <a:solidFill>
              <a:srgbClr val="595959"/>
            </a:solidFill>
            <a:prstDash val="solid"/>
            <a:round/>
            <a:headEnd len="sm" w="sm" type="none"/>
            <a:tailEnd len="med" w="med" type="triangle"/>
          </a:ln>
        </p:spPr>
      </p:cxnSp>
      <p:cxnSp>
        <p:nvCxnSpPr>
          <p:cNvPr id="404" name="Google Shape;404;g151697c1f6b_0_22"/>
          <p:cNvCxnSpPr>
            <a:stCxn id="394" idx="2"/>
            <a:endCxn id="395" idx="0"/>
          </p:cNvCxnSpPr>
          <p:nvPr/>
        </p:nvCxnSpPr>
        <p:spPr>
          <a:xfrm>
            <a:off x="8114808" y="3734104"/>
            <a:ext cx="0" cy="166800"/>
          </a:xfrm>
          <a:prstGeom prst="straightConnector1">
            <a:avLst/>
          </a:prstGeom>
          <a:noFill/>
          <a:ln cap="flat" cmpd="sng" w="9525">
            <a:solidFill>
              <a:srgbClr val="595959"/>
            </a:solidFill>
            <a:prstDash val="solid"/>
            <a:round/>
            <a:headEnd len="sm" w="sm" type="none"/>
            <a:tailEnd len="med" w="med" type="triangle"/>
          </a:ln>
        </p:spPr>
      </p:cxnSp>
      <p:cxnSp>
        <p:nvCxnSpPr>
          <p:cNvPr id="405" name="Google Shape;405;g151697c1f6b_0_22"/>
          <p:cNvCxnSpPr>
            <a:stCxn id="395" idx="2"/>
            <a:endCxn id="397" idx="0"/>
          </p:cNvCxnSpPr>
          <p:nvPr/>
        </p:nvCxnSpPr>
        <p:spPr>
          <a:xfrm>
            <a:off x="8114808" y="4390901"/>
            <a:ext cx="0" cy="188400"/>
          </a:xfrm>
          <a:prstGeom prst="straightConnector1">
            <a:avLst/>
          </a:prstGeom>
          <a:noFill/>
          <a:ln cap="flat" cmpd="sng" w="9525">
            <a:solidFill>
              <a:srgbClr val="595959"/>
            </a:solidFill>
            <a:prstDash val="solid"/>
            <a:round/>
            <a:headEnd len="sm" w="sm" type="none"/>
            <a:tailEnd len="med" w="med" type="triangle"/>
          </a:ln>
        </p:spPr>
      </p:cxnSp>
      <p:cxnSp>
        <p:nvCxnSpPr>
          <p:cNvPr id="406" name="Google Shape;406;g151697c1f6b_0_22"/>
          <p:cNvCxnSpPr>
            <a:stCxn id="398" idx="2"/>
            <a:endCxn id="399" idx="0"/>
          </p:cNvCxnSpPr>
          <p:nvPr/>
        </p:nvCxnSpPr>
        <p:spPr>
          <a:xfrm>
            <a:off x="9608271" y="5069130"/>
            <a:ext cx="0" cy="177600"/>
          </a:xfrm>
          <a:prstGeom prst="straightConnector1">
            <a:avLst/>
          </a:prstGeom>
          <a:noFill/>
          <a:ln cap="flat" cmpd="sng" w="9525">
            <a:solidFill>
              <a:srgbClr val="595959"/>
            </a:solidFill>
            <a:prstDash val="solid"/>
            <a:round/>
            <a:headEnd len="sm" w="sm" type="none"/>
            <a:tailEnd len="med" w="med" type="triangle"/>
          </a:ln>
        </p:spPr>
      </p:cxnSp>
      <p:cxnSp>
        <p:nvCxnSpPr>
          <p:cNvPr id="407" name="Google Shape;407;g151697c1f6b_0_22"/>
          <p:cNvCxnSpPr>
            <a:stCxn id="400" idx="2"/>
            <a:endCxn id="401" idx="0"/>
          </p:cNvCxnSpPr>
          <p:nvPr/>
        </p:nvCxnSpPr>
        <p:spPr>
          <a:xfrm>
            <a:off x="8114808" y="5736643"/>
            <a:ext cx="0" cy="177600"/>
          </a:xfrm>
          <a:prstGeom prst="straightConnector1">
            <a:avLst/>
          </a:prstGeom>
          <a:noFill/>
          <a:ln cap="flat" cmpd="sng" w="9525">
            <a:solidFill>
              <a:srgbClr val="595959"/>
            </a:solidFill>
            <a:prstDash val="solid"/>
            <a:round/>
            <a:headEnd len="sm" w="sm" type="none"/>
            <a:tailEnd len="med" w="med" type="triangle"/>
          </a:ln>
        </p:spPr>
      </p:cxnSp>
      <p:cxnSp>
        <p:nvCxnSpPr>
          <p:cNvPr id="408" name="Google Shape;408;g151697c1f6b_0_22"/>
          <p:cNvCxnSpPr>
            <a:stCxn id="397" idx="3"/>
            <a:endCxn id="398" idx="1"/>
          </p:cNvCxnSpPr>
          <p:nvPr/>
        </p:nvCxnSpPr>
        <p:spPr>
          <a:xfrm>
            <a:off x="8622108" y="4824180"/>
            <a:ext cx="478800" cy="0"/>
          </a:xfrm>
          <a:prstGeom prst="straightConnector1">
            <a:avLst/>
          </a:prstGeom>
          <a:noFill/>
          <a:ln cap="flat" cmpd="sng" w="9525">
            <a:solidFill>
              <a:srgbClr val="595959"/>
            </a:solidFill>
            <a:prstDash val="solid"/>
            <a:round/>
            <a:headEnd len="sm" w="sm" type="none"/>
            <a:tailEnd len="med" w="med" type="triangle"/>
          </a:ln>
        </p:spPr>
      </p:cxnSp>
      <p:cxnSp>
        <p:nvCxnSpPr>
          <p:cNvPr id="409" name="Google Shape;409;g151697c1f6b_0_22"/>
          <p:cNvCxnSpPr>
            <a:stCxn id="399" idx="1"/>
            <a:endCxn id="400" idx="3"/>
          </p:cNvCxnSpPr>
          <p:nvPr/>
        </p:nvCxnSpPr>
        <p:spPr>
          <a:xfrm rot="10800000">
            <a:off x="8622171" y="5491693"/>
            <a:ext cx="478800" cy="0"/>
          </a:xfrm>
          <a:prstGeom prst="straightConnector1">
            <a:avLst/>
          </a:prstGeom>
          <a:noFill/>
          <a:ln cap="flat" cmpd="sng" w="9525">
            <a:solidFill>
              <a:srgbClr val="595959"/>
            </a:solidFill>
            <a:prstDash val="solid"/>
            <a:round/>
            <a:headEnd len="sm" w="sm" type="none"/>
            <a:tailEnd len="med" w="med" type="triangle"/>
          </a:ln>
        </p:spPr>
      </p:cxnSp>
      <p:sp>
        <p:nvSpPr>
          <p:cNvPr id="410" name="Google Shape;410;g151697c1f6b_0_22"/>
          <p:cNvSpPr/>
          <p:nvPr/>
        </p:nvSpPr>
        <p:spPr>
          <a:xfrm>
            <a:off x="9418309" y="4949804"/>
            <a:ext cx="379800" cy="4161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g151697c1f6b_0_22"/>
          <p:cNvSpPr/>
          <p:nvPr/>
        </p:nvSpPr>
        <p:spPr>
          <a:xfrm rot="-1442413">
            <a:off x="8684089" y="3576898"/>
            <a:ext cx="1504501" cy="381121"/>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151697c1f6b_0_64"/>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Transações</a:t>
            </a:r>
            <a:endParaRPr/>
          </a:p>
        </p:txBody>
      </p:sp>
      <p:sp>
        <p:nvSpPr>
          <p:cNvPr id="417" name="Google Shape;417;g151697c1f6b_0_64"/>
          <p:cNvSpPr/>
          <p:nvPr/>
        </p:nvSpPr>
        <p:spPr>
          <a:xfrm>
            <a:off x="7445594" y="2145397"/>
            <a:ext cx="1401600" cy="3399300"/>
          </a:xfrm>
          <a:prstGeom prst="roundRect">
            <a:avLst>
              <a:gd fmla="val 16667" name="adj"/>
            </a:avLst>
          </a:prstGeom>
          <a:solidFill>
            <a:srgbClr val="EEEEEE"/>
          </a:solidFill>
          <a:ln cap="flat" cmpd="sng" w="9525">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g151697c1f6b_0_64"/>
          <p:cNvSpPr/>
          <p:nvPr/>
        </p:nvSpPr>
        <p:spPr>
          <a:xfrm>
            <a:off x="7761553" y="1574475"/>
            <a:ext cx="769800" cy="429600"/>
          </a:xfrm>
          <a:prstGeom prst="ellipse">
            <a:avLst/>
          </a:prstGeom>
          <a:solidFill>
            <a:srgbClr val="C9DAF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Inicio</a:t>
            </a:r>
            <a:endParaRPr b="0" i="0" sz="800" u="none" cap="none" strike="noStrike">
              <a:solidFill>
                <a:srgbClr val="000000"/>
              </a:solidFill>
              <a:latin typeface="Arial"/>
              <a:ea typeface="Arial"/>
              <a:cs typeface="Arial"/>
              <a:sym typeface="Arial"/>
            </a:endParaRPr>
          </a:p>
        </p:txBody>
      </p:sp>
      <p:sp>
        <p:nvSpPr>
          <p:cNvPr id="419" name="Google Shape;419;g151697c1f6b_0_64"/>
          <p:cNvSpPr/>
          <p:nvPr/>
        </p:nvSpPr>
        <p:spPr>
          <a:xfrm>
            <a:off x="7622846" y="2254446"/>
            <a:ext cx="1047300" cy="5058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Recebe valor</a:t>
            </a:r>
            <a:endParaRPr b="0" i="0" sz="800" u="none" cap="none" strike="noStrike">
              <a:solidFill>
                <a:srgbClr val="000000"/>
              </a:solidFill>
              <a:latin typeface="Arial"/>
              <a:ea typeface="Arial"/>
              <a:cs typeface="Arial"/>
              <a:sym typeface="Arial"/>
            </a:endParaRPr>
          </a:p>
        </p:txBody>
      </p:sp>
      <p:sp>
        <p:nvSpPr>
          <p:cNvPr id="420" name="Google Shape;420;g151697c1f6b_0_64"/>
          <p:cNvSpPr/>
          <p:nvPr/>
        </p:nvSpPr>
        <p:spPr>
          <a:xfrm>
            <a:off x="7622846" y="2929682"/>
            <a:ext cx="1047300" cy="5058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Verifica Saldo</a:t>
            </a:r>
            <a:endParaRPr b="0" i="0" sz="800" u="none" cap="none" strike="noStrike">
              <a:solidFill>
                <a:srgbClr val="000000"/>
              </a:solidFill>
              <a:latin typeface="Arial"/>
              <a:ea typeface="Arial"/>
              <a:cs typeface="Arial"/>
              <a:sym typeface="Arial"/>
            </a:endParaRPr>
          </a:p>
        </p:txBody>
      </p:sp>
      <p:sp>
        <p:nvSpPr>
          <p:cNvPr id="421" name="Google Shape;421;g151697c1f6b_0_64"/>
          <p:cNvSpPr/>
          <p:nvPr/>
        </p:nvSpPr>
        <p:spPr>
          <a:xfrm>
            <a:off x="7622846" y="3590847"/>
            <a:ext cx="1047300" cy="5058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Remove valor da conta</a:t>
            </a:r>
            <a:endParaRPr b="0" i="0" sz="800" u="none" cap="none" strike="noStrike">
              <a:solidFill>
                <a:srgbClr val="000000"/>
              </a:solidFill>
              <a:latin typeface="Arial"/>
              <a:ea typeface="Arial"/>
              <a:cs typeface="Arial"/>
              <a:sym typeface="Arial"/>
            </a:endParaRPr>
          </a:p>
        </p:txBody>
      </p:sp>
      <p:sp>
        <p:nvSpPr>
          <p:cNvPr id="422" name="Google Shape;422;g151697c1f6b_0_64"/>
          <p:cNvSpPr txBox="1"/>
          <p:nvPr/>
        </p:nvSpPr>
        <p:spPr>
          <a:xfrm>
            <a:off x="1697225" y="1633837"/>
            <a:ext cx="5545500" cy="314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de-DE" sz="1600" u="none" cap="none" strike="noStrike">
                <a:solidFill>
                  <a:srgbClr val="000000"/>
                </a:solidFill>
                <a:latin typeface="Arial"/>
                <a:ea typeface="Arial"/>
                <a:cs typeface="Arial"/>
                <a:sym typeface="Arial"/>
              </a:rPr>
              <a:t>Realizar uma transferência bancária:</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de-DE" sz="1600" u="none" cap="none" strike="noStrike">
                <a:solidFill>
                  <a:srgbClr val="000000"/>
                </a:solidFill>
                <a:latin typeface="Arial"/>
                <a:ea typeface="Arial"/>
                <a:cs typeface="Arial"/>
                <a:sym typeface="Arial"/>
              </a:rPr>
              <a:t>Tentar  (Begin Transaction - SQL)</a:t>
            </a:r>
            <a:endParaRPr b="0" i="0" sz="1600" u="none" cap="none" strike="noStrike">
              <a:solidFill>
                <a:srgbClr val="000000"/>
              </a:solidFill>
              <a:latin typeface="Arial"/>
              <a:ea typeface="Arial"/>
              <a:cs typeface="Arial"/>
              <a:sym typeface="Arial"/>
            </a:endParaRPr>
          </a:p>
          <a:p>
            <a:pPr indent="-330200" lvl="1" marL="914400" marR="0" rtl="0" algn="l">
              <a:lnSpc>
                <a:spcPct val="100000"/>
              </a:lnSpc>
              <a:spcBef>
                <a:spcPts val="0"/>
              </a:spcBef>
              <a:spcAft>
                <a:spcPts val="0"/>
              </a:spcAft>
              <a:buClr>
                <a:srgbClr val="000000"/>
              </a:buClr>
              <a:buSzPts val="1600"/>
              <a:buFont typeface="Arial"/>
              <a:buChar char="○"/>
            </a:pPr>
            <a:r>
              <a:rPr b="0" i="0" lang="de-DE" sz="1600" u="none" cap="none" strike="noStrike">
                <a:solidFill>
                  <a:srgbClr val="000000"/>
                </a:solidFill>
                <a:latin typeface="Arial"/>
                <a:ea typeface="Arial"/>
                <a:cs typeface="Arial"/>
                <a:sym typeface="Arial"/>
              </a:rPr>
              <a:t>Recebe o valor da transferência</a:t>
            </a:r>
            <a:endParaRPr b="0" i="0" sz="1600" u="none" cap="none" strike="noStrike">
              <a:solidFill>
                <a:srgbClr val="000000"/>
              </a:solidFill>
              <a:latin typeface="Arial"/>
              <a:ea typeface="Arial"/>
              <a:cs typeface="Arial"/>
              <a:sym typeface="Arial"/>
            </a:endParaRPr>
          </a:p>
          <a:p>
            <a:pPr indent="-330200" lvl="1" marL="914400" marR="0" rtl="0" algn="l">
              <a:lnSpc>
                <a:spcPct val="100000"/>
              </a:lnSpc>
              <a:spcBef>
                <a:spcPts val="0"/>
              </a:spcBef>
              <a:spcAft>
                <a:spcPts val="0"/>
              </a:spcAft>
              <a:buClr>
                <a:srgbClr val="000000"/>
              </a:buClr>
              <a:buSzPts val="1600"/>
              <a:buFont typeface="Arial"/>
              <a:buChar char="○"/>
            </a:pPr>
            <a:r>
              <a:rPr b="0" i="0" lang="de-DE" sz="1600" u="none" cap="none" strike="noStrike">
                <a:solidFill>
                  <a:srgbClr val="000000"/>
                </a:solidFill>
                <a:latin typeface="Arial"/>
                <a:ea typeface="Arial"/>
                <a:cs typeface="Arial"/>
                <a:sym typeface="Arial"/>
              </a:rPr>
              <a:t>Verifica se há saldo na conta</a:t>
            </a:r>
            <a:endParaRPr b="0" i="0" sz="1600" u="none" cap="none" strike="noStrike">
              <a:solidFill>
                <a:srgbClr val="000000"/>
              </a:solidFill>
              <a:latin typeface="Arial"/>
              <a:ea typeface="Arial"/>
              <a:cs typeface="Arial"/>
              <a:sym typeface="Arial"/>
            </a:endParaRPr>
          </a:p>
          <a:p>
            <a:pPr indent="-330200" lvl="1" marL="914400" marR="0" rtl="0" algn="l">
              <a:lnSpc>
                <a:spcPct val="100000"/>
              </a:lnSpc>
              <a:spcBef>
                <a:spcPts val="0"/>
              </a:spcBef>
              <a:spcAft>
                <a:spcPts val="0"/>
              </a:spcAft>
              <a:buClr>
                <a:srgbClr val="000000"/>
              </a:buClr>
              <a:buSzPts val="1600"/>
              <a:buFont typeface="Arial"/>
              <a:buChar char="○"/>
            </a:pPr>
            <a:r>
              <a:rPr b="0" i="0" lang="de-DE" sz="1600" u="none" cap="none" strike="noStrike">
                <a:solidFill>
                  <a:srgbClr val="000000"/>
                </a:solidFill>
                <a:latin typeface="Arial"/>
                <a:ea typeface="Arial"/>
                <a:cs typeface="Arial"/>
                <a:sym typeface="Arial"/>
              </a:rPr>
              <a:t>Remove o valor da conta</a:t>
            </a:r>
            <a:endParaRPr b="0" i="0" sz="1600" u="none" cap="none" strike="noStrike">
              <a:solidFill>
                <a:srgbClr val="000000"/>
              </a:solidFill>
              <a:latin typeface="Arial"/>
              <a:ea typeface="Arial"/>
              <a:cs typeface="Arial"/>
              <a:sym typeface="Arial"/>
            </a:endParaRPr>
          </a:p>
          <a:p>
            <a:pPr indent="-330200" lvl="1" marL="914400" marR="0" rtl="0" algn="l">
              <a:lnSpc>
                <a:spcPct val="100000"/>
              </a:lnSpc>
              <a:spcBef>
                <a:spcPts val="0"/>
              </a:spcBef>
              <a:spcAft>
                <a:spcPts val="0"/>
              </a:spcAft>
              <a:buClr>
                <a:srgbClr val="000000"/>
              </a:buClr>
              <a:buSzPts val="1600"/>
              <a:buFont typeface="Arial"/>
              <a:buChar char="○"/>
            </a:pPr>
            <a:r>
              <a:rPr b="0" i="0" lang="de-DE" sz="1600" u="none" cap="none" strike="noStrike">
                <a:solidFill>
                  <a:srgbClr val="000000"/>
                </a:solidFill>
                <a:latin typeface="Arial"/>
                <a:ea typeface="Arial"/>
                <a:cs typeface="Arial"/>
                <a:sym typeface="Arial"/>
              </a:rPr>
              <a:t>Envia para o outro banco o valor</a:t>
            </a:r>
            <a:endParaRPr b="0" i="0" sz="1600" u="none" cap="none" strike="noStrike">
              <a:solidFill>
                <a:srgbClr val="000000"/>
              </a:solidFill>
              <a:latin typeface="Arial"/>
              <a:ea typeface="Arial"/>
              <a:cs typeface="Arial"/>
              <a:sym typeface="Arial"/>
            </a:endParaRPr>
          </a:p>
          <a:p>
            <a:pPr indent="-330200" lvl="2" marL="1371600" marR="0" rtl="0" algn="l">
              <a:lnSpc>
                <a:spcPct val="100000"/>
              </a:lnSpc>
              <a:spcBef>
                <a:spcPts val="0"/>
              </a:spcBef>
              <a:spcAft>
                <a:spcPts val="0"/>
              </a:spcAft>
              <a:buClr>
                <a:srgbClr val="000000"/>
              </a:buClr>
              <a:buSzPts val="1600"/>
              <a:buFont typeface="Arial"/>
              <a:buChar char="■"/>
            </a:pPr>
            <a:r>
              <a:rPr b="0" i="0" lang="de-DE" sz="1600" u="none" cap="none" strike="noStrike">
                <a:solidFill>
                  <a:srgbClr val="000000"/>
                </a:solidFill>
                <a:latin typeface="Arial"/>
                <a:ea typeface="Arial"/>
                <a:cs typeface="Arial"/>
                <a:sym typeface="Arial"/>
              </a:rPr>
              <a:t>Faz comunicação com o banco</a:t>
            </a:r>
            <a:endParaRPr b="0" i="0" sz="1600" u="none" cap="none" strike="noStrike">
              <a:solidFill>
                <a:srgbClr val="000000"/>
              </a:solidFill>
              <a:latin typeface="Arial"/>
              <a:ea typeface="Arial"/>
              <a:cs typeface="Arial"/>
              <a:sym typeface="Arial"/>
            </a:endParaRPr>
          </a:p>
          <a:p>
            <a:pPr indent="-330200" lvl="2" marL="1371600" marR="0" rtl="0" algn="l">
              <a:lnSpc>
                <a:spcPct val="100000"/>
              </a:lnSpc>
              <a:spcBef>
                <a:spcPts val="0"/>
              </a:spcBef>
              <a:spcAft>
                <a:spcPts val="0"/>
              </a:spcAft>
              <a:buClr>
                <a:srgbClr val="000000"/>
              </a:buClr>
              <a:buSzPts val="1600"/>
              <a:buFont typeface="Arial"/>
              <a:buChar char="■"/>
            </a:pPr>
            <a:r>
              <a:rPr b="0" i="0" lang="de-DE" sz="1600" u="none" cap="none" strike="noStrike">
                <a:solidFill>
                  <a:srgbClr val="000000"/>
                </a:solidFill>
                <a:latin typeface="Arial"/>
                <a:ea typeface="Arial"/>
                <a:cs typeface="Arial"/>
                <a:sym typeface="Arial"/>
              </a:rPr>
              <a:t>Aguarda a confirmação do outro banco</a:t>
            </a:r>
            <a:endParaRPr b="0" i="0" sz="1600" u="none" cap="none" strike="noStrike">
              <a:solidFill>
                <a:srgbClr val="000000"/>
              </a:solidFill>
              <a:latin typeface="Arial"/>
              <a:ea typeface="Arial"/>
              <a:cs typeface="Arial"/>
              <a:sym typeface="Arial"/>
            </a:endParaRPr>
          </a:p>
          <a:p>
            <a:pPr indent="-330200" lvl="1" marL="914400" marR="0" rtl="0" algn="l">
              <a:lnSpc>
                <a:spcPct val="100000"/>
              </a:lnSpc>
              <a:spcBef>
                <a:spcPts val="0"/>
              </a:spcBef>
              <a:spcAft>
                <a:spcPts val="0"/>
              </a:spcAft>
              <a:buClr>
                <a:srgbClr val="000000"/>
              </a:buClr>
              <a:buSzPts val="1600"/>
              <a:buFont typeface="Arial"/>
              <a:buChar char="○"/>
            </a:pPr>
            <a:r>
              <a:rPr b="0" i="0" lang="de-DE" sz="1600" u="none" cap="none" strike="noStrike">
                <a:solidFill>
                  <a:srgbClr val="000000"/>
                </a:solidFill>
                <a:latin typeface="Arial"/>
                <a:ea typeface="Arial"/>
                <a:cs typeface="Arial"/>
                <a:sym typeface="Arial"/>
              </a:rPr>
              <a:t>Encerra a operação</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de-DE" sz="1600" u="none" cap="none" strike="noStrike">
                <a:solidFill>
                  <a:srgbClr val="000000"/>
                </a:solidFill>
                <a:latin typeface="Arial"/>
                <a:ea typeface="Arial"/>
                <a:cs typeface="Arial"/>
                <a:sym typeface="Arial"/>
              </a:rPr>
              <a:t>Se não houve erro</a:t>
            </a:r>
            <a:endParaRPr b="0" i="0" sz="1600" u="none" cap="none" strike="noStrike">
              <a:solidFill>
                <a:srgbClr val="000000"/>
              </a:solidFill>
              <a:latin typeface="Arial"/>
              <a:ea typeface="Arial"/>
              <a:cs typeface="Arial"/>
              <a:sym typeface="Arial"/>
            </a:endParaRPr>
          </a:p>
          <a:p>
            <a:pPr indent="-330200" lvl="1" marL="914400" marR="0" rtl="0" algn="l">
              <a:lnSpc>
                <a:spcPct val="100000"/>
              </a:lnSpc>
              <a:spcBef>
                <a:spcPts val="0"/>
              </a:spcBef>
              <a:spcAft>
                <a:spcPts val="0"/>
              </a:spcAft>
              <a:buClr>
                <a:srgbClr val="000000"/>
              </a:buClr>
              <a:buSzPts val="1600"/>
              <a:buFont typeface="Arial"/>
              <a:buChar char="○"/>
            </a:pPr>
            <a:r>
              <a:rPr b="0" i="0" lang="de-DE" sz="1600" u="none" cap="none" strike="noStrike">
                <a:solidFill>
                  <a:srgbClr val="000000"/>
                </a:solidFill>
                <a:latin typeface="Arial"/>
                <a:ea typeface="Arial"/>
                <a:cs typeface="Arial"/>
                <a:sym typeface="Arial"/>
              </a:rPr>
              <a:t>Confirma (Commit - SQL)</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de-DE" sz="1600" u="none" cap="none" strike="noStrike">
                <a:solidFill>
                  <a:srgbClr val="000000"/>
                </a:solidFill>
                <a:latin typeface="Arial"/>
                <a:ea typeface="Arial"/>
                <a:cs typeface="Arial"/>
                <a:sym typeface="Arial"/>
              </a:rPr>
              <a:t>Se houver erro</a:t>
            </a:r>
            <a:endParaRPr b="0" i="0" sz="1600" u="none" cap="none" strike="noStrike">
              <a:solidFill>
                <a:srgbClr val="000000"/>
              </a:solidFill>
              <a:latin typeface="Arial"/>
              <a:ea typeface="Arial"/>
              <a:cs typeface="Arial"/>
              <a:sym typeface="Arial"/>
            </a:endParaRPr>
          </a:p>
          <a:p>
            <a:pPr indent="-330200" lvl="1" marL="914400" marR="0" rtl="0" algn="l">
              <a:lnSpc>
                <a:spcPct val="100000"/>
              </a:lnSpc>
              <a:spcBef>
                <a:spcPts val="0"/>
              </a:spcBef>
              <a:spcAft>
                <a:spcPts val="0"/>
              </a:spcAft>
              <a:buClr>
                <a:srgbClr val="000000"/>
              </a:buClr>
              <a:buSzPts val="1600"/>
              <a:buFont typeface="Arial"/>
              <a:buChar char="○"/>
            </a:pPr>
            <a:r>
              <a:rPr b="0" i="0" lang="de-DE" sz="1600" u="none" cap="none" strike="noStrike">
                <a:solidFill>
                  <a:srgbClr val="000000"/>
                </a:solidFill>
                <a:latin typeface="Arial"/>
                <a:ea typeface="Arial"/>
                <a:cs typeface="Arial"/>
                <a:sym typeface="Arial"/>
              </a:rPr>
              <a:t>Reverte (Rollback - SQL)</a:t>
            </a:r>
            <a:endParaRPr b="0" i="0" sz="1600" u="none" cap="none" strike="noStrike">
              <a:solidFill>
                <a:srgbClr val="000000"/>
              </a:solidFill>
              <a:latin typeface="Arial"/>
              <a:ea typeface="Arial"/>
              <a:cs typeface="Arial"/>
              <a:sym typeface="Arial"/>
            </a:endParaRPr>
          </a:p>
        </p:txBody>
      </p:sp>
      <p:sp>
        <p:nvSpPr>
          <p:cNvPr id="423" name="Google Shape;423;g151697c1f6b_0_64"/>
          <p:cNvSpPr/>
          <p:nvPr/>
        </p:nvSpPr>
        <p:spPr>
          <a:xfrm>
            <a:off x="7622846" y="4240561"/>
            <a:ext cx="1047300" cy="5058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Envia para outro banco</a:t>
            </a:r>
            <a:endParaRPr b="0" i="0" sz="800" u="none" cap="none" strike="noStrike">
              <a:solidFill>
                <a:srgbClr val="000000"/>
              </a:solidFill>
              <a:latin typeface="Arial"/>
              <a:ea typeface="Arial"/>
              <a:cs typeface="Arial"/>
              <a:sym typeface="Arial"/>
            </a:endParaRPr>
          </a:p>
        </p:txBody>
      </p:sp>
      <p:sp>
        <p:nvSpPr>
          <p:cNvPr id="424" name="Google Shape;424;g151697c1f6b_0_64"/>
          <p:cNvSpPr/>
          <p:nvPr/>
        </p:nvSpPr>
        <p:spPr>
          <a:xfrm>
            <a:off x="9164415" y="4240561"/>
            <a:ext cx="1047300" cy="505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Outro banco faz Depósito</a:t>
            </a:r>
            <a:endParaRPr b="0" i="0" sz="800" u="none" cap="none" strike="noStrike">
              <a:solidFill>
                <a:srgbClr val="000000"/>
              </a:solidFill>
              <a:latin typeface="Arial"/>
              <a:ea typeface="Arial"/>
              <a:cs typeface="Arial"/>
              <a:sym typeface="Arial"/>
            </a:endParaRPr>
          </a:p>
        </p:txBody>
      </p:sp>
      <p:sp>
        <p:nvSpPr>
          <p:cNvPr id="425" name="Google Shape;425;g151697c1f6b_0_64"/>
          <p:cNvSpPr/>
          <p:nvPr/>
        </p:nvSpPr>
        <p:spPr>
          <a:xfrm>
            <a:off x="9164415" y="4904394"/>
            <a:ext cx="1047300" cy="505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Confirma Operação</a:t>
            </a:r>
            <a:endParaRPr b="0" i="0" sz="800" u="none" cap="none" strike="noStrike">
              <a:solidFill>
                <a:srgbClr val="000000"/>
              </a:solidFill>
              <a:latin typeface="Arial"/>
              <a:ea typeface="Arial"/>
              <a:cs typeface="Arial"/>
              <a:sym typeface="Arial"/>
            </a:endParaRPr>
          </a:p>
        </p:txBody>
      </p:sp>
      <p:sp>
        <p:nvSpPr>
          <p:cNvPr id="426" name="Google Shape;426;g151697c1f6b_0_64"/>
          <p:cNvSpPr/>
          <p:nvPr/>
        </p:nvSpPr>
        <p:spPr>
          <a:xfrm>
            <a:off x="7622846" y="4904394"/>
            <a:ext cx="1047300" cy="5058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Aguarda operação</a:t>
            </a:r>
            <a:endParaRPr b="0" i="0" sz="800" u="none" cap="none" strike="noStrike">
              <a:solidFill>
                <a:srgbClr val="000000"/>
              </a:solidFill>
              <a:latin typeface="Arial"/>
              <a:ea typeface="Arial"/>
              <a:cs typeface="Arial"/>
              <a:sym typeface="Arial"/>
            </a:endParaRPr>
          </a:p>
        </p:txBody>
      </p:sp>
      <p:sp>
        <p:nvSpPr>
          <p:cNvPr id="427" name="Google Shape;427;g151697c1f6b_0_64"/>
          <p:cNvSpPr/>
          <p:nvPr/>
        </p:nvSpPr>
        <p:spPr>
          <a:xfrm>
            <a:off x="7668412" y="6245839"/>
            <a:ext cx="956100" cy="318300"/>
          </a:xfrm>
          <a:prstGeom prst="ellipse">
            <a:avLst/>
          </a:prstGeom>
          <a:solidFill>
            <a:srgbClr val="DD7E6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Rollback</a:t>
            </a:r>
            <a:endParaRPr b="0" i="0" sz="800" u="none" cap="none" strike="noStrike">
              <a:solidFill>
                <a:srgbClr val="000000"/>
              </a:solidFill>
              <a:latin typeface="Arial"/>
              <a:ea typeface="Arial"/>
              <a:cs typeface="Arial"/>
              <a:sym typeface="Arial"/>
            </a:endParaRPr>
          </a:p>
        </p:txBody>
      </p:sp>
      <p:cxnSp>
        <p:nvCxnSpPr>
          <p:cNvPr id="428" name="Google Shape;428;g151697c1f6b_0_64"/>
          <p:cNvCxnSpPr>
            <a:stCxn id="418" idx="4"/>
            <a:endCxn id="419" idx="0"/>
          </p:cNvCxnSpPr>
          <p:nvPr/>
        </p:nvCxnSpPr>
        <p:spPr>
          <a:xfrm>
            <a:off x="8146453" y="2004075"/>
            <a:ext cx="0" cy="250500"/>
          </a:xfrm>
          <a:prstGeom prst="straightConnector1">
            <a:avLst/>
          </a:prstGeom>
          <a:noFill/>
          <a:ln cap="flat" cmpd="sng" w="9525">
            <a:solidFill>
              <a:srgbClr val="595959"/>
            </a:solidFill>
            <a:prstDash val="solid"/>
            <a:round/>
            <a:headEnd len="sm" w="sm" type="none"/>
            <a:tailEnd len="med" w="med" type="triangle"/>
          </a:ln>
        </p:spPr>
      </p:cxnSp>
      <p:cxnSp>
        <p:nvCxnSpPr>
          <p:cNvPr id="429" name="Google Shape;429;g151697c1f6b_0_64"/>
          <p:cNvCxnSpPr>
            <a:stCxn id="419" idx="2"/>
            <a:endCxn id="420" idx="0"/>
          </p:cNvCxnSpPr>
          <p:nvPr/>
        </p:nvCxnSpPr>
        <p:spPr>
          <a:xfrm>
            <a:off x="8146496" y="2760246"/>
            <a:ext cx="0" cy="169500"/>
          </a:xfrm>
          <a:prstGeom prst="straightConnector1">
            <a:avLst/>
          </a:prstGeom>
          <a:noFill/>
          <a:ln cap="flat" cmpd="sng" w="9525">
            <a:solidFill>
              <a:srgbClr val="595959"/>
            </a:solidFill>
            <a:prstDash val="solid"/>
            <a:round/>
            <a:headEnd len="sm" w="sm" type="none"/>
            <a:tailEnd len="med" w="med" type="triangle"/>
          </a:ln>
        </p:spPr>
      </p:cxnSp>
      <p:cxnSp>
        <p:nvCxnSpPr>
          <p:cNvPr id="430" name="Google Shape;430;g151697c1f6b_0_64"/>
          <p:cNvCxnSpPr>
            <a:stCxn id="420" idx="2"/>
            <a:endCxn id="421" idx="0"/>
          </p:cNvCxnSpPr>
          <p:nvPr/>
        </p:nvCxnSpPr>
        <p:spPr>
          <a:xfrm>
            <a:off x="8146496" y="3435482"/>
            <a:ext cx="0" cy="155400"/>
          </a:xfrm>
          <a:prstGeom prst="straightConnector1">
            <a:avLst/>
          </a:prstGeom>
          <a:noFill/>
          <a:ln cap="flat" cmpd="sng" w="9525">
            <a:solidFill>
              <a:srgbClr val="595959"/>
            </a:solidFill>
            <a:prstDash val="solid"/>
            <a:round/>
            <a:headEnd len="sm" w="sm" type="none"/>
            <a:tailEnd len="med" w="med" type="triangle"/>
          </a:ln>
        </p:spPr>
      </p:cxnSp>
      <p:cxnSp>
        <p:nvCxnSpPr>
          <p:cNvPr id="431" name="Google Shape;431;g151697c1f6b_0_64"/>
          <p:cNvCxnSpPr>
            <a:stCxn id="421" idx="2"/>
            <a:endCxn id="423" idx="0"/>
          </p:cNvCxnSpPr>
          <p:nvPr/>
        </p:nvCxnSpPr>
        <p:spPr>
          <a:xfrm>
            <a:off x="8146496" y="4096647"/>
            <a:ext cx="0" cy="144000"/>
          </a:xfrm>
          <a:prstGeom prst="straightConnector1">
            <a:avLst/>
          </a:prstGeom>
          <a:noFill/>
          <a:ln cap="flat" cmpd="sng" w="9525">
            <a:solidFill>
              <a:srgbClr val="595959"/>
            </a:solidFill>
            <a:prstDash val="solid"/>
            <a:round/>
            <a:headEnd len="sm" w="sm" type="none"/>
            <a:tailEnd len="med" w="med" type="triangle"/>
          </a:ln>
        </p:spPr>
      </p:cxnSp>
      <p:cxnSp>
        <p:nvCxnSpPr>
          <p:cNvPr id="432" name="Google Shape;432;g151697c1f6b_0_64"/>
          <p:cNvCxnSpPr>
            <a:stCxn id="424" idx="2"/>
            <a:endCxn id="425" idx="0"/>
          </p:cNvCxnSpPr>
          <p:nvPr/>
        </p:nvCxnSpPr>
        <p:spPr>
          <a:xfrm>
            <a:off x="9688065" y="4746361"/>
            <a:ext cx="0" cy="158100"/>
          </a:xfrm>
          <a:prstGeom prst="straightConnector1">
            <a:avLst/>
          </a:prstGeom>
          <a:noFill/>
          <a:ln cap="flat" cmpd="sng" w="9525">
            <a:solidFill>
              <a:srgbClr val="595959"/>
            </a:solidFill>
            <a:prstDash val="solid"/>
            <a:round/>
            <a:headEnd len="sm" w="sm" type="none"/>
            <a:tailEnd len="med" w="med" type="triangle"/>
          </a:ln>
        </p:spPr>
      </p:cxnSp>
      <p:cxnSp>
        <p:nvCxnSpPr>
          <p:cNvPr id="433" name="Google Shape;433;g151697c1f6b_0_64"/>
          <p:cNvCxnSpPr>
            <a:stCxn id="423" idx="3"/>
            <a:endCxn id="424" idx="1"/>
          </p:cNvCxnSpPr>
          <p:nvPr/>
        </p:nvCxnSpPr>
        <p:spPr>
          <a:xfrm>
            <a:off x="8670146" y="4493461"/>
            <a:ext cx="494400" cy="0"/>
          </a:xfrm>
          <a:prstGeom prst="straightConnector1">
            <a:avLst/>
          </a:prstGeom>
          <a:noFill/>
          <a:ln cap="flat" cmpd="sng" w="9525">
            <a:solidFill>
              <a:srgbClr val="595959"/>
            </a:solidFill>
            <a:prstDash val="solid"/>
            <a:round/>
            <a:headEnd len="sm" w="sm" type="none"/>
            <a:tailEnd len="med" w="med" type="triangle"/>
          </a:ln>
        </p:spPr>
      </p:cxnSp>
      <p:sp>
        <p:nvSpPr>
          <p:cNvPr id="434" name="Google Shape;434;g151697c1f6b_0_64"/>
          <p:cNvSpPr/>
          <p:nvPr/>
        </p:nvSpPr>
        <p:spPr>
          <a:xfrm>
            <a:off x="7622859" y="5702671"/>
            <a:ext cx="1047300" cy="393900"/>
          </a:xfrm>
          <a:prstGeom prst="diamond">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de-DE" sz="900" u="none" cap="none" strike="noStrike">
                <a:solidFill>
                  <a:srgbClr val="000000"/>
                </a:solidFill>
                <a:latin typeface="Arial"/>
                <a:ea typeface="Arial"/>
                <a:cs typeface="Arial"/>
                <a:sym typeface="Arial"/>
              </a:rPr>
              <a:t>Erro</a:t>
            </a:r>
            <a:endParaRPr b="0" i="0" sz="900" u="none" cap="none" strike="noStrike">
              <a:solidFill>
                <a:srgbClr val="000000"/>
              </a:solidFill>
              <a:latin typeface="Arial"/>
              <a:ea typeface="Arial"/>
              <a:cs typeface="Arial"/>
              <a:sym typeface="Arial"/>
            </a:endParaRPr>
          </a:p>
        </p:txBody>
      </p:sp>
      <p:cxnSp>
        <p:nvCxnSpPr>
          <p:cNvPr id="435" name="Google Shape;435;g151697c1f6b_0_64"/>
          <p:cNvCxnSpPr>
            <a:stCxn id="426" idx="3"/>
            <a:endCxn id="425" idx="1"/>
          </p:cNvCxnSpPr>
          <p:nvPr/>
        </p:nvCxnSpPr>
        <p:spPr>
          <a:xfrm>
            <a:off x="8670146" y="5157294"/>
            <a:ext cx="494400" cy="0"/>
          </a:xfrm>
          <a:prstGeom prst="straightConnector1">
            <a:avLst/>
          </a:prstGeom>
          <a:noFill/>
          <a:ln cap="flat" cmpd="sng" w="9525">
            <a:solidFill>
              <a:srgbClr val="595959"/>
            </a:solidFill>
            <a:prstDash val="solid"/>
            <a:round/>
            <a:headEnd len="med" w="med" type="triangle"/>
            <a:tailEnd len="sm" w="sm" type="none"/>
          </a:ln>
        </p:spPr>
      </p:cxnSp>
      <p:cxnSp>
        <p:nvCxnSpPr>
          <p:cNvPr id="436" name="Google Shape;436;g151697c1f6b_0_64"/>
          <p:cNvCxnSpPr>
            <a:stCxn id="426" idx="2"/>
            <a:endCxn id="434" idx="0"/>
          </p:cNvCxnSpPr>
          <p:nvPr/>
        </p:nvCxnSpPr>
        <p:spPr>
          <a:xfrm>
            <a:off x="8146496" y="5410194"/>
            <a:ext cx="0" cy="292500"/>
          </a:xfrm>
          <a:prstGeom prst="straightConnector1">
            <a:avLst/>
          </a:prstGeom>
          <a:noFill/>
          <a:ln cap="flat" cmpd="sng" w="9525">
            <a:solidFill>
              <a:srgbClr val="595959"/>
            </a:solidFill>
            <a:prstDash val="solid"/>
            <a:round/>
            <a:headEnd len="sm" w="sm" type="none"/>
            <a:tailEnd len="med" w="med" type="triangle"/>
          </a:ln>
        </p:spPr>
      </p:cxnSp>
      <p:sp>
        <p:nvSpPr>
          <p:cNvPr id="437" name="Google Shape;437;g151697c1f6b_0_64"/>
          <p:cNvSpPr/>
          <p:nvPr/>
        </p:nvSpPr>
        <p:spPr>
          <a:xfrm>
            <a:off x="9209968" y="5740383"/>
            <a:ext cx="956100" cy="318300"/>
          </a:xfrm>
          <a:prstGeom prst="ellipse">
            <a:avLst/>
          </a:prstGeom>
          <a:solidFill>
            <a:srgbClr val="93C47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de-DE" sz="800" u="none" cap="none" strike="noStrike">
                <a:solidFill>
                  <a:srgbClr val="000000"/>
                </a:solidFill>
                <a:latin typeface="Arial"/>
                <a:ea typeface="Arial"/>
                <a:cs typeface="Arial"/>
                <a:sym typeface="Arial"/>
              </a:rPr>
              <a:t>Commit</a:t>
            </a:r>
            <a:endParaRPr b="0" i="0" sz="800" u="none" cap="none" strike="noStrike">
              <a:solidFill>
                <a:srgbClr val="000000"/>
              </a:solidFill>
              <a:latin typeface="Arial"/>
              <a:ea typeface="Arial"/>
              <a:cs typeface="Arial"/>
              <a:sym typeface="Arial"/>
            </a:endParaRPr>
          </a:p>
        </p:txBody>
      </p:sp>
      <p:cxnSp>
        <p:nvCxnSpPr>
          <p:cNvPr id="438" name="Google Shape;438;g151697c1f6b_0_64"/>
          <p:cNvCxnSpPr>
            <a:stCxn id="434" idx="3"/>
            <a:endCxn id="437" idx="2"/>
          </p:cNvCxnSpPr>
          <p:nvPr/>
        </p:nvCxnSpPr>
        <p:spPr>
          <a:xfrm>
            <a:off x="8670159" y="5899621"/>
            <a:ext cx="539700" cy="0"/>
          </a:xfrm>
          <a:prstGeom prst="straightConnector1">
            <a:avLst/>
          </a:prstGeom>
          <a:noFill/>
          <a:ln cap="flat" cmpd="sng" w="9525">
            <a:solidFill>
              <a:srgbClr val="595959"/>
            </a:solidFill>
            <a:prstDash val="solid"/>
            <a:round/>
            <a:headEnd len="sm" w="sm" type="none"/>
            <a:tailEnd len="med" w="med" type="triangle"/>
          </a:ln>
        </p:spPr>
      </p:cxnSp>
      <p:cxnSp>
        <p:nvCxnSpPr>
          <p:cNvPr id="439" name="Google Shape;439;g151697c1f6b_0_64"/>
          <p:cNvCxnSpPr>
            <a:stCxn id="434" idx="2"/>
            <a:endCxn id="427" idx="0"/>
          </p:cNvCxnSpPr>
          <p:nvPr/>
        </p:nvCxnSpPr>
        <p:spPr>
          <a:xfrm>
            <a:off x="8146509" y="6096571"/>
            <a:ext cx="0" cy="149400"/>
          </a:xfrm>
          <a:prstGeom prst="straightConnector1">
            <a:avLst/>
          </a:prstGeom>
          <a:noFill/>
          <a:ln cap="flat" cmpd="sng" w="9525">
            <a:solidFill>
              <a:srgbClr val="595959"/>
            </a:solidFill>
            <a:prstDash val="solid"/>
            <a:round/>
            <a:headEnd len="sm" w="sm"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151697c1f6b_0_111"/>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Transações</a:t>
            </a:r>
            <a:endParaRPr/>
          </a:p>
        </p:txBody>
      </p:sp>
      <p:sp>
        <p:nvSpPr>
          <p:cNvPr id="445" name="Google Shape;445;g151697c1f6b_0_111"/>
          <p:cNvSpPr txBox="1"/>
          <p:nvPr/>
        </p:nvSpPr>
        <p:spPr>
          <a:xfrm>
            <a:off x="1801650" y="1744975"/>
            <a:ext cx="8324100" cy="159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de-DE" sz="1400" u="none" cap="none" strike="noStrike">
                <a:solidFill>
                  <a:srgbClr val="000000"/>
                </a:solidFill>
                <a:latin typeface="Arial"/>
                <a:ea typeface="Arial"/>
                <a:cs typeface="Arial"/>
                <a:sym typeface="Arial"/>
              </a:rPr>
              <a:t>A anotação @Transacional indica que todas as operações do método serão executadas dentro de uma transação do banco.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lang="de-DE"/>
              <a:t>Por exemplo, se no método inserir de UsuarioService, ocorrer um erro no envio do e-mail, a anotação @Transactional fará com que a inserção do usuário seja desfeita, garantindo a integridade da operação.</a:t>
            </a:r>
            <a:endParaRPr/>
          </a:p>
        </p:txBody>
      </p:sp>
      <p:sp>
        <p:nvSpPr>
          <p:cNvPr id="446" name="Google Shape;446;g151697c1f6b_0_111"/>
          <p:cNvSpPr txBox="1"/>
          <p:nvPr/>
        </p:nvSpPr>
        <p:spPr>
          <a:xfrm>
            <a:off x="1678400" y="5689400"/>
            <a:ext cx="5326800" cy="33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de-DE" sz="1100" u="none" cap="none" strike="noStrike">
                <a:solidFill>
                  <a:srgbClr val="000000"/>
                </a:solidFill>
                <a:latin typeface="Arial"/>
                <a:ea typeface="Arial"/>
                <a:cs typeface="Arial"/>
                <a:sym typeface="Arial"/>
              </a:rPr>
              <a:t>Mais informações </a:t>
            </a:r>
            <a:r>
              <a:rPr b="0" i="0" lang="de-DE" sz="1100" u="sng" cap="none" strike="noStrike">
                <a:solidFill>
                  <a:srgbClr val="0097A7"/>
                </a:solidFill>
                <a:latin typeface="Arial"/>
                <a:ea typeface="Arial"/>
                <a:cs typeface="Arial"/>
                <a:sym typeface="Arial"/>
                <a:hlinkClick r:id="rId3">
                  <a:extLst>
                    <a:ext uri="{A12FA001-AC4F-418D-AE19-62706E023703}">
                      <ahyp:hlinkClr val="tx"/>
                    </a:ext>
                  </a:extLst>
                </a:hlinkClick>
              </a:rPr>
              <a:t>https://hellokoding.com/spring-boot/transactional/</a:t>
            </a:r>
            <a:r>
              <a:rPr b="0" i="0" lang="de-DE"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
        <p:nvSpPr>
          <p:cNvPr id="447" name="Google Shape;447;g151697c1f6b_0_111"/>
          <p:cNvSpPr txBox="1"/>
          <p:nvPr/>
        </p:nvSpPr>
        <p:spPr>
          <a:xfrm>
            <a:off x="1801650" y="4550375"/>
            <a:ext cx="8324100" cy="83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de-DE" sz="1400" u="none" cap="none" strike="noStrike">
                <a:solidFill>
                  <a:srgbClr val="000000"/>
                </a:solidFill>
                <a:latin typeface="Arial"/>
                <a:ea typeface="Arial"/>
                <a:cs typeface="Arial"/>
                <a:sym typeface="Arial"/>
              </a:rPr>
              <a:t>IMPORTANTE</a:t>
            </a:r>
            <a:r>
              <a:rPr b="0" i="0" lang="de-DE" sz="1400" u="none" cap="none" strike="noStrike">
                <a:solidFill>
                  <a:srgbClr val="000000"/>
                </a:solidFill>
                <a:latin typeface="Arial"/>
                <a:ea typeface="Arial"/>
                <a:cs typeface="Arial"/>
                <a:sym typeface="Arial"/>
              </a:rPr>
              <a:t>: Existem duas anotações @Transactional, uma do Spring e outra do Java, utilizar a do Spring, cujo pacote e classe é:</a:t>
            </a:r>
            <a:br>
              <a:rPr b="0" i="0" lang="de-DE" sz="1400" u="none" cap="none" strike="noStrike">
                <a:solidFill>
                  <a:srgbClr val="000000"/>
                </a:solidFill>
                <a:latin typeface="Arial"/>
                <a:ea typeface="Arial"/>
                <a:cs typeface="Arial"/>
                <a:sym typeface="Arial"/>
              </a:rPr>
            </a:br>
            <a:r>
              <a:rPr b="1" i="0" lang="de-DE" sz="1400" u="none" cap="none" strike="noStrike">
                <a:solidFill>
                  <a:srgbClr val="000000"/>
                </a:solidFill>
                <a:latin typeface="Courier New"/>
                <a:ea typeface="Courier New"/>
                <a:cs typeface="Courier New"/>
                <a:sym typeface="Courier New"/>
              </a:rPr>
              <a:t>org.springframework.transaction.annotation.Transactional</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g151697c1f6b_0_111"/>
          <p:cNvSpPr txBox="1"/>
          <p:nvPr/>
        </p:nvSpPr>
        <p:spPr>
          <a:xfrm>
            <a:off x="2204350" y="3635450"/>
            <a:ext cx="8129700" cy="6156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DE">
                <a:solidFill>
                  <a:srgbClr val="D4D4D4"/>
                </a:solidFill>
                <a:latin typeface="Courier New"/>
                <a:ea typeface="Courier New"/>
                <a:cs typeface="Courier New"/>
                <a:sym typeface="Courier New"/>
              </a:rPr>
              <a:t>@</a:t>
            </a:r>
            <a:r>
              <a:rPr b="1" lang="de-DE">
                <a:solidFill>
                  <a:srgbClr val="4EC9B0"/>
                </a:solidFill>
                <a:latin typeface="Courier New"/>
                <a:ea typeface="Courier New"/>
                <a:cs typeface="Courier New"/>
                <a:sym typeface="Courier New"/>
              </a:rPr>
              <a:t>Transactional</a:t>
            </a:r>
            <a:endParaRPr b="1">
              <a:solidFill>
                <a:srgbClr val="4EC9B0"/>
              </a:solidFill>
              <a:latin typeface="Courier New"/>
              <a:ea typeface="Courier New"/>
              <a:cs typeface="Courier New"/>
              <a:sym typeface="Courier New"/>
            </a:endParaRPr>
          </a:p>
          <a:p>
            <a:pPr indent="0" lvl="0" marL="0" rtl="0" algn="l">
              <a:spcBef>
                <a:spcPts val="0"/>
              </a:spcBef>
              <a:spcAft>
                <a:spcPts val="0"/>
              </a:spcAft>
              <a:buNone/>
            </a:pPr>
            <a:r>
              <a:rPr b="1" lang="de-DE">
                <a:solidFill>
                  <a:srgbClr val="569CD6"/>
                </a:solidFill>
                <a:latin typeface="Courier New"/>
                <a:ea typeface="Courier New"/>
                <a:cs typeface="Courier New"/>
                <a:sym typeface="Courier New"/>
              </a:rPr>
              <a:t>public</a:t>
            </a:r>
            <a:r>
              <a:rPr b="1" lang="de-DE">
                <a:solidFill>
                  <a:srgbClr val="D4D4D4"/>
                </a:solidFill>
                <a:latin typeface="Courier New"/>
                <a:ea typeface="Courier New"/>
                <a:cs typeface="Courier New"/>
                <a:sym typeface="Courier New"/>
              </a:rPr>
              <a:t> </a:t>
            </a:r>
            <a:r>
              <a:rPr b="1" lang="de-DE">
                <a:solidFill>
                  <a:srgbClr val="4EC9B0"/>
                </a:solidFill>
                <a:latin typeface="Courier New"/>
                <a:ea typeface="Courier New"/>
                <a:cs typeface="Courier New"/>
                <a:sym typeface="Courier New"/>
              </a:rPr>
              <a:t>UsuarioDTO</a:t>
            </a:r>
            <a:r>
              <a:rPr b="1" lang="de-DE">
                <a:solidFill>
                  <a:srgbClr val="D4D4D4"/>
                </a:solidFill>
                <a:latin typeface="Courier New"/>
                <a:ea typeface="Courier New"/>
                <a:cs typeface="Courier New"/>
                <a:sym typeface="Courier New"/>
              </a:rPr>
              <a:t> </a:t>
            </a:r>
            <a:r>
              <a:rPr b="1" lang="de-DE">
                <a:solidFill>
                  <a:srgbClr val="DCDCAA"/>
                </a:solidFill>
                <a:latin typeface="Courier New"/>
                <a:ea typeface="Courier New"/>
                <a:cs typeface="Courier New"/>
                <a:sym typeface="Courier New"/>
              </a:rPr>
              <a:t>inserir</a:t>
            </a:r>
            <a:r>
              <a:rPr b="1" lang="de-DE">
                <a:solidFill>
                  <a:srgbClr val="D4D4D4"/>
                </a:solidFill>
                <a:latin typeface="Courier New"/>
                <a:ea typeface="Courier New"/>
                <a:cs typeface="Courier New"/>
                <a:sym typeface="Courier New"/>
              </a:rPr>
              <a:t>(</a:t>
            </a:r>
            <a:r>
              <a:rPr b="1" lang="de-DE">
                <a:solidFill>
                  <a:srgbClr val="4EC9B0"/>
                </a:solidFill>
                <a:latin typeface="Courier New"/>
                <a:ea typeface="Courier New"/>
                <a:cs typeface="Courier New"/>
                <a:sym typeface="Courier New"/>
              </a:rPr>
              <a:t>UsuarioInserirDTO</a:t>
            </a:r>
            <a:r>
              <a:rPr b="1" lang="de-DE">
                <a:solidFill>
                  <a:srgbClr val="D4D4D4"/>
                </a:solidFill>
                <a:latin typeface="Courier New"/>
                <a:ea typeface="Courier New"/>
                <a:cs typeface="Courier New"/>
                <a:sym typeface="Courier New"/>
              </a:rPr>
              <a:t> </a:t>
            </a:r>
            <a:r>
              <a:rPr b="1" lang="de-DE">
                <a:solidFill>
                  <a:srgbClr val="9CDCFE"/>
                </a:solidFill>
                <a:latin typeface="Courier New"/>
                <a:ea typeface="Courier New"/>
                <a:cs typeface="Courier New"/>
                <a:sym typeface="Courier New"/>
              </a:rPr>
              <a:t>user</a:t>
            </a:r>
            <a:r>
              <a:rPr b="1" lang="de-DE">
                <a:solidFill>
                  <a:srgbClr val="D4D4D4"/>
                </a:solidFill>
                <a:latin typeface="Courier New"/>
                <a:ea typeface="Courier New"/>
                <a:cs typeface="Courier New"/>
                <a:sym typeface="Courier New"/>
              </a:rPr>
              <a:t>) </a:t>
            </a:r>
            <a:r>
              <a:rPr b="1" lang="de-DE">
                <a:solidFill>
                  <a:srgbClr val="569CD6"/>
                </a:solidFill>
                <a:latin typeface="Courier New"/>
                <a:ea typeface="Courier New"/>
                <a:cs typeface="Courier New"/>
                <a:sym typeface="Courier New"/>
              </a:rPr>
              <a:t>throws</a:t>
            </a:r>
            <a:r>
              <a:rPr b="1" lang="de-DE">
                <a:solidFill>
                  <a:srgbClr val="D4D4D4"/>
                </a:solidFill>
                <a:latin typeface="Courier New"/>
                <a:ea typeface="Courier New"/>
                <a:cs typeface="Courier New"/>
                <a:sym typeface="Courier New"/>
              </a:rPr>
              <a:t> </a:t>
            </a:r>
            <a:r>
              <a:rPr b="1" lang="de-DE">
                <a:solidFill>
                  <a:srgbClr val="4EC9B0"/>
                </a:solidFill>
                <a:latin typeface="Courier New"/>
                <a:ea typeface="Courier New"/>
                <a:cs typeface="Courier New"/>
                <a:sym typeface="Courier New"/>
              </a:rPr>
              <a:t>EmailException</a:t>
            </a:r>
            <a:r>
              <a:rPr b="1" lang="de-DE">
                <a:solidFill>
                  <a:srgbClr val="D4D4D4"/>
                </a:solidFill>
                <a:latin typeface="Courier New"/>
                <a:ea typeface="Courier New"/>
                <a:cs typeface="Courier New"/>
                <a:sym typeface="Courier New"/>
              </a:rPr>
              <a:t> {</a:t>
            </a:r>
            <a:endParaRPr b="1">
              <a:solidFill>
                <a:srgbClr val="D4D4D4"/>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51296f5dd6_0_3"/>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Flyway</a:t>
            </a:r>
            <a:endParaRPr/>
          </a:p>
        </p:txBody>
      </p:sp>
      <p:sp>
        <p:nvSpPr>
          <p:cNvPr id="122" name="Google Shape;122;g151296f5dd6_0_3"/>
          <p:cNvSpPr txBox="1"/>
          <p:nvPr/>
        </p:nvSpPr>
        <p:spPr>
          <a:xfrm>
            <a:off x="156725" y="1613800"/>
            <a:ext cx="3000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t>Flyway é uma biblioteca de controle de versão para evoluir o banco de dados de uma aplicação de maneira fácil e confiável entre todas as suas instâncias (desenvolvimento, qualidade e produção)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3" name="Google Shape;123;g151296f5dd6_0_3"/>
          <p:cNvPicPr preferRelativeResize="0"/>
          <p:nvPr/>
        </p:nvPicPr>
        <p:blipFill>
          <a:blip r:embed="rId3">
            <a:alphaModFix/>
          </a:blip>
          <a:stretch>
            <a:fillRect/>
          </a:stretch>
        </p:blipFill>
        <p:spPr>
          <a:xfrm>
            <a:off x="213250" y="3394225"/>
            <a:ext cx="2532150" cy="2013050"/>
          </a:xfrm>
          <a:prstGeom prst="rect">
            <a:avLst/>
          </a:prstGeom>
          <a:noFill/>
          <a:ln>
            <a:noFill/>
          </a:ln>
        </p:spPr>
      </p:pic>
      <p:sp>
        <p:nvSpPr>
          <p:cNvPr id="124" name="Google Shape;124;g151296f5dd6_0_3"/>
          <p:cNvSpPr txBox="1"/>
          <p:nvPr/>
        </p:nvSpPr>
        <p:spPr>
          <a:xfrm>
            <a:off x="1758175" y="5968700"/>
            <a:ext cx="8500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000"/>
              <a:t>Mais informações:</a:t>
            </a:r>
            <a:br>
              <a:rPr lang="de-DE" sz="1000"/>
            </a:br>
            <a:r>
              <a:rPr lang="de-DE" sz="1000" u="sng">
                <a:solidFill>
                  <a:schemeClr val="hlink"/>
                </a:solidFill>
                <a:hlinkClick r:id="rId4"/>
              </a:rPr>
              <a:t>https://www.baeldung.com/database-migrations-with-flyway</a:t>
            </a:r>
            <a:endParaRPr sz="1000"/>
          </a:p>
          <a:p>
            <a:pPr indent="0" lvl="0" marL="0" rtl="0" algn="l">
              <a:spcBef>
                <a:spcPts val="0"/>
              </a:spcBef>
              <a:spcAft>
                <a:spcPts val="0"/>
              </a:spcAft>
              <a:buNone/>
            </a:pPr>
            <a:r>
              <a:rPr lang="de-DE" sz="1000" u="sng">
                <a:solidFill>
                  <a:schemeClr val="hlink"/>
                </a:solidFill>
                <a:hlinkClick r:id="rId5"/>
              </a:rPr>
              <a:t>https://www.tutorialspoint.com/spring_boot/spring_boot_flyway_database.htm</a:t>
            </a:r>
            <a:r>
              <a:rPr lang="de-DE" sz="1000"/>
              <a:t> </a:t>
            </a:r>
            <a:endParaRPr sz="1000"/>
          </a:p>
          <a:p>
            <a:pPr indent="0" lvl="0" marL="0" rtl="0" algn="l">
              <a:spcBef>
                <a:spcPts val="0"/>
              </a:spcBef>
              <a:spcAft>
                <a:spcPts val="0"/>
              </a:spcAft>
              <a:buNone/>
            </a:pPr>
            <a:r>
              <a:rPr lang="de-DE" sz="1000" u="sng">
                <a:solidFill>
                  <a:schemeClr val="hlink"/>
                </a:solidFill>
                <a:hlinkClick r:id="rId6"/>
              </a:rPr>
              <a:t>https://blog.cvinicius.com.br/2018/02/versionamento-de-banco-dados-com-flyway.html</a:t>
            </a:r>
            <a:r>
              <a:rPr lang="de-DE" sz="1000"/>
              <a:t> </a:t>
            </a:r>
            <a:endParaRPr sz="1000"/>
          </a:p>
          <a:p>
            <a:pPr indent="0" lvl="0" marL="0" rtl="0" algn="l">
              <a:spcBef>
                <a:spcPts val="0"/>
              </a:spcBef>
              <a:spcAft>
                <a:spcPts val="0"/>
              </a:spcAft>
              <a:buNone/>
            </a:pPr>
            <a:r>
              <a:rPr lang="de-DE" sz="1000" u="sng">
                <a:solidFill>
                  <a:schemeClr val="hlink"/>
                </a:solidFill>
                <a:hlinkClick r:id="rId7"/>
              </a:rPr>
              <a:t>https://flywaydb.org/documentation/concepts/migrations.html</a:t>
            </a:r>
            <a:r>
              <a:rPr lang="de-DE" sz="1000"/>
              <a:t> </a:t>
            </a:r>
            <a:endParaRPr sz="1000"/>
          </a:p>
        </p:txBody>
      </p:sp>
      <p:pic>
        <p:nvPicPr>
          <p:cNvPr id="125" name="Google Shape;125;g151296f5dd6_0_3"/>
          <p:cNvPicPr preferRelativeResize="0"/>
          <p:nvPr/>
        </p:nvPicPr>
        <p:blipFill>
          <a:blip r:embed="rId8">
            <a:alphaModFix/>
          </a:blip>
          <a:stretch>
            <a:fillRect/>
          </a:stretch>
        </p:blipFill>
        <p:spPr>
          <a:xfrm>
            <a:off x="3156725" y="2463100"/>
            <a:ext cx="6019800" cy="1524000"/>
          </a:xfrm>
          <a:prstGeom prst="rect">
            <a:avLst/>
          </a:prstGeom>
          <a:noFill/>
          <a:ln>
            <a:noFill/>
          </a:ln>
        </p:spPr>
      </p:pic>
      <p:sp>
        <p:nvSpPr>
          <p:cNvPr id="126" name="Google Shape;126;g151296f5dd6_0_3"/>
          <p:cNvSpPr/>
          <p:nvPr/>
        </p:nvSpPr>
        <p:spPr>
          <a:xfrm>
            <a:off x="9439175" y="1488400"/>
            <a:ext cx="2629500" cy="5351100"/>
          </a:xfrm>
          <a:prstGeom prst="roundRect">
            <a:avLst>
              <a:gd fmla="val 5732" name="adj"/>
            </a:avLst>
          </a:prstGeom>
          <a:noFill/>
          <a:ln cap="flat" cmpd="sng" w="19050">
            <a:solidFill>
              <a:srgbClr val="FF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51296f5dd6_0_3"/>
          <p:cNvSpPr txBox="1"/>
          <p:nvPr/>
        </p:nvSpPr>
        <p:spPr>
          <a:xfrm>
            <a:off x="3081425" y="1557250"/>
            <a:ext cx="6170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rPr>
              <a:t>Atualiza um banco de dados de uma versão para outra usando migrações. Podemos escrever migrações em SQL com sintaxe específica de banco de dados ou em Java para transformações avançadas de banco de dados.</a:t>
            </a:r>
            <a:endParaRPr>
              <a:solidFill>
                <a:schemeClr val="dk1"/>
              </a:solidFill>
            </a:endParaRPr>
          </a:p>
        </p:txBody>
      </p:sp>
      <p:pic>
        <p:nvPicPr>
          <p:cNvPr id="128" name="Google Shape;128;g151296f5dd6_0_3"/>
          <p:cNvPicPr preferRelativeResize="0"/>
          <p:nvPr/>
        </p:nvPicPr>
        <p:blipFill>
          <a:blip r:embed="rId9">
            <a:alphaModFix/>
          </a:blip>
          <a:stretch>
            <a:fillRect/>
          </a:stretch>
        </p:blipFill>
        <p:spPr>
          <a:xfrm>
            <a:off x="3224700" y="4175500"/>
            <a:ext cx="5567458" cy="1793200"/>
          </a:xfrm>
          <a:prstGeom prst="rect">
            <a:avLst/>
          </a:prstGeom>
          <a:noFill/>
          <a:ln>
            <a:noFill/>
          </a:ln>
        </p:spPr>
      </p:pic>
      <p:pic>
        <p:nvPicPr>
          <p:cNvPr id="129" name="Google Shape;129;g151296f5dd6_0_3"/>
          <p:cNvPicPr preferRelativeResize="0"/>
          <p:nvPr/>
        </p:nvPicPr>
        <p:blipFill rotWithShape="1">
          <a:blip r:embed="rId10">
            <a:alphaModFix/>
          </a:blip>
          <a:srcRect b="0" l="0" r="68046" t="0"/>
          <a:stretch/>
        </p:blipFill>
        <p:spPr>
          <a:xfrm>
            <a:off x="9640557" y="2255805"/>
            <a:ext cx="2297460" cy="1635919"/>
          </a:xfrm>
          <a:prstGeom prst="rect">
            <a:avLst/>
          </a:prstGeom>
          <a:noFill/>
          <a:ln>
            <a:noFill/>
          </a:ln>
        </p:spPr>
      </p:pic>
      <p:pic>
        <p:nvPicPr>
          <p:cNvPr id="130" name="Google Shape;130;g151296f5dd6_0_3"/>
          <p:cNvPicPr preferRelativeResize="0"/>
          <p:nvPr/>
        </p:nvPicPr>
        <p:blipFill rotWithShape="1">
          <a:blip r:embed="rId10">
            <a:alphaModFix/>
          </a:blip>
          <a:srcRect b="0" l="33539" r="34505" t="0"/>
          <a:stretch/>
        </p:blipFill>
        <p:spPr>
          <a:xfrm>
            <a:off x="9640562" y="3739794"/>
            <a:ext cx="2297460" cy="1635919"/>
          </a:xfrm>
          <a:prstGeom prst="rect">
            <a:avLst/>
          </a:prstGeom>
          <a:noFill/>
          <a:ln>
            <a:noFill/>
          </a:ln>
        </p:spPr>
      </p:pic>
      <p:pic>
        <p:nvPicPr>
          <p:cNvPr id="131" name="Google Shape;131;g151296f5dd6_0_3"/>
          <p:cNvPicPr preferRelativeResize="0"/>
          <p:nvPr/>
        </p:nvPicPr>
        <p:blipFill rotWithShape="1">
          <a:blip r:embed="rId10">
            <a:alphaModFix/>
          </a:blip>
          <a:srcRect b="0" l="66712" r="1332" t="0"/>
          <a:stretch/>
        </p:blipFill>
        <p:spPr>
          <a:xfrm>
            <a:off x="9648695" y="5203481"/>
            <a:ext cx="2297460" cy="1635919"/>
          </a:xfrm>
          <a:prstGeom prst="rect">
            <a:avLst/>
          </a:prstGeom>
          <a:noFill/>
          <a:ln>
            <a:noFill/>
          </a:ln>
        </p:spPr>
      </p:pic>
      <p:sp>
        <p:nvSpPr>
          <p:cNvPr id="132" name="Google Shape;132;g151296f5dd6_0_3"/>
          <p:cNvSpPr txBox="1"/>
          <p:nvPr/>
        </p:nvSpPr>
        <p:spPr>
          <a:xfrm>
            <a:off x="9419899" y="1516200"/>
            <a:ext cx="2648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DE" sz="1000">
                <a:solidFill>
                  <a:schemeClr val="dk1"/>
                </a:solidFill>
              </a:rPr>
              <a:t>ATENÇÃO</a:t>
            </a:r>
            <a:r>
              <a:rPr lang="de-DE" sz="1000">
                <a:solidFill>
                  <a:schemeClr val="dk1"/>
                </a:solidFill>
              </a:rPr>
              <a:t>: o nome do arquivo deve conter prefixo, número de versão, </a:t>
            </a:r>
            <a:r>
              <a:rPr b="1" lang="de-DE" sz="1000">
                <a:solidFill>
                  <a:schemeClr val="dk1"/>
                </a:solidFill>
              </a:rPr>
              <a:t>2 e </a:t>
            </a:r>
            <a:r>
              <a:rPr lang="de-DE" sz="1000">
                <a:solidFill>
                  <a:schemeClr val="dk1"/>
                </a:solidFill>
              </a:rPr>
              <a:t> caracteres  "</a:t>
            </a:r>
            <a:r>
              <a:rPr b="1" lang="de-DE" sz="1000">
                <a:solidFill>
                  <a:schemeClr val="dk1"/>
                </a:solidFill>
              </a:rPr>
              <a:t>underscore</a:t>
            </a:r>
            <a:r>
              <a:rPr lang="de-DE" sz="1000">
                <a:solidFill>
                  <a:schemeClr val="dk1"/>
                </a:solidFill>
              </a:rPr>
              <a:t>" usado como separador e a descrição da migração</a:t>
            </a:r>
            <a:endParaRPr sz="1000">
              <a:solidFill>
                <a:srgbClr val="2035F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3513eca586_3_50"/>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de-DE"/>
              <a:t>Configurando a Aplicação</a:t>
            </a:r>
            <a:endParaRPr/>
          </a:p>
        </p:txBody>
      </p:sp>
      <p:sp>
        <p:nvSpPr>
          <p:cNvPr id="138" name="Google Shape;138;g13513eca586_3_50"/>
          <p:cNvSpPr txBox="1"/>
          <p:nvPr/>
        </p:nvSpPr>
        <p:spPr>
          <a:xfrm>
            <a:off x="178984" y="4564088"/>
            <a:ext cx="11427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400">
                <a:solidFill>
                  <a:srgbClr val="000000"/>
                </a:solidFill>
                <a:latin typeface="Arial"/>
                <a:ea typeface="Arial"/>
                <a:cs typeface="Arial"/>
                <a:sym typeface="Arial"/>
              </a:rPr>
              <a:t>Criar um banco de dados no </a:t>
            </a:r>
            <a:r>
              <a:rPr b="1" lang="de-DE" sz="1400">
                <a:solidFill>
                  <a:srgbClr val="2035FC"/>
                </a:solidFill>
                <a:latin typeface="Arial"/>
                <a:ea typeface="Arial"/>
                <a:cs typeface="Arial"/>
                <a:sym typeface="Arial"/>
              </a:rPr>
              <a:t>Postgres</a:t>
            </a:r>
            <a:r>
              <a:rPr lang="de-DE" sz="1400">
                <a:solidFill>
                  <a:srgbClr val="000000"/>
                </a:solidFill>
                <a:latin typeface="Arial"/>
                <a:ea typeface="Arial"/>
                <a:cs typeface="Arial"/>
                <a:sym typeface="Arial"/>
              </a:rPr>
              <a:t> com o nome </a:t>
            </a:r>
            <a:r>
              <a:rPr b="1" lang="de-DE" sz="1400">
                <a:solidFill>
                  <a:srgbClr val="2035FC"/>
                </a:solidFill>
                <a:latin typeface="Arial"/>
                <a:ea typeface="Arial"/>
                <a:cs typeface="Arial"/>
                <a:sym typeface="Arial"/>
              </a:rPr>
              <a:t>projeto. </a:t>
            </a:r>
            <a:r>
              <a:rPr lang="de-DE">
                <a:solidFill>
                  <a:schemeClr val="dk1"/>
                </a:solidFill>
              </a:rPr>
              <a:t>Inserir o conteúdo abaixo no arquivo application.properties</a:t>
            </a:r>
            <a:endParaRPr>
              <a:solidFill>
                <a:schemeClr val="dk1"/>
              </a:solidFill>
            </a:endParaRPr>
          </a:p>
        </p:txBody>
      </p:sp>
      <p:sp>
        <p:nvSpPr>
          <p:cNvPr id="139" name="Google Shape;139;g13513eca586_3_50"/>
          <p:cNvSpPr txBox="1"/>
          <p:nvPr/>
        </p:nvSpPr>
        <p:spPr>
          <a:xfrm>
            <a:off x="235500" y="4983350"/>
            <a:ext cx="11118300" cy="11544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spring.datasource.url=</a:t>
            </a:r>
            <a:r>
              <a:rPr b="1" lang="de-DE" sz="1050">
                <a:solidFill>
                  <a:srgbClr val="CE9178"/>
                </a:solidFill>
                <a:latin typeface="Courier New"/>
                <a:ea typeface="Courier New"/>
                <a:cs typeface="Courier New"/>
                <a:sym typeface="Courier New"/>
              </a:rPr>
              <a:t>jdbc:postgresql://localhost:5432/projeto</a:t>
            </a:r>
            <a:endParaRPr b="1" sz="1050">
              <a:solidFill>
                <a:srgbClr val="CE9178"/>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spring.datasource.username=</a:t>
            </a:r>
            <a:r>
              <a:rPr b="1" lang="de-DE" sz="1050">
                <a:solidFill>
                  <a:srgbClr val="CE9178"/>
                </a:solidFill>
                <a:latin typeface="Courier New"/>
                <a:ea typeface="Courier New"/>
                <a:cs typeface="Courier New"/>
                <a:sym typeface="Courier New"/>
              </a:rPr>
              <a:t>postgres</a:t>
            </a:r>
            <a:endParaRPr b="1" sz="1050">
              <a:solidFill>
                <a:srgbClr val="CE9178"/>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spring.datasource.password=</a:t>
            </a:r>
            <a:r>
              <a:rPr b="1" lang="de-DE" sz="1050">
                <a:solidFill>
                  <a:srgbClr val="CE9178"/>
                </a:solidFill>
                <a:latin typeface="Courier New"/>
                <a:ea typeface="Courier New"/>
                <a:cs typeface="Courier New"/>
                <a:sym typeface="Courier New"/>
              </a:rPr>
              <a:t>postgres</a:t>
            </a:r>
            <a:endParaRPr b="1" sz="1050">
              <a:solidFill>
                <a:srgbClr val="CE9178"/>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spring.jpa.show-sql=</a:t>
            </a:r>
            <a:r>
              <a:rPr b="1" lang="de-DE" sz="1050">
                <a:solidFill>
                  <a:srgbClr val="CE9178"/>
                </a:solidFill>
                <a:latin typeface="Courier New"/>
                <a:ea typeface="Courier New"/>
                <a:cs typeface="Courier New"/>
                <a:sym typeface="Courier New"/>
              </a:rPr>
              <a:t>true</a:t>
            </a:r>
            <a:endParaRPr b="1" sz="1050">
              <a:solidFill>
                <a:srgbClr val="CE9178"/>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spring.jpa.hibernate.ddl-auto=</a:t>
            </a:r>
            <a:r>
              <a:rPr b="1" lang="de-DE" sz="1050">
                <a:solidFill>
                  <a:srgbClr val="CE9178"/>
                </a:solidFill>
                <a:latin typeface="Courier New"/>
                <a:ea typeface="Courier New"/>
                <a:cs typeface="Courier New"/>
                <a:sym typeface="Courier New"/>
              </a:rPr>
              <a:t>none</a:t>
            </a:r>
            <a:endParaRPr b="1" sz="1050">
              <a:solidFill>
                <a:srgbClr val="CE9178"/>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spring.jackson.deserialization.fail-on-unknown-properties=</a:t>
            </a:r>
            <a:r>
              <a:rPr b="1" lang="de-DE" sz="1050">
                <a:solidFill>
                  <a:srgbClr val="CE9178"/>
                </a:solidFill>
                <a:latin typeface="Courier New"/>
                <a:ea typeface="Courier New"/>
                <a:cs typeface="Courier New"/>
                <a:sym typeface="Courier New"/>
              </a:rPr>
              <a:t>true</a:t>
            </a:r>
            <a:endParaRPr b="1" sz="1050">
              <a:solidFill>
                <a:srgbClr val="CE9178"/>
              </a:solidFill>
              <a:latin typeface="Courier New"/>
              <a:ea typeface="Courier New"/>
              <a:cs typeface="Courier New"/>
              <a:sym typeface="Courier New"/>
            </a:endParaRPr>
          </a:p>
        </p:txBody>
      </p:sp>
      <p:sp>
        <p:nvSpPr>
          <p:cNvPr id="140" name="Google Shape;140;g13513eca586_3_50"/>
          <p:cNvSpPr txBox="1"/>
          <p:nvPr/>
        </p:nvSpPr>
        <p:spPr>
          <a:xfrm>
            <a:off x="3777550" y="1757050"/>
            <a:ext cx="3617400" cy="181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a:t>Como </a:t>
            </a:r>
            <a:r>
              <a:rPr lang="de-DE"/>
              <a:t>incluímos</a:t>
            </a:r>
            <a:r>
              <a:rPr lang="de-DE"/>
              <a:t> no projeto a biblioteca </a:t>
            </a:r>
            <a:r>
              <a:rPr b="1" lang="de-DE"/>
              <a:t>flyway</a:t>
            </a:r>
            <a:r>
              <a:rPr lang="de-DE"/>
              <a:t>, o Wizard de projetos Spring Boot já </a:t>
            </a:r>
            <a:r>
              <a:rPr lang="de-DE"/>
              <a:t>criou</a:t>
            </a:r>
            <a:r>
              <a:rPr lang="de-DE"/>
              <a:t> uma pasta </a:t>
            </a:r>
            <a:r>
              <a:rPr b="1" lang="de-DE"/>
              <a:t>db/migration</a:t>
            </a:r>
            <a:r>
              <a:rPr lang="de-DE"/>
              <a:t> para incluir os arquivos de migração do banco de dados. Vamos criar o primeiro arquivo </a:t>
            </a:r>
            <a:r>
              <a:rPr b="1" lang="de-DE"/>
              <a:t>V01__cria_tabela_usuario.sql</a:t>
            </a:r>
            <a:r>
              <a:rPr lang="de-DE"/>
              <a:t> com o script para c</a:t>
            </a:r>
            <a:r>
              <a:rPr lang="de-DE" sz="1400">
                <a:solidFill>
                  <a:srgbClr val="000000"/>
                </a:solidFill>
                <a:latin typeface="Arial"/>
                <a:ea typeface="Arial"/>
                <a:cs typeface="Arial"/>
                <a:sym typeface="Arial"/>
              </a:rPr>
              <a:t>riar a tabela </a:t>
            </a:r>
            <a:r>
              <a:rPr b="1" lang="de-DE">
                <a:solidFill>
                  <a:srgbClr val="2035FC"/>
                </a:solidFill>
              </a:rPr>
              <a:t>usuario</a:t>
            </a:r>
            <a:r>
              <a:rPr b="1" lang="de-DE" sz="1400">
                <a:solidFill>
                  <a:srgbClr val="000000"/>
                </a:solidFill>
                <a:latin typeface="Arial"/>
                <a:ea typeface="Arial"/>
                <a:cs typeface="Arial"/>
                <a:sym typeface="Arial"/>
              </a:rPr>
              <a:t> </a:t>
            </a:r>
            <a:r>
              <a:rPr lang="de-DE" sz="1400">
                <a:solidFill>
                  <a:srgbClr val="000000"/>
                </a:solidFill>
                <a:latin typeface="Arial"/>
                <a:ea typeface="Arial"/>
                <a:cs typeface="Arial"/>
                <a:sym typeface="Arial"/>
              </a:rPr>
              <a:t>no banco </a:t>
            </a:r>
            <a:r>
              <a:rPr lang="de-DE"/>
              <a:t>de dados. </a:t>
            </a:r>
            <a:endParaRPr sz="1400">
              <a:solidFill>
                <a:srgbClr val="2035FC"/>
              </a:solidFill>
              <a:latin typeface="Arial"/>
              <a:ea typeface="Arial"/>
              <a:cs typeface="Arial"/>
              <a:sym typeface="Arial"/>
            </a:endParaRPr>
          </a:p>
        </p:txBody>
      </p:sp>
      <p:sp>
        <p:nvSpPr>
          <p:cNvPr id="141" name="Google Shape;141;g13513eca586_3_50"/>
          <p:cNvSpPr txBox="1"/>
          <p:nvPr/>
        </p:nvSpPr>
        <p:spPr>
          <a:xfrm>
            <a:off x="7639900" y="1879207"/>
            <a:ext cx="4126200" cy="1443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de-DE" sz="1050">
                <a:solidFill>
                  <a:srgbClr val="569CD6"/>
                </a:solidFill>
                <a:latin typeface="Courier New"/>
                <a:ea typeface="Courier New"/>
                <a:cs typeface="Courier New"/>
                <a:sym typeface="Courier New"/>
              </a:rPr>
              <a:t>CREATE</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TABLE</a:t>
            </a:r>
            <a:r>
              <a:rPr b="1" lang="de-DE" sz="1050">
                <a:solidFill>
                  <a:srgbClr val="D4D4D4"/>
                </a:solidFill>
                <a:latin typeface="Courier New"/>
                <a:ea typeface="Courier New"/>
                <a:cs typeface="Courier New"/>
                <a:sym typeface="Courier New"/>
              </a:rPr>
              <a:t> usuario (</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   id_usuario </a:t>
            </a:r>
            <a:r>
              <a:rPr b="1" lang="de-DE" sz="1050">
                <a:solidFill>
                  <a:srgbClr val="569CD6"/>
                </a:solidFill>
                <a:latin typeface="Courier New"/>
                <a:ea typeface="Courier New"/>
                <a:cs typeface="Courier New"/>
                <a:sym typeface="Courier New"/>
              </a:rPr>
              <a:t>serial</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primary</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key</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   nome </a:t>
            </a:r>
            <a:r>
              <a:rPr b="1" lang="de-DE" sz="1050">
                <a:solidFill>
                  <a:srgbClr val="569CD6"/>
                </a:solidFill>
                <a:latin typeface="Courier New"/>
                <a:ea typeface="Courier New"/>
                <a:cs typeface="Courier New"/>
                <a:sym typeface="Courier New"/>
              </a:rPr>
              <a:t>varchar</a:t>
            </a:r>
            <a:r>
              <a:rPr b="1" lang="de-DE" sz="1050">
                <a:solidFill>
                  <a:srgbClr val="D4D4D4"/>
                </a:solidFill>
                <a:latin typeface="Courier New"/>
                <a:ea typeface="Courier New"/>
                <a:cs typeface="Courier New"/>
                <a:sym typeface="Courier New"/>
              </a:rPr>
              <a:t>(</a:t>
            </a:r>
            <a:r>
              <a:rPr b="1" lang="de-DE" sz="1050">
                <a:solidFill>
                  <a:srgbClr val="B5CEA8"/>
                </a:solidFill>
                <a:latin typeface="Courier New"/>
                <a:ea typeface="Courier New"/>
                <a:cs typeface="Courier New"/>
                <a:sym typeface="Courier New"/>
              </a:rPr>
              <a:t>60</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   email </a:t>
            </a:r>
            <a:r>
              <a:rPr b="1" lang="de-DE" sz="1050">
                <a:solidFill>
                  <a:srgbClr val="569CD6"/>
                </a:solidFill>
                <a:latin typeface="Courier New"/>
                <a:ea typeface="Courier New"/>
                <a:cs typeface="Courier New"/>
                <a:sym typeface="Courier New"/>
              </a:rPr>
              <a:t>varchar</a:t>
            </a:r>
            <a:r>
              <a:rPr b="1" lang="de-DE" sz="1050">
                <a:solidFill>
                  <a:srgbClr val="D4D4D4"/>
                </a:solidFill>
                <a:latin typeface="Courier New"/>
                <a:ea typeface="Courier New"/>
                <a:cs typeface="Courier New"/>
                <a:sym typeface="Courier New"/>
              </a:rPr>
              <a:t>(</a:t>
            </a:r>
            <a:r>
              <a:rPr b="1" lang="de-DE" sz="1050">
                <a:solidFill>
                  <a:srgbClr val="B5CEA8"/>
                </a:solidFill>
                <a:latin typeface="Courier New"/>
                <a:ea typeface="Courier New"/>
                <a:cs typeface="Courier New"/>
                <a:sym typeface="Courier New"/>
              </a:rPr>
              <a:t>60</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   senha </a:t>
            </a:r>
            <a:r>
              <a:rPr b="1" lang="de-DE" sz="1050">
                <a:solidFill>
                  <a:srgbClr val="569CD6"/>
                </a:solidFill>
                <a:latin typeface="Courier New"/>
                <a:ea typeface="Courier New"/>
                <a:cs typeface="Courier New"/>
                <a:sym typeface="Courier New"/>
              </a:rPr>
              <a:t>varchar</a:t>
            </a:r>
            <a:r>
              <a:rPr b="1" lang="de-DE" sz="1050">
                <a:solidFill>
                  <a:srgbClr val="D4D4D4"/>
                </a:solidFill>
                <a:latin typeface="Courier New"/>
                <a:ea typeface="Courier New"/>
                <a:cs typeface="Courier New"/>
                <a:sym typeface="Courier New"/>
              </a:rPr>
              <a:t>(</a:t>
            </a:r>
            <a:r>
              <a:rPr b="1" lang="de-DE" sz="1050">
                <a:solidFill>
                  <a:srgbClr val="B5CEA8"/>
                </a:solidFill>
                <a:latin typeface="Courier New"/>
                <a:ea typeface="Courier New"/>
                <a:cs typeface="Courier New"/>
                <a:sym typeface="Courier New"/>
              </a:rPr>
              <a:t>255</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p:txBody>
      </p:sp>
      <p:pic>
        <p:nvPicPr>
          <p:cNvPr id="142" name="Google Shape;142;g13513eca586_3_50"/>
          <p:cNvPicPr preferRelativeResize="0"/>
          <p:nvPr/>
        </p:nvPicPr>
        <p:blipFill>
          <a:blip r:embed="rId3">
            <a:alphaModFix/>
          </a:blip>
          <a:stretch>
            <a:fillRect/>
          </a:stretch>
        </p:blipFill>
        <p:spPr>
          <a:xfrm>
            <a:off x="235500" y="1757050"/>
            <a:ext cx="3057525" cy="2695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51296f5dd6_0_104"/>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Execução e criação das tabelas pelo Flyway</a:t>
            </a:r>
            <a:endParaRPr/>
          </a:p>
        </p:txBody>
      </p:sp>
      <p:pic>
        <p:nvPicPr>
          <p:cNvPr id="148" name="Google Shape;148;g151296f5dd6_0_104"/>
          <p:cNvPicPr preferRelativeResize="0"/>
          <p:nvPr/>
        </p:nvPicPr>
        <p:blipFill>
          <a:blip r:embed="rId3">
            <a:alphaModFix/>
          </a:blip>
          <a:stretch>
            <a:fillRect/>
          </a:stretch>
        </p:blipFill>
        <p:spPr>
          <a:xfrm>
            <a:off x="152400" y="1993150"/>
            <a:ext cx="11279492" cy="1012950"/>
          </a:xfrm>
          <a:prstGeom prst="rect">
            <a:avLst/>
          </a:prstGeom>
          <a:noFill/>
          <a:ln>
            <a:noFill/>
          </a:ln>
        </p:spPr>
      </p:pic>
      <p:pic>
        <p:nvPicPr>
          <p:cNvPr id="149" name="Google Shape;149;g151296f5dd6_0_104"/>
          <p:cNvPicPr preferRelativeResize="0"/>
          <p:nvPr/>
        </p:nvPicPr>
        <p:blipFill>
          <a:blip r:embed="rId4">
            <a:alphaModFix/>
          </a:blip>
          <a:stretch>
            <a:fillRect/>
          </a:stretch>
        </p:blipFill>
        <p:spPr>
          <a:xfrm>
            <a:off x="4120398" y="3133299"/>
            <a:ext cx="2388225" cy="1110245"/>
          </a:xfrm>
          <a:prstGeom prst="rect">
            <a:avLst/>
          </a:prstGeom>
          <a:noFill/>
          <a:ln>
            <a:noFill/>
          </a:ln>
        </p:spPr>
      </p:pic>
      <p:graphicFrame>
        <p:nvGraphicFramePr>
          <p:cNvPr id="150" name="Google Shape;150;g151296f5dd6_0_104"/>
          <p:cNvGraphicFramePr/>
          <p:nvPr/>
        </p:nvGraphicFramePr>
        <p:xfrm>
          <a:off x="7687275" y="3193735"/>
          <a:ext cx="3000000" cy="3000000"/>
        </p:xfrm>
        <a:graphic>
          <a:graphicData uri="http://schemas.openxmlformats.org/drawingml/2006/table">
            <a:tbl>
              <a:tblPr>
                <a:noFill/>
                <a:tableStyleId>{937A7F4A-6AA4-4179-BA89-8ABA18B76D9E}</a:tableStyleId>
              </a:tblPr>
              <a:tblGrid>
                <a:gridCol w="1334275"/>
                <a:gridCol w="2410350"/>
              </a:tblGrid>
              <a:tr h="329625">
                <a:tc>
                  <a:txBody>
                    <a:bodyPr/>
                    <a:lstStyle/>
                    <a:p>
                      <a:pPr indent="0" lvl="0" marL="0" rtl="0" algn="l">
                        <a:lnSpc>
                          <a:spcPct val="80000"/>
                        </a:lnSpc>
                        <a:spcBef>
                          <a:spcPts val="0"/>
                        </a:spcBef>
                        <a:spcAft>
                          <a:spcPts val="0"/>
                        </a:spcAft>
                        <a:buNone/>
                      </a:pPr>
                      <a:r>
                        <a:rPr b="1" lang="de-DE" sz="1200"/>
                        <a:t>installed_rank</a:t>
                      </a:r>
                      <a:endParaRPr b="1" sz="1200"/>
                    </a:p>
                  </a:txBody>
                  <a:tcPr marT="91425" marB="91425" marR="91425" marL="91425">
                    <a:solidFill>
                      <a:srgbClr val="C9DAF8"/>
                    </a:solidFill>
                  </a:tcPr>
                </a:tc>
                <a:tc>
                  <a:txBody>
                    <a:bodyPr/>
                    <a:lstStyle/>
                    <a:p>
                      <a:pPr indent="0" lvl="0" marL="0" rtl="0" algn="l">
                        <a:lnSpc>
                          <a:spcPct val="80000"/>
                        </a:lnSpc>
                        <a:spcBef>
                          <a:spcPts val="0"/>
                        </a:spcBef>
                        <a:spcAft>
                          <a:spcPts val="0"/>
                        </a:spcAft>
                        <a:buClr>
                          <a:srgbClr val="000000"/>
                        </a:buClr>
                        <a:buSzPts val="1100"/>
                        <a:buFont typeface="Arial"/>
                        <a:buNone/>
                      </a:pPr>
                      <a:r>
                        <a:rPr lang="de-DE" sz="1200">
                          <a:solidFill>
                            <a:srgbClr val="000000"/>
                          </a:solidFill>
                        </a:rPr>
                        <a:t>1</a:t>
                      </a:r>
                      <a:endParaRPr sz="1200">
                        <a:solidFill>
                          <a:srgbClr val="000000"/>
                        </a:solidFill>
                      </a:endParaRPr>
                    </a:p>
                  </a:txBody>
                  <a:tcPr marT="91425" marB="91425" marR="91425" marL="91425"/>
                </a:tc>
              </a:tr>
              <a:tr h="329625">
                <a:tc>
                  <a:txBody>
                    <a:bodyPr/>
                    <a:lstStyle/>
                    <a:p>
                      <a:pPr indent="0" lvl="0" marL="0" rtl="0" algn="l">
                        <a:lnSpc>
                          <a:spcPct val="80000"/>
                        </a:lnSpc>
                        <a:spcBef>
                          <a:spcPts val="0"/>
                        </a:spcBef>
                        <a:spcAft>
                          <a:spcPts val="0"/>
                        </a:spcAft>
                        <a:buClr>
                          <a:srgbClr val="000000"/>
                        </a:buClr>
                        <a:buSzPts val="1100"/>
                        <a:buFont typeface="Arial"/>
                        <a:buNone/>
                      </a:pPr>
                      <a:r>
                        <a:rPr b="1" lang="de-DE" sz="1200">
                          <a:solidFill>
                            <a:srgbClr val="000000"/>
                          </a:solidFill>
                        </a:rPr>
                        <a:t>version</a:t>
                      </a:r>
                      <a:endParaRPr b="1" sz="1200"/>
                    </a:p>
                  </a:txBody>
                  <a:tcPr marT="91425" marB="91425" marR="91425" marL="91425">
                    <a:solidFill>
                      <a:srgbClr val="C9DAF8"/>
                    </a:solidFill>
                  </a:tcPr>
                </a:tc>
                <a:tc>
                  <a:txBody>
                    <a:bodyPr/>
                    <a:lstStyle/>
                    <a:p>
                      <a:pPr indent="0" lvl="0" marL="0" rtl="0" algn="l">
                        <a:lnSpc>
                          <a:spcPct val="80000"/>
                        </a:lnSpc>
                        <a:spcBef>
                          <a:spcPts val="0"/>
                        </a:spcBef>
                        <a:spcAft>
                          <a:spcPts val="0"/>
                        </a:spcAft>
                        <a:buClr>
                          <a:srgbClr val="000000"/>
                        </a:buClr>
                        <a:buSzPts val="1100"/>
                        <a:buFont typeface="Arial"/>
                        <a:buNone/>
                      </a:pPr>
                      <a:r>
                        <a:rPr lang="de-DE" sz="1200">
                          <a:solidFill>
                            <a:srgbClr val="000000"/>
                          </a:solidFill>
                        </a:rPr>
                        <a:t>01</a:t>
                      </a:r>
                      <a:endParaRPr sz="1200"/>
                    </a:p>
                  </a:txBody>
                  <a:tcPr marT="91425" marB="91425" marR="91425" marL="91425"/>
                </a:tc>
              </a:tr>
              <a:tr h="329625">
                <a:tc>
                  <a:txBody>
                    <a:bodyPr/>
                    <a:lstStyle/>
                    <a:p>
                      <a:pPr indent="0" lvl="0" marL="0" rtl="0" algn="l">
                        <a:lnSpc>
                          <a:spcPct val="80000"/>
                        </a:lnSpc>
                        <a:spcBef>
                          <a:spcPts val="0"/>
                        </a:spcBef>
                        <a:spcAft>
                          <a:spcPts val="0"/>
                        </a:spcAft>
                        <a:buClr>
                          <a:srgbClr val="000000"/>
                        </a:buClr>
                        <a:buSzPts val="1100"/>
                        <a:buFont typeface="Arial"/>
                        <a:buNone/>
                      </a:pPr>
                      <a:r>
                        <a:rPr b="1" lang="de-DE" sz="1200">
                          <a:solidFill>
                            <a:srgbClr val="000000"/>
                          </a:solidFill>
                        </a:rPr>
                        <a:t>description</a:t>
                      </a:r>
                      <a:endParaRPr b="1" sz="1200"/>
                    </a:p>
                  </a:txBody>
                  <a:tcPr marT="91425" marB="91425" marR="91425" marL="91425">
                    <a:solidFill>
                      <a:srgbClr val="C9DAF8"/>
                    </a:solidFill>
                  </a:tcPr>
                </a:tc>
                <a:tc>
                  <a:txBody>
                    <a:bodyPr/>
                    <a:lstStyle/>
                    <a:p>
                      <a:pPr indent="0" lvl="0" marL="0" rtl="0" algn="l">
                        <a:lnSpc>
                          <a:spcPct val="80000"/>
                        </a:lnSpc>
                        <a:spcBef>
                          <a:spcPts val="0"/>
                        </a:spcBef>
                        <a:spcAft>
                          <a:spcPts val="0"/>
                        </a:spcAft>
                        <a:buClr>
                          <a:srgbClr val="000000"/>
                        </a:buClr>
                        <a:buSzPts val="1100"/>
                        <a:buFont typeface="Arial"/>
                        <a:buNone/>
                      </a:pPr>
                      <a:r>
                        <a:rPr lang="de-DE" sz="1200"/>
                        <a:t>cria tabela usuario</a:t>
                      </a:r>
                      <a:endParaRPr sz="1200"/>
                    </a:p>
                  </a:txBody>
                  <a:tcPr marT="91425" marB="91425" marR="91425" marL="91425"/>
                </a:tc>
              </a:tr>
              <a:tr h="329625">
                <a:tc>
                  <a:txBody>
                    <a:bodyPr/>
                    <a:lstStyle/>
                    <a:p>
                      <a:pPr indent="0" lvl="0" marL="0" rtl="0" algn="l">
                        <a:lnSpc>
                          <a:spcPct val="80000"/>
                        </a:lnSpc>
                        <a:spcBef>
                          <a:spcPts val="0"/>
                        </a:spcBef>
                        <a:spcAft>
                          <a:spcPts val="0"/>
                        </a:spcAft>
                        <a:buClr>
                          <a:srgbClr val="000000"/>
                        </a:buClr>
                        <a:buSzPts val="1100"/>
                        <a:buFont typeface="Arial"/>
                        <a:buNone/>
                      </a:pPr>
                      <a:r>
                        <a:rPr b="1" lang="de-DE" sz="1200">
                          <a:solidFill>
                            <a:srgbClr val="000000"/>
                          </a:solidFill>
                        </a:rPr>
                        <a:t>type</a:t>
                      </a:r>
                      <a:endParaRPr b="1" sz="1200"/>
                    </a:p>
                  </a:txBody>
                  <a:tcPr marT="91425" marB="91425" marR="91425" marL="91425">
                    <a:solidFill>
                      <a:srgbClr val="C9DAF8"/>
                    </a:solidFill>
                  </a:tcPr>
                </a:tc>
                <a:tc>
                  <a:txBody>
                    <a:bodyPr/>
                    <a:lstStyle/>
                    <a:p>
                      <a:pPr indent="0" lvl="0" marL="0" rtl="0" algn="l">
                        <a:lnSpc>
                          <a:spcPct val="80000"/>
                        </a:lnSpc>
                        <a:spcBef>
                          <a:spcPts val="0"/>
                        </a:spcBef>
                        <a:spcAft>
                          <a:spcPts val="0"/>
                        </a:spcAft>
                        <a:buClr>
                          <a:srgbClr val="000000"/>
                        </a:buClr>
                        <a:buSzPts val="1100"/>
                        <a:buFont typeface="Arial"/>
                        <a:buNone/>
                      </a:pPr>
                      <a:r>
                        <a:rPr lang="de-DE" sz="1200">
                          <a:solidFill>
                            <a:srgbClr val="000000"/>
                          </a:solidFill>
                        </a:rPr>
                        <a:t>SQL</a:t>
                      </a:r>
                      <a:endParaRPr sz="1200"/>
                    </a:p>
                  </a:txBody>
                  <a:tcPr marT="91425" marB="91425" marR="91425" marL="91425"/>
                </a:tc>
              </a:tr>
              <a:tr h="329625">
                <a:tc>
                  <a:txBody>
                    <a:bodyPr/>
                    <a:lstStyle/>
                    <a:p>
                      <a:pPr indent="0" lvl="0" marL="0" rtl="0" algn="l">
                        <a:lnSpc>
                          <a:spcPct val="80000"/>
                        </a:lnSpc>
                        <a:spcBef>
                          <a:spcPts val="0"/>
                        </a:spcBef>
                        <a:spcAft>
                          <a:spcPts val="0"/>
                        </a:spcAft>
                        <a:buClr>
                          <a:srgbClr val="000000"/>
                        </a:buClr>
                        <a:buSzPts val="1100"/>
                        <a:buFont typeface="Arial"/>
                        <a:buNone/>
                      </a:pPr>
                      <a:r>
                        <a:rPr b="1" lang="de-DE" sz="1200">
                          <a:solidFill>
                            <a:srgbClr val="000000"/>
                          </a:solidFill>
                        </a:rPr>
                        <a:t>script</a:t>
                      </a:r>
                      <a:endParaRPr b="1" sz="1200"/>
                    </a:p>
                  </a:txBody>
                  <a:tcPr marT="91425" marB="91425" marR="91425" marL="91425">
                    <a:solidFill>
                      <a:srgbClr val="C9DAF8"/>
                    </a:solidFill>
                  </a:tcPr>
                </a:tc>
                <a:tc>
                  <a:txBody>
                    <a:bodyPr/>
                    <a:lstStyle/>
                    <a:p>
                      <a:pPr indent="0" lvl="0" marL="0" rtl="0" algn="l">
                        <a:lnSpc>
                          <a:spcPct val="80000"/>
                        </a:lnSpc>
                        <a:spcBef>
                          <a:spcPts val="0"/>
                        </a:spcBef>
                        <a:spcAft>
                          <a:spcPts val="0"/>
                        </a:spcAft>
                        <a:buClr>
                          <a:srgbClr val="000000"/>
                        </a:buClr>
                        <a:buSzPts val="1100"/>
                        <a:buFont typeface="Arial"/>
                        <a:buNone/>
                      </a:pPr>
                      <a:r>
                        <a:rPr lang="de-DE" sz="1200"/>
                        <a:t>V01__cria_tabela_usuario.sql</a:t>
                      </a:r>
                      <a:endParaRPr sz="1200"/>
                    </a:p>
                  </a:txBody>
                  <a:tcPr marT="91425" marB="91425" marR="91425" marL="91425"/>
                </a:tc>
              </a:tr>
              <a:tr h="329625">
                <a:tc>
                  <a:txBody>
                    <a:bodyPr/>
                    <a:lstStyle/>
                    <a:p>
                      <a:pPr indent="0" lvl="0" marL="0" rtl="0" algn="l">
                        <a:lnSpc>
                          <a:spcPct val="80000"/>
                        </a:lnSpc>
                        <a:spcBef>
                          <a:spcPts val="0"/>
                        </a:spcBef>
                        <a:spcAft>
                          <a:spcPts val="0"/>
                        </a:spcAft>
                        <a:buClr>
                          <a:srgbClr val="000000"/>
                        </a:buClr>
                        <a:buSzPts val="1100"/>
                        <a:buFont typeface="Arial"/>
                        <a:buNone/>
                      </a:pPr>
                      <a:r>
                        <a:rPr b="1" lang="de-DE" sz="1200">
                          <a:solidFill>
                            <a:srgbClr val="000000"/>
                          </a:solidFill>
                        </a:rPr>
                        <a:t>checksum</a:t>
                      </a:r>
                      <a:endParaRPr b="1" sz="1200"/>
                    </a:p>
                  </a:txBody>
                  <a:tcPr marT="91425" marB="91425" marR="91425" marL="91425">
                    <a:solidFill>
                      <a:srgbClr val="C9DAF8"/>
                    </a:solidFill>
                  </a:tcPr>
                </a:tc>
                <a:tc>
                  <a:txBody>
                    <a:bodyPr/>
                    <a:lstStyle/>
                    <a:p>
                      <a:pPr indent="0" lvl="0" marL="0" rtl="0" algn="l">
                        <a:lnSpc>
                          <a:spcPct val="80000"/>
                        </a:lnSpc>
                        <a:spcBef>
                          <a:spcPts val="0"/>
                        </a:spcBef>
                        <a:spcAft>
                          <a:spcPts val="0"/>
                        </a:spcAft>
                        <a:buClr>
                          <a:srgbClr val="000000"/>
                        </a:buClr>
                        <a:buSzPts val="1100"/>
                        <a:buFont typeface="Arial"/>
                        <a:buNone/>
                      </a:pPr>
                      <a:r>
                        <a:rPr lang="de-DE" sz="1200"/>
                        <a:t>1363435703</a:t>
                      </a:r>
                      <a:endParaRPr sz="1200">
                        <a:solidFill>
                          <a:srgbClr val="000000"/>
                        </a:solidFill>
                      </a:endParaRPr>
                    </a:p>
                  </a:txBody>
                  <a:tcPr marT="91425" marB="91425" marR="91425" marL="91425"/>
                </a:tc>
              </a:tr>
              <a:tr h="329625">
                <a:tc>
                  <a:txBody>
                    <a:bodyPr/>
                    <a:lstStyle/>
                    <a:p>
                      <a:pPr indent="0" lvl="0" marL="0" rtl="0" algn="l">
                        <a:lnSpc>
                          <a:spcPct val="80000"/>
                        </a:lnSpc>
                        <a:spcBef>
                          <a:spcPts val="0"/>
                        </a:spcBef>
                        <a:spcAft>
                          <a:spcPts val="0"/>
                        </a:spcAft>
                        <a:buClr>
                          <a:srgbClr val="000000"/>
                        </a:buClr>
                        <a:buSzPts val="1100"/>
                        <a:buFont typeface="Arial"/>
                        <a:buNone/>
                      </a:pPr>
                      <a:r>
                        <a:rPr b="1" lang="de-DE" sz="1200">
                          <a:solidFill>
                            <a:srgbClr val="000000"/>
                          </a:solidFill>
                        </a:rPr>
                        <a:t>installed_by</a:t>
                      </a:r>
                      <a:endParaRPr b="1" sz="1200"/>
                    </a:p>
                  </a:txBody>
                  <a:tcPr marT="91425" marB="91425" marR="91425" marL="91425">
                    <a:solidFill>
                      <a:srgbClr val="C9DAF8"/>
                    </a:solidFill>
                  </a:tcPr>
                </a:tc>
                <a:tc>
                  <a:txBody>
                    <a:bodyPr/>
                    <a:lstStyle/>
                    <a:p>
                      <a:pPr indent="0" lvl="0" marL="0" rtl="0" algn="l">
                        <a:lnSpc>
                          <a:spcPct val="80000"/>
                        </a:lnSpc>
                        <a:spcBef>
                          <a:spcPts val="0"/>
                        </a:spcBef>
                        <a:spcAft>
                          <a:spcPts val="0"/>
                        </a:spcAft>
                        <a:buClr>
                          <a:srgbClr val="000000"/>
                        </a:buClr>
                        <a:buSzPts val="1100"/>
                        <a:buFont typeface="Arial"/>
                        <a:buNone/>
                      </a:pPr>
                      <a:r>
                        <a:rPr lang="de-DE" sz="1200">
                          <a:solidFill>
                            <a:srgbClr val="000000"/>
                          </a:solidFill>
                        </a:rPr>
                        <a:t>postgres</a:t>
                      </a:r>
                      <a:endParaRPr sz="1200">
                        <a:solidFill>
                          <a:srgbClr val="000000"/>
                        </a:solidFill>
                      </a:endParaRPr>
                    </a:p>
                  </a:txBody>
                  <a:tcPr marT="91425" marB="91425" marR="91425" marL="91425"/>
                </a:tc>
              </a:tr>
              <a:tr h="329625">
                <a:tc>
                  <a:txBody>
                    <a:bodyPr/>
                    <a:lstStyle/>
                    <a:p>
                      <a:pPr indent="0" lvl="0" marL="0" rtl="0" algn="l">
                        <a:lnSpc>
                          <a:spcPct val="80000"/>
                        </a:lnSpc>
                        <a:spcBef>
                          <a:spcPts val="0"/>
                        </a:spcBef>
                        <a:spcAft>
                          <a:spcPts val="0"/>
                        </a:spcAft>
                        <a:buClr>
                          <a:srgbClr val="000000"/>
                        </a:buClr>
                        <a:buSzPts val="1100"/>
                        <a:buFont typeface="Arial"/>
                        <a:buNone/>
                      </a:pPr>
                      <a:r>
                        <a:rPr b="1" lang="de-DE" sz="1200">
                          <a:solidFill>
                            <a:srgbClr val="000000"/>
                          </a:solidFill>
                        </a:rPr>
                        <a:t>installed_on</a:t>
                      </a:r>
                      <a:endParaRPr b="1" sz="1200"/>
                    </a:p>
                  </a:txBody>
                  <a:tcPr marT="91425" marB="91425" marR="91425" marL="91425">
                    <a:solidFill>
                      <a:srgbClr val="C9DAF8"/>
                    </a:solidFill>
                  </a:tcPr>
                </a:tc>
                <a:tc>
                  <a:txBody>
                    <a:bodyPr/>
                    <a:lstStyle/>
                    <a:p>
                      <a:pPr indent="0" lvl="0" marL="0" rtl="0" algn="l">
                        <a:lnSpc>
                          <a:spcPct val="80000"/>
                        </a:lnSpc>
                        <a:spcBef>
                          <a:spcPts val="0"/>
                        </a:spcBef>
                        <a:spcAft>
                          <a:spcPts val="0"/>
                        </a:spcAft>
                        <a:buClr>
                          <a:srgbClr val="000000"/>
                        </a:buClr>
                        <a:buSzPts val="1100"/>
                        <a:buFont typeface="Arial"/>
                        <a:buNone/>
                      </a:pPr>
                      <a:r>
                        <a:rPr lang="de-DE" sz="1200">
                          <a:solidFill>
                            <a:srgbClr val="000000"/>
                          </a:solidFill>
                        </a:rPr>
                        <a:t>2022-09-06 11:18:32.821</a:t>
                      </a:r>
                      <a:endParaRPr sz="1200">
                        <a:solidFill>
                          <a:srgbClr val="000000"/>
                        </a:solidFill>
                      </a:endParaRPr>
                    </a:p>
                  </a:txBody>
                  <a:tcPr marT="91425" marB="91425" marR="91425" marL="91425"/>
                </a:tc>
              </a:tr>
              <a:tr h="329625">
                <a:tc>
                  <a:txBody>
                    <a:bodyPr/>
                    <a:lstStyle/>
                    <a:p>
                      <a:pPr indent="0" lvl="0" marL="0" rtl="0" algn="l">
                        <a:lnSpc>
                          <a:spcPct val="80000"/>
                        </a:lnSpc>
                        <a:spcBef>
                          <a:spcPts val="0"/>
                        </a:spcBef>
                        <a:spcAft>
                          <a:spcPts val="0"/>
                        </a:spcAft>
                        <a:buClr>
                          <a:srgbClr val="000000"/>
                        </a:buClr>
                        <a:buSzPts val="1100"/>
                        <a:buFont typeface="Arial"/>
                        <a:buNone/>
                      </a:pPr>
                      <a:r>
                        <a:rPr b="1" lang="de-DE" sz="1200">
                          <a:solidFill>
                            <a:srgbClr val="000000"/>
                          </a:solidFill>
                        </a:rPr>
                        <a:t>execution_time</a:t>
                      </a:r>
                      <a:endParaRPr b="1" sz="1200"/>
                    </a:p>
                  </a:txBody>
                  <a:tcPr marT="91425" marB="91425" marR="91425" marL="91425">
                    <a:solidFill>
                      <a:srgbClr val="C9DAF8"/>
                    </a:solidFill>
                  </a:tcPr>
                </a:tc>
                <a:tc>
                  <a:txBody>
                    <a:bodyPr/>
                    <a:lstStyle/>
                    <a:p>
                      <a:pPr indent="0" lvl="0" marL="0" rtl="0" algn="l">
                        <a:lnSpc>
                          <a:spcPct val="80000"/>
                        </a:lnSpc>
                        <a:spcBef>
                          <a:spcPts val="0"/>
                        </a:spcBef>
                        <a:spcAft>
                          <a:spcPts val="0"/>
                        </a:spcAft>
                        <a:buClr>
                          <a:srgbClr val="000000"/>
                        </a:buClr>
                        <a:buSzPts val="1100"/>
                        <a:buFont typeface="Arial"/>
                        <a:buNone/>
                      </a:pPr>
                      <a:r>
                        <a:rPr lang="de-DE" sz="1200"/>
                        <a:t>140</a:t>
                      </a:r>
                      <a:endParaRPr sz="1200">
                        <a:solidFill>
                          <a:srgbClr val="000000"/>
                        </a:solidFill>
                      </a:endParaRPr>
                    </a:p>
                  </a:txBody>
                  <a:tcPr marT="91425" marB="91425" marR="91425" marL="91425"/>
                </a:tc>
              </a:tr>
              <a:tr h="329625">
                <a:tc>
                  <a:txBody>
                    <a:bodyPr/>
                    <a:lstStyle/>
                    <a:p>
                      <a:pPr indent="0" lvl="0" marL="0" rtl="0" algn="l">
                        <a:lnSpc>
                          <a:spcPct val="80000"/>
                        </a:lnSpc>
                        <a:spcBef>
                          <a:spcPts val="0"/>
                        </a:spcBef>
                        <a:spcAft>
                          <a:spcPts val="0"/>
                        </a:spcAft>
                        <a:buClr>
                          <a:srgbClr val="000000"/>
                        </a:buClr>
                        <a:buSzPts val="1100"/>
                        <a:buFont typeface="Arial"/>
                        <a:buNone/>
                      </a:pPr>
                      <a:r>
                        <a:rPr b="1" lang="de-DE" sz="1200">
                          <a:solidFill>
                            <a:srgbClr val="000000"/>
                          </a:solidFill>
                        </a:rPr>
                        <a:t>success</a:t>
                      </a:r>
                      <a:endParaRPr b="1" sz="1200"/>
                    </a:p>
                  </a:txBody>
                  <a:tcPr marT="91425" marB="91425" marR="91425" marL="91425">
                    <a:solidFill>
                      <a:srgbClr val="C9DAF8"/>
                    </a:solidFill>
                  </a:tcPr>
                </a:tc>
                <a:tc>
                  <a:txBody>
                    <a:bodyPr/>
                    <a:lstStyle/>
                    <a:p>
                      <a:pPr indent="0" lvl="0" marL="0" rtl="0" algn="l">
                        <a:lnSpc>
                          <a:spcPct val="80000"/>
                        </a:lnSpc>
                        <a:spcBef>
                          <a:spcPts val="0"/>
                        </a:spcBef>
                        <a:spcAft>
                          <a:spcPts val="0"/>
                        </a:spcAft>
                        <a:buClr>
                          <a:srgbClr val="000000"/>
                        </a:buClr>
                        <a:buSzPts val="1100"/>
                        <a:buFont typeface="Arial"/>
                        <a:buNone/>
                      </a:pPr>
                      <a:r>
                        <a:rPr lang="de-DE" sz="1200">
                          <a:solidFill>
                            <a:srgbClr val="000000"/>
                          </a:solidFill>
                        </a:rPr>
                        <a:t>true</a:t>
                      </a:r>
                      <a:endParaRPr sz="1200">
                        <a:solidFill>
                          <a:srgbClr val="000000"/>
                        </a:solidFill>
                      </a:endParaRPr>
                    </a:p>
                  </a:txBody>
                  <a:tcPr marT="91425" marB="91425" marR="91425" marL="91425"/>
                </a:tc>
              </a:tr>
            </a:tbl>
          </a:graphicData>
        </a:graphic>
      </p:graphicFrame>
      <p:sp>
        <p:nvSpPr>
          <p:cNvPr id="151" name="Google Shape;151;g151296f5dd6_0_104"/>
          <p:cNvSpPr txBox="1"/>
          <p:nvPr/>
        </p:nvSpPr>
        <p:spPr>
          <a:xfrm>
            <a:off x="212563" y="3133300"/>
            <a:ext cx="36549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Flyway cria a tabela </a:t>
            </a:r>
            <a:r>
              <a:rPr b="1" lang="de-DE">
                <a:latin typeface="Calibri"/>
                <a:ea typeface="Calibri"/>
                <a:cs typeface="Calibri"/>
                <a:sym typeface="Calibri"/>
              </a:rPr>
              <a:t>flyway_schema_history</a:t>
            </a:r>
            <a:r>
              <a:rPr lang="de-DE">
                <a:latin typeface="Calibri"/>
                <a:ea typeface="Calibri"/>
                <a:cs typeface="Calibri"/>
                <a:sym typeface="Calibri"/>
              </a:rPr>
              <a:t> para controlar a execução dos scripts indicando a versão, descrição, usuário de execução, tempo de execução e até um </a:t>
            </a:r>
            <a:r>
              <a:rPr b="1" lang="de-DE">
                <a:latin typeface="Calibri"/>
                <a:ea typeface="Calibri"/>
                <a:cs typeface="Calibri"/>
                <a:sym typeface="Calibri"/>
              </a:rPr>
              <a:t>checksum</a:t>
            </a:r>
            <a:r>
              <a:rPr lang="de-DE">
                <a:latin typeface="Calibri"/>
                <a:ea typeface="Calibri"/>
                <a:cs typeface="Calibri"/>
                <a:sym typeface="Calibri"/>
              </a:rPr>
              <a:t> do arquivo.</a:t>
            </a:r>
            <a:endParaRPr>
              <a:latin typeface="Calibri"/>
              <a:ea typeface="Calibri"/>
              <a:cs typeface="Calibri"/>
              <a:sym typeface="Calibri"/>
            </a:endParaRPr>
          </a:p>
          <a:p>
            <a:pPr indent="0" lvl="0" marL="0" rtl="0" algn="l">
              <a:spcBef>
                <a:spcPts val="0"/>
              </a:spcBef>
              <a:spcAft>
                <a:spcPts val="0"/>
              </a:spcAft>
              <a:buNone/>
            </a:pPr>
            <a:r>
              <a:rPr lang="de-DE">
                <a:latin typeface="Calibri"/>
                <a:ea typeface="Calibri"/>
                <a:cs typeface="Calibri"/>
                <a:sym typeface="Calibri"/>
              </a:rPr>
              <a:t>Em outras execuções, ele verifica se o arquivo de script sofreu alteração com base no checksum, e nesse caso ele lança uma exceção.</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de-DE">
                <a:latin typeface="Calibri"/>
                <a:ea typeface="Calibri"/>
                <a:cs typeface="Calibri"/>
                <a:sym typeface="Calibri"/>
              </a:rPr>
              <a:t>Para efetuar alterações no banco de dados, devemos adicionar mais scripts com estas alterações no futuro. Ex: Caso queiramos adicionar um novo campo na tabela, não devemos alterar este script, e sim criar um novo com o comando </a:t>
            </a:r>
            <a:r>
              <a:rPr b="1" lang="de-DE">
                <a:latin typeface="Calibri"/>
                <a:ea typeface="Calibri"/>
                <a:cs typeface="Calibri"/>
                <a:sym typeface="Calibri"/>
              </a:rPr>
              <a:t>alter table.</a:t>
            </a:r>
            <a:endParaRPr b="1">
              <a:latin typeface="Calibri"/>
              <a:ea typeface="Calibri"/>
              <a:cs typeface="Calibri"/>
              <a:sym typeface="Calibri"/>
            </a:endParaRPr>
          </a:p>
        </p:txBody>
      </p:sp>
      <p:pic>
        <p:nvPicPr>
          <p:cNvPr id="152" name="Google Shape;152;g151296f5dd6_0_104"/>
          <p:cNvPicPr preferRelativeResize="0"/>
          <p:nvPr/>
        </p:nvPicPr>
        <p:blipFill>
          <a:blip r:embed="rId5">
            <a:alphaModFix/>
          </a:blip>
          <a:stretch>
            <a:fillRect/>
          </a:stretch>
        </p:blipFill>
        <p:spPr>
          <a:xfrm>
            <a:off x="4120400" y="4370750"/>
            <a:ext cx="2388215" cy="2321175"/>
          </a:xfrm>
          <a:prstGeom prst="rect">
            <a:avLst/>
          </a:prstGeom>
          <a:noFill/>
          <a:ln>
            <a:noFill/>
          </a:ln>
        </p:spPr>
      </p:pic>
      <p:sp>
        <p:nvSpPr>
          <p:cNvPr id="153" name="Google Shape;153;g151296f5dd6_0_104"/>
          <p:cNvSpPr txBox="1"/>
          <p:nvPr/>
        </p:nvSpPr>
        <p:spPr>
          <a:xfrm>
            <a:off x="152400" y="1592950"/>
            <a:ext cx="843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No log que aparece no console, é </a:t>
            </a:r>
            <a:r>
              <a:rPr lang="de-DE">
                <a:latin typeface="Calibri"/>
                <a:ea typeface="Calibri"/>
                <a:cs typeface="Calibri"/>
                <a:sym typeface="Calibri"/>
              </a:rPr>
              <a:t>possível</a:t>
            </a:r>
            <a:r>
              <a:rPr lang="de-DE">
                <a:latin typeface="Calibri"/>
                <a:ea typeface="Calibri"/>
                <a:cs typeface="Calibri"/>
                <a:sym typeface="Calibri"/>
              </a:rPr>
              <a:t> visualizar a execução do script pelo flyway</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3513eca586_3_66"/>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de-DE"/>
              <a:t>Entidade</a:t>
            </a:r>
            <a:endParaRPr/>
          </a:p>
        </p:txBody>
      </p:sp>
      <p:sp>
        <p:nvSpPr>
          <p:cNvPr id="159" name="Google Shape;159;g13513eca586_3_66"/>
          <p:cNvSpPr txBox="1"/>
          <p:nvPr/>
        </p:nvSpPr>
        <p:spPr>
          <a:xfrm>
            <a:off x="5143500" y="1607925"/>
            <a:ext cx="6424800" cy="48717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Entity</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class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Id</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GeneratedValue</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strategy</a:t>
            </a:r>
            <a:r>
              <a:rPr b="1" lang="de-DE" sz="1050">
                <a:solidFill>
                  <a:srgbClr val="D4D4D4"/>
                </a:solidFill>
                <a:latin typeface="Courier New"/>
                <a:ea typeface="Courier New"/>
                <a:cs typeface="Courier New"/>
                <a:sym typeface="Courier New"/>
              </a:rPr>
              <a:t> = </a:t>
            </a:r>
            <a:r>
              <a:rPr b="1" lang="de-DE" sz="1050">
                <a:solidFill>
                  <a:srgbClr val="4EC9B0"/>
                </a:solidFill>
                <a:latin typeface="Courier New"/>
                <a:ea typeface="Courier New"/>
                <a:cs typeface="Courier New"/>
                <a:sym typeface="Courier New"/>
              </a:rPr>
              <a:t>GenerationType</a:t>
            </a:r>
            <a:r>
              <a:rPr b="1" lang="de-DE" sz="1050">
                <a:solidFill>
                  <a:srgbClr val="D4D4D4"/>
                </a:solidFill>
                <a:latin typeface="Courier New"/>
                <a:ea typeface="Courier New"/>
                <a:cs typeface="Courier New"/>
                <a:sym typeface="Courier New"/>
              </a:rPr>
              <a:t>.</a:t>
            </a:r>
            <a:r>
              <a:rPr b="1" lang="de-DE" sz="1050">
                <a:solidFill>
                  <a:srgbClr val="4FC1FF"/>
                </a:solidFill>
                <a:latin typeface="Courier New"/>
                <a:ea typeface="Courier New"/>
                <a:cs typeface="Courier New"/>
                <a:sym typeface="Courier New"/>
              </a:rPr>
              <a:t>IDENTITY</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Column</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name</a:t>
            </a:r>
            <a:r>
              <a:rPr b="1" lang="de-DE" sz="1050">
                <a:solidFill>
                  <a:srgbClr val="D4D4D4"/>
                </a:solidFill>
                <a:latin typeface="Courier New"/>
                <a:ea typeface="Courier New"/>
                <a:cs typeface="Courier New"/>
                <a:sym typeface="Courier New"/>
              </a:rPr>
              <a:t> = </a:t>
            </a:r>
            <a:r>
              <a:rPr b="1" lang="de-DE" sz="1050">
                <a:solidFill>
                  <a:srgbClr val="CE9178"/>
                </a:solidFill>
                <a:latin typeface="Courier New"/>
                <a:ea typeface="Courier New"/>
                <a:cs typeface="Courier New"/>
                <a:sym typeface="Courier New"/>
              </a:rPr>
              <a:t>"id_usuario"</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private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Long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id</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private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nome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private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email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private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senha</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Long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id</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nome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email</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senha</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this</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id</a:t>
            </a:r>
            <a:r>
              <a:rPr b="1" lang="de-DE" sz="1050">
                <a:solidFill>
                  <a:srgbClr val="D4D4D4"/>
                </a:solidFill>
                <a:latin typeface="Courier New"/>
                <a:ea typeface="Courier New"/>
                <a:cs typeface="Courier New"/>
                <a:sym typeface="Courier New"/>
              </a:rPr>
              <a:t> = </a:t>
            </a:r>
            <a:r>
              <a:rPr b="1" lang="de-DE" sz="1050">
                <a:solidFill>
                  <a:srgbClr val="9CDCFE"/>
                </a:solidFill>
                <a:latin typeface="Courier New"/>
                <a:ea typeface="Courier New"/>
                <a:cs typeface="Courier New"/>
                <a:sym typeface="Courier New"/>
              </a:rPr>
              <a:t>id</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this</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nome</a:t>
            </a:r>
            <a:r>
              <a:rPr b="1" lang="de-DE" sz="1050">
                <a:solidFill>
                  <a:srgbClr val="D4D4D4"/>
                </a:solidFill>
                <a:latin typeface="Courier New"/>
                <a:ea typeface="Courier New"/>
                <a:cs typeface="Courier New"/>
                <a:sym typeface="Courier New"/>
              </a:rPr>
              <a:t> = </a:t>
            </a:r>
            <a:r>
              <a:rPr b="1" lang="de-DE" sz="1050">
                <a:solidFill>
                  <a:srgbClr val="9CDCFE"/>
                </a:solidFill>
                <a:latin typeface="Courier New"/>
                <a:ea typeface="Courier New"/>
                <a:cs typeface="Courier New"/>
                <a:sym typeface="Courier New"/>
              </a:rPr>
              <a:t>nome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this</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email</a:t>
            </a:r>
            <a:r>
              <a:rPr b="1" lang="de-DE" sz="1050">
                <a:solidFill>
                  <a:srgbClr val="D4D4D4"/>
                </a:solidFill>
                <a:latin typeface="Courier New"/>
                <a:ea typeface="Courier New"/>
                <a:cs typeface="Courier New"/>
                <a:sym typeface="Courier New"/>
              </a:rPr>
              <a:t> = </a:t>
            </a:r>
            <a:r>
              <a:rPr b="1" lang="de-DE" sz="1050">
                <a:solidFill>
                  <a:srgbClr val="9CDCFE"/>
                </a:solidFill>
                <a:latin typeface="Courier New"/>
                <a:ea typeface="Courier New"/>
                <a:cs typeface="Courier New"/>
                <a:sym typeface="Courier New"/>
              </a:rPr>
              <a:t>email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this</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senha</a:t>
            </a:r>
            <a:r>
              <a:rPr b="1" lang="de-DE" sz="1050">
                <a:solidFill>
                  <a:srgbClr val="D4D4D4"/>
                </a:solidFill>
                <a:latin typeface="Courier New"/>
                <a:ea typeface="Courier New"/>
                <a:cs typeface="Courier New"/>
                <a:sym typeface="Courier New"/>
              </a:rPr>
              <a:t> = </a:t>
            </a:r>
            <a:r>
              <a:rPr b="1" lang="de-DE" sz="1050">
                <a:solidFill>
                  <a:srgbClr val="9CDCFE"/>
                </a:solidFill>
                <a:latin typeface="Courier New"/>
                <a:ea typeface="Courier New"/>
                <a:cs typeface="Courier New"/>
                <a:sym typeface="Courier New"/>
              </a:rPr>
              <a:t>senha</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Long</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getId</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id</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void</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setId</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Long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id</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this</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id</a:t>
            </a:r>
            <a:r>
              <a:rPr b="1" lang="de-DE" sz="1050">
                <a:solidFill>
                  <a:srgbClr val="D4D4D4"/>
                </a:solidFill>
                <a:latin typeface="Courier New"/>
                <a:ea typeface="Courier New"/>
                <a:cs typeface="Courier New"/>
                <a:sym typeface="Courier New"/>
              </a:rPr>
              <a:t> = </a:t>
            </a:r>
            <a:r>
              <a:rPr b="1" lang="de-DE" sz="1050">
                <a:solidFill>
                  <a:srgbClr val="9CDCFE"/>
                </a:solidFill>
                <a:latin typeface="Courier New"/>
                <a:ea typeface="Courier New"/>
                <a:cs typeface="Courier New"/>
                <a:sym typeface="Courier New"/>
              </a:rPr>
              <a:t>id</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p:txBody>
      </p:sp>
      <p:sp>
        <p:nvSpPr>
          <p:cNvPr id="160" name="Google Shape;160;g13513eca586_3_66"/>
          <p:cNvSpPr/>
          <p:nvPr/>
        </p:nvSpPr>
        <p:spPr>
          <a:xfrm>
            <a:off x="392100" y="1884178"/>
            <a:ext cx="4421700" cy="631200"/>
          </a:xfrm>
          <a:prstGeom prst="rect">
            <a:avLst/>
          </a:prstGeom>
          <a:solidFill>
            <a:srgbClr val="FFFFFF"/>
          </a:solidFill>
          <a:ln cap="flat" cmpd="sng" w="28575">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1400">
                <a:solidFill>
                  <a:srgbClr val="000000"/>
                </a:solidFill>
                <a:latin typeface="Arial"/>
                <a:ea typeface="Arial"/>
                <a:cs typeface="Arial"/>
                <a:sym typeface="Arial"/>
              </a:rPr>
              <a:t>Inserir a classe de modelo </a:t>
            </a:r>
            <a:r>
              <a:rPr b="1" lang="de-DE" sz="1400">
                <a:solidFill>
                  <a:srgbClr val="000000"/>
                </a:solidFill>
                <a:latin typeface="Arial"/>
                <a:ea typeface="Arial"/>
                <a:cs typeface="Arial"/>
                <a:sym typeface="Arial"/>
              </a:rPr>
              <a:t>Usuario</a:t>
            </a:r>
            <a:r>
              <a:rPr lang="de-DE" sz="1400">
                <a:solidFill>
                  <a:srgbClr val="000000"/>
                </a:solidFill>
                <a:latin typeface="Arial"/>
                <a:ea typeface="Arial"/>
                <a:cs typeface="Arial"/>
                <a:sym typeface="Arial"/>
              </a:rPr>
              <a:t> com atributos, getter, setter, toString, equals e hashcode</a:t>
            </a:r>
            <a:endParaRPr sz="14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3513eca586_3_57"/>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de-DE"/>
              <a:t>Repository - consultas por nome de método</a:t>
            </a:r>
            <a:endParaRPr/>
          </a:p>
        </p:txBody>
      </p:sp>
      <p:sp>
        <p:nvSpPr>
          <p:cNvPr id="166" name="Google Shape;166;g13513eca586_3_57"/>
          <p:cNvSpPr txBox="1"/>
          <p:nvPr/>
        </p:nvSpPr>
        <p:spPr>
          <a:xfrm>
            <a:off x="3702175" y="1601425"/>
            <a:ext cx="8280600" cy="10044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Repository</a:t>
            </a:r>
            <a:endParaRPr b="1" sz="1050">
              <a:solidFill>
                <a:srgbClr val="4EC9B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interface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UsuarioRepository</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extends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JpaRepository</a:t>
            </a:r>
            <a:r>
              <a:rPr b="1" lang="de-DE" sz="1050">
                <a:solidFill>
                  <a:srgbClr val="D4D4D4"/>
                </a:solidFill>
                <a:latin typeface="Courier New"/>
                <a:ea typeface="Courier New"/>
                <a:cs typeface="Courier New"/>
                <a:sym typeface="Courier New"/>
              </a:rPr>
              <a:t>&lt;</a:t>
            </a:r>
            <a:r>
              <a:rPr b="1" lang="de-DE" sz="1050">
                <a:solidFill>
                  <a:srgbClr val="4EC9B0"/>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Long</a:t>
            </a:r>
            <a:r>
              <a:rPr b="1" lang="de-DE" sz="1050">
                <a:solidFill>
                  <a:srgbClr val="D4D4D4"/>
                </a:solidFill>
                <a:latin typeface="Courier New"/>
                <a:ea typeface="Courier New"/>
                <a:cs typeface="Courier New"/>
                <a:sym typeface="Courier New"/>
              </a:rPr>
              <a:t>&gt;{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findByEmail</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email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p:txBody>
      </p:sp>
      <p:sp>
        <p:nvSpPr>
          <p:cNvPr id="167" name="Google Shape;167;g13513eca586_3_57"/>
          <p:cNvSpPr/>
          <p:nvPr/>
        </p:nvSpPr>
        <p:spPr>
          <a:xfrm>
            <a:off x="269625" y="1641246"/>
            <a:ext cx="3197100" cy="964500"/>
          </a:xfrm>
          <a:prstGeom prst="rect">
            <a:avLst/>
          </a:prstGeom>
          <a:solidFill>
            <a:srgbClr val="FFFFFF"/>
          </a:solidFill>
          <a:ln cap="flat" cmpd="sng" w="28575">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400">
                <a:solidFill>
                  <a:srgbClr val="000000"/>
                </a:solidFill>
                <a:latin typeface="Arial"/>
                <a:ea typeface="Arial"/>
                <a:cs typeface="Arial"/>
                <a:sym typeface="Arial"/>
              </a:rPr>
              <a:t>Inserir a interface </a:t>
            </a:r>
            <a:r>
              <a:rPr b="1" lang="de-DE" sz="1400">
                <a:solidFill>
                  <a:srgbClr val="0000FF"/>
                </a:solidFill>
                <a:latin typeface="Arial"/>
                <a:ea typeface="Arial"/>
                <a:cs typeface="Arial"/>
                <a:sym typeface="Arial"/>
              </a:rPr>
              <a:t>UsuarioRepository</a:t>
            </a:r>
            <a:r>
              <a:rPr lang="de-DE" sz="1400">
                <a:solidFill>
                  <a:srgbClr val="000000"/>
                </a:solidFill>
                <a:latin typeface="Arial"/>
                <a:ea typeface="Arial"/>
                <a:cs typeface="Arial"/>
                <a:sym typeface="Arial"/>
              </a:rPr>
              <a:t> com a assinatura findByEmail para retornar o usuário a partir de um e-mail passado</a:t>
            </a:r>
            <a:endParaRPr b="1" sz="1400">
              <a:solidFill>
                <a:srgbClr val="000000"/>
              </a:solidFill>
              <a:latin typeface="Arial"/>
              <a:ea typeface="Arial"/>
              <a:cs typeface="Arial"/>
              <a:sym typeface="Arial"/>
            </a:endParaRPr>
          </a:p>
        </p:txBody>
      </p:sp>
      <p:sp>
        <p:nvSpPr>
          <p:cNvPr id="168" name="Google Shape;168;g13513eca586_3_57"/>
          <p:cNvSpPr txBox="1"/>
          <p:nvPr/>
        </p:nvSpPr>
        <p:spPr>
          <a:xfrm>
            <a:off x="169575" y="2821225"/>
            <a:ext cx="882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O Spring data permite criar consultas personalizadas baseada nos nomes dos métodos do </a:t>
            </a:r>
            <a:r>
              <a:rPr lang="de-DE">
                <a:latin typeface="Calibri"/>
                <a:ea typeface="Calibri"/>
                <a:cs typeface="Calibri"/>
                <a:sym typeface="Calibri"/>
              </a:rPr>
              <a:t>Repositório:</a:t>
            </a:r>
            <a:endParaRPr>
              <a:latin typeface="Calibri"/>
              <a:ea typeface="Calibri"/>
              <a:cs typeface="Calibri"/>
              <a:sym typeface="Calibri"/>
            </a:endParaRPr>
          </a:p>
        </p:txBody>
      </p:sp>
      <p:graphicFrame>
        <p:nvGraphicFramePr>
          <p:cNvPr id="169" name="Google Shape;169;g13513eca586_3_57"/>
          <p:cNvGraphicFramePr/>
          <p:nvPr/>
        </p:nvGraphicFramePr>
        <p:xfrm>
          <a:off x="269625" y="3351550"/>
          <a:ext cx="3000000" cy="3000000"/>
        </p:xfrm>
        <a:graphic>
          <a:graphicData uri="http://schemas.openxmlformats.org/drawingml/2006/table">
            <a:tbl>
              <a:tblPr>
                <a:noFill/>
                <a:tableStyleId>{937A7F4A-6AA4-4179-BA89-8ABA18B76D9E}</a:tableStyleId>
              </a:tblPr>
              <a:tblGrid>
                <a:gridCol w="3690300"/>
                <a:gridCol w="1730850"/>
                <a:gridCol w="3928900"/>
                <a:gridCol w="2298225"/>
              </a:tblGrid>
              <a:tr h="381000">
                <a:tc>
                  <a:txBody>
                    <a:bodyPr/>
                    <a:lstStyle/>
                    <a:p>
                      <a:pPr indent="0" lvl="0" marL="0" rtl="0" algn="l">
                        <a:spcBef>
                          <a:spcPts val="0"/>
                        </a:spcBef>
                        <a:spcAft>
                          <a:spcPts val="0"/>
                        </a:spcAft>
                        <a:buNone/>
                      </a:pPr>
                      <a:r>
                        <a:rPr lang="de-DE" sz="1000"/>
                        <a:t>List&lt;Usuario&gt; findByNomeIs(String parametro)</a:t>
                      </a:r>
                      <a:endParaRPr sz="1000"/>
                    </a:p>
                    <a:p>
                      <a:pPr indent="0" lvl="0" marL="0" rtl="0" algn="l">
                        <a:spcBef>
                          <a:spcPts val="0"/>
                        </a:spcBef>
                        <a:spcAft>
                          <a:spcPts val="0"/>
                        </a:spcAft>
                        <a:buClr>
                          <a:schemeClr val="dk1"/>
                        </a:buClr>
                        <a:buSzPts val="1100"/>
                        <a:buFont typeface="Arial"/>
                        <a:buNone/>
                      </a:pPr>
                      <a:r>
                        <a:rPr lang="de-DE" sz="1000">
                          <a:solidFill>
                            <a:schemeClr val="dk1"/>
                          </a:solidFill>
                        </a:rPr>
                        <a:t>List&lt;Usuario&gt; findByNomeEquals(String parametro)</a:t>
                      </a:r>
                      <a:endParaRPr sz="1000"/>
                    </a:p>
                  </a:txBody>
                  <a:tcPr marT="91425" marB="91425" marR="91425" marL="91425"/>
                </a:tc>
                <a:tc>
                  <a:txBody>
                    <a:bodyPr/>
                    <a:lstStyle/>
                    <a:p>
                      <a:pPr indent="0" lvl="0" marL="0" rtl="0" algn="l">
                        <a:spcBef>
                          <a:spcPts val="0"/>
                        </a:spcBef>
                        <a:spcAft>
                          <a:spcPts val="0"/>
                        </a:spcAft>
                        <a:buNone/>
                      </a:pPr>
                      <a:r>
                        <a:rPr lang="de-DE" sz="1000"/>
                        <a:t>Select * from usario where nome=”Luis”</a:t>
                      </a:r>
                      <a:endParaRPr sz="1000"/>
                    </a:p>
                  </a:txBody>
                  <a:tcPr marT="91425" marB="91425" marR="91425" marL="91425"/>
                </a:tc>
                <a:tc>
                  <a:txBody>
                    <a:bodyPr/>
                    <a:lstStyle/>
                    <a:p>
                      <a:pPr indent="0" lvl="0" marL="0" rtl="0" algn="l">
                        <a:spcBef>
                          <a:spcPts val="0"/>
                        </a:spcBef>
                        <a:spcAft>
                          <a:spcPts val="0"/>
                        </a:spcAft>
                        <a:buNone/>
                      </a:pPr>
                      <a:r>
                        <a:rPr lang="de-DE" sz="1000"/>
                        <a:t>List&lt;Usuario&gt; findOrderByIdadeDescTop3()</a:t>
                      </a:r>
                      <a:endParaRPr sz="1000"/>
                    </a:p>
                  </a:txBody>
                  <a:tcPr marT="91425" marB="91425" marR="91425" marL="91425"/>
                </a:tc>
                <a:tc>
                  <a:txBody>
                    <a:bodyPr/>
                    <a:lstStyle/>
                    <a:p>
                      <a:pPr indent="0" lvl="0" marL="0" rtl="0" algn="l">
                        <a:spcBef>
                          <a:spcPts val="0"/>
                        </a:spcBef>
                        <a:spcAft>
                          <a:spcPts val="0"/>
                        </a:spcAft>
                        <a:buNone/>
                      </a:pPr>
                      <a:r>
                        <a:rPr lang="de-DE" sz="1000"/>
                        <a:t>order by idade desc limit 3</a:t>
                      </a:r>
                      <a:endParaRPr sz="1000"/>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de-DE" sz="1000">
                          <a:solidFill>
                            <a:schemeClr val="dk1"/>
                          </a:solidFill>
                        </a:rPr>
                        <a:t>List&lt;Usuario&gt; findByNomeIsNot(String parametro)</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de-DE" sz="1000">
                          <a:solidFill>
                            <a:schemeClr val="dk1"/>
                          </a:solidFill>
                        </a:rPr>
                        <a:t>where not nome=”Luis”</a:t>
                      </a:r>
                      <a:endParaRPr sz="1000"/>
                    </a:p>
                  </a:txBody>
                  <a:tcPr marT="91425" marB="91425" marR="91425" marL="91425"/>
                </a:tc>
                <a:tc>
                  <a:txBody>
                    <a:bodyPr/>
                    <a:lstStyle/>
                    <a:p>
                      <a:pPr indent="0" lvl="0" marL="0" rtl="0" algn="l">
                        <a:spcBef>
                          <a:spcPts val="0"/>
                        </a:spcBef>
                        <a:spcAft>
                          <a:spcPts val="0"/>
                        </a:spcAft>
                        <a:buNone/>
                      </a:pPr>
                      <a:r>
                        <a:rPr lang="de-DE" sz="1000">
                          <a:solidFill>
                            <a:schemeClr val="dk1"/>
                          </a:solidFill>
                        </a:rPr>
                        <a:t>List&lt;Usuario&gt; findByNomeIdade(String parametro, Integer valor)</a:t>
                      </a:r>
                      <a:endParaRPr sz="1000"/>
                    </a:p>
                  </a:txBody>
                  <a:tcPr marT="91425" marB="91425" marR="91425" marL="91425"/>
                </a:tc>
                <a:tc>
                  <a:txBody>
                    <a:bodyPr/>
                    <a:lstStyle/>
                    <a:p>
                      <a:pPr indent="0" lvl="0" marL="0" rtl="0" algn="l">
                        <a:spcBef>
                          <a:spcPts val="0"/>
                        </a:spcBef>
                        <a:spcAft>
                          <a:spcPts val="0"/>
                        </a:spcAft>
                        <a:buNone/>
                      </a:pPr>
                      <a:r>
                        <a:rPr lang="de-DE" sz="1000">
                          <a:solidFill>
                            <a:schemeClr val="dk1"/>
                          </a:solidFill>
                        </a:rPr>
                        <a:t>nome=”parametro” and idade=valor</a:t>
                      </a:r>
                      <a:endParaRPr sz="1000"/>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de-DE" sz="1000">
                          <a:solidFill>
                            <a:schemeClr val="dk1"/>
                          </a:solidFill>
                        </a:rPr>
                        <a:t>List&lt;Usuario&gt; findByNomeIsNull()</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de-DE" sz="1000"/>
                        <a:t>where nome is null</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de-DE" sz="1000">
                          <a:solidFill>
                            <a:schemeClr val="dk1"/>
                          </a:solidFill>
                        </a:rPr>
                        <a:t>List&lt;Usuario&gt; findByIdadeBetween(Integer inicio, Integer fim)</a:t>
                      </a:r>
                      <a:endParaRPr sz="1000">
                        <a:solidFill>
                          <a:schemeClr val="dk1"/>
                        </a:solidFill>
                      </a:endParaRPr>
                    </a:p>
                    <a:p>
                      <a:pPr indent="0" lvl="0" marL="0" rtl="0" algn="l">
                        <a:spcBef>
                          <a:spcPts val="0"/>
                        </a:spcBef>
                        <a:spcAft>
                          <a:spcPts val="0"/>
                        </a:spcAft>
                        <a:buNone/>
                      </a:pPr>
                      <a:r>
                        <a:rPr lang="de-DE" sz="1000">
                          <a:solidFill>
                            <a:schemeClr val="dk1"/>
                          </a:solidFill>
                        </a:rPr>
                        <a:t>List&lt;Usuario&gt; findByIdadeIn(Collection&lt;Integer&gt; valores)</a:t>
                      </a:r>
                      <a:endParaRPr sz="1000">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de-DE" sz="1000">
                          <a:solidFill>
                            <a:schemeClr val="dk1"/>
                          </a:solidFill>
                        </a:rPr>
                        <a:t>idade between inicio and fim</a:t>
                      </a:r>
                      <a:endParaRPr sz="1000">
                        <a:solidFill>
                          <a:schemeClr val="dk1"/>
                        </a:solidFill>
                      </a:endParaRPr>
                    </a:p>
                    <a:p>
                      <a:pPr indent="0" lvl="0" marL="0" rtl="0" algn="l">
                        <a:spcBef>
                          <a:spcPts val="0"/>
                        </a:spcBef>
                        <a:spcAft>
                          <a:spcPts val="0"/>
                        </a:spcAft>
                        <a:buClr>
                          <a:schemeClr val="dk1"/>
                        </a:buClr>
                        <a:buSzPts val="1100"/>
                        <a:buFont typeface="Arial"/>
                        <a:buNone/>
                      </a:pPr>
                      <a:r>
                        <a:rPr lang="de-DE" sz="1000">
                          <a:solidFill>
                            <a:schemeClr val="dk1"/>
                          </a:solidFill>
                        </a:rPr>
                        <a:t>idade in (15, 29, 32, 56)</a:t>
                      </a:r>
                      <a:endParaRPr sz="1000"/>
                    </a:p>
                  </a:txBody>
                  <a:tcPr marT="91425" marB="91425" marR="91425" marL="91425"/>
                </a:tc>
              </a:tr>
              <a:tr h="640050">
                <a:tc>
                  <a:txBody>
                    <a:bodyPr/>
                    <a:lstStyle/>
                    <a:p>
                      <a:pPr indent="0" lvl="0" marL="0" rtl="0" algn="l">
                        <a:spcBef>
                          <a:spcPts val="0"/>
                        </a:spcBef>
                        <a:spcAft>
                          <a:spcPts val="0"/>
                        </a:spcAft>
                        <a:buNone/>
                      </a:pPr>
                      <a:r>
                        <a:rPr lang="de-DE" sz="1000">
                          <a:solidFill>
                            <a:schemeClr val="dk1"/>
                          </a:solidFill>
                        </a:rPr>
                        <a:t>List&lt;</a:t>
                      </a:r>
                      <a:r>
                        <a:rPr lang="de-DE" sz="1000">
                          <a:solidFill>
                            <a:schemeClr val="dk1"/>
                          </a:solidFill>
                        </a:rPr>
                        <a:t>Usuario</a:t>
                      </a:r>
                      <a:r>
                        <a:rPr lang="de-DE" sz="1000">
                          <a:solidFill>
                            <a:schemeClr val="dk1"/>
                          </a:solidFill>
                        </a:rPr>
                        <a:t>&gt; findByNomeStartingWith(String prefixo)</a:t>
                      </a:r>
                      <a:endParaRPr sz="1000">
                        <a:solidFill>
                          <a:schemeClr val="dk1"/>
                        </a:solidFill>
                      </a:endParaRPr>
                    </a:p>
                    <a:p>
                      <a:pPr indent="0" lvl="0" marL="0" rtl="0" algn="l">
                        <a:spcBef>
                          <a:spcPts val="0"/>
                        </a:spcBef>
                        <a:spcAft>
                          <a:spcPts val="0"/>
                        </a:spcAft>
                        <a:buNone/>
                      </a:pPr>
                      <a:r>
                        <a:rPr lang="de-DE" sz="1000">
                          <a:solidFill>
                            <a:schemeClr val="dk1"/>
                          </a:solidFill>
                        </a:rPr>
                        <a:t>List&lt;</a:t>
                      </a:r>
                      <a:r>
                        <a:rPr lang="de-DE" sz="1000">
                          <a:solidFill>
                            <a:schemeClr val="dk1"/>
                          </a:solidFill>
                        </a:rPr>
                        <a:t>Usuario</a:t>
                      </a:r>
                      <a:r>
                        <a:rPr lang="de-DE" sz="1000">
                          <a:solidFill>
                            <a:schemeClr val="dk1"/>
                          </a:solidFill>
                        </a:rPr>
                        <a:t>&gt; findByNomeContaining(String texto)</a:t>
                      </a:r>
                      <a:endParaRPr sz="1000">
                        <a:solidFill>
                          <a:schemeClr val="dk1"/>
                        </a:solidFill>
                      </a:endParaRPr>
                    </a:p>
                    <a:p>
                      <a:pPr indent="0" lvl="0" marL="0" rtl="0" algn="l">
                        <a:spcBef>
                          <a:spcPts val="0"/>
                        </a:spcBef>
                        <a:spcAft>
                          <a:spcPts val="0"/>
                        </a:spcAft>
                        <a:buNone/>
                      </a:pPr>
                      <a:r>
                        <a:rPr lang="de-DE" sz="1000">
                          <a:solidFill>
                            <a:schemeClr val="dk1"/>
                          </a:solidFill>
                        </a:rPr>
                        <a:t>List&lt;</a:t>
                      </a:r>
                      <a:r>
                        <a:rPr lang="de-DE" sz="1000">
                          <a:solidFill>
                            <a:schemeClr val="dk1"/>
                          </a:solidFill>
                        </a:rPr>
                        <a:t>Usuario</a:t>
                      </a:r>
                      <a:r>
                        <a:rPr lang="de-DE" sz="1000">
                          <a:solidFill>
                            <a:schemeClr val="dk1"/>
                          </a:solidFill>
                        </a:rPr>
                        <a:t>&gt; findByNameLike(String padraoLike)</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de-DE" sz="1000"/>
                        <a:t>nome like “A%”</a:t>
                      </a:r>
                      <a:endParaRPr sz="1000"/>
                    </a:p>
                    <a:p>
                      <a:pPr indent="0" lvl="0" marL="0" rtl="0" algn="l">
                        <a:spcBef>
                          <a:spcPts val="0"/>
                        </a:spcBef>
                        <a:spcAft>
                          <a:spcPts val="0"/>
                        </a:spcAft>
                        <a:buNone/>
                      </a:pPr>
                      <a:r>
                        <a:rPr lang="de-DE" sz="1000"/>
                        <a:t>nome like “%A%”</a:t>
                      </a:r>
                      <a:endParaRPr sz="1000"/>
                    </a:p>
                    <a:p>
                      <a:pPr indent="0" lvl="0" marL="0" rtl="0" algn="l">
                        <a:spcBef>
                          <a:spcPts val="0"/>
                        </a:spcBef>
                        <a:spcAft>
                          <a:spcPts val="0"/>
                        </a:spcAft>
                        <a:buNone/>
                      </a:pPr>
                      <a:r>
                        <a:rPr lang="de-DE" sz="1000"/>
                        <a:t>nome like &lt;padraoLike&gt;</a:t>
                      </a:r>
                      <a:endParaRPr sz="1000"/>
                    </a:p>
                  </a:txBody>
                  <a:tcPr marT="91425" marB="91425" marR="91425" marL="91425"/>
                </a:tc>
                <a:tc>
                  <a:txBody>
                    <a:bodyPr/>
                    <a:lstStyle/>
                    <a:p>
                      <a:pPr indent="0" lvl="0" marL="0" rtl="0" algn="l">
                        <a:spcBef>
                          <a:spcPts val="0"/>
                        </a:spcBef>
                        <a:spcAft>
                          <a:spcPts val="0"/>
                        </a:spcAft>
                        <a:buNone/>
                      </a:pPr>
                      <a:r>
                        <a:rPr lang="de-DE" sz="1000">
                          <a:solidFill>
                            <a:schemeClr val="dk1"/>
                          </a:solidFill>
                        </a:rPr>
                        <a:t>List&lt;Usuario&gt; findByIdadeLessThan(Integer valor)</a:t>
                      </a:r>
                      <a:endParaRPr sz="1000">
                        <a:solidFill>
                          <a:schemeClr val="dk1"/>
                        </a:solidFill>
                      </a:endParaRPr>
                    </a:p>
                    <a:p>
                      <a:pPr indent="0" lvl="0" marL="0" rtl="0" algn="l">
                        <a:spcBef>
                          <a:spcPts val="0"/>
                        </a:spcBef>
                        <a:spcAft>
                          <a:spcPts val="0"/>
                        </a:spcAft>
                        <a:buNone/>
                      </a:pPr>
                      <a:r>
                        <a:rPr lang="de-DE" sz="1000">
                          <a:solidFill>
                            <a:schemeClr val="dk1"/>
                          </a:solidFill>
                        </a:rPr>
                        <a:t>List&lt;Usuario&gt; findByIdadeLessThanEqual(Integer valor)</a:t>
                      </a:r>
                      <a:endParaRPr sz="1000">
                        <a:solidFill>
                          <a:schemeClr val="dk1"/>
                        </a:solidFill>
                      </a:endParaRPr>
                    </a:p>
                    <a:p>
                      <a:pPr indent="0" lvl="0" marL="0" rtl="0" algn="l">
                        <a:spcBef>
                          <a:spcPts val="0"/>
                        </a:spcBef>
                        <a:spcAft>
                          <a:spcPts val="0"/>
                        </a:spcAft>
                        <a:buNone/>
                      </a:pPr>
                      <a:r>
                        <a:rPr lang="de-DE" sz="1000">
                          <a:solidFill>
                            <a:schemeClr val="dk1"/>
                          </a:solidFill>
                        </a:rPr>
                        <a:t>List&lt;Usuario&gt; findByIdadeGreaterThan(Integer valor)</a:t>
                      </a:r>
                      <a:endParaRPr sz="1000">
                        <a:solidFill>
                          <a:schemeClr val="dk1"/>
                        </a:solidFill>
                      </a:endParaRPr>
                    </a:p>
                    <a:p>
                      <a:pPr indent="0" lvl="0" marL="0" rtl="0" algn="l">
                        <a:spcBef>
                          <a:spcPts val="0"/>
                        </a:spcBef>
                        <a:spcAft>
                          <a:spcPts val="0"/>
                        </a:spcAft>
                        <a:buNone/>
                      </a:pPr>
                      <a:r>
                        <a:rPr lang="de-DE" sz="1000">
                          <a:solidFill>
                            <a:schemeClr val="dk1"/>
                          </a:solidFill>
                        </a:rPr>
                        <a:t>List&lt;Usuario&gt; findByIdadeGreaterThanEqual(Integer valor)</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de-DE" sz="1000">
                          <a:solidFill>
                            <a:schemeClr val="dk1"/>
                          </a:solidFill>
                        </a:rPr>
                        <a:t>idade &lt; valor</a:t>
                      </a:r>
                      <a:endParaRPr sz="1000">
                        <a:solidFill>
                          <a:schemeClr val="dk1"/>
                        </a:solidFill>
                      </a:endParaRPr>
                    </a:p>
                    <a:p>
                      <a:pPr indent="0" lvl="0" marL="0" rtl="0" algn="l">
                        <a:spcBef>
                          <a:spcPts val="0"/>
                        </a:spcBef>
                        <a:spcAft>
                          <a:spcPts val="0"/>
                        </a:spcAft>
                        <a:buNone/>
                      </a:pPr>
                      <a:r>
                        <a:rPr lang="de-DE" sz="1000">
                          <a:solidFill>
                            <a:schemeClr val="dk1"/>
                          </a:solidFill>
                        </a:rPr>
                        <a:t>idade &lt;= valor</a:t>
                      </a:r>
                      <a:endParaRPr sz="1000">
                        <a:solidFill>
                          <a:schemeClr val="dk1"/>
                        </a:solidFill>
                      </a:endParaRPr>
                    </a:p>
                    <a:p>
                      <a:pPr indent="0" lvl="0" marL="0" rtl="0" algn="l">
                        <a:spcBef>
                          <a:spcPts val="0"/>
                        </a:spcBef>
                        <a:spcAft>
                          <a:spcPts val="0"/>
                        </a:spcAft>
                        <a:buNone/>
                      </a:pPr>
                      <a:r>
                        <a:rPr lang="de-DE" sz="1000">
                          <a:solidFill>
                            <a:schemeClr val="dk1"/>
                          </a:solidFill>
                        </a:rPr>
                        <a:t>idade &gt; valor</a:t>
                      </a:r>
                      <a:endParaRPr sz="1000">
                        <a:solidFill>
                          <a:schemeClr val="dk1"/>
                        </a:solidFill>
                      </a:endParaRPr>
                    </a:p>
                    <a:p>
                      <a:pPr indent="0" lvl="0" marL="0" rtl="0" algn="l">
                        <a:spcBef>
                          <a:spcPts val="0"/>
                        </a:spcBef>
                        <a:spcAft>
                          <a:spcPts val="0"/>
                        </a:spcAft>
                        <a:buNone/>
                      </a:pPr>
                      <a:r>
                        <a:rPr lang="de-DE" sz="1000">
                          <a:solidFill>
                            <a:schemeClr val="dk1"/>
                          </a:solidFill>
                        </a:rPr>
                        <a:t>idade &gt;= valor</a:t>
                      </a:r>
                      <a:endParaRPr sz="1000"/>
                    </a:p>
                  </a:txBody>
                  <a:tcPr marT="91425" marB="91425" marR="91425" marL="91425"/>
                </a:tc>
              </a:tr>
            </a:tbl>
          </a:graphicData>
        </a:graphic>
      </p:graphicFrame>
      <p:sp>
        <p:nvSpPr>
          <p:cNvPr id="170" name="Google Shape;170;g13513eca586_3_57"/>
          <p:cNvSpPr txBox="1"/>
          <p:nvPr/>
        </p:nvSpPr>
        <p:spPr>
          <a:xfrm>
            <a:off x="216650" y="5708725"/>
            <a:ext cx="779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Mais exemplos e informações em </a:t>
            </a:r>
            <a:r>
              <a:rPr lang="de-DE" u="sng">
                <a:solidFill>
                  <a:schemeClr val="hlink"/>
                </a:solidFill>
                <a:latin typeface="Calibri"/>
                <a:ea typeface="Calibri"/>
                <a:cs typeface="Calibri"/>
                <a:sym typeface="Calibri"/>
                <a:hlinkClick r:id="rId3"/>
              </a:rPr>
              <a:t>https://www.baeldung.com/spring-data-derived-queries</a:t>
            </a:r>
            <a:r>
              <a:rPr lang="de-DE">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3513eca586_3_72"/>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6000"/>
              <a:buNone/>
            </a:pPr>
            <a:r>
              <a:rPr lang="de-DE"/>
              <a:t>Service </a:t>
            </a:r>
            <a:endParaRPr/>
          </a:p>
        </p:txBody>
      </p:sp>
      <p:sp>
        <p:nvSpPr>
          <p:cNvPr id="176" name="Google Shape;176;g13513eca586_3_72"/>
          <p:cNvSpPr/>
          <p:nvPr/>
        </p:nvSpPr>
        <p:spPr>
          <a:xfrm>
            <a:off x="6477300" y="1597775"/>
            <a:ext cx="5552700" cy="609900"/>
          </a:xfrm>
          <a:prstGeom prst="rect">
            <a:avLst/>
          </a:prstGeom>
          <a:solidFill>
            <a:srgbClr val="FFFFFF"/>
          </a:solidFill>
          <a:ln cap="flat" cmpd="sng" w="28575">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de-DE"/>
              <a:t>Criar</a:t>
            </a:r>
            <a:r>
              <a:rPr lang="de-DE"/>
              <a:t> as classes </a:t>
            </a:r>
            <a:r>
              <a:rPr b="1" lang="de-DE"/>
              <a:t>UsuarioService</a:t>
            </a:r>
            <a:r>
              <a:rPr lang="de-DE"/>
              <a:t> no pacote service para gerenciar as regras de negócio relacionadas ao usuário.  </a:t>
            </a:r>
            <a:endParaRPr/>
          </a:p>
        </p:txBody>
      </p:sp>
      <p:sp>
        <p:nvSpPr>
          <p:cNvPr id="177" name="Google Shape;177;g13513eca586_3_72"/>
          <p:cNvSpPr txBox="1"/>
          <p:nvPr/>
        </p:nvSpPr>
        <p:spPr>
          <a:xfrm>
            <a:off x="141300" y="1597775"/>
            <a:ext cx="6170400" cy="2932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Service</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class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UsuarioService</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Autowired</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private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UsuarioRepository</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usuarioRepository</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List</a:t>
            </a:r>
            <a:r>
              <a:rPr b="1" lang="de-DE" sz="1050">
                <a:solidFill>
                  <a:srgbClr val="D4D4D4"/>
                </a:solidFill>
                <a:latin typeface="Courier New"/>
                <a:ea typeface="Courier New"/>
                <a:cs typeface="Courier New"/>
                <a:sym typeface="Courier New"/>
              </a:rPr>
              <a:t>&lt;</a:t>
            </a:r>
            <a:r>
              <a:rPr b="1" lang="de-DE" sz="1050">
                <a:solidFill>
                  <a:srgbClr val="4EC9B0"/>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&gt; </a:t>
            </a:r>
            <a:r>
              <a:rPr b="1" lang="de-DE" sz="1050">
                <a:solidFill>
                  <a:srgbClr val="DCDCAA"/>
                </a:solidFill>
                <a:latin typeface="Courier New"/>
                <a:ea typeface="Courier New"/>
                <a:cs typeface="Courier New"/>
                <a:sym typeface="Courier New"/>
              </a:rPr>
              <a:t>findAll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usuarioRepository</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findAll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inserir</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user</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throws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EmailException</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 = </a:t>
            </a:r>
            <a:r>
              <a:rPr b="1" lang="de-DE" sz="1050">
                <a:solidFill>
                  <a:srgbClr val="9CDCFE"/>
                </a:solidFill>
                <a:latin typeface="Courier New"/>
                <a:ea typeface="Courier New"/>
                <a:cs typeface="Courier New"/>
                <a:sym typeface="Courier New"/>
              </a:rPr>
              <a:t>usuarioRepository</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findByEmail</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user</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getEmail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if</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r>
              <a:rPr b="1" lang="de-DE" sz="1050">
                <a:solidFill>
                  <a:srgbClr val="569CD6"/>
                </a:solidFill>
                <a:latin typeface="Courier New"/>
                <a:ea typeface="Courier New"/>
                <a:cs typeface="Courier New"/>
                <a:sym typeface="Courier New"/>
              </a:rPr>
              <a:t>null</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throw</a:t>
            </a: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new</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EmailException</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"Email já existente"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usuarioRepository</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save</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user</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p:txBody>
      </p:sp>
      <p:sp>
        <p:nvSpPr>
          <p:cNvPr id="178" name="Google Shape;178;g13513eca586_3_72"/>
          <p:cNvSpPr txBox="1"/>
          <p:nvPr/>
        </p:nvSpPr>
        <p:spPr>
          <a:xfrm>
            <a:off x="6477300" y="2498650"/>
            <a:ext cx="5618400" cy="1262100"/>
          </a:xfrm>
          <a:prstGeom prst="rect">
            <a:avLst/>
          </a:prstGeom>
          <a:solidFill>
            <a:srgbClr val="FFFFFF"/>
          </a:solidFill>
          <a:ln cap="flat" cmpd="sng" w="28575">
            <a:solidFill>
              <a:srgbClr val="4472C4"/>
            </a:solidFill>
            <a:prstDash val="solid"/>
            <a:miter lim="8000"/>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Font typeface="Arial"/>
              <a:buNone/>
            </a:pPr>
            <a:r>
              <a:rPr lang="de-DE"/>
              <a:t>Em um aplicativo, a lógica de negócios reside na camada de serviço, portanto, usamos a anotação @Service para indicar que uma classe pertence a essa camada.</a:t>
            </a:r>
            <a:endParaRPr/>
          </a:p>
          <a:p>
            <a:pPr indent="0" lvl="0" marL="0" marR="0" rtl="0" algn="l">
              <a:lnSpc>
                <a:spcPct val="100000"/>
              </a:lnSpc>
              <a:spcBef>
                <a:spcPts val="0"/>
              </a:spcBef>
              <a:spcAft>
                <a:spcPts val="0"/>
              </a:spcAft>
              <a:buClr>
                <a:srgbClr val="000000"/>
              </a:buClr>
              <a:buFont typeface="Arial"/>
              <a:buNone/>
            </a:pPr>
            <a:r>
              <a:t/>
            </a:r>
            <a:endParaRPr/>
          </a:p>
          <a:p>
            <a:pPr indent="0" lvl="0" marL="0" marR="0" rtl="0" algn="l">
              <a:lnSpc>
                <a:spcPct val="100000"/>
              </a:lnSpc>
              <a:spcBef>
                <a:spcPts val="0"/>
              </a:spcBef>
              <a:spcAft>
                <a:spcPts val="0"/>
              </a:spcAft>
              <a:buClr>
                <a:srgbClr val="000000"/>
              </a:buClr>
              <a:buFont typeface="Arial"/>
              <a:buNone/>
            </a:pPr>
            <a:r>
              <a:t/>
            </a:r>
            <a:endParaRPr/>
          </a:p>
        </p:txBody>
      </p:sp>
      <p:sp>
        <p:nvSpPr>
          <p:cNvPr id="179" name="Google Shape;179;g13513eca586_3_72"/>
          <p:cNvSpPr txBox="1"/>
          <p:nvPr/>
        </p:nvSpPr>
        <p:spPr>
          <a:xfrm>
            <a:off x="141300" y="5265625"/>
            <a:ext cx="4580700" cy="11544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class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EmailException</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extends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RuntimeException</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EmailException</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message</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super</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message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p:txBody>
      </p:sp>
      <p:sp>
        <p:nvSpPr>
          <p:cNvPr id="180" name="Google Shape;180;g13513eca586_3_72"/>
          <p:cNvSpPr txBox="1"/>
          <p:nvPr/>
        </p:nvSpPr>
        <p:spPr>
          <a:xfrm>
            <a:off x="5284850" y="5265625"/>
            <a:ext cx="6810900" cy="13161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ControllerAdvice</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class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ControllerExceptionHandler</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extends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ResponseEntityExceptionHandler</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ExceptionHandler</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EmailException</a:t>
            </a:r>
            <a:r>
              <a:rPr b="1" lang="de-DE" sz="1050">
                <a:solidFill>
                  <a:srgbClr val="D4D4D4"/>
                </a:solidFill>
                <a:latin typeface="Courier New"/>
                <a:ea typeface="Courier New"/>
                <a:cs typeface="Courier New"/>
                <a:sym typeface="Courier New"/>
              </a:rPr>
              <a:t>.</a:t>
            </a:r>
            <a:r>
              <a:rPr b="1" lang="de-DE" sz="1050">
                <a:solidFill>
                  <a:srgbClr val="C586C0"/>
                </a:solidFill>
                <a:latin typeface="Courier New"/>
                <a:ea typeface="Courier New"/>
                <a:cs typeface="Courier New"/>
                <a:sym typeface="Courier New"/>
              </a:rPr>
              <a:t>class</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protected</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ResponseEntity</a:t>
            </a:r>
            <a:r>
              <a:rPr b="1" lang="de-DE" sz="1050">
                <a:solidFill>
                  <a:srgbClr val="D4D4D4"/>
                </a:solidFill>
                <a:latin typeface="Courier New"/>
                <a:ea typeface="Courier New"/>
                <a:cs typeface="Courier New"/>
                <a:sym typeface="Courier New"/>
              </a:rPr>
              <a:t>&lt;</a:t>
            </a:r>
            <a:r>
              <a:rPr b="1" lang="de-DE" sz="1050">
                <a:solidFill>
                  <a:srgbClr val="4EC9B0"/>
                </a:solidFill>
                <a:latin typeface="Courier New"/>
                <a:ea typeface="Courier New"/>
                <a:cs typeface="Courier New"/>
                <a:sym typeface="Courier New"/>
              </a:rPr>
              <a:t>Object</a:t>
            </a:r>
            <a:r>
              <a:rPr b="1" lang="de-DE" sz="1050">
                <a:solidFill>
                  <a:srgbClr val="D4D4D4"/>
                </a:solidFill>
                <a:latin typeface="Courier New"/>
                <a:ea typeface="Courier New"/>
                <a:cs typeface="Courier New"/>
                <a:sym typeface="Courier New"/>
              </a:rPr>
              <a:t>&gt; </a:t>
            </a:r>
            <a:r>
              <a:rPr b="1" lang="de-DE" sz="1050">
                <a:solidFill>
                  <a:srgbClr val="DCDCAA"/>
                </a:solidFill>
                <a:latin typeface="Courier New"/>
                <a:ea typeface="Courier New"/>
                <a:cs typeface="Courier New"/>
                <a:sym typeface="Courier New"/>
              </a:rPr>
              <a:t>handleEmailExceptoin</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EmailException</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ex</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ResponseEntity</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unprocessableEntity</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body</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ex</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getMessage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p:txBody>
      </p:sp>
      <p:sp>
        <p:nvSpPr>
          <p:cNvPr id="181" name="Google Shape;181;g13513eca586_3_72"/>
          <p:cNvSpPr/>
          <p:nvPr/>
        </p:nvSpPr>
        <p:spPr>
          <a:xfrm>
            <a:off x="141300" y="4592798"/>
            <a:ext cx="11888700" cy="609900"/>
          </a:xfrm>
          <a:prstGeom prst="rect">
            <a:avLst/>
          </a:prstGeom>
          <a:solidFill>
            <a:srgbClr val="FFFFFF"/>
          </a:solidFill>
          <a:ln cap="flat" cmpd="sng" w="28575">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de-DE"/>
              <a:t>Criar as classes EmailExceptoin e ControllerExceptoinHandler. </a:t>
            </a:r>
            <a:r>
              <a:rPr b="1" lang="de-DE"/>
              <a:t>UnprocessableEntity</a:t>
            </a:r>
            <a:r>
              <a:rPr lang="de-DE"/>
              <a:t> ocorre quando, apesar da requisição estar correta (as validações foram atendidas), ela não pode ser inserida por outro motivo (e-mail já existente), retornando o código de status 422</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2022-06-14T19:14:16Z</dcterms:created>
</cp:coreProperties>
</file>