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gCQW9xyb7wS9wmUcL7LeCXzZ1n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411085-0DB4-45FE-A7B1-1DEB32D346A5}">
  <a:tblStyle styleId="{A6411085-0DB4-45FE-A7B1-1DEB32D346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020e59d3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5020e59d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5033f0409b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5033f0409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5033f0409b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5033f0409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5033f0409b_0_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5033f0409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5033f0409b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5033f0409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5033f0409b_0_1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5033f0409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5033f0409b_0_1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5033f0409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5033f0409b_0_1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5033f0409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033f0409b_0_2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5033f0409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51fab3b20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51fab3b2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51fab3b20d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51fab3b20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3349d3c4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33349d3c4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033f0409b_0_2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5033f0409b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5033f0409b_0_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5033f0409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33f0409b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033f0409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513eca586_3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3513eca586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033f0409b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033f0409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033f0409b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5033f0409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033f0409b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033f0409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033f0409b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033f0409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033f0409b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5033f0409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0.jpg"/><Relationship Id="rId4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1" name="Google Shape;11;p15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3">
  <p:cSld name="TITLE_ONLY_3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513eca586_3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g13513eca586_3_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orma, Retângulo&#10;&#10;Descrição gerada automaticamente" id="72" name="Google Shape;72;g13513eca586_3_13"/>
          <p:cNvPicPr preferRelativeResize="0"/>
          <p:nvPr/>
        </p:nvPicPr>
        <p:blipFill rotWithShape="1">
          <a:blip r:embed="rId2">
            <a:alphaModFix/>
          </a:blip>
          <a:srcRect b="13666" l="1280" r="225" t="23695"/>
          <a:stretch/>
        </p:blipFill>
        <p:spPr>
          <a:xfrm>
            <a:off x="0" y="4057325"/>
            <a:ext cx="12192000" cy="28006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73" name="Google Shape;73;g13513eca586_3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3306" y="6057729"/>
            <a:ext cx="2412520" cy="4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" name="Google Shape;15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" name="Google Shape;17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9" name="Google Shape;19;p13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1">
  <p:cSld name="TITLE_ONLY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1feb2ca174_0_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" name="Google Shape;22;g11feb2ca174_0_39"/>
          <p:cNvSpPr txBox="1"/>
          <p:nvPr>
            <p:ph type="title"/>
          </p:nvPr>
        </p:nvSpPr>
        <p:spPr>
          <a:xfrm>
            <a:off x="797419" y="1810358"/>
            <a:ext cx="3571200" cy="30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11feb2ca174_0_39"/>
          <p:cNvSpPr txBox="1"/>
          <p:nvPr>
            <p:ph idx="1" type="body"/>
          </p:nvPr>
        </p:nvSpPr>
        <p:spPr>
          <a:xfrm>
            <a:off x="4923720" y="812331"/>
            <a:ext cx="6720000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4" name="Google Shape;24;g11feb2ca174_0_39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792454" y="551501"/>
            <a:ext cx="2513299" cy="517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Ícone&#10;&#10;Descrição gerada automaticamente" id="25" name="Google Shape;25;g11feb2ca174_0_39"/>
          <p:cNvPicPr preferRelativeResize="0"/>
          <p:nvPr/>
        </p:nvPicPr>
        <p:blipFill rotWithShape="1">
          <a:blip r:embed="rId2">
            <a:alphaModFix/>
          </a:blip>
          <a:srcRect b="-838" l="0" r="347" t="72746"/>
          <a:stretch/>
        </p:blipFill>
        <p:spPr>
          <a:xfrm>
            <a:off x="-8200" y="5002850"/>
            <a:ext cx="12200198" cy="192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a&#10;&#10;Descrição gerada automaticamente" id="27" name="Google Shape;27;p14"/>
          <p:cNvPicPr preferRelativeResize="0"/>
          <p:nvPr/>
        </p:nvPicPr>
        <p:blipFill rotWithShape="1">
          <a:blip r:embed="rId2">
            <a:alphaModFix/>
          </a:blip>
          <a:srcRect b="0" l="0" r="0" t="45893"/>
          <a:stretch/>
        </p:blipFill>
        <p:spPr>
          <a:xfrm>
            <a:off x="20" y="-8961"/>
            <a:ext cx="12192000" cy="3710552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8" name="Google Shape;2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orma, Retângulo&#10;&#10;Descrição gerada automaticamente" id="30" name="Google Shape;3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419" y="1583486"/>
            <a:ext cx="3232032" cy="16868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31" name="Google Shape;3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136" y="2635917"/>
            <a:ext cx="2412520" cy="4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4"/>
          <p:cNvSpPr txBox="1"/>
          <p:nvPr>
            <p:ph idx="1" type="subTitle"/>
          </p:nvPr>
        </p:nvSpPr>
        <p:spPr>
          <a:xfrm>
            <a:off x="1524000" y="40592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1">
  <p:cSld name="OBJECT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Forma&#10;&#10;Descrição gerada automaticamente" id="34" name="Google Shape;34;g13513eca586_3_29"/>
          <p:cNvPicPr preferRelativeResize="0"/>
          <p:nvPr/>
        </p:nvPicPr>
        <p:blipFill rotWithShape="1">
          <a:blip r:embed="rId2">
            <a:alphaModFix/>
          </a:blip>
          <a:srcRect b="68" l="-31" r="64934" t="-70"/>
          <a:stretch/>
        </p:blipFill>
        <p:spPr>
          <a:xfrm>
            <a:off x="-7225" y="-7150"/>
            <a:ext cx="4275926" cy="68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g13513eca586_3_29"/>
          <p:cNvSpPr txBox="1"/>
          <p:nvPr>
            <p:ph type="title"/>
          </p:nvPr>
        </p:nvSpPr>
        <p:spPr>
          <a:xfrm>
            <a:off x="4134850" y="365125"/>
            <a:ext cx="7621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g13513eca586_3_29"/>
          <p:cNvSpPr txBox="1"/>
          <p:nvPr>
            <p:ph idx="1" type="body"/>
          </p:nvPr>
        </p:nvSpPr>
        <p:spPr>
          <a:xfrm>
            <a:off x="4134850" y="1761975"/>
            <a:ext cx="7621800" cy="44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g13513eca586_3_29"/>
          <p:cNvSpPr txBox="1"/>
          <p:nvPr>
            <p:ph idx="12" type="sldNum"/>
          </p:nvPr>
        </p:nvSpPr>
        <p:spPr>
          <a:xfrm>
            <a:off x="10227225" y="6374300"/>
            <a:ext cx="17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a, Retângulo&#10;&#10;Descrição gerada automaticamente" id="39" name="Google Shape;39;g11feb2ca174_0_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751" y="-2336"/>
            <a:ext cx="12203501" cy="686267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g11feb2ca174_0_26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g11feb2ca174_0_26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g11feb2ca174_0_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2">
  <p:cSld name="TITLE_ONLY_2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3513eca586_0_7"/>
          <p:cNvSpPr/>
          <p:nvPr/>
        </p:nvSpPr>
        <p:spPr>
          <a:xfrm>
            <a:off x="0" y="0"/>
            <a:ext cx="12192000" cy="145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13513eca586_0_7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g13513eca586_0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47" name="Google Shape;47;g13513eca586_0_7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48" name="Google Shape;48;g13513eca586_0_7"/>
          <p:cNvPicPr preferRelativeResize="0"/>
          <p:nvPr/>
        </p:nvPicPr>
        <p:blipFill rotWithShape="1">
          <a:blip r:embed="rId3">
            <a:alphaModFix/>
          </a:blip>
          <a:srcRect b="-13793" l="0" r="82738" t="-1056"/>
          <a:stretch/>
        </p:blipFill>
        <p:spPr>
          <a:xfrm>
            <a:off x="11554325" y="395263"/>
            <a:ext cx="488336" cy="570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Interface gráfica do usuário&#10;&#10;Descrição gerada automaticamente" id="50" name="Google Shape;50;p9"/>
          <p:cNvPicPr preferRelativeResize="0"/>
          <p:nvPr/>
        </p:nvPicPr>
        <p:blipFill rotWithShape="1">
          <a:blip r:embed="rId2">
            <a:alphaModFix/>
          </a:blip>
          <a:srcRect b="0" l="0" r="0" t="60744"/>
          <a:stretch/>
        </p:blipFill>
        <p:spPr>
          <a:xfrm>
            <a:off x="-5750" y="4166330"/>
            <a:ext cx="12275376" cy="269400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10227225" y="6374300"/>
            <a:ext cx="17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baeldung.com/spring-data-derived-querie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020e59d33_0_0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Desenvolvimento de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APIs REST</a:t>
            </a:r>
            <a:endParaRPr/>
          </a:p>
        </p:txBody>
      </p:sp>
      <p:sp>
        <p:nvSpPr>
          <p:cNvPr id="101" name="Google Shape;101;g15020e59d33_0_0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09</a:t>
            </a:r>
            <a:r>
              <a:rPr lang="de-DE"/>
              <a:t> - JPQL, Paginação e Flyway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de-DE"/>
              <a:t>Paginação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/>
              <a:t>Java Persistence Query Language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/>
              <a:t>Query Methods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5033f0409b_0_119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Linguagem de consultas Objeto Relacional</a:t>
            </a:r>
            <a:endParaRPr/>
          </a:p>
        </p:txBody>
      </p:sp>
      <p:sp>
        <p:nvSpPr>
          <p:cNvPr id="175" name="Google Shape;175;g15033f0409b_0_119"/>
          <p:cNvSpPr/>
          <p:nvPr/>
        </p:nvSpPr>
        <p:spPr>
          <a:xfrm>
            <a:off x="478569" y="1869375"/>
            <a:ext cx="542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JPQL(Java Persistence Query </a:t>
            </a:r>
            <a:r>
              <a:rPr b="1" lang="de-DE"/>
              <a:t>L</a:t>
            </a:r>
            <a:r>
              <a:rPr b="1"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anguage)</a:t>
            </a:r>
            <a:endParaRPr/>
          </a:p>
        </p:txBody>
      </p:sp>
      <p:sp>
        <p:nvSpPr>
          <p:cNvPr id="176" name="Google Shape;176;g15033f0409b_0_119"/>
          <p:cNvSpPr/>
          <p:nvPr/>
        </p:nvSpPr>
        <p:spPr>
          <a:xfrm>
            <a:off x="478585" y="2308592"/>
            <a:ext cx="11146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uma linguagem de consulta ORM em que usamos classes e objetos, diferente do SQL que trabalha com tabelas. É também uma especificação da JPA, e apesar de trabalhar com classes é semelhante a SQL. Os nomes das classes Java e dos campos de dados são case sensitive.</a:t>
            </a:r>
            <a:endParaRPr/>
          </a:p>
        </p:txBody>
      </p:sp>
      <p:sp>
        <p:nvSpPr>
          <p:cNvPr id="177" name="Google Shape;177;g15033f0409b_0_119"/>
          <p:cNvSpPr/>
          <p:nvPr/>
        </p:nvSpPr>
        <p:spPr>
          <a:xfrm>
            <a:off x="679252" y="3508605"/>
            <a:ext cx="109458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query  é formada pelas cláusulas </a:t>
            </a:r>
            <a:r>
              <a:rPr b="1"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mais quatro cláusulas opcionais com o seguinte formato: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...  FROM ... [WHERE ...] [GROUP BY ... [HAVING ...]] [ORDER BY ...]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estrutura das queries </a:t>
            </a:r>
            <a:r>
              <a:rPr b="1"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no seguinte formato: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FROM ... [WHERE ...]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... SET ... [WHERE ...]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033f0409b_0_126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Linguagem de consultas Objeto Relacional</a:t>
            </a:r>
            <a:endParaRPr/>
          </a:p>
        </p:txBody>
      </p:sp>
      <p:sp>
        <p:nvSpPr>
          <p:cNvPr id="183" name="Google Shape;183;g15033f0409b_0_126"/>
          <p:cNvSpPr/>
          <p:nvPr/>
        </p:nvSpPr>
        <p:spPr>
          <a:xfrm>
            <a:off x="280761" y="1662122"/>
            <a:ext cx="990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5033f0409b_0_126"/>
          <p:cNvSpPr/>
          <p:nvPr/>
        </p:nvSpPr>
        <p:spPr>
          <a:xfrm>
            <a:off x="2174061" y="1907009"/>
            <a:ext cx="841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interface </a:t>
            </a:r>
            <a:r>
              <a:rPr b="1" lang="de-DE" sz="1400">
                <a:solidFill>
                  <a:srgbClr val="2035FC"/>
                </a:solidFill>
                <a:latin typeface="Arial"/>
                <a:ea typeface="Arial"/>
                <a:cs typeface="Arial"/>
                <a:sym typeface="Arial"/>
              </a:rPr>
              <a:t>FuncionarioRepository</a:t>
            </a:r>
            <a:r>
              <a:rPr b="1"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definimos uma nova assinatura de método para fazer o filtro para mostrar os salários entre os valores passados nos parâmetros </a:t>
            </a:r>
            <a:r>
              <a:rPr b="1" lang="de-DE" sz="1400">
                <a:solidFill>
                  <a:srgbClr val="2035FC"/>
                </a:solidFill>
                <a:latin typeface="Arial"/>
                <a:ea typeface="Arial"/>
                <a:cs typeface="Arial"/>
                <a:sym typeface="Arial"/>
              </a:rPr>
              <a:t>valorMinimo</a:t>
            </a:r>
            <a:r>
              <a:rPr b="1"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lang="de-DE" sz="1400">
                <a:solidFill>
                  <a:srgbClr val="2035FC"/>
                </a:solidFill>
                <a:latin typeface="Arial"/>
                <a:ea typeface="Arial"/>
                <a:cs typeface="Arial"/>
                <a:sym typeface="Arial"/>
              </a:rPr>
              <a:t>valorMaximo</a:t>
            </a:r>
            <a:endParaRPr b="1" sz="1400">
              <a:solidFill>
                <a:srgbClr val="2035F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15033f0409b_0_126"/>
          <p:cNvSpPr txBox="1"/>
          <p:nvPr/>
        </p:nvSpPr>
        <p:spPr>
          <a:xfrm>
            <a:off x="461600" y="2647100"/>
            <a:ext cx="10277400" cy="115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Repository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JpaRepository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"SELECT f FROM Funcionario f where f.salario&gt;= :valorMinimo AND f.salario &lt;= :valorMaximo"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buscarSalario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valorMinimo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valorMaximo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Pageable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pageable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g15033f0409b_0_126"/>
          <p:cNvSpPr txBox="1"/>
          <p:nvPr/>
        </p:nvSpPr>
        <p:spPr>
          <a:xfrm>
            <a:off x="179000" y="4764250"/>
            <a:ext cx="11926200" cy="99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GetMapping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"/salario"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listarSalarios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RequestParam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valorMinimo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RequestParam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valorMaximo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Pageable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pageable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buscarSalario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valorMinimo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valorMaximo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pageable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g15033f0409b_0_126"/>
          <p:cNvSpPr txBox="1"/>
          <p:nvPr/>
        </p:nvSpPr>
        <p:spPr>
          <a:xfrm>
            <a:off x="280750" y="4259675"/>
            <a:ext cx="89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chemeClr val="dk1"/>
                </a:solidFill>
              </a:rPr>
              <a:t>No controller </a:t>
            </a:r>
            <a:r>
              <a:rPr b="1" lang="de-DE">
                <a:solidFill>
                  <a:srgbClr val="2035FC"/>
                </a:solidFill>
              </a:rPr>
              <a:t>FuncionarioController </a:t>
            </a:r>
            <a:r>
              <a:rPr b="1" lang="de-DE">
                <a:solidFill>
                  <a:schemeClr val="dk1"/>
                </a:solidFill>
              </a:rPr>
              <a:t>incluir o método abaixo</a:t>
            </a:r>
            <a:r>
              <a:rPr b="1" lang="de-DE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5033f0409b_0_141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Linguagem de consultas Objeto Relacional</a:t>
            </a:r>
            <a:endParaRPr/>
          </a:p>
        </p:txBody>
      </p:sp>
      <p:sp>
        <p:nvSpPr>
          <p:cNvPr id="193" name="Google Shape;193;g15033f0409b_0_141"/>
          <p:cNvSpPr/>
          <p:nvPr/>
        </p:nvSpPr>
        <p:spPr>
          <a:xfrm>
            <a:off x="90525" y="1629350"/>
            <a:ext cx="49776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Testar no Postman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http://localhost:8080/funcionarios/salario?valorMinimo=1000&amp;valorMaximo=2000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g15033f0409b_0_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2275" y="1629302"/>
            <a:ext cx="6710899" cy="5125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5033f0409b_0_165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Linguagem de consultas Objeto Relacional</a:t>
            </a:r>
            <a:endParaRPr/>
          </a:p>
        </p:txBody>
      </p:sp>
      <p:pic>
        <p:nvPicPr>
          <p:cNvPr id="200" name="Google Shape;200;g15033f0409b_0_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575" y="2188400"/>
            <a:ext cx="10196225" cy="417369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1" name="Google Shape;201;g15033f0409b_0_165"/>
          <p:cNvSpPr/>
          <p:nvPr/>
        </p:nvSpPr>
        <p:spPr>
          <a:xfrm>
            <a:off x="1094259" y="1713377"/>
            <a:ext cx="841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o usuário não passar os parâmetros será retornado o erro 400 Bad Request</a:t>
            </a:r>
            <a:endParaRPr b="1" sz="1400">
              <a:solidFill>
                <a:srgbClr val="2035F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5033f0409b_0_171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Linguagem de consultas Objeto Relacional</a:t>
            </a:r>
            <a:endParaRPr/>
          </a:p>
        </p:txBody>
      </p:sp>
      <p:sp>
        <p:nvSpPr>
          <p:cNvPr id="207" name="Google Shape;207;g15033f0409b_0_171"/>
          <p:cNvSpPr/>
          <p:nvPr/>
        </p:nvSpPr>
        <p:spPr>
          <a:xfrm>
            <a:off x="331172" y="1619325"/>
            <a:ext cx="111333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inserir um valor default no RequestParam para evitar este erro. No exemplo abaixo valorMinimo valor padrão 0 e valor máximo 20000</a:t>
            </a:r>
            <a:endParaRPr b="1" sz="1400">
              <a:solidFill>
                <a:srgbClr val="2035F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15033f0409b_0_171"/>
          <p:cNvSpPr txBox="1"/>
          <p:nvPr/>
        </p:nvSpPr>
        <p:spPr>
          <a:xfrm>
            <a:off x="1874650" y="2279800"/>
            <a:ext cx="8271000" cy="135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GetMapping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"/salario"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listarSalarios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RequestParam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defaultValue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valorMinimo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RequestParam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defaultValue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"20000"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valorMaximo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Pageable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pageable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 {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funcionarioRepository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buscarSalario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valorMinimo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valorMaximo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pageable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de-DE" sz="9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9" name="Google Shape;209;g15033f0409b_0_171"/>
          <p:cNvPicPr preferRelativeResize="0"/>
          <p:nvPr/>
        </p:nvPicPr>
        <p:blipFill rotWithShape="1">
          <a:blip r:embed="rId3">
            <a:alphaModFix/>
          </a:blip>
          <a:srcRect b="17046" l="0" r="0" t="0"/>
          <a:stretch/>
        </p:blipFill>
        <p:spPr>
          <a:xfrm>
            <a:off x="2564025" y="3766175"/>
            <a:ext cx="6969750" cy="2884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5033f0409b_0_182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Linguagem de consultas Objeto Relacional</a:t>
            </a:r>
            <a:endParaRPr/>
          </a:p>
        </p:txBody>
      </p:sp>
      <p:pic>
        <p:nvPicPr>
          <p:cNvPr id="215" name="Google Shape;215;g15033f0409b_0_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4600" y="1530675"/>
            <a:ext cx="7539124" cy="5167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6" name="Google Shape;216;g15033f0409b_0_182"/>
          <p:cNvSpPr/>
          <p:nvPr/>
        </p:nvSpPr>
        <p:spPr>
          <a:xfrm>
            <a:off x="4" y="1770092"/>
            <a:ext cx="4323900" cy="1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também definir os parâmetros de paginação junto com os parâmetros da requisição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http://localhost:8080/funcionarios/salario?</a:t>
            </a:r>
            <a:br>
              <a:rPr lang="de-DE"/>
            </a:br>
            <a:r>
              <a:rPr lang="de-DE"/>
              <a:t>valorMinimo=1000&amp;valorMaximo=5000&amp;size=2</a:t>
            </a:r>
            <a:br>
              <a:rPr lang="de-DE"/>
            </a:br>
            <a:r>
              <a:rPr lang="de-DE"/>
              <a:t>&amp;page=2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5033f0409b_0_190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Linguagem de consultas Objeto Relacional</a:t>
            </a:r>
            <a:endParaRPr/>
          </a:p>
        </p:txBody>
      </p:sp>
      <p:sp>
        <p:nvSpPr>
          <p:cNvPr id="222" name="Google Shape;222;g15033f0409b_0_190"/>
          <p:cNvSpPr/>
          <p:nvPr/>
        </p:nvSpPr>
        <p:spPr>
          <a:xfrm>
            <a:off x="265061" y="1949039"/>
            <a:ext cx="1150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Adicionando uma nova assinatura de método com a query em JPQL para buscar parte do nome na interface </a:t>
            </a:r>
            <a:r>
              <a:rPr b="1" lang="de-DE" sz="1400">
                <a:solidFill>
                  <a:srgbClr val="2035FC"/>
                </a:solidFill>
                <a:latin typeface="Arial"/>
                <a:ea typeface="Arial"/>
                <a:cs typeface="Arial"/>
                <a:sym typeface="Arial"/>
              </a:rPr>
              <a:t>FuncionarioRepository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035F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5033f0409b_0_190"/>
          <p:cNvSpPr/>
          <p:nvPr/>
        </p:nvSpPr>
        <p:spPr>
          <a:xfrm>
            <a:off x="417461" y="3715080"/>
            <a:ext cx="1150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Inserir o método </a:t>
            </a:r>
            <a:r>
              <a:rPr b="1" lang="de-DE" sz="1400">
                <a:solidFill>
                  <a:srgbClr val="2035FC"/>
                </a:solidFill>
                <a:latin typeface="Arial"/>
                <a:ea typeface="Arial"/>
                <a:cs typeface="Arial"/>
                <a:sym typeface="Arial"/>
              </a:rPr>
              <a:t>buscarPorNome</a:t>
            </a:r>
            <a:r>
              <a:rPr b="1"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 classe </a:t>
            </a:r>
            <a:r>
              <a:rPr b="1" lang="de-DE" sz="1400">
                <a:solidFill>
                  <a:srgbClr val="2035FC"/>
                </a:solidFill>
                <a:latin typeface="Arial"/>
                <a:ea typeface="Arial"/>
                <a:cs typeface="Arial"/>
                <a:sym typeface="Arial"/>
              </a:rPr>
              <a:t>FuncionarioController</a:t>
            </a:r>
            <a:endParaRPr b="1" sz="1400">
              <a:solidFill>
                <a:srgbClr val="2035F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035F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15033f0409b_0_190"/>
          <p:cNvSpPr txBox="1"/>
          <p:nvPr/>
        </p:nvSpPr>
        <p:spPr>
          <a:xfrm>
            <a:off x="706549" y="2373925"/>
            <a:ext cx="8713800" cy="50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"SELECT f FROM Funcionario f WHERE UPPER(f.nome) like UPPER(CONCAT('%', :paramNome, '%'))"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buscarPorNome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paramNome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Pageable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pageable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g15033f0409b_0_190"/>
          <p:cNvSpPr txBox="1"/>
          <p:nvPr/>
        </p:nvSpPr>
        <p:spPr>
          <a:xfrm>
            <a:off x="499275" y="4238275"/>
            <a:ext cx="10515600" cy="99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GetMapping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"/nome"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buscarPorNome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RequestParam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defaultValue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paramNome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Pageable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pageable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buscarPorNome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(paramNome, p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ageable)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033f0409b_0_203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Linguagem de consultas Objeto Relacional</a:t>
            </a:r>
            <a:endParaRPr/>
          </a:p>
        </p:txBody>
      </p:sp>
      <p:pic>
        <p:nvPicPr>
          <p:cNvPr id="231" name="Google Shape;231;g15033f0409b_0_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8225" y="1500725"/>
            <a:ext cx="6492454" cy="5167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2" name="Google Shape;232;g15033f0409b_0_203"/>
          <p:cNvSpPr/>
          <p:nvPr/>
        </p:nvSpPr>
        <p:spPr>
          <a:xfrm>
            <a:off x="130025" y="1722925"/>
            <a:ext cx="50136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Testando no Postman passando o parâmetro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http://localhost:8080/funcionarios/nome?</a:t>
            </a:r>
            <a:br>
              <a:rPr lang="de-DE">
                <a:solidFill>
                  <a:schemeClr val="dk1"/>
                </a:solidFill>
              </a:rPr>
            </a:br>
            <a:r>
              <a:rPr lang="de-DE">
                <a:solidFill>
                  <a:schemeClr val="dk1"/>
                </a:solidFill>
              </a:rPr>
              <a:t>paramNome=Ana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1fab3b20d_0_0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C</a:t>
            </a:r>
            <a:r>
              <a:rPr lang="de-DE"/>
              <a:t>onsultas nativa + Interface DTO</a:t>
            </a:r>
            <a:endParaRPr/>
          </a:p>
        </p:txBody>
      </p:sp>
      <p:sp>
        <p:nvSpPr>
          <p:cNvPr id="238" name="Google Shape;238;g151fab3b20d_0_0"/>
          <p:cNvSpPr txBox="1"/>
          <p:nvPr/>
        </p:nvSpPr>
        <p:spPr>
          <a:xfrm flipH="1">
            <a:off x="405100" y="1874650"/>
            <a:ext cx="1132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Em alguns casos, é necessário realizar consultas complexas no banco de dados, que não são suportadas pela JPQL. Nestes casos é possível utilizar a anotação @Query com o atributo nativeQuery, indicando que é uma consulta nativa do banco de dados utilizado e não uma consulta jpql.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Nestes casos é 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possível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criar uma interface DTO que tenha a “assinatura” de métodos 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compatível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com as colunas retornadas pela consulta.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151fab3b20d_0_0"/>
          <p:cNvSpPr txBox="1"/>
          <p:nvPr/>
        </p:nvSpPr>
        <p:spPr>
          <a:xfrm>
            <a:off x="405150" y="2978875"/>
            <a:ext cx="3673800" cy="147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FuncionarioSalarioDTO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getIdade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getMediaSalario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getMenorSalario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getMaiorSalario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getTotalFuncionarios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g151fab3b20d_0_0"/>
          <p:cNvSpPr txBox="1"/>
          <p:nvPr/>
        </p:nvSpPr>
        <p:spPr>
          <a:xfrm>
            <a:off x="4559450" y="2978875"/>
            <a:ext cx="7065000" cy="180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"select date_part('year',age(now(), data_nascimento)) as idade, 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       avg(salario) as mediaSalario, 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       min(salario) as menorSalario, 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       max(salario) as maiorSalario, 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       count(*) as totalFuncionarios 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 from funcionario 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 group by idade 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 having count(*)&gt;1 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 order by idade desc 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nativeQuery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FuncionarioSalarioDTO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buscaSalariosPorIdade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51fab3b20d_0_11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Consultas nativa + Interface DTO</a:t>
            </a:r>
            <a:endParaRPr/>
          </a:p>
        </p:txBody>
      </p:sp>
      <p:sp>
        <p:nvSpPr>
          <p:cNvPr id="246" name="Google Shape;246;g151fab3b20d_0_11"/>
          <p:cNvSpPr txBox="1"/>
          <p:nvPr/>
        </p:nvSpPr>
        <p:spPr>
          <a:xfrm>
            <a:off x="235525" y="2609450"/>
            <a:ext cx="6368100" cy="99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GetMapping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"/salarios-por-idade"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FuncionarioSalarioDTO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buscaSalariosPorIdade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buscaSalariosPorIdade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7" name="Google Shape;247;g151fab3b20d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6075" y="1538425"/>
            <a:ext cx="5313526" cy="491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3349d3c46_1_0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/>
              <a:t>Incluindo mais uma tabela</a:t>
            </a:r>
            <a:endParaRPr/>
          </a:p>
        </p:txBody>
      </p:sp>
      <p:sp>
        <p:nvSpPr>
          <p:cNvPr id="107" name="Google Shape;107;g133349d3c46_1_0"/>
          <p:cNvSpPr txBox="1"/>
          <p:nvPr/>
        </p:nvSpPr>
        <p:spPr>
          <a:xfrm>
            <a:off x="4210925" y="1658000"/>
            <a:ext cx="7686900" cy="498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funcionario (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id_funcionario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serial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PRIMARY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nome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data_nascimento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salario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NUMERIC</a:t>
            </a:r>
            <a:endParaRPr b="1" sz="9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funcionario(nome, data_nascimento, salario)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'Carlos'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'2000-05-10'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funcionario(nome, data_nascimento, salario)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'João'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'1999-06-11'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funcionario(nome, data_nascimento, salario)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'Arthur'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'1998-02-11'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3550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funcionario(nome, data_nascimento, salario)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'Marcos'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'2001-02-22'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4200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funcionario(nome, data_nascimento, salario)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'Adriana'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'1998-01-22'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funcionario(nome, data_nascimento, salario)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'Carlos'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'1974-11-21'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2500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funcionario(nome, data_nascimento, salario)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'Carlos'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'1966-08-12'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1950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funcionario(nome, data_nascimento, salario)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'Yure'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'1955-02-10'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10000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funcionario(nome, data_nascimento, salario)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'Ana Beatriz'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'1969-06-11'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2300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funcionario(nome, data_nascimento, salario)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'Liliane'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'1974-11-10'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3200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funcionario(nome, data_nascimento, salario)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'Liliam'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'2000-01-22'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6500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funcionario(nome, data_nascimento, salario)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'Mariana'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'2001-04-28'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2500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funcionario(nome, data_nascimento, salario)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'Maria José'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'1978-02-22'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2200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funcionario(nome, data_nascimento, salario)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'Carlos André'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'1976-12-22'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2300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funcionario(nome, data_nascimento, salario)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'CArlos Arthur'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'1988-08-12'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3800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funcionario(nome, data_nascimento, salario)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'Carlos Rodrigues'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'1989-02-12'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2800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funcionario(nome, data_nascimento, salario)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'Lucas'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'2001-05-10'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funcionario(nome, data_nascimento, salario)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'Roni'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'2002-05-10'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funcionario(nome, data_nascimento, salario)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'Reinaldo'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'2003-06-10'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funcionario(nome, data_nascimento, salario)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'Silvio'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'2004-05-10'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funcionario(nome, data_nascimento, salario)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'Sergio'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'2000-02-11'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funcionario(nome, data_nascimento, salario)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'Silas'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'2000-01-10'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funcionario(nome, data_nascimento, salario)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'Juarez'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'1988-05-10'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funcionario(nome, data_nascimento, salario)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'Flávio'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'1978-05-10'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funcionario(nome, data_nascimento, salario)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'Augusto'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'1977-06-10'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funcionario(nome, data_nascimento, salario)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'Rômulo'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'1988-04-10'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1400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funcionario(nome, data_nascimento, salario)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'Adriana'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'2000-01-10'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1040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funcionario(nome, data_nascimento, salario)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'Maiara'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'2001-03-10'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1040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funcionario(nome, data_nascimento, salario)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'Paulo'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'1999-02-10'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1050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funcionario(nome, data_nascimento, salario)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'Beatriz'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'1976-01-10'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1500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funcionario(nome, data_nascimento, salario)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'Laura'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'1977-03-10'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1300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funcionario(nome, data_nascimento, salario)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'José Carlos'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'1974-05-10'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2800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funcionario(nome, data_nascimento, salario)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'Ronaldo'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'1973-01-10'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4300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funcionario(nome, data_nascimento, salario)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'Luis'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'1974-04-13'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5250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g133349d3c46_1_0"/>
          <p:cNvSpPr txBox="1"/>
          <p:nvPr/>
        </p:nvSpPr>
        <p:spPr>
          <a:xfrm>
            <a:off x="103625" y="1592050"/>
            <a:ext cx="401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Utilizando o projeto </a:t>
            </a:r>
            <a:r>
              <a:rPr b="1" lang="de-DE">
                <a:latin typeface="Calibri"/>
                <a:ea typeface="Calibri"/>
                <a:cs typeface="Calibri"/>
                <a:sym typeface="Calibri"/>
              </a:rPr>
              <a:t>service-dto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vamos criar o arquivo V03__criar_tabela_funcionario.sql na pasta db/migration.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g133349d3c46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00" y="3084450"/>
            <a:ext cx="305752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5033f0409b_0_229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“Query Methods”</a:t>
            </a:r>
            <a:endParaRPr/>
          </a:p>
        </p:txBody>
      </p:sp>
      <p:sp>
        <p:nvSpPr>
          <p:cNvPr id="253" name="Google Shape;253;g15033f0409b_0_229"/>
          <p:cNvSpPr txBox="1"/>
          <p:nvPr/>
        </p:nvSpPr>
        <p:spPr>
          <a:xfrm>
            <a:off x="169575" y="3126025"/>
            <a:ext cx="882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O Spring data permite criar consultas personalizadas baseada nos nomes dos métodos do Repositório: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4" name="Google Shape;254;g15033f0409b_0_229"/>
          <p:cNvGraphicFramePr/>
          <p:nvPr/>
        </p:nvGraphicFramePr>
        <p:xfrm>
          <a:off x="269625" y="365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{A6411085-0DB4-45FE-A7B1-1DEB32D346A5}</a:tableStyleId>
              </a:tblPr>
              <a:tblGrid>
                <a:gridCol w="3690300"/>
                <a:gridCol w="1730850"/>
                <a:gridCol w="3928900"/>
                <a:gridCol w="2298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/>
                        <a:t>List&lt;Usuario&gt; findByNomeIs(String parametro)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000">
                          <a:solidFill>
                            <a:srgbClr val="000000"/>
                          </a:solidFill>
                        </a:rPr>
                        <a:t>List&lt;Usuario&gt; findByNomeEquals(String parametro)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/>
                        <a:t>Select * from usario where nome=”Luis”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/>
                        <a:t>List&lt;Usuario&gt; findOrderByIdadeDescTop3()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/>
                        <a:t>order by idade desc limit 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000">
                          <a:solidFill>
                            <a:srgbClr val="000000"/>
                          </a:solidFill>
                        </a:rPr>
                        <a:t>List&lt;Usuario&gt; findByNomeIsNot(String parametro)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000">
                          <a:solidFill>
                            <a:srgbClr val="000000"/>
                          </a:solidFill>
                        </a:rPr>
                        <a:t>where not nome=”Luis”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>
                          <a:solidFill>
                            <a:srgbClr val="000000"/>
                          </a:solidFill>
                        </a:rPr>
                        <a:t>List&lt;Usuario&gt; findByNomeIdade(String parametro, Integer valor)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>
                          <a:solidFill>
                            <a:srgbClr val="000000"/>
                          </a:solidFill>
                        </a:rPr>
                        <a:t>nome=”parametro” and idade=valor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000">
                          <a:solidFill>
                            <a:srgbClr val="000000"/>
                          </a:solidFill>
                        </a:rPr>
                        <a:t>List&lt;Usuario&gt; findByNomeIsNull()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/>
                        <a:t>where nome is null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000">
                          <a:solidFill>
                            <a:srgbClr val="000000"/>
                          </a:solidFill>
                        </a:rPr>
                        <a:t>List&lt;Usuario&gt; findByIdadeBetween(Integer inicio, Integer fim)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>
                          <a:solidFill>
                            <a:srgbClr val="000000"/>
                          </a:solidFill>
                        </a:rPr>
                        <a:t>List&lt;Usuario&gt; findByIdadeIn(Collection&lt;Integer&gt; valores)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000">
                          <a:solidFill>
                            <a:srgbClr val="000000"/>
                          </a:solidFill>
                        </a:rPr>
                        <a:t>idade between inicio and fim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000">
                          <a:solidFill>
                            <a:srgbClr val="000000"/>
                          </a:solidFill>
                        </a:rPr>
                        <a:t>idade in (15, 29, 32, 56)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>
                          <a:solidFill>
                            <a:srgbClr val="000000"/>
                          </a:solidFill>
                        </a:rPr>
                        <a:t>List&lt;Usuario&gt; findByNomeStartingWith(String prefixo)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>
                          <a:solidFill>
                            <a:srgbClr val="000000"/>
                          </a:solidFill>
                        </a:rPr>
                        <a:t>List&lt;Usuario&gt; findByNomeContaining(String texto)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>
                          <a:solidFill>
                            <a:srgbClr val="000000"/>
                          </a:solidFill>
                        </a:rPr>
                        <a:t>List&lt;Usuario&gt; findByNameLike(String padraoLike)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/>
                        <a:t>nome like “A%”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/>
                        <a:t>nome like “%A%”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/>
                        <a:t>nome like &lt;padraoLike&gt;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>
                          <a:solidFill>
                            <a:srgbClr val="000000"/>
                          </a:solidFill>
                        </a:rPr>
                        <a:t>List&lt;Usuario&gt; findByIdadeLessThan(Integer valor)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>
                          <a:solidFill>
                            <a:srgbClr val="000000"/>
                          </a:solidFill>
                        </a:rPr>
                        <a:t>List&lt;Usuario&gt; findByIdadeLessThanEqual(Integer valor)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>
                          <a:solidFill>
                            <a:srgbClr val="000000"/>
                          </a:solidFill>
                        </a:rPr>
                        <a:t>List&lt;Usuario&gt; findByIdadeGreaterThan(Integer valor)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>
                          <a:solidFill>
                            <a:srgbClr val="000000"/>
                          </a:solidFill>
                        </a:rPr>
                        <a:t>List&lt;Usuario&gt; findByIdadeGreaterThanEqual(Integer valor)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>
                          <a:solidFill>
                            <a:srgbClr val="000000"/>
                          </a:solidFill>
                        </a:rPr>
                        <a:t>idade &lt; valor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>
                          <a:solidFill>
                            <a:srgbClr val="000000"/>
                          </a:solidFill>
                        </a:rPr>
                        <a:t>idade &lt;= valor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>
                          <a:solidFill>
                            <a:srgbClr val="000000"/>
                          </a:solidFill>
                        </a:rPr>
                        <a:t>idade &gt; valor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>
                          <a:solidFill>
                            <a:srgbClr val="000000"/>
                          </a:solidFill>
                        </a:rPr>
                        <a:t>idade &gt;= valor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5" name="Google Shape;255;g15033f0409b_0_229"/>
          <p:cNvSpPr txBox="1"/>
          <p:nvPr/>
        </p:nvSpPr>
        <p:spPr>
          <a:xfrm>
            <a:off x="216650" y="5708725"/>
            <a:ext cx="77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Mais exemplos e informações em </a:t>
            </a:r>
            <a:r>
              <a:rPr lang="de-DE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https://www.baeldung.com/spring-data-derived-queries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5033f0409b_0_229"/>
          <p:cNvSpPr/>
          <p:nvPr/>
        </p:nvSpPr>
        <p:spPr>
          <a:xfrm>
            <a:off x="195986" y="1534514"/>
            <a:ext cx="115095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transformar o nome dos atributos em métodos que são implementados pelo Spring Data JPA.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Basta usar o padrão </a:t>
            </a: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findby&lt;nome do atributo&gt;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Adicionando as linhas abaixo em destaque teremos o mesmo resultado do método </a:t>
            </a:r>
            <a:r>
              <a:rPr b="1" lang="de-DE" sz="1200">
                <a:solidFill>
                  <a:srgbClr val="2035FC"/>
                </a:solidFill>
                <a:latin typeface="Arial"/>
                <a:ea typeface="Arial"/>
                <a:cs typeface="Arial"/>
                <a:sym typeface="Arial"/>
              </a:rPr>
              <a:t>buscarSalario </a:t>
            </a: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lang="de-DE" sz="1200">
                <a:solidFill>
                  <a:srgbClr val="2035FC"/>
                </a:solidFill>
                <a:latin typeface="Arial"/>
                <a:ea typeface="Arial"/>
                <a:cs typeface="Arial"/>
                <a:sym typeface="Arial"/>
              </a:rPr>
              <a:t> buscarPorNome</a:t>
            </a:r>
            <a:endParaRPr b="1" sz="1200">
              <a:solidFill>
                <a:srgbClr val="2035F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15033f0409b_0_229"/>
          <p:cNvSpPr txBox="1"/>
          <p:nvPr/>
        </p:nvSpPr>
        <p:spPr>
          <a:xfrm>
            <a:off x="575475" y="2364500"/>
            <a:ext cx="8940000" cy="66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findBySalarioBetween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valorMinimo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valorMaximo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Pageable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pageable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findByNomeContainingIgnoreCase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paramNome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Pageable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pageable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033f0409b_0_210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“Query Methods”</a:t>
            </a:r>
            <a:endParaRPr/>
          </a:p>
        </p:txBody>
      </p:sp>
      <p:sp>
        <p:nvSpPr>
          <p:cNvPr id="263" name="Google Shape;263;g15033f0409b_0_210"/>
          <p:cNvSpPr/>
          <p:nvPr/>
        </p:nvSpPr>
        <p:spPr>
          <a:xfrm>
            <a:off x="340800" y="1641350"/>
            <a:ext cx="11632200" cy="276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Alterar no </a:t>
            </a:r>
            <a:r>
              <a:rPr b="1" lang="de-DE" sz="1200">
                <a:solidFill>
                  <a:srgbClr val="2035FC"/>
                </a:solidFill>
                <a:latin typeface="Arial"/>
                <a:ea typeface="Arial"/>
                <a:cs typeface="Arial"/>
                <a:sym typeface="Arial"/>
              </a:rPr>
              <a:t>FuncionarioController</a:t>
            </a:r>
            <a:r>
              <a:rPr b="1" lang="de-DE" sz="1200"/>
              <a:t> para utilizar os novos métodos</a:t>
            </a:r>
            <a:endParaRPr/>
          </a:p>
        </p:txBody>
      </p:sp>
      <p:pic>
        <p:nvPicPr>
          <p:cNvPr id="264" name="Google Shape;264;g15033f0409b_0_210"/>
          <p:cNvPicPr preferRelativeResize="0"/>
          <p:nvPr/>
        </p:nvPicPr>
        <p:blipFill rotWithShape="1">
          <a:blip r:embed="rId3">
            <a:alphaModFix/>
          </a:blip>
          <a:srcRect b="21482" l="0" r="0" t="0"/>
          <a:stretch/>
        </p:blipFill>
        <p:spPr>
          <a:xfrm>
            <a:off x="340800" y="2087300"/>
            <a:ext cx="7423274" cy="40572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65" name="Google Shape;265;g15033f0409b_0_210"/>
          <p:cNvGrpSpPr/>
          <p:nvPr/>
        </p:nvGrpSpPr>
        <p:grpSpPr>
          <a:xfrm>
            <a:off x="4243669" y="2880774"/>
            <a:ext cx="7729500" cy="2979000"/>
            <a:chOff x="1668225" y="3653050"/>
            <a:chExt cx="7729500" cy="2979000"/>
          </a:xfrm>
        </p:grpSpPr>
        <p:sp>
          <p:nvSpPr>
            <p:cNvPr id="266" name="Google Shape;266;g15033f0409b_0_210"/>
            <p:cNvSpPr/>
            <p:nvPr/>
          </p:nvSpPr>
          <p:spPr>
            <a:xfrm>
              <a:off x="1668225" y="3653050"/>
              <a:ext cx="7729500" cy="2979000"/>
            </a:xfrm>
            <a:prstGeom prst="rect">
              <a:avLst/>
            </a:prstGeom>
            <a:solidFill>
              <a:schemeClr val="dk1"/>
            </a:solidFill>
            <a:ln cap="flat" cmpd="sng" w="285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de-DE" sz="1050">
                  <a:solidFill>
                    <a:srgbClr val="4EC9B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@GetMapping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b="1" lang="de-DE" sz="1050">
                  <a:solidFill>
                    <a:srgbClr val="CE917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"/salario"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</a:t>
              </a:r>
              <a:endParaRPr b="1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-DE" sz="1050">
                  <a:solidFill>
                    <a:srgbClr val="569CD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de-DE" sz="1050">
                  <a:solidFill>
                    <a:srgbClr val="4EC9B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ResponseEntity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b="1" lang="de-DE" sz="1050">
                  <a:solidFill>
                    <a:srgbClr val="4EC9B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Page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b="1" lang="de-DE" sz="1050">
                  <a:solidFill>
                    <a:srgbClr val="4EC9B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Funcionario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&gt;&gt; </a:t>
              </a:r>
              <a:r>
                <a:rPr b="1" lang="de-DE" sz="1050">
                  <a:solidFill>
                    <a:srgbClr val="DCDCA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listarSalarios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b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@</a:t>
              </a:r>
              <a:r>
                <a:rPr b="1" lang="de-DE" sz="1050">
                  <a:solidFill>
                    <a:srgbClr val="4EC9B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RequestParam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b="1" lang="de-DE" sz="1050">
                  <a:solidFill>
                    <a:srgbClr val="DCDCA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defaultValue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= </a:t>
              </a:r>
              <a:r>
                <a:rPr b="1" lang="de-DE" sz="1050">
                  <a:solidFill>
                    <a:srgbClr val="CE917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"0"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</a:t>
              </a:r>
              <a:r>
                <a:rPr b="1" lang="de-DE" sz="1050">
                  <a:solidFill>
                    <a:srgbClr val="4EC9B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Double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de-DE" sz="1050">
                  <a:solidFill>
                    <a:srgbClr val="9CDCF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valorMinimo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endParaRPr b="1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@</a:t>
              </a:r>
              <a:r>
                <a:rPr b="1" lang="de-DE" sz="1050">
                  <a:solidFill>
                    <a:srgbClr val="4EC9B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RequestParam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b="1" lang="de-DE" sz="1050">
                  <a:solidFill>
                    <a:srgbClr val="DCDCA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defaultValue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= </a:t>
              </a:r>
              <a:r>
                <a:rPr b="1" lang="de-DE" sz="1050">
                  <a:solidFill>
                    <a:srgbClr val="CE917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"20000"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</a:t>
              </a:r>
              <a:r>
                <a:rPr b="1" lang="de-DE" sz="1050">
                  <a:solidFill>
                    <a:srgbClr val="4EC9B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Double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de-DE" sz="1050">
                  <a:solidFill>
                    <a:srgbClr val="9CDCF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valorMaximo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endParaRPr b="1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-DE" sz="1050">
                  <a:solidFill>
                    <a:srgbClr val="4EC9B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Pageable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de-DE" sz="1050">
                  <a:solidFill>
                    <a:srgbClr val="9CDCF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pageable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 {</a:t>
              </a:r>
              <a:endParaRPr b="1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lang="de-DE" sz="1050">
                  <a:solidFill>
                    <a:srgbClr val="4EC9B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Page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b="1" lang="de-DE" sz="1050">
                  <a:solidFill>
                    <a:srgbClr val="4EC9B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Funcionario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 </a:t>
              </a:r>
              <a:r>
                <a:rPr b="1" lang="de-DE" sz="1050">
                  <a:solidFill>
                    <a:srgbClr val="9CDCF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funcionarios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= </a:t>
              </a:r>
              <a:endParaRPr b="1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de-DE" sz="1050">
                  <a:solidFill>
                    <a:srgbClr val="9CDCF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funcionarioRepository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r>
                <a:rPr b="1" lang="de-DE" sz="1050">
                  <a:solidFill>
                    <a:srgbClr val="DCDCA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findBySalarioBetween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b="1" lang="de-DE" sz="1050">
                  <a:solidFill>
                    <a:srgbClr val="9CDCF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valorMinimo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 lang="de-DE" sz="1050">
                  <a:solidFill>
                    <a:srgbClr val="9CDCF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valorMaximo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 lang="de-DE" sz="1050">
                  <a:solidFill>
                    <a:srgbClr val="9CDCF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pageable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b="1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lang="de-DE" sz="1050">
                  <a:solidFill>
                    <a:srgbClr val="C586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de-DE" sz="1050">
                  <a:solidFill>
                    <a:srgbClr val="4EC9B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ResponseEntity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r>
                <a:rPr b="1" lang="de-DE" sz="1050">
                  <a:solidFill>
                    <a:srgbClr val="DCDCA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ok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b="1" lang="de-DE" sz="1050">
                  <a:solidFill>
                    <a:srgbClr val="9CDCF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funcionarios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b="1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1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</a:t>
              </a:r>
              <a:r>
                <a:rPr b="1" lang="de-DE" sz="1050">
                  <a:solidFill>
                    <a:srgbClr val="4EC9B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GetMapping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b="1" lang="de-DE" sz="1050">
                  <a:solidFill>
                    <a:srgbClr val="CE917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"/nome"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 b="1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-DE" sz="1050">
                  <a:solidFill>
                    <a:srgbClr val="569CD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de-DE" sz="1050">
                  <a:solidFill>
                    <a:srgbClr val="4EC9B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ResponseEntity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b="1" lang="de-DE" sz="1050">
                  <a:solidFill>
                    <a:srgbClr val="4EC9B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Page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b="1" lang="de-DE" sz="1050">
                  <a:solidFill>
                    <a:srgbClr val="4EC9B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Funcionario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&gt;&gt; </a:t>
              </a:r>
              <a:r>
                <a:rPr b="1" lang="de-DE" sz="1050">
                  <a:solidFill>
                    <a:srgbClr val="DCDCA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buscarPorNome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endParaRPr b="1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@</a:t>
              </a:r>
              <a:r>
                <a:rPr b="1" lang="de-DE" sz="1050">
                  <a:solidFill>
                    <a:srgbClr val="4EC9B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RequestParam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b="1" lang="de-DE" sz="1050">
                  <a:solidFill>
                    <a:srgbClr val="DCDCA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defaultValue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= </a:t>
              </a:r>
              <a:r>
                <a:rPr b="1" lang="de-DE" sz="1050">
                  <a:solidFill>
                    <a:srgbClr val="CE917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""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b="1" lang="de-DE" sz="1050">
                  <a:solidFill>
                    <a:srgbClr val="4EC9B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String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de-DE" sz="1050">
                  <a:solidFill>
                    <a:srgbClr val="9CDCF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paramNome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endParaRPr b="1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de-DE" sz="1050">
                  <a:solidFill>
                    <a:srgbClr val="4EC9B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Pageable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de-DE" sz="1050">
                  <a:solidFill>
                    <a:srgbClr val="9CDCF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pageable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 {</a:t>
              </a:r>
              <a:endParaRPr b="1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lang="de-DE" sz="1050">
                  <a:solidFill>
                    <a:srgbClr val="4EC9B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Page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b="1" lang="de-DE" sz="1050">
                  <a:solidFill>
                    <a:srgbClr val="4EC9B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Funcionario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 </a:t>
              </a:r>
              <a:r>
                <a:rPr b="1" lang="de-DE" sz="1050">
                  <a:solidFill>
                    <a:srgbClr val="9CDCF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funcionarios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= </a:t>
              </a:r>
              <a:endParaRPr b="1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de-DE" sz="1050">
                  <a:solidFill>
                    <a:srgbClr val="9CDCF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funcionarioRepository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r>
                <a:rPr b="1" lang="de-DE" sz="1050">
                  <a:solidFill>
                    <a:srgbClr val="DCDCA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findByNomeContainingIgnoreCase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b="1" lang="de-DE" sz="1050">
                  <a:solidFill>
                    <a:srgbClr val="9CDCF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paramNome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 lang="de-DE" sz="1050">
                  <a:solidFill>
                    <a:srgbClr val="9CDCF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pageable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b="1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lang="de-DE" sz="1050">
                  <a:solidFill>
                    <a:srgbClr val="C586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de-DE" sz="1050">
                  <a:solidFill>
                    <a:srgbClr val="4EC9B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ResponseEntity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r>
                <a:rPr b="1" lang="de-DE" sz="1050">
                  <a:solidFill>
                    <a:srgbClr val="DCDCA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ok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b="1" lang="de-DE" sz="1050">
                  <a:solidFill>
                    <a:srgbClr val="9CDCF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funcionarios</a:t>
              </a: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b="1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de-DE" sz="105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1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7" name="Google Shape;267;g15033f0409b_0_210"/>
            <p:cNvSpPr/>
            <p:nvPr/>
          </p:nvSpPr>
          <p:spPr>
            <a:xfrm>
              <a:off x="4455197" y="4589380"/>
              <a:ext cx="1676700" cy="3204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g15033f0409b_0_210"/>
            <p:cNvSpPr/>
            <p:nvPr/>
          </p:nvSpPr>
          <p:spPr>
            <a:xfrm>
              <a:off x="4410030" y="6023406"/>
              <a:ext cx="2608200" cy="2769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033f0409b_0_52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Criar Entidade, </a:t>
            </a:r>
            <a:r>
              <a:rPr lang="de-DE"/>
              <a:t>Repository</a:t>
            </a:r>
            <a:r>
              <a:rPr lang="de-DE"/>
              <a:t> e Controller</a:t>
            </a:r>
            <a:endParaRPr/>
          </a:p>
        </p:txBody>
      </p:sp>
      <p:sp>
        <p:nvSpPr>
          <p:cNvPr id="115" name="Google Shape;115;g15033f0409b_0_52"/>
          <p:cNvSpPr txBox="1"/>
          <p:nvPr/>
        </p:nvSpPr>
        <p:spPr>
          <a:xfrm>
            <a:off x="4531075" y="1755038"/>
            <a:ext cx="7253700" cy="76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Repository</a:t>
            </a:r>
            <a:endParaRPr b="1" sz="9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FuncionarioRepository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JpaRepository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g15033f0409b_0_52"/>
          <p:cNvSpPr txBox="1"/>
          <p:nvPr/>
        </p:nvSpPr>
        <p:spPr>
          <a:xfrm>
            <a:off x="131800" y="1720500"/>
            <a:ext cx="4286400" cy="199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endParaRPr b="1" sz="9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endParaRPr b="1" sz="9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GeneratedValue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strategy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GenerationType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"id_funcionario"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"data_nascimento"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LocalDate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dataNascimento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g15033f0409b_0_52"/>
          <p:cNvSpPr txBox="1"/>
          <p:nvPr/>
        </p:nvSpPr>
        <p:spPr>
          <a:xfrm>
            <a:off x="131800" y="3947600"/>
            <a:ext cx="4286400" cy="208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RestController</a:t>
            </a:r>
            <a:endParaRPr b="1" sz="9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RequestMapping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"/funcionarios"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FuncionarioController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Autowired</a:t>
            </a:r>
            <a:endParaRPr b="1" sz="9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FuncionarioRepository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funcionarioRepository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GetMapping</a:t>
            </a:r>
            <a:endParaRPr b="1" sz="9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listar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funcionarioRepository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findAll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9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8" name="Google Shape;118;g15033f0409b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0600" y="2676938"/>
            <a:ext cx="7335655" cy="402866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513eca586_3_39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de-DE"/>
              <a:t>Paginação</a:t>
            </a:r>
            <a:endParaRPr/>
          </a:p>
        </p:txBody>
      </p:sp>
      <p:sp>
        <p:nvSpPr>
          <p:cNvPr id="124" name="Google Shape;124;g13513eca586_3_39"/>
          <p:cNvSpPr/>
          <p:nvPr/>
        </p:nvSpPr>
        <p:spPr>
          <a:xfrm>
            <a:off x="476875" y="1617347"/>
            <a:ext cx="11071500" cy="73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paginação ajuda na performance de uma API, pode ser utilizada quando é feita uma requisição de consulta, serve para filtrar a quantidade de registros que você quer buscar. Exemplo, se você estiver realizando uma consulta em uma base de dados, além dos filtros da sua query, você também pode restringir a quantidade de registros que deseja retornar em um intervalo de páginas.</a:t>
            </a:r>
            <a:endParaRPr/>
          </a:p>
        </p:txBody>
      </p:sp>
      <p:sp>
        <p:nvSpPr>
          <p:cNvPr id="125" name="Google Shape;125;g13513eca586_3_39"/>
          <p:cNvSpPr/>
          <p:nvPr/>
        </p:nvSpPr>
        <p:spPr>
          <a:xfrm>
            <a:off x="476866" y="2587279"/>
            <a:ext cx="4503300" cy="307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usar a paginação devemos utilizar a classe Page</a:t>
            </a:r>
            <a:endParaRPr/>
          </a:p>
        </p:txBody>
      </p:sp>
      <p:sp>
        <p:nvSpPr>
          <p:cNvPr id="126" name="Google Shape;126;g13513eca586_3_39"/>
          <p:cNvSpPr txBox="1"/>
          <p:nvPr/>
        </p:nvSpPr>
        <p:spPr>
          <a:xfrm>
            <a:off x="188400" y="3126400"/>
            <a:ext cx="6170400" cy="296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RestController</a:t>
            </a:r>
            <a:endParaRPr b="1" sz="9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RequestMapping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"/funcionarios"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FuncionarioController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Autowired</a:t>
            </a:r>
            <a:endParaRPr b="1" sz="9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FuncionarioRepository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funcionarioRepository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GetMapping</a:t>
            </a:r>
            <a:endParaRPr b="1" sz="9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listar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funcionarioRepository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findAll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9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GetMapping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"/pagina"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listar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Pageable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pageable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funcionarioRepository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findAll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pageable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9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g13513eca586_3_39"/>
          <p:cNvSpPr/>
          <p:nvPr/>
        </p:nvSpPr>
        <p:spPr>
          <a:xfrm>
            <a:off x="405075" y="4898575"/>
            <a:ext cx="5727600" cy="876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033f0409b_0_73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Paginação</a:t>
            </a:r>
            <a:endParaRPr/>
          </a:p>
        </p:txBody>
      </p:sp>
      <p:sp>
        <p:nvSpPr>
          <p:cNvPr id="133" name="Google Shape;133;g15033f0409b_0_73"/>
          <p:cNvSpPr/>
          <p:nvPr/>
        </p:nvSpPr>
        <p:spPr>
          <a:xfrm>
            <a:off x="387900" y="1895938"/>
            <a:ext cx="2526300" cy="817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Testando no Postman são exibidas as informações sobre a paginação.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5033f0409b_0_73"/>
          <p:cNvSpPr txBox="1"/>
          <p:nvPr/>
        </p:nvSpPr>
        <p:spPr>
          <a:xfrm>
            <a:off x="6773225" y="1483175"/>
            <a:ext cx="5242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de-DE" sz="1200">
                <a:solidFill>
                  <a:schemeClr val="dk1"/>
                </a:solidFill>
              </a:rPr>
              <a:t>Content: lista de dados retornados (apenas a primeira página)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de-DE" sz="1200">
                <a:solidFill>
                  <a:schemeClr val="dk1"/>
                </a:solidFill>
              </a:rPr>
              <a:t>Pageable: contém informações sobre a paginação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de-DE" sz="1200">
                <a:solidFill>
                  <a:schemeClr val="dk1"/>
                </a:solidFill>
              </a:rPr>
              <a:t>sort - ordenação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de-DE" sz="1200">
                <a:solidFill>
                  <a:schemeClr val="dk1"/>
                </a:solidFill>
              </a:rPr>
              <a:t>offset - número do registro inicial da página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de-DE" sz="1200">
                <a:solidFill>
                  <a:schemeClr val="dk1"/>
                </a:solidFill>
              </a:rPr>
              <a:t>pageSize - total de registros por página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de-DE" sz="1200">
                <a:solidFill>
                  <a:schemeClr val="dk1"/>
                </a:solidFill>
              </a:rPr>
              <a:t>totalPages: total de páginas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de-DE" sz="1200">
                <a:solidFill>
                  <a:schemeClr val="dk1"/>
                </a:solidFill>
              </a:rPr>
              <a:t>totalElements: total de registros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de-DE" sz="1200">
                <a:solidFill>
                  <a:schemeClr val="dk1"/>
                </a:solidFill>
              </a:rPr>
              <a:t>last: se é a última página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5" name="Google Shape;135;g15033f0409b_0_73"/>
          <p:cNvSpPr txBox="1"/>
          <p:nvPr/>
        </p:nvSpPr>
        <p:spPr>
          <a:xfrm>
            <a:off x="3773225" y="1996888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O objeto retornado possui alguns atributos específicos:</a:t>
            </a:r>
            <a:endParaRPr/>
          </a:p>
        </p:txBody>
      </p:sp>
      <p:pic>
        <p:nvPicPr>
          <p:cNvPr id="136" name="Google Shape;136;g15033f0409b_0_73"/>
          <p:cNvPicPr preferRelativeResize="0"/>
          <p:nvPr/>
        </p:nvPicPr>
        <p:blipFill rotWithShape="1">
          <a:blip r:embed="rId3">
            <a:alphaModFix/>
          </a:blip>
          <a:srcRect b="20565" l="0" r="0" t="0"/>
          <a:stretch/>
        </p:blipFill>
        <p:spPr>
          <a:xfrm>
            <a:off x="199500" y="2966500"/>
            <a:ext cx="6746134" cy="33630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7" name="Google Shape;137;g15033f0409b_0_73"/>
          <p:cNvPicPr preferRelativeResize="0"/>
          <p:nvPr/>
        </p:nvPicPr>
        <p:blipFill rotWithShape="1">
          <a:blip r:embed="rId4">
            <a:alphaModFix/>
          </a:blip>
          <a:srcRect b="16473" l="0" r="0" t="5413"/>
          <a:stretch/>
        </p:blipFill>
        <p:spPr>
          <a:xfrm>
            <a:off x="7283725" y="3145475"/>
            <a:ext cx="3599450" cy="3542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33f0409b_0_84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de-DE"/>
              <a:t>Paginação</a:t>
            </a:r>
            <a:endParaRPr/>
          </a:p>
        </p:txBody>
      </p:sp>
      <p:sp>
        <p:nvSpPr>
          <p:cNvPr id="143" name="Google Shape;143;g15033f0409b_0_84"/>
          <p:cNvSpPr/>
          <p:nvPr/>
        </p:nvSpPr>
        <p:spPr>
          <a:xfrm>
            <a:off x="4882427" y="1504157"/>
            <a:ext cx="1478100" cy="307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Valores Default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5033f0409b_0_84"/>
          <p:cNvSpPr/>
          <p:nvPr/>
        </p:nvSpPr>
        <p:spPr>
          <a:xfrm>
            <a:off x="422992" y="1874831"/>
            <a:ext cx="110580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passar valores default caso os parâmetros da paginação não sejam informados, utilizando a anotação @</a:t>
            </a:r>
            <a:r>
              <a:rPr b="1"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PageableDefault</a:t>
            </a:r>
            <a:r>
              <a:rPr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 No  @</a:t>
            </a:r>
            <a:r>
              <a:rPr b="1"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PageableDefault</a:t>
            </a:r>
            <a:r>
              <a:rPr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podemos definir atributos como </a:t>
            </a:r>
            <a:r>
              <a:rPr b="1"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r>
              <a:rPr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onde define em qual página que será retornada, o </a:t>
            </a:r>
            <a:r>
              <a:rPr b="1"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que retorna o total de elementos, o </a:t>
            </a:r>
            <a:r>
              <a:rPr b="1"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r>
              <a:rPr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para ordenação dos registros pelo nome do campo e o </a:t>
            </a:r>
            <a:r>
              <a:rPr b="1"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direction </a:t>
            </a:r>
            <a:r>
              <a:rPr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define o tipo de ordenação ascendente ou descendente.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15033f0409b_0_84"/>
          <p:cNvSpPr txBox="1"/>
          <p:nvPr/>
        </p:nvSpPr>
        <p:spPr>
          <a:xfrm>
            <a:off x="3212350" y="2756400"/>
            <a:ext cx="7969500" cy="410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RestController</a:t>
            </a:r>
            <a:endParaRPr b="1" sz="9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RequestMapping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"/funcionarios"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FuncionarioController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Autowired</a:t>
            </a:r>
            <a:endParaRPr b="1" sz="9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FuncionarioRepository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funcionarioRepository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GetMapping</a:t>
            </a:r>
            <a:endParaRPr b="1" sz="9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listar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funcionarioRepository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findAll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9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GetMapping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"/pagina"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listar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PageableDefault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"nome"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ASC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9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9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Pageable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pageable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funcionarioRepository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findAll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pageable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9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g15033f0409b_0_84"/>
          <p:cNvSpPr/>
          <p:nvPr/>
        </p:nvSpPr>
        <p:spPr>
          <a:xfrm>
            <a:off x="3447825" y="5152925"/>
            <a:ext cx="6029100" cy="1441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g15033f0409b_0_97"/>
          <p:cNvPicPr preferRelativeResize="0"/>
          <p:nvPr/>
        </p:nvPicPr>
        <p:blipFill rotWithShape="1">
          <a:blip r:embed="rId3">
            <a:alphaModFix/>
          </a:blip>
          <a:srcRect b="4856" l="0" r="0" t="4036"/>
          <a:stretch/>
        </p:blipFill>
        <p:spPr>
          <a:xfrm>
            <a:off x="8311300" y="2363575"/>
            <a:ext cx="3221200" cy="3363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2" name="Google Shape;152;g15033f0409b_0_97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Paginação</a:t>
            </a:r>
            <a:endParaRPr/>
          </a:p>
        </p:txBody>
      </p:sp>
      <p:sp>
        <p:nvSpPr>
          <p:cNvPr id="153" name="Google Shape;153;g15033f0409b_0_97"/>
          <p:cNvSpPr/>
          <p:nvPr/>
        </p:nvSpPr>
        <p:spPr>
          <a:xfrm>
            <a:off x="9118875" y="4248550"/>
            <a:ext cx="1460100" cy="46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5033f0409b_0_97"/>
          <p:cNvSpPr/>
          <p:nvPr/>
        </p:nvSpPr>
        <p:spPr>
          <a:xfrm>
            <a:off x="4445049" y="1689844"/>
            <a:ext cx="2013600" cy="307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Exibindo no Postman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g15033f0409b_0_97"/>
          <p:cNvPicPr preferRelativeResize="0"/>
          <p:nvPr/>
        </p:nvPicPr>
        <p:blipFill rotWithShape="1">
          <a:blip r:embed="rId4">
            <a:alphaModFix/>
          </a:blip>
          <a:srcRect b="35897" l="0" r="0" t="0"/>
          <a:stretch/>
        </p:blipFill>
        <p:spPr>
          <a:xfrm>
            <a:off x="304675" y="2374750"/>
            <a:ext cx="7708251" cy="3078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5033f0409b_0_105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Paginação</a:t>
            </a:r>
            <a:endParaRPr/>
          </a:p>
        </p:txBody>
      </p:sp>
      <p:sp>
        <p:nvSpPr>
          <p:cNvPr id="161" name="Google Shape;161;g15033f0409b_0_105"/>
          <p:cNvSpPr/>
          <p:nvPr/>
        </p:nvSpPr>
        <p:spPr>
          <a:xfrm>
            <a:off x="271775" y="2668850"/>
            <a:ext cx="5964600" cy="21354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rgbClr val="000000"/>
                </a:solidFill>
              </a:rPr>
              <a:t>Podemos alterar os da página como passando o parâmetro na url no Postman</a:t>
            </a:r>
            <a:r>
              <a:rPr b="1"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br>
              <a:rPr b="1"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http://localhost:8080/funcionarios/pagina</a:t>
            </a:r>
            <a:r>
              <a:rPr b="1" lang="de-DE"/>
              <a:t>?</a:t>
            </a:r>
            <a:r>
              <a:rPr b="1"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page=0&amp;size=2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Veremos as alterações no objeto retornado: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de-DE"/>
              <a:t>content: apenas dois itens</a:t>
            </a:r>
            <a:endParaRPr b="1"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de-DE"/>
              <a:t>pageable.offset: página 0</a:t>
            </a:r>
            <a:endParaRPr b="1"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de-DE"/>
              <a:t>pageable.pageSize: 2</a:t>
            </a:r>
            <a:endParaRPr b="1"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de-DE"/>
              <a:t>totalPages:17</a:t>
            </a:r>
            <a:endParaRPr b="1"/>
          </a:p>
        </p:txBody>
      </p:sp>
      <p:pic>
        <p:nvPicPr>
          <p:cNvPr id="162" name="Google Shape;162;g15033f0409b_0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8775" y="1538425"/>
            <a:ext cx="4957512" cy="5167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033f0409b_0_111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Paginação</a:t>
            </a:r>
            <a:endParaRPr/>
          </a:p>
        </p:txBody>
      </p:sp>
      <p:sp>
        <p:nvSpPr>
          <p:cNvPr id="168" name="Google Shape;168;g15033f0409b_0_111"/>
          <p:cNvSpPr/>
          <p:nvPr/>
        </p:nvSpPr>
        <p:spPr>
          <a:xfrm>
            <a:off x="158725" y="1849275"/>
            <a:ext cx="6265800" cy="21354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Página 0 com 10 elementos ordenada por data de nascimento e nome</a:t>
            </a:r>
            <a:br>
              <a:rPr b="1"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http://localhost:8080/funcionarios/pagina?page=0&amp;size=10</a:t>
            </a:r>
            <a:br>
              <a:rPr b="1" lang="de-DE"/>
            </a:br>
            <a:r>
              <a:rPr b="1" lang="de-DE"/>
              <a:t>&amp;sort=dataNascimento,nome,asc</a:t>
            </a:r>
            <a:endParaRPr b="1"/>
          </a:p>
        </p:txBody>
      </p:sp>
      <p:pic>
        <p:nvPicPr>
          <p:cNvPr id="169" name="Google Shape;169;g15033f0409b_0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6925" y="1538425"/>
            <a:ext cx="5462675" cy="486192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2022-06-14T19:14:16Z</dcterms:created>
</cp:coreProperties>
</file>