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gdkUvBdj9bMLzAQ5L6jAvysIOq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4E0BA1-0976-4A71-9D29-1A04C86C729F}">
  <a:tblStyle styleId="{244E0BA1-0976-4A71-9D29-1A04C86C72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06085cb3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506085cb3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3349d3c4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33349d3c4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513eca586_3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3513eca586_3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06085cb33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06085cb3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06085cb33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506085cb3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06085cb33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06085cb3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06085cb33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06085cb3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06085cb33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06085cb3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06085cb33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06085cb3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06085cb33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506085cb3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06085cb33_0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06085cb3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513eca586_3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3513eca586_3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06085cb33_0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06085cb3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06085cb33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06085cb3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06085cb33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06085cb3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06085cb33_0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06085cb3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06085cb33_0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06085cb33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506085cb33_0_3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506085cb33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06085cb33_0_3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06085cb33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06085cb33_0_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506085cb3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06085cb33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506085cb3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506085cb33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506085cb3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4a7b2d16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34a7b2d16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506085cb33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506085cb3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506085cb33_0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506085cb3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506085cb33_0_4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506085cb33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506085cb33_0_4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506085cb3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506085cb33_0_4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506085cb3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506085cb33_0_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506085cb3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506085cb33_0_4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506085cb3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06085cb33_0_4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06085cb3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506085cb33_0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506085cb3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506085cb33_0_4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506085cb33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513eca586_3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3513eca586_3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506085cb33_0_5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506085cb33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506085cb33_0_5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506085cb33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06085cb33_0_5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506085cb3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506085cb33_0_4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506085cb33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506085cb33_0_4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506085cb3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506085cb33_0_4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506085cb33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incluir </a:t>
            </a:r>
            <a:r>
              <a:rPr lang="de-DE">
                <a:solidFill>
                  <a:srgbClr val="191E1E"/>
                </a:solidFill>
                <a:highlight>
                  <a:srgbClr val="FFFFFF"/>
                </a:highlight>
                <a:latin typeface="Roboto"/>
                <a:ea typeface="Roboto"/>
                <a:cs typeface="Roboto"/>
                <a:sym typeface="Roboto"/>
              </a:rPr>
              <a:t>springdoc.show-login-endpoint=true no aplication properties para exibir a documentação do login</a:t>
            </a:r>
            <a:endParaRPr>
              <a:solidFill>
                <a:srgbClr val="191E1E"/>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513eca586_3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3513eca586_3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513eca586_3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13513eca586_3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513eca586_3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3513eca586_3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513eca586_3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3513eca586_3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jp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 name="Shape 9"/>
        <p:cNvGrpSpPr/>
        <p:nvPr/>
      </p:nvGrpSpPr>
      <p:grpSpPr>
        <a:xfrm>
          <a:off x="0" y="0"/>
          <a:ext cx="0" cy="0"/>
          <a:chOff x="0" y="0"/>
          <a:chExt cx="0" cy="0"/>
        </a:xfrm>
      </p:grpSpPr>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11" name="Google Shape;11;p15"/>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59" name="Shape 59"/>
        <p:cNvGrpSpPr/>
        <p:nvPr/>
      </p:nvGrpSpPr>
      <p:grpSpPr>
        <a:xfrm>
          <a:off x="0" y="0"/>
          <a:ext cx="0" cy="0"/>
          <a:chOff x="0" y="0"/>
          <a:chExt cx="0" cy="0"/>
        </a:xfrm>
      </p:grpSpPr>
      <p:sp>
        <p:nvSpPr>
          <p:cNvPr id="60" name="Google Shape;60;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2" name="Google Shape;6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63" name="Shape 63"/>
        <p:cNvGrpSpPr/>
        <p:nvPr/>
      </p:nvGrpSpPr>
      <p:grpSpPr>
        <a:xfrm>
          <a:off x="0" y="0"/>
          <a:ext cx="0" cy="0"/>
          <a:chOff x="0" y="0"/>
          <a:chExt cx="0" cy="0"/>
        </a:xfrm>
      </p:grpSpPr>
      <p:sp>
        <p:nvSpPr>
          <p:cNvPr id="64" name="Google Shape;6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68" name="Google Shape;68;p12"/>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3">
  <p:cSld name="TITLE_ONLY_3">
    <p:spTree>
      <p:nvGrpSpPr>
        <p:cNvPr id="69" name="Shape 69"/>
        <p:cNvGrpSpPr/>
        <p:nvPr/>
      </p:nvGrpSpPr>
      <p:grpSpPr>
        <a:xfrm>
          <a:off x="0" y="0"/>
          <a:ext cx="0" cy="0"/>
          <a:chOff x="0" y="0"/>
          <a:chExt cx="0" cy="0"/>
        </a:xfrm>
      </p:grpSpPr>
      <p:sp>
        <p:nvSpPr>
          <p:cNvPr id="70" name="Google Shape;70;g13513eca586_3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71" name="Google Shape;71;g13513eca586_3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descr="Forma, Retângulo&#10;&#10;Descrição gerada automaticamente" id="72" name="Google Shape;72;g13513eca586_3_13"/>
          <p:cNvPicPr preferRelativeResize="0"/>
          <p:nvPr/>
        </p:nvPicPr>
        <p:blipFill rotWithShape="1">
          <a:blip r:embed="rId2">
            <a:alphaModFix/>
          </a:blip>
          <a:srcRect b="13666" l="1280" r="225" t="23695"/>
          <a:stretch/>
        </p:blipFill>
        <p:spPr>
          <a:xfrm>
            <a:off x="0" y="4057325"/>
            <a:ext cx="12192000" cy="2800676"/>
          </a:xfrm>
          <a:prstGeom prst="rect">
            <a:avLst/>
          </a:prstGeom>
          <a:noFill/>
          <a:ln>
            <a:noFill/>
          </a:ln>
        </p:spPr>
      </p:pic>
      <p:pic>
        <p:nvPicPr>
          <p:cNvPr descr="Uma imagem contendo desenho&#10;&#10;Descrição gerada automaticamente" id="73" name="Google Shape;73;g13513eca586_3_13"/>
          <p:cNvPicPr preferRelativeResize="0"/>
          <p:nvPr/>
        </p:nvPicPr>
        <p:blipFill rotWithShape="1">
          <a:blip r:embed="rId3">
            <a:alphaModFix/>
          </a:blip>
          <a:srcRect b="0" l="0" r="0" t="0"/>
          <a:stretch/>
        </p:blipFill>
        <p:spPr>
          <a:xfrm>
            <a:off x="9483306" y="6057729"/>
            <a:ext cx="2412520" cy="421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74" name="Shape 74"/>
        <p:cNvGrpSpPr/>
        <p:nvPr/>
      </p:nvGrpSpPr>
      <p:grpSpPr>
        <a:xfrm>
          <a:off x="0" y="0"/>
          <a:ext cx="0" cy="0"/>
          <a:chOff x="0" y="0"/>
          <a:chExt cx="0" cy="0"/>
        </a:xfrm>
      </p:grpSpPr>
      <p:sp>
        <p:nvSpPr>
          <p:cNvPr id="75" name="Google Shape;7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79" name="Google Shape;79;p16"/>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80" name="Shape 80"/>
        <p:cNvGrpSpPr/>
        <p:nvPr/>
      </p:nvGrpSpPr>
      <p:grpSpPr>
        <a:xfrm>
          <a:off x="0" y="0"/>
          <a:ext cx="0" cy="0"/>
          <a:chOff x="0" y="0"/>
          <a:chExt cx="0" cy="0"/>
        </a:xfrm>
      </p:grpSpPr>
      <p:sp>
        <p:nvSpPr>
          <p:cNvPr id="81" name="Google Shape;81;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p:nvPr>
            <p:ph idx="2" type="pic"/>
          </p:nvPr>
        </p:nvSpPr>
        <p:spPr>
          <a:xfrm>
            <a:off x="5183188" y="987425"/>
            <a:ext cx="6172200" cy="4873625"/>
          </a:xfrm>
          <a:prstGeom prst="rect">
            <a:avLst/>
          </a:prstGeom>
          <a:noFill/>
          <a:ln>
            <a:noFill/>
          </a:ln>
        </p:spPr>
      </p:sp>
      <p:sp>
        <p:nvSpPr>
          <p:cNvPr id="83" name="Google Shape;83;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85" name="Google Shape;85;p17"/>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6" name="Shape 86"/>
        <p:cNvGrpSpPr/>
        <p:nvPr/>
      </p:nvGrpSpPr>
      <p:grpSpPr>
        <a:xfrm>
          <a:off x="0" y="0"/>
          <a:ext cx="0" cy="0"/>
          <a:chOff x="0" y="0"/>
          <a:chExt cx="0" cy="0"/>
        </a:xfrm>
      </p:grpSpPr>
      <p:sp>
        <p:nvSpPr>
          <p:cNvPr id="87" name="Google Shape;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90" name="Google Shape;90;p18"/>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1" name="Shape 91"/>
        <p:cNvGrpSpPr/>
        <p:nvPr/>
      </p:nvGrpSpPr>
      <p:grpSpPr>
        <a:xfrm>
          <a:off x="0" y="0"/>
          <a:ext cx="0" cy="0"/>
          <a:chOff x="0" y="0"/>
          <a:chExt cx="0" cy="0"/>
        </a:xfrm>
      </p:grpSpPr>
      <p:sp>
        <p:nvSpPr>
          <p:cNvPr id="92" name="Google Shape;92;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95" name="Google Shape;95;p19"/>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2" name="Shape 12"/>
        <p:cNvGrpSpPr/>
        <p:nvPr/>
      </p:nvGrpSpPr>
      <p:grpSpPr>
        <a:xfrm>
          <a:off x="0" y="0"/>
          <a:ext cx="0" cy="0"/>
          <a:chOff x="0" y="0"/>
          <a:chExt cx="0" cy="0"/>
        </a:xfrm>
      </p:grpSpPr>
      <p:sp>
        <p:nvSpPr>
          <p:cNvPr id="13" name="Google Shape;13;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 name="Google Shape;15;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 name="Google Shape;17;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19" name="Google Shape;19;p13"/>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1">
  <p:cSld name="TITLE_ONLY_1">
    <p:spTree>
      <p:nvGrpSpPr>
        <p:cNvPr id="20" name="Shape 20"/>
        <p:cNvGrpSpPr/>
        <p:nvPr/>
      </p:nvGrpSpPr>
      <p:grpSpPr>
        <a:xfrm>
          <a:off x="0" y="0"/>
          <a:ext cx="0" cy="0"/>
          <a:chOff x="0" y="0"/>
          <a:chExt cx="0" cy="0"/>
        </a:xfrm>
      </p:grpSpPr>
      <p:sp>
        <p:nvSpPr>
          <p:cNvPr id="21" name="Google Shape;21;g11feb2ca174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
        <p:nvSpPr>
          <p:cNvPr id="22" name="Google Shape;22;g11feb2ca174_0_39"/>
          <p:cNvSpPr txBox="1"/>
          <p:nvPr>
            <p:ph type="title"/>
          </p:nvPr>
        </p:nvSpPr>
        <p:spPr>
          <a:xfrm>
            <a:off x="797419" y="1810358"/>
            <a:ext cx="3571200" cy="3065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g11feb2ca174_0_39"/>
          <p:cNvSpPr txBox="1"/>
          <p:nvPr>
            <p:ph idx="1" type="body"/>
          </p:nvPr>
        </p:nvSpPr>
        <p:spPr>
          <a:xfrm>
            <a:off x="4923720" y="812331"/>
            <a:ext cx="6720000" cy="4063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0"/>
              </a:spcBef>
              <a:spcAft>
                <a:spcPts val="0"/>
              </a:spcAft>
              <a:buSzPts val="2800"/>
              <a:buChar char="•"/>
              <a:defRPr/>
            </a:lvl1pPr>
            <a:lvl2pPr indent="-381000" lvl="1" marL="914400" algn="l">
              <a:lnSpc>
                <a:spcPct val="90000"/>
              </a:lnSpc>
              <a:spcBef>
                <a:spcPts val="0"/>
              </a:spcBef>
              <a:spcAft>
                <a:spcPts val="0"/>
              </a:spcAft>
              <a:buSzPts val="2400"/>
              <a:buChar char="•"/>
              <a:defRPr/>
            </a:lvl2pPr>
            <a:lvl3pPr indent="-355600" lvl="2" marL="1371600" algn="l">
              <a:lnSpc>
                <a:spcPct val="90000"/>
              </a:lnSpc>
              <a:spcBef>
                <a:spcPts val="0"/>
              </a:spcBef>
              <a:spcAft>
                <a:spcPts val="0"/>
              </a:spcAft>
              <a:buSzPts val="2000"/>
              <a:buChar char="•"/>
              <a:defRPr/>
            </a:lvl3pPr>
            <a:lvl4pPr indent="-342900" lvl="3" marL="1828800" algn="l">
              <a:lnSpc>
                <a:spcPct val="90000"/>
              </a:lnSpc>
              <a:spcBef>
                <a:spcPts val="0"/>
              </a:spcBef>
              <a:spcAft>
                <a:spcPts val="0"/>
              </a:spcAft>
              <a:buSzPts val="1800"/>
              <a:buChar char="•"/>
              <a:defRPr/>
            </a:lvl4pPr>
            <a:lvl5pPr indent="-342900" lvl="4" marL="2286000" algn="l">
              <a:lnSpc>
                <a:spcPct val="90000"/>
              </a:lnSpc>
              <a:spcBef>
                <a:spcPts val="0"/>
              </a:spcBef>
              <a:spcAft>
                <a:spcPts val="0"/>
              </a:spcAft>
              <a:buSzPts val="18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0"/>
              </a:spcBef>
              <a:spcAft>
                <a:spcPts val="0"/>
              </a:spcAft>
              <a:buSzPts val="1800"/>
              <a:buChar char="•"/>
              <a:defRPr/>
            </a:lvl7pPr>
            <a:lvl8pPr indent="-342900" lvl="7" marL="3657600" algn="l">
              <a:lnSpc>
                <a:spcPct val="90000"/>
              </a:lnSpc>
              <a:spcBef>
                <a:spcPts val="0"/>
              </a:spcBef>
              <a:spcAft>
                <a:spcPts val="0"/>
              </a:spcAft>
              <a:buSzPts val="1800"/>
              <a:buChar char="•"/>
              <a:defRPr/>
            </a:lvl8pPr>
            <a:lvl9pPr indent="-342900" lvl="8" marL="4114800" algn="l">
              <a:lnSpc>
                <a:spcPct val="90000"/>
              </a:lnSpc>
              <a:spcBef>
                <a:spcPts val="0"/>
              </a:spcBef>
              <a:spcAft>
                <a:spcPts val="0"/>
              </a:spcAft>
              <a:buSzPts val="1800"/>
              <a:buChar char="•"/>
              <a:defRPr/>
            </a:lvl9pPr>
          </a:lstStyle>
          <a:p/>
        </p:txBody>
      </p:sp>
      <p:pic>
        <p:nvPicPr>
          <p:cNvPr id="24" name="Google Shape;24;g11feb2ca174_0_39"/>
          <p:cNvPicPr preferRelativeResize="0"/>
          <p:nvPr/>
        </p:nvPicPr>
        <p:blipFill rotWithShape="1">
          <a:blip r:embed="rId2">
            <a:alphaModFix/>
          </a:blip>
          <a:srcRect b="82598" l="5902" r="73623" t="9853"/>
          <a:stretch/>
        </p:blipFill>
        <p:spPr>
          <a:xfrm>
            <a:off x="792454" y="551501"/>
            <a:ext cx="2513299" cy="517949"/>
          </a:xfrm>
          <a:prstGeom prst="rect">
            <a:avLst/>
          </a:prstGeom>
          <a:noFill/>
          <a:ln>
            <a:noFill/>
          </a:ln>
        </p:spPr>
      </p:pic>
      <p:pic>
        <p:nvPicPr>
          <p:cNvPr descr="Ícone&#10;&#10;Descrição gerada automaticamente" id="25" name="Google Shape;25;g11feb2ca174_0_39"/>
          <p:cNvPicPr preferRelativeResize="0"/>
          <p:nvPr/>
        </p:nvPicPr>
        <p:blipFill rotWithShape="1">
          <a:blip r:embed="rId2">
            <a:alphaModFix/>
          </a:blip>
          <a:srcRect b="-838" l="0" r="347" t="72746"/>
          <a:stretch/>
        </p:blipFill>
        <p:spPr>
          <a:xfrm>
            <a:off x="-8200" y="5002850"/>
            <a:ext cx="12200198" cy="19277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6" name="Shape 26"/>
        <p:cNvGrpSpPr/>
        <p:nvPr/>
      </p:nvGrpSpPr>
      <p:grpSpPr>
        <a:xfrm>
          <a:off x="0" y="0"/>
          <a:ext cx="0" cy="0"/>
          <a:chOff x="0" y="0"/>
          <a:chExt cx="0" cy="0"/>
        </a:xfrm>
      </p:grpSpPr>
      <p:pic>
        <p:nvPicPr>
          <p:cNvPr descr="Forma&#10;&#10;Descrição gerada automaticamente" id="27" name="Google Shape;27;p14"/>
          <p:cNvPicPr preferRelativeResize="0"/>
          <p:nvPr/>
        </p:nvPicPr>
        <p:blipFill rotWithShape="1">
          <a:blip r:embed="rId2">
            <a:alphaModFix/>
          </a:blip>
          <a:srcRect b="0" l="0" r="0" t="45893"/>
          <a:stretch/>
        </p:blipFill>
        <p:spPr>
          <a:xfrm>
            <a:off x="20" y="-8961"/>
            <a:ext cx="12192000" cy="3710552"/>
          </a:xfrm>
          <a:custGeom>
            <a:rect b="b" l="l" r="r" t="t"/>
            <a:pathLst>
              <a:path extrusionOk="0" h="3692092" w="12192000">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ln>
            <a:noFill/>
          </a:ln>
        </p:spPr>
      </p:pic>
      <p:sp>
        <p:nvSpPr>
          <p:cNvPr id="28" name="Google Shape;2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9" name="Google Shape;2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descr="Forma, Retângulo&#10;&#10;Descrição gerada automaticamente" id="30" name="Google Shape;30;p14"/>
          <p:cNvPicPr preferRelativeResize="0"/>
          <p:nvPr/>
        </p:nvPicPr>
        <p:blipFill rotWithShape="1">
          <a:blip r:embed="rId3">
            <a:alphaModFix/>
          </a:blip>
          <a:srcRect b="0" l="0" r="0" t="0"/>
          <a:stretch/>
        </p:blipFill>
        <p:spPr>
          <a:xfrm>
            <a:off x="267419" y="1583486"/>
            <a:ext cx="3232032" cy="1686822"/>
          </a:xfrm>
          <a:prstGeom prst="rect">
            <a:avLst/>
          </a:prstGeom>
          <a:noFill/>
          <a:ln>
            <a:noFill/>
          </a:ln>
        </p:spPr>
      </p:pic>
      <p:pic>
        <p:nvPicPr>
          <p:cNvPr descr="Uma imagem contendo desenho&#10;&#10;Descrição gerada automaticamente" id="31" name="Google Shape;31;p14"/>
          <p:cNvPicPr preferRelativeResize="0"/>
          <p:nvPr/>
        </p:nvPicPr>
        <p:blipFill rotWithShape="1">
          <a:blip r:embed="rId4">
            <a:alphaModFix/>
          </a:blip>
          <a:srcRect b="0" l="0" r="0" t="0"/>
          <a:stretch/>
        </p:blipFill>
        <p:spPr>
          <a:xfrm>
            <a:off x="828136" y="2635917"/>
            <a:ext cx="2412520" cy="421600"/>
          </a:xfrm>
          <a:prstGeom prst="rect">
            <a:avLst/>
          </a:prstGeom>
          <a:noFill/>
          <a:ln>
            <a:noFill/>
          </a:ln>
        </p:spPr>
      </p:pic>
      <p:sp>
        <p:nvSpPr>
          <p:cNvPr id="32" name="Google Shape;32;p14"/>
          <p:cNvSpPr txBox="1"/>
          <p:nvPr>
            <p:ph idx="1" type="subTitle"/>
          </p:nvPr>
        </p:nvSpPr>
        <p:spPr>
          <a:xfrm>
            <a:off x="1524000" y="40592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1">
  <p:cSld name="OBJECT_1">
    <p:spTree>
      <p:nvGrpSpPr>
        <p:cNvPr id="33" name="Shape 33"/>
        <p:cNvGrpSpPr/>
        <p:nvPr/>
      </p:nvGrpSpPr>
      <p:grpSpPr>
        <a:xfrm>
          <a:off x="0" y="0"/>
          <a:ext cx="0" cy="0"/>
          <a:chOff x="0" y="0"/>
          <a:chExt cx="0" cy="0"/>
        </a:xfrm>
      </p:grpSpPr>
      <p:pic>
        <p:nvPicPr>
          <p:cNvPr descr="Uma imagem contendo Forma&#10;&#10;Descrição gerada automaticamente" id="34" name="Google Shape;34;g13513eca586_3_29"/>
          <p:cNvPicPr preferRelativeResize="0"/>
          <p:nvPr/>
        </p:nvPicPr>
        <p:blipFill rotWithShape="1">
          <a:blip r:embed="rId2">
            <a:alphaModFix/>
          </a:blip>
          <a:srcRect b="68" l="-31" r="64934" t="-70"/>
          <a:stretch/>
        </p:blipFill>
        <p:spPr>
          <a:xfrm>
            <a:off x="-7225" y="-7150"/>
            <a:ext cx="4275926" cy="6865150"/>
          </a:xfrm>
          <a:prstGeom prst="rect">
            <a:avLst/>
          </a:prstGeom>
          <a:noFill/>
          <a:ln>
            <a:noFill/>
          </a:ln>
        </p:spPr>
      </p:pic>
      <p:sp>
        <p:nvSpPr>
          <p:cNvPr id="35" name="Google Shape;35;g13513eca586_3_29"/>
          <p:cNvSpPr txBox="1"/>
          <p:nvPr>
            <p:ph type="title"/>
          </p:nvPr>
        </p:nvSpPr>
        <p:spPr>
          <a:xfrm>
            <a:off x="4134850" y="365125"/>
            <a:ext cx="76218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g13513eca586_3_29"/>
          <p:cNvSpPr txBox="1"/>
          <p:nvPr>
            <p:ph idx="1" type="body"/>
          </p:nvPr>
        </p:nvSpPr>
        <p:spPr>
          <a:xfrm>
            <a:off x="4134850" y="1761975"/>
            <a:ext cx="7621800" cy="44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13513eca586_3_29"/>
          <p:cNvSpPr txBox="1"/>
          <p:nvPr>
            <p:ph idx="12" type="sldNum"/>
          </p:nvPr>
        </p:nvSpPr>
        <p:spPr>
          <a:xfrm>
            <a:off x="10227225" y="6374300"/>
            <a:ext cx="1781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1">
  <p:cSld name="TITLE_1">
    <p:spTree>
      <p:nvGrpSpPr>
        <p:cNvPr id="38" name="Shape 38"/>
        <p:cNvGrpSpPr/>
        <p:nvPr/>
      </p:nvGrpSpPr>
      <p:grpSpPr>
        <a:xfrm>
          <a:off x="0" y="0"/>
          <a:ext cx="0" cy="0"/>
          <a:chOff x="0" y="0"/>
          <a:chExt cx="0" cy="0"/>
        </a:xfrm>
      </p:grpSpPr>
      <p:pic>
        <p:nvPicPr>
          <p:cNvPr descr="Forma, Retângulo&#10;&#10;Descrição gerada automaticamente" id="39" name="Google Shape;39;g11feb2ca174_0_26"/>
          <p:cNvPicPr preferRelativeResize="0"/>
          <p:nvPr/>
        </p:nvPicPr>
        <p:blipFill rotWithShape="1">
          <a:blip r:embed="rId2">
            <a:alphaModFix/>
          </a:blip>
          <a:srcRect b="0" l="0" r="0" t="0"/>
          <a:stretch/>
        </p:blipFill>
        <p:spPr>
          <a:xfrm>
            <a:off x="-5751" y="-2336"/>
            <a:ext cx="12203501" cy="6862671"/>
          </a:xfrm>
          <a:prstGeom prst="rect">
            <a:avLst/>
          </a:prstGeom>
          <a:noFill/>
          <a:ln>
            <a:noFill/>
          </a:ln>
        </p:spPr>
      </p:pic>
      <p:sp>
        <p:nvSpPr>
          <p:cNvPr id="40" name="Google Shape;40;g11feb2ca174_0_26"/>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41" name="Google Shape;41;g11feb2ca174_0_26"/>
          <p:cNvSpPr txBox="1"/>
          <p:nvPr>
            <p:ph idx="1" type="subTitle"/>
          </p:nvPr>
        </p:nvSpPr>
        <p:spPr>
          <a:xfrm>
            <a:off x="1524000" y="2840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lt1"/>
              </a:buClr>
              <a:buSzPts val="2000"/>
              <a:buNone/>
              <a:defRPr sz="2000">
                <a:solidFill>
                  <a:schemeClr val="lt1"/>
                </a:solidFill>
              </a:defRPr>
            </a:lvl2pPr>
            <a:lvl3pPr lvl="2" algn="ctr">
              <a:lnSpc>
                <a:spcPct val="90000"/>
              </a:lnSpc>
              <a:spcBef>
                <a:spcPts val="500"/>
              </a:spcBef>
              <a:spcAft>
                <a:spcPts val="0"/>
              </a:spcAft>
              <a:buClr>
                <a:schemeClr val="lt1"/>
              </a:buClr>
              <a:buSzPts val="1800"/>
              <a:buNone/>
              <a:defRPr sz="1800">
                <a:solidFill>
                  <a:schemeClr val="lt1"/>
                </a:solidFill>
              </a:defRPr>
            </a:lvl3pPr>
            <a:lvl4pPr lvl="3" algn="ctr">
              <a:lnSpc>
                <a:spcPct val="90000"/>
              </a:lnSpc>
              <a:spcBef>
                <a:spcPts val="500"/>
              </a:spcBef>
              <a:spcAft>
                <a:spcPts val="0"/>
              </a:spcAft>
              <a:buClr>
                <a:schemeClr val="lt1"/>
              </a:buClr>
              <a:buSzPts val="1600"/>
              <a:buNone/>
              <a:defRPr sz="1600">
                <a:solidFill>
                  <a:schemeClr val="lt1"/>
                </a:solidFill>
              </a:defRPr>
            </a:lvl4pPr>
            <a:lvl5pPr lvl="4" algn="ctr">
              <a:lnSpc>
                <a:spcPct val="90000"/>
              </a:lnSpc>
              <a:spcBef>
                <a:spcPts val="500"/>
              </a:spcBef>
              <a:spcAft>
                <a:spcPts val="0"/>
              </a:spcAft>
              <a:buClr>
                <a:schemeClr val="lt1"/>
              </a:buClr>
              <a:buSzPts val="1600"/>
              <a:buNone/>
              <a:defRPr sz="1600">
                <a:solidFill>
                  <a:schemeClr val="lt1"/>
                </a:solidFill>
              </a:defRPr>
            </a:lvl5pPr>
            <a:lvl6pPr lvl="5" algn="ctr">
              <a:lnSpc>
                <a:spcPct val="90000"/>
              </a:lnSpc>
              <a:spcBef>
                <a:spcPts val="500"/>
              </a:spcBef>
              <a:spcAft>
                <a:spcPts val="0"/>
              </a:spcAft>
              <a:buClr>
                <a:schemeClr val="lt1"/>
              </a:buClr>
              <a:buSzPts val="1600"/>
              <a:buNone/>
              <a:defRPr sz="1600">
                <a:solidFill>
                  <a:schemeClr val="lt1"/>
                </a:solidFill>
              </a:defRPr>
            </a:lvl6pPr>
            <a:lvl7pPr lvl="6" algn="ctr">
              <a:lnSpc>
                <a:spcPct val="90000"/>
              </a:lnSpc>
              <a:spcBef>
                <a:spcPts val="500"/>
              </a:spcBef>
              <a:spcAft>
                <a:spcPts val="0"/>
              </a:spcAft>
              <a:buClr>
                <a:schemeClr val="lt1"/>
              </a:buClr>
              <a:buSzPts val="1600"/>
              <a:buNone/>
              <a:defRPr sz="1600">
                <a:solidFill>
                  <a:schemeClr val="lt1"/>
                </a:solidFill>
              </a:defRPr>
            </a:lvl7pPr>
            <a:lvl8pPr lvl="7" algn="ctr">
              <a:lnSpc>
                <a:spcPct val="90000"/>
              </a:lnSpc>
              <a:spcBef>
                <a:spcPts val="500"/>
              </a:spcBef>
              <a:spcAft>
                <a:spcPts val="0"/>
              </a:spcAft>
              <a:buClr>
                <a:schemeClr val="lt1"/>
              </a:buClr>
              <a:buSzPts val="1600"/>
              <a:buNone/>
              <a:defRPr sz="1600">
                <a:solidFill>
                  <a:schemeClr val="lt1"/>
                </a:solidFill>
              </a:defRPr>
            </a:lvl8pPr>
            <a:lvl9pPr lvl="8" algn="ctr">
              <a:lnSpc>
                <a:spcPct val="90000"/>
              </a:lnSpc>
              <a:spcBef>
                <a:spcPts val="500"/>
              </a:spcBef>
              <a:spcAft>
                <a:spcPts val="0"/>
              </a:spcAft>
              <a:buClr>
                <a:schemeClr val="lt1"/>
              </a:buClr>
              <a:buSzPts val="1600"/>
              <a:buNone/>
              <a:defRPr sz="1600">
                <a:solidFill>
                  <a:schemeClr val="lt1"/>
                </a:solidFill>
              </a:defRPr>
            </a:lvl9pPr>
          </a:lstStyle>
          <a:p/>
        </p:txBody>
      </p:sp>
      <p:sp>
        <p:nvSpPr>
          <p:cNvPr id="42" name="Google Shape;42;g11feb2ca174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2">
  <p:cSld name="TITLE_ONLY_2">
    <p:spTree>
      <p:nvGrpSpPr>
        <p:cNvPr id="43" name="Shape 43"/>
        <p:cNvGrpSpPr/>
        <p:nvPr/>
      </p:nvGrpSpPr>
      <p:grpSpPr>
        <a:xfrm>
          <a:off x="0" y="0"/>
          <a:ext cx="0" cy="0"/>
          <a:chOff x="0" y="0"/>
          <a:chExt cx="0" cy="0"/>
        </a:xfrm>
      </p:grpSpPr>
      <p:sp>
        <p:nvSpPr>
          <p:cNvPr id="44" name="Google Shape;44;g13513eca586_0_7"/>
          <p:cNvSpPr/>
          <p:nvPr/>
        </p:nvSpPr>
        <p:spPr>
          <a:xfrm>
            <a:off x="0" y="0"/>
            <a:ext cx="12192000" cy="145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13513eca586_0_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46" name="Google Shape;46;g13513eca586_0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47" name="Google Shape;47;g13513eca586_0_7"/>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pic>
        <p:nvPicPr>
          <p:cNvPr descr="Uma imagem contendo desenho&#10;&#10;Descrição gerada automaticamente" id="48" name="Google Shape;48;g13513eca586_0_7"/>
          <p:cNvPicPr preferRelativeResize="0"/>
          <p:nvPr/>
        </p:nvPicPr>
        <p:blipFill rotWithShape="1">
          <a:blip r:embed="rId3">
            <a:alphaModFix/>
          </a:blip>
          <a:srcRect b="-13793" l="0" r="82738" t="-1056"/>
          <a:stretch/>
        </p:blipFill>
        <p:spPr>
          <a:xfrm>
            <a:off x="11554325" y="395263"/>
            <a:ext cx="488336" cy="57044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49" name="Shape 49"/>
        <p:cNvGrpSpPr/>
        <p:nvPr/>
      </p:nvGrpSpPr>
      <p:grpSpPr>
        <a:xfrm>
          <a:off x="0" y="0"/>
          <a:ext cx="0" cy="0"/>
          <a:chOff x="0" y="0"/>
          <a:chExt cx="0" cy="0"/>
        </a:xfrm>
      </p:grpSpPr>
      <p:pic>
        <p:nvPicPr>
          <p:cNvPr descr="Uma imagem contendo Interface gráfica do usuário&#10;&#10;Descrição gerada automaticamente" id="50" name="Google Shape;50;p9"/>
          <p:cNvPicPr preferRelativeResize="0"/>
          <p:nvPr/>
        </p:nvPicPr>
        <p:blipFill rotWithShape="1">
          <a:blip r:embed="rId2">
            <a:alphaModFix/>
          </a:blip>
          <a:srcRect b="0" l="0" r="0" t="60744"/>
          <a:stretch/>
        </p:blipFill>
        <p:spPr>
          <a:xfrm>
            <a:off x="-5750" y="4166330"/>
            <a:ext cx="12275376" cy="2694001"/>
          </a:xfrm>
          <a:prstGeom prst="rect">
            <a:avLst/>
          </a:prstGeom>
          <a:noFill/>
          <a:ln>
            <a:noFill/>
          </a:ln>
        </p:spPr>
      </p:pic>
      <p:sp>
        <p:nvSpPr>
          <p:cNvPr id="51" name="Google Shape;51;p9"/>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 type="subTitle"/>
          </p:nvPr>
        </p:nvSpPr>
        <p:spPr>
          <a:xfrm>
            <a:off x="1524000" y="2840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4" name="Shape 54"/>
        <p:cNvGrpSpPr/>
        <p:nvPr/>
      </p:nvGrpSpPr>
      <p:grpSpPr>
        <a:xfrm>
          <a:off x="0" y="0"/>
          <a:ext cx="0" cy="0"/>
          <a:chOff x="0" y="0"/>
          <a:chExt cx="0" cy="0"/>
        </a:xfrm>
      </p:grpSpPr>
      <p:sp>
        <p:nvSpPr>
          <p:cNvPr id="55" name="Google Shape;5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0"/>
          <p:cNvSpPr txBox="1"/>
          <p:nvPr>
            <p:ph idx="12" type="sldNum"/>
          </p:nvPr>
        </p:nvSpPr>
        <p:spPr>
          <a:xfrm>
            <a:off x="10227225" y="6374300"/>
            <a:ext cx="1781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58" name="Google Shape;58;p10"/>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hyperlink" Target="https://www.infosec.com.br/cross-site-request-forger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hyperlink" Target="https://jwt.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34.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www.youtube.com/watch?v=7HQ-x9aoZx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506085cb33_0_0"/>
          <p:cNvSpPr txBox="1"/>
          <p:nvPr>
            <p:ph type="ctrTitle"/>
          </p:nvPr>
        </p:nvSpPr>
        <p:spPr>
          <a:xfrm>
            <a:off x="1524000" y="360363"/>
            <a:ext cx="9144000" cy="2387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de-DE"/>
              <a:t>Desenvolvimento de </a:t>
            </a:r>
            <a:endParaRPr/>
          </a:p>
          <a:p>
            <a:pPr indent="0" lvl="0" marL="0" rtl="0" algn="ctr">
              <a:spcBef>
                <a:spcPts val="0"/>
              </a:spcBef>
              <a:spcAft>
                <a:spcPts val="0"/>
              </a:spcAft>
              <a:buNone/>
            </a:pPr>
            <a:r>
              <a:rPr lang="de-DE"/>
              <a:t>APIs REST</a:t>
            </a:r>
            <a:endParaRPr/>
          </a:p>
        </p:txBody>
      </p:sp>
      <p:sp>
        <p:nvSpPr>
          <p:cNvPr id="101" name="Google Shape;101;g1506085cb33_0_0"/>
          <p:cNvSpPr txBox="1"/>
          <p:nvPr>
            <p:ph idx="1" type="subTitle"/>
          </p:nvPr>
        </p:nvSpPr>
        <p:spPr>
          <a:xfrm>
            <a:off x="1524000" y="2840038"/>
            <a:ext cx="9144000" cy="16557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de-DE"/>
              <a:t>1</a:t>
            </a:r>
            <a:r>
              <a:rPr lang="de-DE"/>
              <a:t>0 - Autenticação</a:t>
            </a:r>
            <a:endParaRPr/>
          </a:p>
          <a:p>
            <a:pPr indent="-381000" lvl="0" marL="457200" rtl="0" algn="l">
              <a:spcBef>
                <a:spcPts val="1000"/>
              </a:spcBef>
              <a:spcAft>
                <a:spcPts val="0"/>
              </a:spcAft>
              <a:buSzPts val="2400"/>
              <a:buChar char="●"/>
            </a:pPr>
            <a:r>
              <a:rPr lang="de-DE"/>
              <a:t>Autenticação Basic HTTP</a:t>
            </a:r>
            <a:endParaRPr/>
          </a:p>
          <a:p>
            <a:pPr indent="-381000" lvl="0" marL="457200" rtl="0" algn="l">
              <a:spcBef>
                <a:spcPts val="0"/>
              </a:spcBef>
              <a:spcAft>
                <a:spcPts val="0"/>
              </a:spcAft>
              <a:buSzPts val="2400"/>
              <a:buChar char="●"/>
            </a:pPr>
            <a:r>
              <a:rPr lang="de-DE"/>
              <a:t>CSRF e CORS</a:t>
            </a:r>
            <a:endParaRPr/>
          </a:p>
          <a:p>
            <a:pPr indent="-381000" lvl="0" marL="457200" rtl="0" algn="l">
              <a:spcBef>
                <a:spcPts val="0"/>
              </a:spcBef>
              <a:spcAft>
                <a:spcPts val="0"/>
              </a:spcAft>
              <a:buSzPts val="2400"/>
              <a:buChar char="●"/>
            </a:pPr>
            <a:r>
              <a:rPr lang="de-DE"/>
              <a:t>Permissão de Acesso</a:t>
            </a:r>
            <a:endParaRPr/>
          </a:p>
          <a:p>
            <a:pPr indent="-381000" lvl="0" marL="457200" rtl="0" algn="l">
              <a:spcBef>
                <a:spcPts val="0"/>
              </a:spcBef>
              <a:spcAft>
                <a:spcPts val="0"/>
              </a:spcAft>
              <a:buSzPts val="2400"/>
              <a:buChar char="●"/>
            </a:pPr>
            <a:r>
              <a:rPr lang="de-DE"/>
              <a:t>JWT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33349d3c46_1_0"/>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Configuração de Segurança</a:t>
            </a:r>
            <a:endParaRPr/>
          </a:p>
        </p:txBody>
      </p:sp>
      <p:pic>
        <p:nvPicPr>
          <p:cNvPr id="182" name="Google Shape;182;g133349d3c46_1_0"/>
          <p:cNvPicPr preferRelativeResize="0"/>
          <p:nvPr/>
        </p:nvPicPr>
        <p:blipFill>
          <a:blip r:embed="rId3">
            <a:alphaModFix/>
          </a:blip>
          <a:stretch>
            <a:fillRect/>
          </a:stretch>
        </p:blipFill>
        <p:spPr>
          <a:xfrm>
            <a:off x="5863075" y="2304651"/>
            <a:ext cx="6053850" cy="3827975"/>
          </a:xfrm>
          <a:prstGeom prst="rect">
            <a:avLst/>
          </a:prstGeom>
          <a:noFill/>
          <a:ln cap="flat" cmpd="sng" w="9525">
            <a:solidFill>
              <a:schemeClr val="dk2"/>
            </a:solidFill>
            <a:prstDash val="solid"/>
            <a:round/>
            <a:headEnd len="sm" w="sm" type="none"/>
            <a:tailEnd len="sm" w="sm" type="none"/>
          </a:ln>
        </p:spPr>
      </p:pic>
      <p:sp>
        <p:nvSpPr>
          <p:cNvPr id="183" name="Google Shape;183;g133349d3c46_1_0"/>
          <p:cNvSpPr/>
          <p:nvPr/>
        </p:nvSpPr>
        <p:spPr>
          <a:xfrm>
            <a:off x="7404475" y="2921975"/>
            <a:ext cx="4333200" cy="76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33349d3c46_1_0"/>
          <p:cNvSpPr/>
          <p:nvPr/>
        </p:nvSpPr>
        <p:spPr>
          <a:xfrm>
            <a:off x="6349300" y="2695775"/>
            <a:ext cx="8949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33349d3c46_1_0"/>
          <p:cNvSpPr/>
          <p:nvPr/>
        </p:nvSpPr>
        <p:spPr>
          <a:xfrm>
            <a:off x="235525" y="1558925"/>
            <a:ext cx="11681400" cy="461700"/>
          </a:xfrm>
          <a:prstGeom prst="rect">
            <a:avLst/>
          </a:prstGeom>
          <a:noFill/>
          <a:ln cap="flat" cmpd="sng" w="2857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Ao tentarmos listar todos os </a:t>
            </a:r>
            <a:r>
              <a:rPr lang="de-DE" sz="1200"/>
              <a:t>usuarios</a:t>
            </a:r>
            <a:r>
              <a:rPr b="0" i="0" lang="de-DE" sz="1200" u="none" cap="none" strike="noStrike">
                <a:solidFill>
                  <a:srgbClr val="000000"/>
                </a:solidFill>
                <a:latin typeface="Arial"/>
                <a:ea typeface="Arial"/>
                <a:cs typeface="Arial"/>
                <a:sym typeface="Arial"/>
              </a:rPr>
              <a:t> recebemos o código de retorno </a:t>
            </a:r>
            <a:r>
              <a:rPr b="1" i="0" lang="de-DE" sz="1200" u="none" cap="none" strike="noStrike">
                <a:solidFill>
                  <a:srgbClr val="000000"/>
                </a:solidFill>
                <a:latin typeface="Arial"/>
                <a:ea typeface="Arial"/>
                <a:cs typeface="Arial"/>
                <a:sym typeface="Arial"/>
              </a:rPr>
              <a:t>401</a:t>
            </a:r>
            <a:r>
              <a:rPr i="0" lang="de-DE" sz="1200" u="none" cap="none" strike="noStrike">
                <a:solidFill>
                  <a:srgbClr val="000000"/>
                </a:solidFill>
              </a:rPr>
              <a:t>, para qualquer outr</a:t>
            </a:r>
            <a:r>
              <a:rPr lang="de-DE" sz="1200"/>
              <a:t>o endereço, e necessário estar autenticado </a:t>
            </a:r>
            <a:r>
              <a:rPr b="1" lang="de-DE" sz="1200"/>
              <a:t>.anyRequest().authenticated()</a:t>
            </a:r>
            <a:br>
              <a:rPr b="1" lang="de-DE" sz="1200"/>
            </a:br>
            <a:r>
              <a:rPr lang="de-DE" sz="1200">
                <a:solidFill>
                  <a:schemeClr val="dk1"/>
                </a:solidFill>
              </a:rPr>
              <a:t>Vamos clicar na aba </a:t>
            </a:r>
            <a:r>
              <a:rPr b="1" lang="de-DE" sz="1200">
                <a:solidFill>
                  <a:schemeClr val="dk1"/>
                </a:solidFill>
              </a:rPr>
              <a:t>Authorization</a:t>
            </a:r>
            <a:r>
              <a:rPr lang="de-DE" sz="1200">
                <a:solidFill>
                  <a:schemeClr val="dk1"/>
                </a:solidFill>
              </a:rPr>
              <a:t>, selecionar </a:t>
            </a:r>
            <a:r>
              <a:rPr b="1" lang="de-DE" sz="1200">
                <a:solidFill>
                  <a:schemeClr val="dk1"/>
                </a:solidFill>
              </a:rPr>
              <a:t>Basic Auth</a:t>
            </a:r>
            <a:r>
              <a:rPr lang="de-DE" sz="1200">
                <a:solidFill>
                  <a:schemeClr val="dk1"/>
                </a:solidFill>
              </a:rPr>
              <a:t> inserir o usuário teste e a senha 123456 para conseguir listar os usuarios.</a:t>
            </a:r>
            <a:endParaRPr b="1" i="0" sz="1200" u="none" cap="none" strike="noStrike">
              <a:solidFill>
                <a:srgbClr val="000000"/>
              </a:solidFill>
            </a:endParaRPr>
          </a:p>
        </p:txBody>
      </p:sp>
      <p:pic>
        <p:nvPicPr>
          <p:cNvPr id="186" name="Google Shape;186;g133349d3c46_1_0"/>
          <p:cNvPicPr preferRelativeResize="0"/>
          <p:nvPr/>
        </p:nvPicPr>
        <p:blipFill rotWithShape="1">
          <a:blip r:embed="rId4">
            <a:alphaModFix/>
          </a:blip>
          <a:srcRect b="19021" l="0" r="0" t="0"/>
          <a:stretch/>
        </p:blipFill>
        <p:spPr>
          <a:xfrm>
            <a:off x="235525" y="2304645"/>
            <a:ext cx="5292929" cy="184943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3513eca586_3_39"/>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de-DE"/>
              <a:t>Recuperando o Usuario autenticado</a:t>
            </a:r>
            <a:endParaRPr/>
          </a:p>
        </p:txBody>
      </p:sp>
      <p:pic>
        <p:nvPicPr>
          <p:cNvPr id="192" name="Google Shape;192;g13513eca586_3_39"/>
          <p:cNvPicPr preferRelativeResize="0"/>
          <p:nvPr/>
        </p:nvPicPr>
        <p:blipFill>
          <a:blip r:embed="rId3">
            <a:alphaModFix/>
          </a:blip>
          <a:stretch>
            <a:fillRect/>
          </a:stretch>
        </p:blipFill>
        <p:spPr>
          <a:xfrm>
            <a:off x="171450" y="4948238"/>
            <a:ext cx="6819900" cy="771525"/>
          </a:xfrm>
          <a:prstGeom prst="rect">
            <a:avLst/>
          </a:prstGeom>
          <a:noFill/>
          <a:ln>
            <a:noFill/>
          </a:ln>
        </p:spPr>
      </p:pic>
      <p:sp>
        <p:nvSpPr>
          <p:cNvPr id="193" name="Google Shape;193;g13513eca586_3_39"/>
          <p:cNvSpPr txBox="1"/>
          <p:nvPr/>
        </p:nvSpPr>
        <p:spPr>
          <a:xfrm>
            <a:off x="152725" y="3052175"/>
            <a:ext cx="69333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GetMapping</a:t>
            </a:r>
            <a:endParaRPr b="1" sz="105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List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&gt;&gt; </a:t>
            </a:r>
            <a:r>
              <a:rPr b="1" lang="de-DE" sz="1050">
                <a:solidFill>
                  <a:srgbClr val="DCDCAA"/>
                </a:solidFill>
                <a:latin typeface="Courier New"/>
                <a:ea typeface="Courier New"/>
                <a:cs typeface="Courier New"/>
                <a:sym typeface="Courier New"/>
              </a:rPr>
              <a:t>listar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AuthenticationPrincipal</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UserDetails</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details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System</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out</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println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"Login do usuario: "</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details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getUsername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ok</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p:txBody>
      </p:sp>
      <p:sp>
        <p:nvSpPr>
          <p:cNvPr id="194" name="Google Shape;194;g13513eca586_3_39"/>
          <p:cNvSpPr/>
          <p:nvPr/>
        </p:nvSpPr>
        <p:spPr>
          <a:xfrm>
            <a:off x="274225" y="1577738"/>
            <a:ext cx="11425800" cy="149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de-DE" sz="1800">
                <a:latin typeface="Calibri"/>
                <a:ea typeface="Calibri"/>
                <a:cs typeface="Calibri"/>
                <a:sym typeface="Calibri"/>
              </a:rPr>
              <a:t>Usando a anotação </a:t>
            </a:r>
            <a:r>
              <a:rPr b="1" lang="de-DE" sz="1800">
                <a:latin typeface="Calibri"/>
                <a:ea typeface="Calibri"/>
                <a:cs typeface="Calibri"/>
                <a:sym typeface="Calibri"/>
              </a:rPr>
              <a:t>@AuthenticationPrincipal</a:t>
            </a:r>
            <a:r>
              <a:rPr lang="de-DE" sz="1800">
                <a:latin typeface="Calibri"/>
                <a:ea typeface="Calibri"/>
                <a:cs typeface="Calibri"/>
                <a:sym typeface="Calibri"/>
              </a:rPr>
              <a:t>, o Spring Boot pode passar como parâmetro o objeto </a:t>
            </a:r>
            <a:r>
              <a:rPr b="1" lang="de-DE" sz="1800">
                <a:latin typeface="Calibri"/>
                <a:ea typeface="Calibri"/>
                <a:cs typeface="Calibri"/>
                <a:sym typeface="Calibri"/>
              </a:rPr>
              <a:t>UserDetails</a:t>
            </a:r>
            <a:r>
              <a:rPr lang="de-DE" sz="1800">
                <a:latin typeface="Calibri"/>
                <a:ea typeface="Calibri"/>
                <a:cs typeface="Calibri"/>
                <a:sym typeface="Calibri"/>
              </a:rPr>
              <a:t> que tem informações sobre o usuário autenticado.</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de-DE" sz="1800">
                <a:latin typeface="Calibri"/>
                <a:ea typeface="Calibri"/>
                <a:cs typeface="Calibri"/>
                <a:sym typeface="Calibri"/>
              </a:rPr>
              <a:t>Não há necessidade de passar nenhuma informação além do header </a:t>
            </a:r>
            <a:r>
              <a:rPr b="1" lang="de-DE" sz="1800">
                <a:latin typeface="Calibri"/>
                <a:ea typeface="Calibri"/>
                <a:cs typeface="Calibri"/>
                <a:sym typeface="Calibri"/>
              </a:rPr>
              <a:t>Authorization</a:t>
            </a:r>
            <a:endParaRPr b="1" sz="1800">
              <a:latin typeface="Calibri"/>
              <a:ea typeface="Calibri"/>
              <a:cs typeface="Calibri"/>
              <a:sym typeface="Calibri"/>
            </a:endParaRPr>
          </a:p>
        </p:txBody>
      </p:sp>
      <p:pic>
        <p:nvPicPr>
          <p:cNvPr id="195" name="Google Shape;195;g13513eca586_3_39"/>
          <p:cNvPicPr preferRelativeResize="0"/>
          <p:nvPr/>
        </p:nvPicPr>
        <p:blipFill>
          <a:blip r:embed="rId4">
            <a:alphaModFix/>
          </a:blip>
          <a:stretch>
            <a:fillRect/>
          </a:stretch>
        </p:blipFill>
        <p:spPr>
          <a:xfrm>
            <a:off x="6077050" y="3229553"/>
            <a:ext cx="5962549" cy="31103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506085cb33_0_157"/>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Recuperando o Usuário Logado</a:t>
            </a:r>
            <a:endParaRPr/>
          </a:p>
        </p:txBody>
      </p:sp>
      <p:sp>
        <p:nvSpPr>
          <p:cNvPr id="201" name="Google Shape;201;g1506085cb33_0_157"/>
          <p:cNvSpPr txBox="1"/>
          <p:nvPr/>
        </p:nvSpPr>
        <p:spPr>
          <a:xfrm>
            <a:off x="382500" y="3246725"/>
            <a:ext cx="11427000" cy="1477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GetMapping</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a:t>
            </a:r>
            <a:r>
              <a:rPr b="1" lang="de-DE" sz="1050">
                <a:solidFill>
                  <a:srgbClr val="569CD6"/>
                </a:solidFill>
                <a:latin typeface="Courier New"/>
                <a:ea typeface="Courier New"/>
                <a:cs typeface="Courier New"/>
                <a:sym typeface="Courier New"/>
              </a:rPr>
              <a:t>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List</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UsuarioDTO</a:t>
            </a:r>
            <a:r>
              <a:rPr b="1" lang="de-DE" sz="1050">
                <a:solidFill>
                  <a:srgbClr val="D4D4D4"/>
                </a:solidFill>
                <a:latin typeface="Courier New"/>
                <a:ea typeface="Courier New"/>
                <a:cs typeface="Courier New"/>
                <a:sym typeface="Courier New"/>
              </a:rPr>
              <a:t>&gt;&gt; </a:t>
            </a:r>
            <a:r>
              <a:rPr b="1" lang="de-DE" sz="1050">
                <a:solidFill>
                  <a:srgbClr val="DCDCAA"/>
                </a:solidFill>
                <a:latin typeface="Courier New"/>
                <a:ea typeface="Courier New"/>
                <a:cs typeface="Courier New"/>
                <a:sym typeface="Courier New"/>
              </a:rPr>
              <a:t>listar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UserDetails</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details</a:t>
            </a:r>
            <a:r>
              <a:rPr b="1" lang="de-DE" sz="1050">
                <a:solidFill>
                  <a:srgbClr val="D4D4D4"/>
                </a:solidFill>
                <a:latin typeface="Courier New"/>
                <a:ea typeface="Courier New"/>
                <a:cs typeface="Courier New"/>
                <a:sym typeface="Courier New"/>
              </a:rPr>
              <a:t> = (</a:t>
            </a:r>
            <a:r>
              <a:rPr b="1" lang="de-DE" sz="1050">
                <a:solidFill>
                  <a:srgbClr val="4EC9B0"/>
                </a:solidFill>
                <a:latin typeface="Courier New"/>
                <a:ea typeface="Courier New"/>
                <a:cs typeface="Courier New"/>
                <a:sym typeface="Courier New"/>
              </a:rPr>
              <a:t>UserDetails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SecurityContextHolder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getContext</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getAuthentication</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getPrincipal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System</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out</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println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"Login do usuario SecurityContextHolder: "</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details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getUsername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ResponseEntity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ok</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usuarioService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p:txBody>
      </p:sp>
      <p:sp>
        <p:nvSpPr>
          <p:cNvPr id="202" name="Google Shape;202;g1506085cb33_0_157"/>
          <p:cNvSpPr/>
          <p:nvPr/>
        </p:nvSpPr>
        <p:spPr>
          <a:xfrm>
            <a:off x="274225" y="1615438"/>
            <a:ext cx="11425800" cy="149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de-DE" sz="1800">
                <a:latin typeface="Calibri"/>
                <a:ea typeface="Calibri"/>
                <a:cs typeface="Calibri"/>
                <a:sym typeface="Calibri"/>
              </a:rPr>
              <a:t>Outra opção é utilizar o objeto SecurityContextHolder que contem informações do contexto de segurança, incluindo o usuário autenticado.</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de-DE" sz="1800">
                <a:latin typeface="Calibri"/>
                <a:ea typeface="Calibri"/>
                <a:cs typeface="Calibri"/>
                <a:sym typeface="Calibri"/>
              </a:rPr>
              <a:t>Esta opção tem a vantagem de não aumentar o número de parâmetros nos métodos do controller e poder ser utilizada em qualquer parte da aplicação, incluindo nos services criados.</a:t>
            </a:r>
            <a:endParaRPr b="1" sz="1800">
              <a:latin typeface="Calibri"/>
              <a:ea typeface="Calibri"/>
              <a:cs typeface="Calibri"/>
              <a:sym typeface="Calibri"/>
            </a:endParaRPr>
          </a:p>
        </p:txBody>
      </p:sp>
      <p:pic>
        <p:nvPicPr>
          <p:cNvPr id="203" name="Google Shape;203;g1506085cb33_0_157"/>
          <p:cNvPicPr preferRelativeResize="0"/>
          <p:nvPr/>
        </p:nvPicPr>
        <p:blipFill>
          <a:blip r:embed="rId3">
            <a:alphaModFix/>
          </a:blip>
          <a:stretch>
            <a:fillRect/>
          </a:stretch>
        </p:blipFill>
        <p:spPr>
          <a:xfrm>
            <a:off x="1264000" y="4856100"/>
            <a:ext cx="8096250" cy="92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506085cb33_0_204"/>
          <p:cNvSpPr txBox="1"/>
          <p:nvPr>
            <p:ph type="title"/>
          </p:nvPr>
        </p:nvSpPr>
        <p:spPr>
          <a:xfrm>
            <a:off x="797419" y="1810358"/>
            <a:ext cx="3571200" cy="306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CORS e CSRF</a:t>
            </a:r>
            <a:endParaRPr/>
          </a:p>
        </p:txBody>
      </p:sp>
      <p:sp>
        <p:nvSpPr>
          <p:cNvPr id="209" name="Google Shape;209;g1506085cb33_0_204"/>
          <p:cNvSpPr txBox="1"/>
          <p:nvPr>
            <p:ph idx="1" type="body"/>
          </p:nvPr>
        </p:nvSpPr>
        <p:spPr>
          <a:xfrm>
            <a:off x="4923720" y="812331"/>
            <a:ext cx="6720000" cy="4063800"/>
          </a:xfrm>
          <a:prstGeom prst="rect">
            <a:avLst/>
          </a:prstGeom>
        </p:spPr>
        <p:txBody>
          <a:bodyPr anchorCtr="0" anchor="t" bIns="45700" lIns="91425" spcFirstLastPara="1" rIns="91425" wrap="square" tIns="45700">
            <a:normAutofit fontScale="77500"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b="1" lang="de-DE"/>
              <a:t>Cross-Origin Resource Sharing</a:t>
            </a:r>
            <a:r>
              <a:rPr lang="de-DE"/>
              <a:t> ou CORS é um mecanismo que permite que recursos restritos em uma página da web sejam recuperados por outro domínio fora do domínio ao qual pertence o recurso que será recuperado</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O </a:t>
            </a:r>
            <a:r>
              <a:rPr b="1" lang="de-DE"/>
              <a:t>cross-site request forgery</a:t>
            </a:r>
            <a:r>
              <a:rPr lang="de-DE"/>
              <a:t>, em português: falsificação de </a:t>
            </a:r>
            <a:r>
              <a:rPr lang="de-DE"/>
              <a:t>solicitações</a:t>
            </a:r>
            <a:r>
              <a:rPr lang="de-DE"/>
              <a:t> entre sites, também conhecido como ataque de um clique ou montagem de sessão, é um tipo de exploit malicioso de um website, no qual comandos não autorizados são transmitidos a partir de um usuário em quem a aplicação web confia.</a:t>
            </a:r>
            <a:endParaRPr/>
          </a:p>
          <a:p>
            <a:pPr indent="0" lvl="0" marL="0" rtl="0" algn="l">
              <a:spcBef>
                <a:spcPts val="0"/>
              </a:spcBef>
              <a:spcAft>
                <a:spcPts val="0"/>
              </a:spcAft>
              <a:buNone/>
            </a:pPr>
            <a:r>
              <a:t/>
            </a:r>
            <a:endParaRPr/>
          </a:p>
          <a:p>
            <a:pPr indent="0" lvl="0" marL="0" rtl="0" algn="r">
              <a:spcBef>
                <a:spcPts val="0"/>
              </a:spcBef>
              <a:spcAft>
                <a:spcPts val="0"/>
              </a:spcAft>
              <a:buNone/>
            </a:pPr>
            <a:r>
              <a:rPr lang="de-DE"/>
              <a:t>Wikipedia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506085cb33_0_20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CSRF - Cross Site Request Forgery </a:t>
            </a:r>
            <a:endParaRPr/>
          </a:p>
        </p:txBody>
      </p:sp>
      <p:sp>
        <p:nvSpPr>
          <p:cNvPr id="215" name="Google Shape;215;g1506085cb33_0_200"/>
          <p:cNvSpPr txBox="1"/>
          <p:nvPr/>
        </p:nvSpPr>
        <p:spPr>
          <a:xfrm>
            <a:off x="336500" y="1628675"/>
            <a:ext cx="1111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É uma vulnerabilidade que forja requisições falsas. é um tipo de ataque que tem como objetivo inserir requisições em sessões que já estejam abertas pelo usuário.  O ataque CSRF ocorre quando a vítima executa um script, sem perceber, no seu navegador, e este script explora a sessão iniciada em um determinado </a:t>
            </a:r>
            <a:r>
              <a:rPr lang="de-DE"/>
              <a:t>site, através</a:t>
            </a:r>
            <a:r>
              <a:rPr lang="de-DE"/>
              <a:t> de cookies armazenados no navegador.</a:t>
            </a:r>
            <a:endParaRPr/>
          </a:p>
          <a:p>
            <a:pPr indent="0" lvl="0" marL="0" rtl="0" algn="l">
              <a:spcBef>
                <a:spcPts val="0"/>
              </a:spcBef>
              <a:spcAft>
                <a:spcPts val="0"/>
              </a:spcAft>
              <a:buNone/>
            </a:pPr>
            <a:r>
              <a:t/>
            </a:r>
            <a:endParaRPr/>
          </a:p>
        </p:txBody>
      </p:sp>
      <p:pic>
        <p:nvPicPr>
          <p:cNvPr id="216" name="Google Shape;216;g1506085cb33_0_200"/>
          <p:cNvPicPr preferRelativeResize="0"/>
          <p:nvPr/>
        </p:nvPicPr>
        <p:blipFill rotWithShape="1">
          <a:blip r:embed="rId3">
            <a:alphaModFix/>
          </a:blip>
          <a:srcRect b="28561" l="5349" r="629" t="25819"/>
          <a:stretch/>
        </p:blipFill>
        <p:spPr>
          <a:xfrm>
            <a:off x="2552875" y="2468125"/>
            <a:ext cx="6923952" cy="1742776"/>
          </a:xfrm>
          <a:prstGeom prst="rect">
            <a:avLst/>
          </a:prstGeom>
          <a:noFill/>
          <a:ln>
            <a:noFill/>
          </a:ln>
        </p:spPr>
      </p:pic>
      <p:sp>
        <p:nvSpPr>
          <p:cNvPr id="217" name="Google Shape;217;g1506085cb33_0_200"/>
          <p:cNvSpPr txBox="1"/>
          <p:nvPr/>
        </p:nvSpPr>
        <p:spPr>
          <a:xfrm>
            <a:off x="970300" y="4587700"/>
            <a:ext cx="9302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É</a:t>
            </a:r>
            <a:r>
              <a:rPr lang="de-DE"/>
              <a:t> conduzido tipicamente com a ajuda da engenharia social, onde o atacante envia um email contendo um link para a vítima. Link esse que ao ser clicado realiza uma requisição forjada para a aplicação web alvo. Como a vítima provavelmente estará autenticada na aplicação alvo na hora do ataque, é impossível que a aplicação web alvo consiga distinguir entre uma requisição legítima de uma requisição forjada. Mais informações em </a:t>
            </a:r>
            <a:r>
              <a:rPr lang="de-DE" u="sng">
                <a:solidFill>
                  <a:schemeClr val="hlink"/>
                </a:solidFill>
                <a:hlinkClick r:id="rId4"/>
              </a:rPr>
              <a:t>https://www.infosec.com.br/cross-site-request-forgery/</a:t>
            </a:r>
            <a:r>
              <a:rPr lang="de-DE"/>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506085cb33_0_224"/>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CSRF - Habilitando e Desabilitando</a:t>
            </a:r>
            <a:endParaRPr/>
          </a:p>
        </p:txBody>
      </p:sp>
      <p:sp>
        <p:nvSpPr>
          <p:cNvPr id="223" name="Google Shape;223;g1506085cb33_0_224"/>
          <p:cNvSpPr txBox="1"/>
          <p:nvPr/>
        </p:nvSpPr>
        <p:spPr>
          <a:xfrm>
            <a:off x="781875" y="1799275"/>
            <a:ext cx="1057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CSRF já vem habilitado nas configurações de segurança por padrão no Spring Security, não sendo necessário nenhuma ação para </a:t>
            </a:r>
            <a:r>
              <a:rPr lang="de-DE">
                <a:latin typeface="Calibri"/>
                <a:ea typeface="Calibri"/>
                <a:cs typeface="Calibri"/>
                <a:sym typeface="Calibri"/>
              </a:rPr>
              <a:t>habilitá-lo.</a:t>
            </a:r>
            <a:r>
              <a:rPr lang="de-DE">
                <a:latin typeface="Calibri"/>
                <a:ea typeface="Calibri"/>
                <a:cs typeface="Calibri"/>
                <a:sym typeface="Calibri"/>
              </a:rPr>
              <a:t> É </a:t>
            </a:r>
            <a:r>
              <a:rPr lang="de-DE">
                <a:latin typeface="Calibri"/>
                <a:ea typeface="Calibri"/>
                <a:cs typeface="Calibri"/>
                <a:sym typeface="Calibri"/>
              </a:rPr>
              <a:t>possível</a:t>
            </a:r>
            <a:r>
              <a:rPr lang="de-DE">
                <a:latin typeface="Calibri"/>
                <a:ea typeface="Calibri"/>
                <a:cs typeface="Calibri"/>
                <a:sym typeface="Calibri"/>
              </a:rPr>
              <a:t> verificar  no header da resposta o token gerado em cada </a:t>
            </a:r>
            <a:r>
              <a:rPr lang="de-DE">
                <a:latin typeface="Calibri"/>
                <a:ea typeface="Calibri"/>
                <a:cs typeface="Calibri"/>
                <a:sym typeface="Calibri"/>
              </a:rPr>
              <a:t>requisição.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Em aplicações mais modernas, aplicações REST Stateless que usam JWT (Json Web Token - veremos mais a frente), não há a necessidade da utilização de CSRF no Spring Security, neste caso podemos desabilitá-lo na configuração, incluindo </a:t>
            </a:r>
            <a:r>
              <a:rPr b="1" lang="de-DE">
                <a:latin typeface="Calibri"/>
                <a:ea typeface="Calibri"/>
                <a:cs typeface="Calibri"/>
                <a:sym typeface="Calibri"/>
              </a:rPr>
              <a:t>.and().csrf().disabled()</a:t>
            </a:r>
            <a:r>
              <a:rPr lang="de-DE">
                <a:latin typeface="Calibri"/>
                <a:ea typeface="Calibri"/>
                <a:cs typeface="Calibri"/>
                <a:sym typeface="Calibri"/>
              </a:rPr>
              <a:t>:</a:t>
            </a:r>
            <a:endParaRPr>
              <a:latin typeface="Calibri"/>
              <a:ea typeface="Calibri"/>
              <a:cs typeface="Calibri"/>
              <a:sym typeface="Calibri"/>
            </a:endParaRPr>
          </a:p>
        </p:txBody>
      </p:sp>
      <p:sp>
        <p:nvSpPr>
          <p:cNvPr id="224" name="Google Shape;224;g1506085cb33_0_224"/>
          <p:cNvSpPr txBox="1"/>
          <p:nvPr/>
        </p:nvSpPr>
        <p:spPr>
          <a:xfrm>
            <a:off x="2213750" y="3631850"/>
            <a:ext cx="6933300" cy="1939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Override</a:t>
            </a:r>
            <a:endParaRPr b="1" sz="9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protected</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void</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configure</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HttpSecurity</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http</a:t>
            </a: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throws</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Exception</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http</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authorizeHttpRequests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antMatchers</a:t>
            </a: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"/pedidos"</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permitAll</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anyRequest</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authenticated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httpBasic</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sessionManagement</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sessionCreationPolicy</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SessionCreationPolicy</a:t>
            </a:r>
            <a:r>
              <a:rPr b="1" lang="de-DE" sz="950">
                <a:solidFill>
                  <a:srgbClr val="D4D4D4"/>
                </a:solidFill>
                <a:latin typeface="Courier New"/>
                <a:ea typeface="Courier New"/>
                <a:cs typeface="Courier New"/>
                <a:sym typeface="Courier New"/>
              </a:rPr>
              <a:t>.</a:t>
            </a:r>
            <a:r>
              <a:rPr b="1" lang="de-DE" sz="950">
                <a:solidFill>
                  <a:srgbClr val="4FC1FF"/>
                </a:solidFill>
                <a:latin typeface="Courier New"/>
                <a:ea typeface="Courier New"/>
                <a:cs typeface="Courier New"/>
                <a:sym typeface="Courier New"/>
              </a:rPr>
              <a:t>STATELESS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csrf</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disable</a:t>
            </a:r>
            <a:r>
              <a:rPr b="1" lang="de-DE" sz="950">
                <a:solidFill>
                  <a:srgbClr val="D4D4D4"/>
                </a:solidFill>
                <a:latin typeface="Courier New"/>
                <a:ea typeface="Courier New"/>
                <a:cs typeface="Courier New"/>
                <a:sym typeface="Courier New"/>
              </a:rPr>
              <a:t>()</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CDCAA"/>
              </a:solidFill>
              <a:latin typeface="Courier New"/>
              <a:ea typeface="Courier New"/>
              <a:cs typeface="Courier New"/>
              <a:sym typeface="Courier New"/>
            </a:endParaRPr>
          </a:p>
        </p:txBody>
      </p:sp>
      <p:sp>
        <p:nvSpPr>
          <p:cNvPr id="225" name="Google Shape;225;g1506085cb33_0_224"/>
          <p:cNvSpPr/>
          <p:nvPr/>
        </p:nvSpPr>
        <p:spPr>
          <a:xfrm>
            <a:off x="2827100" y="5011625"/>
            <a:ext cx="1600500" cy="367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506085cb33_0_232"/>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CORS</a:t>
            </a:r>
            <a:endParaRPr/>
          </a:p>
        </p:txBody>
      </p:sp>
      <p:sp>
        <p:nvSpPr>
          <p:cNvPr id="231" name="Google Shape;231;g1506085cb33_0_232"/>
          <p:cNvSpPr/>
          <p:nvPr/>
        </p:nvSpPr>
        <p:spPr>
          <a:xfrm>
            <a:off x="202693" y="4911151"/>
            <a:ext cx="11281200" cy="307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de-DE" sz="1400">
                <a:solidFill>
                  <a:srgbClr val="000000"/>
                </a:solidFill>
                <a:latin typeface="Arial"/>
                <a:ea typeface="Arial"/>
                <a:cs typeface="Arial"/>
                <a:sym typeface="Arial"/>
              </a:rPr>
              <a:t>Postman</a:t>
            </a:r>
            <a:r>
              <a:rPr lang="de-DE" sz="1400">
                <a:solidFill>
                  <a:srgbClr val="000000"/>
                </a:solidFill>
                <a:latin typeface="Arial"/>
                <a:ea typeface="Arial"/>
                <a:cs typeface="Arial"/>
                <a:sym typeface="Arial"/>
              </a:rPr>
              <a:t> - não vai ter problema de CORS por não ser uma página que está querendo acessar outro servidor.</a:t>
            </a:r>
            <a:endParaRPr sz="1400">
              <a:solidFill>
                <a:srgbClr val="000000"/>
              </a:solidFill>
              <a:latin typeface="Arial"/>
              <a:ea typeface="Arial"/>
              <a:cs typeface="Arial"/>
              <a:sym typeface="Arial"/>
            </a:endParaRPr>
          </a:p>
        </p:txBody>
      </p:sp>
      <p:pic>
        <p:nvPicPr>
          <p:cNvPr id="232" name="Google Shape;232;g1506085cb33_0_232"/>
          <p:cNvPicPr preferRelativeResize="0"/>
          <p:nvPr/>
        </p:nvPicPr>
        <p:blipFill rotWithShape="1">
          <a:blip r:embed="rId3">
            <a:alphaModFix/>
          </a:blip>
          <a:srcRect b="0" l="0" r="0" t="0"/>
          <a:stretch/>
        </p:blipFill>
        <p:spPr>
          <a:xfrm>
            <a:off x="2883536" y="4383207"/>
            <a:ext cx="5940743" cy="178118"/>
          </a:xfrm>
          <a:prstGeom prst="rect">
            <a:avLst/>
          </a:prstGeom>
          <a:noFill/>
          <a:ln>
            <a:noFill/>
          </a:ln>
        </p:spPr>
      </p:pic>
      <p:sp>
        <p:nvSpPr>
          <p:cNvPr id="233" name="Google Shape;233;g1506085cb33_0_232"/>
          <p:cNvSpPr/>
          <p:nvPr/>
        </p:nvSpPr>
        <p:spPr>
          <a:xfrm>
            <a:off x="202700" y="1469576"/>
            <a:ext cx="11352300" cy="2145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de-DE"/>
              <a:t>É um recurso utilizado pelos navegadores para compartilhamento de recursos em origens diferentes.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de-DE"/>
              <a:t>Quando colocamos nossa API em produção podemos encontrar o erro de CORS, quando o Frontend for acessar o backend estando em outro endereço/servidor.</a:t>
            </a:r>
            <a:endParaRPr/>
          </a:p>
          <a:p>
            <a:pPr indent="0" lvl="0" marL="0" marR="0" rtl="0" algn="just">
              <a:spcBef>
                <a:spcPts val="0"/>
              </a:spcBef>
              <a:spcAft>
                <a:spcPts val="0"/>
              </a:spcAft>
              <a:buNone/>
            </a:pPr>
            <a:r>
              <a:t/>
            </a:r>
            <a:endParaRPr/>
          </a:p>
          <a:p>
            <a:pPr indent="0" lvl="0" marL="0" marR="0" rtl="0" algn="just">
              <a:spcBef>
                <a:spcPts val="0"/>
              </a:spcBef>
              <a:spcAft>
                <a:spcPts val="0"/>
              </a:spcAft>
              <a:buNone/>
            </a:pPr>
            <a:r>
              <a:rPr lang="de-DE" sz="1400">
                <a:solidFill>
                  <a:srgbClr val="000000"/>
                </a:solidFill>
                <a:latin typeface="Arial"/>
                <a:ea typeface="Arial"/>
                <a:cs typeface="Arial"/>
                <a:sym typeface="Arial"/>
              </a:rPr>
              <a:t>Os navegadores fazem uso de um recurso de segurança chamado </a:t>
            </a:r>
            <a:r>
              <a:rPr b="1" lang="de-DE" sz="1400">
                <a:solidFill>
                  <a:srgbClr val="000000"/>
                </a:solidFill>
                <a:latin typeface="Arial"/>
                <a:ea typeface="Arial"/>
                <a:cs typeface="Arial"/>
                <a:sym typeface="Arial"/>
              </a:rPr>
              <a:t>Same-Origin Policy</a:t>
            </a:r>
            <a:r>
              <a:rPr lang="de-DE" sz="1400">
                <a:solidFill>
                  <a:srgbClr val="000000"/>
                </a:solidFill>
                <a:latin typeface="Arial"/>
                <a:ea typeface="Arial"/>
                <a:cs typeface="Arial"/>
                <a:sym typeface="Arial"/>
              </a:rPr>
              <a:t>.  Ele serve para limitar como um script de uma origem pode interagir com recursos de outra origem.  Um recurso de um site por padrão só pode ser chamado por outro site se os dois sites estiverem sob o mesmo domínio limitando assim chamada de APIs REST por aplicações JS, por exemplo, hospedadas em servidores diferentes.  O navegador leva em conta o protocolo (http ou https) , o número da porta e subdominio.</a:t>
            </a:r>
            <a:endParaRPr/>
          </a:p>
        </p:txBody>
      </p:sp>
      <p:sp>
        <p:nvSpPr>
          <p:cNvPr id="234" name="Google Shape;234;g1506085cb33_0_232"/>
          <p:cNvSpPr/>
          <p:nvPr/>
        </p:nvSpPr>
        <p:spPr>
          <a:xfrm>
            <a:off x="202693" y="5489577"/>
            <a:ext cx="11079300" cy="307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400">
                <a:solidFill>
                  <a:srgbClr val="000000"/>
                </a:solidFill>
                <a:latin typeface="Arial"/>
                <a:ea typeface="Arial"/>
                <a:cs typeface="Arial"/>
                <a:sym typeface="Arial"/>
              </a:rPr>
              <a:t>Com a implementação do CORS um domínio permite ao outro a comunicação de forma liberada, essa configuração é feita no backend.</a:t>
            </a:r>
            <a:endParaRPr/>
          </a:p>
        </p:txBody>
      </p:sp>
      <p:sp>
        <p:nvSpPr>
          <p:cNvPr id="235" name="Google Shape;235;g1506085cb33_0_232"/>
          <p:cNvSpPr/>
          <p:nvPr/>
        </p:nvSpPr>
        <p:spPr>
          <a:xfrm>
            <a:off x="2153009" y="3614614"/>
            <a:ext cx="2338309" cy="551330"/>
          </a:xfrm>
          <a:prstGeom prst="flowChartPunchedTape">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de-DE" sz="1400">
                <a:solidFill>
                  <a:srgbClr val="FFFFFF"/>
                </a:solidFill>
                <a:latin typeface="Calibri"/>
                <a:ea typeface="Calibri"/>
                <a:cs typeface="Calibri"/>
                <a:sym typeface="Calibri"/>
              </a:rPr>
              <a:t>www.outrodominio.com.br</a:t>
            </a:r>
            <a:endParaRPr/>
          </a:p>
        </p:txBody>
      </p:sp>
      <p:sp>
        <p:nvSpPr>
          <p:cNvPr id="236" name="Google Shape;236;g1506085cb33_0_232"/>
          <p:cNvSpPr/>
          <p:nvPr/>
        </p:nvSpPr>
        <p:spPr>
          <a:xfrm>
            <a:off x="6944644" y="3655763"/>
            <a:ext cx="2338309" cy="551330"/>
          </a:xfrm>
          <a:prstGeom prst="flowChartPunchedTape">
            <a:avLst/>
          </a:prstGeom>
          <a:solidFill>
            <a:srgbClr val="00B05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de-DE" sz="1400">
                <a:solidFill>
                  <a:srgbClr val="000000"/>
                </a:solidFill>
                <a:latin typeface="Calibri"/>
                <a:ea typeface="Calibri"/>
                <a:cs typeface="Calibri"/>
                <a:sym typeface="Calibri"/>
              </a:rPr>
              <a:t>www.meudominio.com.br</a:t>
            </a:r>
            <a:endParaRPr b="1" sz="1400">
              <a:solidFill>
                <a:srgbClr val="000000"/>
              </a:solidFill>
              <a:latin typeface="Calibri"/>
              <a:ea typeface="Calibri"/>
              <a:cs typeface="Calibri"/>
              <a:sym typeface="Calibri"/>
            </a:endParaRPr>
          </a:p>
        </p:txBody>
      </p:sp>
      <p:sp>
        <p:nvSpPr>
          <p:cNvPr id="237" name="Google Shape;237;g1506085cb33_0_232"/>
          <p:cNvSpPr/>
          <p:nvPr/>
        </p:nvSpPr>
        <p:spPr>
          <a:xfrm>
            <a:off x="5146481" y="3679237"/>
            <a:ext cx="1414800" cy="486000"/>
          </a:xfrm>
          <a:prstGeom prst="rightArrow">
            <a:avLst>
              <a:gd fmla="val 50000" name="adj1"/>
              <a:gd fmla="val 50000" name="adj2"/>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200">
                <a:solidFill>
                  <a:srgbClr val="FFFFFF"/>
                </a:solidFill>
                <a:latin typeface="Calibri"/>
                <a:ea typeface="Calibri"/>
                <a:cs typeface="Calibri"/>
                <a:sym typeface="Calibri"/>
              </a:rPr>
              <a:t>request</a:t>
            </a:r>
            <a:endParaRPr sz="120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506085cb33_0_25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Configurando CORS</a:t>
            </a:r>
            <a:endParaRPr/>
          </a:p>
        </p:txBody>
      </p:sp>
      <p:sp>
        <p:nvSpPr>
          <p:cNvPr id="243" name="Google Shape;243;g1506085cb33_0_251"/>
          <p:cNvSpPr txBox="1"/>
          <p:nvPr/>
        </p:nvSpPr>
        <p:spPr>
          <a:xfrm>
            <a:off x="273200" y="1742750"/>
            <a:ext cx="8233500" cy="3694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Override</a:t>
            </a:r>
            <a:endParaRPr b="1" sz="9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protected</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void</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configure</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HttpSecurity</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http</a:t>
            </a: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throws</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Exception</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http</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authorizeHttpRequests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antMatchers</a:t>
            </a: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"/pedidos"</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permitAll</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anyRequest</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authenticated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httpBasic</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sessionManagement</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sessionCreationPolicy</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SessionCreationPolicy</a:t>
            </a:r>
            <a:r>
              <a:rPr b="1" lang="de-DE" sz="950">
                <a:solidFill>
                  <a:srgbClr val="D4D4D4"/>
                </a:solidFill>
                <a:latin typeface="Courier New"/>
                <a:ea typeface="Courier New"/>
                <a:cs typeface="Courier New"/>
                <a:sym typeface="Courier New"/>
              </a:rPr>
              <a:t>.</a:t>
            </a:r>
            <a:r>
              <a:rPr b="1" lang="de-DE" sz="950">
                <a:solidFill>
                  <a:srgbClr val="4FC1FF"/>
                </a:solidFill>
                <a:latin typeface="Courier New"/>
                <a:ea typeface="Courier New"/>
                <a:cs typeface="Courier New"/>
                <a:sym typeface="Courier New"/>
              </a:rPr>
              <a:t>STATELESS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cors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csrf</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disable</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Bean</a:t>
            </a:r>
            <a:endParaRPr b="1" sz="9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CorsConfigurationSource</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corsConfigurationSource</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CorsConfiguration</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corsConfiguration</a:t>
            </a:r>
            <a:r>
              <a:rPr b="1" lang="de-DE" sz="950">
                <a:solidFill>
                  <a:srgbClr val="D4D4D4"/>
                </a:solidFill>
                <a:latin typeface="Courier New"/>
                <a:ea typeface="Courier New"/>
                <a:cs typeface="Courier New"/>
                <a:sym typeface="Courier New"/>
              </a:rPr>
              <a:t> = </a:t>
            </a:r>
            <a:r>
              <a:rPr b="1" lang="de-DE" sz="950">
                <a:solidFill>
                  <a:srgbClr val="C586C0"/>
                </a:solidFill>
                <a:latin typeface="Courier New"/>
                <a:ea typeface="Courier New"/>
                <a:cs typeface="Courier New"/>
                <a:sym typeface="Courier New"/>
              </a:rPr>
              <a:t>new</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CorsConfiguration</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corsConfiguration</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setAllowedOrigins</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Arrays</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asList</a:t>
            </a: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"http://localhost:3000/"</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corsConfiguration</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setAllowedMethods</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Arrays</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asList</a:t>
            </a: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"GET"</a:t>
            </a:r>
            <a:r>
              <a:rPr b="1" lang="de-DE" sz="950">
                <a:solidFill>
                  <a:srgbClr val="D4D4D4"/>
                </a:solidFill>
                <a:latin typeface="Courier New"/>
                <a:ea typeface="Courier New"/>
                <a:cs typeface="Courier New"/>
                <a:sym typeface="Courier New"/>
              </a:rPr>
              <a:t>, </a:t>
            </a:r>
            <a:r>
              <a:rPr b="1" lang="de-DE" sz="950">
                <a:solidFill>
                  <a:srgbClr val="CE9178"/>
                </a:solidFill>
                <a:latin typeface="Courier New"/>
                <a:ea typeface="Courier New"/>
                <a:cs typeface="Courier New"/>
                <a:sym typeface="Courier New"/>
              </a:rPr>
              <a:t>"POST"</a:t>
            </a:r>
            <a:r>
              <a:rPr b="1" lang="de-DE" sz="950">
                <a:solidFill>
                  <a:srgbClr val="D4D4D4"/>
                </a:solidFill>
                <a:latin typeface="Courier New"/>
                <a:ea typeface="Courier New"/>
                <a:cs typeface="Courier New"/>
                <a:sym typeface="Courier New"/>
              </a:rPr>
              <a:t>, </a:t>
            </a:r>
            <a:r>
              <a:rPr b="1" lang="de-DE" sz="950">
                <a:solidFill>
                  <a:srgbClr val="CE9178"/>
                </a:solidFill>
                <a:latin typeface="Courier New"/>
                <a:ea typeface="Courier New"/>
                <a:cs typeface="Courier New"/>
                <a:sym typeface="Courier New"/>
              </a:rPr>
              <a:t>"PUT"</a:t>
            </a:r>
            <a:r>
              <a:rPr b="1" lang="de-DE" sz="950">
                <a:solidFill>
                  <a:srgbClr val="D4D4D4"/>
                </a:solidFill>
                <a:latin typeface="Courier New"/>
                <a:ea typeface="Courier New"/>
                <a:cs typeface="Courier New"/>
                <a:sym typeface="Courier New"/>
              </a:rPr>
              <a:t>, </a:t>
            </a:r>
            <a:r>
              <a:rPr b="1" lang="de-DE" sz="950">
                <a:solidFill>
                  <a:srgbClr val="CE9178"/>
                </a:solidFill>
                <a:latin typeface="Courier New"/>
                <a:ea typeface="Courier New"/>
                <a:cs typeface="Courier New"/>
                <a:sym typeface="Courier New"/>
              </a:rPr>
              <a:t>"DELETE"</a:t>
            </a:r>
            <a:r>
              <a:rPr b="1" lang="de-DE" sz="950">
                <a:solidFill>
                  <a:srgbClr val="D4D4D4"/>
                </a:solidFill>
                <a:latin typeface="Courier New"/>
                <a:ea typeface="Courier New"/>
                <a:cs typeface="Courier New"/>
                <a:sym typeface="Courier New"/>
              </a:rPr>
              <a:t>, </a:t>
            </a:r>
            <a:r>
              <a:rPr b="1" lang="de-DE" sz="950">
                <a:solidFill>
                  <a:srgbClr val="CE9178"/>
                </a:solidFill>
                <a:latin typeface="Courier New"/>
                <a:ea typeface="Courier New"/>
                <a:cs typeface="Courier New"/>
                <a:sym typeface="Courier New"/>
              </a:rPr>
              <a:t>"OPTIONS"</a:t>
            </a:r>
            <a:r>
              <a:rPr b="1" lang="de-DE" sz="950">
                <a:solidFill>
                  <a:srgbClr val="D4D4D4"/>
                </a:solidFill>
                <a:latin typeface="Courier New"/>
                <a:ea typeface="Courier New"/>
                <a:cs typeface="Courier New"/>
                <a:sym typeface="Courier New"/>
              </a:rPr>
              <a:t>, </a:t>
            </a:r>
            <a:r>
              <a:rPr b="1" lang="de-DE" sz="950">
                <a:solidFill>
                  <a:srgbClr val="CE9178"/>
                </a:solidFill>
                <a:latin typeface="Courier New"/>
                <a:ea typeface="Courier New"/>
                <a:cs typeface="Courier New"/>
                <a:sym typeface="Courier New"/>
              </a:rPr>
              <a:t>"HEAD"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UrlBasedCorsConfigurationSource</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source</a:t>
            </a:r>
            <a:r>
              <a:rPr b="1" lang="de-DE" sz="950">
                <a:solidFill>
                  <a:srgbClr val="D4D4D4"/>
                </a:solidFill>
                <a:latin typeface="Courier New"/>
                <a:ea typeface="Courier New"/>
                <a:cs typeface="Courier New"/>
                <a:sym typeface="Courier New"/>
              </a:rPr>
              <a:t> = </a:t>
            </a:r>
            <a:r>
              <a:rPr b="1" lang="de-DE" sz="950">
                <a:solidFill>
                  <a:srgbClr val="C586C0"/>
                </a:solidFill>
                <a:latin typeface="Courier New"/>
                <a:ea typeface="Courier New"/>
                <a:cs typeface="Courier New"/>
                <a:sym typeface="Courier New"/>
              </a:rPr>
              <a:t>new</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UrlBasedCorsConfigurationSource</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source</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registerCorsConfiguration</a:t>
            </a: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corsConfiguration</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applyPermitDefaultValues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C586C0"/>
                </a:solidFill>
                <a:latin typeface="Courier New"/>
                <a:ea typeface="Courier New"/>
                <a:cs typeface="Courier New"/>
                <a:sym typeface="Courier New"/>
              </a:rPr>
              <a:t>return</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source</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p:txBody>
      </p:sp>
      <p:sp>
        <p:nvSpPr>
          <p:cNvPr id="244" name="Google Shape;244;g1506085cb33_0_251"/>
          <p:cNvSpPr/>
          <p:nvPr/>
        </p:nvSpPr>
        <p:spPr>
          <a:xfrm>
            <a:off x="8723225" y="1742750"/>
            <a:ext cx="3321900" cy="66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400">
                <a:solidFill>
                  <a:srgbClr val="000000"/>
                </a:solidFill>
                <a:latin typeface="Arial"/>
                <a:ea typeface="Arial"/>
                <a:cs typeface="Arial"/>
                <a:sym typeface="Arial"/>
              </a:rPr>
              <a:t>Inserir as configurações de CORS na classe </a:t>
            </a:r>
            <a:r>
              <a:rPr b="1" lang="de-DE"/>
              <a:t>ConfigSeguranca</a:t>
            </a:r>
            <a:r>
              <a:rPr lang="de-DE"/>
              <a:t> antes da configuração do .csrf()</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de-DE"/>
              <a:t>Incluir o método que retorna o bean CorsConfigurationSource.</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de-DE"/>
              <a:t>Nele serão declarados as origens permitidas (em desenvolvimento, localhost:3000 geralmente é o endereço do front, em produção deve-se colocar o endereço do servidor correto)</a:t>
            </a:r>
            <a:endParaRPr/>
          </a:p>
        </p:txBody>
      </p:sp>
      <p:sp>
        <p:nvSpPr>
          <p:cNvPr id="245" name="Google Shape;245;g1506085cb33_0_251"/>
          <p:cNvSpPr/>
          <p:nvPr/>
        </p:nvSpPr>
        <p:spPr>
          <a:xfrm>
            <a:off x="790725" y="3108700"/>
            <a:ext cx="725400" cy="395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506085cb33_0_251"/>
          <p:cNvSpPr/>
          <p:nvPr/>
        </p:nvSpPr>
        <p:spPr>
          <a:xfrm>
            <a:off x="538050" y="3939375"/>
            <a:ext cx="7836000" cy="143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506085cb33_0_262"/>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Testando CORS no Postman</a:t>
            </a:r>
            <a:endParaRPr/>
          </a:p>
        </p:txBody>
      </p:sp>
      <p:sp>
        <p:nvSpPr>
          <p:cNvPr id="252" name="Google Shape;252;g1506085cb33_0_262"/>
          <p:cNvSpPr txBox="1"/>
          <p:nvPr/>
        </p:nvSpPr>
        <p:spPr>
          <a:xfrm>
            <a:off x="357975" y="1639150"/>
            <a:ext cx="1155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O postman não é a ferramenta ideal para testar CORS, mas é possível verificar se a configuração está funcionando passando o header origin na requisição,  com um endereço diferente do que foi configurado:</a:t>
            </a:r>
            <a:endParaRPr>
              <a:latin typeface="Calibri"/>
              <a:ea typeface="Calibri"/>
              <a:cs typeface="Calibri"/>
              <a:sym typeface="Calibri"/>
            </a:endParaRPr>
          </a:p>
        </p:txBody>
      </p:sp>
      <p:pic>
        <p:nvPicPr>
          <p:cNvPr id="253" name="Google Shape;253;g1506085cb33_0_262"/>
          <p:cNvPicPr preferRelativeResize="0"/>
          <p:nvPr/>
        </p:nvPicPr>
        <p:blipFill>
          <a:blip r:embed="rId3">
            <a:alphaModFix/>
          </a:blip>
          <a:stretch>
            <a:fillRect/>
          </a:stretch>
        </p:blipFill>
        <p:spPr>
          <a:xfrm>
            <a:off x="152400" y="2407150"/>
            <a:ext cx="5622277" cy="2331932"/>
          </a:xfrm>
          <a:prstGeom prst="rect">
            <a:avLst/>
          </a:prstGeom>
          <a:noFill/>
          <a:ln cap="flat" cmpd="sng" w="9525">
            <a:solidFill>
              <a:schemeClr val="dk1"/>
            </a:solidFill>
            <a:prstDash val="solid"/>
            <a:round/>
            <a:headEnd len="sm" w="sm" type="none"/>
            <a:tailEnd len="sm" w="sm" type="none"/>
          </a:ln>
        </p:spPr>
      </p:pic>
      <p:pic>
        <p:nvPicPr>
          <p:cNvPr id="254" name="Google Shape;254;g1506085cb33_0_262"/>
          <p:cNvPicPr preferRelativeResize="0"/>
          <p:nvPr/>
        </p:nvPicPr>
        <p:blipFill>
          <a:blip r:embed="rId4">
            <a:alphaModFix/>
          </a:blip>
          <a:stretch>
            <a:fillRect/>
          </a:stretch>
        </p:blipFill>
        <p:spPr>
          <a:xfrm>
            <a:off x="5927077" y="2407150"/>
            <a:ext cx="6112523" cy="329338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506085cb33_0_273"/>
          <p:cNvSpPr txBox="1"/>
          <p:nvPr>
            <p:ph type="title"/>
          </p:nvPr>
        </p:nvSpPr>
        <p:spPr>
          <a:xfrm>
            <a:off x="797419" y="1810358"/>
            <a:ext cx="3571200" cy="306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Usuario e Senha a partir do Banco</a:t>
            </a:r>
            <a:endParaRPr/>
          </a:p>
        </p:txBody>
      </p:sp>
      <p:sp>
        <p:nvSpPr>
          <p:cNvPr id="260" name="Google Shape;260;g1506085cb33_0_273"/>
          <p:cNvSpPr txBox="1"/>
          <p:nvPr>
            <p:ph idx="1" type="body"/>
          </p:nvPr>
        </p:nvSpPr>
        <p:spPr>
          <a:xfrm>
            <a:off x="4923720" y="812331"/>
            <a:ext cx="6720000" cy="4063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de-DE"/>
              <a:t>Para usarmos autenticação utilizando o usuário e senha armazenados no banco, teremos que fazer algumas alterações na nossa aplicação.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3513eca586_3_4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Autenticação e Autorização</a:t>
            </a:r>
            <a:endParaRPr/>
          </a:p>
        </p:txBody>
      </p:sp>
      <p:sp>
        <p:nvSpPr>
          <p:cNvPr id="107" name="Google Shape;107;g13513eca586_3_45"/>
          <p:cNvSpPr/>
          <p:nvPr/>
        </p:nvSpPr>
        <p:spPr>
          <a:xfrm>
            <a:off x="830539" y="2348514"/>
            <a:ext cx="10530900" cy="323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de-DE" sz="1800" u="none" cap="none" strike="noStrike">
                <a:solidFill>
                  <a:srgbClr val="000000"/>
                </a:solidFill>
                <a:latin typeface="Arial"/>
                <a:ea typeface="Arial"/>
                <a:cs typeface="Arial"/>
                <a:sym typeface="Arial"/>
              </a:rPr>
              <a:t>Autenticação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Serve para verificar quem é o usuário.  Podemos ter autenticação de várias formas: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Baseada no nome de usuário e senha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Autenticação sem senha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Autenticação multifator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de-DE" sz="1400" u="none" cap="none" strike="noStrike">
                <a:solidFill>
                  <a:srgbClr val="000000"/>
                </a:solidFill>
                <a:latin typeface="Arial"/>
                <a:ea typeface="Arial"/>
                <a:cs typeface="Arial"/>
                <a:sym typeface="Arial"/>
              </a:rPr>
              <a:t>Baseada em impressão digital ou íris,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JWT</a:t>
            </a:r>
            <a:r>
              <a:rPr b="0" i="0" lang="de-DE" sz="1400" u="none" cap="none" strike="noStrike">
                <a:solidFill>
                  <a:srgbClr val="000000"/>
                </a:solidFill>
                <a:latin typeface="Arial"/>
                <a:ea typeface="Arial"/>
                <a:cs typeface="Arial"/>
                <a:sym typeface="Arial"/>
              </a:rPr>
              <a:t> é um padrão para autenticação.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de-DE" sz="1800" u="none" cap="none" strike="noStrike">
                <a:solidFill>
                  <a:srgbClr val="000000"/>
                </a:solidFill>
                <a:latin typeface="Arial"/>
                <a:ea typeface="Arial"/>
                <a:cs typeface="Arial"/>
                <a:sym typeface="Arial"/>
              </a:rPr>
              <a:t>Autorização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Determinar o que um usuário tem permissão para fazer em uma determinada aplicação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OAuth</a:t>
            </a:r>
            <a:r>
              <a:rPr b="0" i="0" lang="de-DE" sz="1400" u="none" cap="none" strike="noStrike">
                <a:solidFill>
                  <a:srgbClr val="000000"/>
                </a:solidFill>
                <a:latin typeface="Arial"/>
                <a:ea typeface="Arial"/>
                <a:cs typeface="Arial"/>
                <a:sym typeface="Arial"/>
              </a:rPr>
              <a:t> é um padrão aberto para autorização.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506085cb33_0_269"/>
          <p:cNvSpPr txBox="1"/>
          <p:nvPr/>
        </p:nvSpPr>
        <p:spPr>
          <a:xfrm>
            <a:off x="4165950" y="2166900"/>
            <a:ext cx="7781100" cy="2524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950">
                <a:solidFill>
                  <a:srgbClr val="569CD6"/>
                </a:solidFill>
                <a:latin typeface="Courier New"/>
                <a:ea typeface="Courier New"/>
                <a:cs typeface="Courier New"/>
                <a:sym typeface="Courier New"/>
              </a:rPr>
              <a:t>DELETE from perfil_usuario;</a:t>
            </a:r>
            <a:endParaRPr b="1" sz="950">
              <a:solidFill>
                <a:srgbClr val="569CD6"/>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569CD6"/>
                </a:solidFill>
                <a:latin typeface="Courier New"/>
                <a:ea typeface="Courier New"/>
                <a:cs typeface="Courier New"/>
                <a:sym typeface="Courier New"/>
              </a:rPr>
              <a:t>DELETE from perfil;</a:t>
            </a:r>
            <a:endParaRPr b="1" sz="950">
              <a:solidFill>
                <a:srgbClr val="569CD6"/>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569CD6"/>
                </a:solidFill>
                <a:latin typeface="Courier New"/>
                <a:ea typeface="Courier New"/>
                <a:cs typeface="Courier New"/>
                <a:sym typeface="Courier New"/>
              </a:rPr>
              <a:t>DELETE from usuario;</a:t>
            </a:r>
            <a:endParaRPr b="1" sz="950">
              <a:solidFill>
                <a:srgbClr val="569CD6"/>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569CD6"/>
                </a:solidFill>
                <a:latin typeface="Courier New"/>
                <a:ea typeface="Courier New"/>
                <a:cs typeface="Courier New"/>
                <a:sym typeface="Courier New"/>
              </a:rPr>
              <a:t>INSERT</a:t>
            </a: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INTO</a:t>
            </a:r>
            <a:r>
              <a:rPr b="1" lang="de-DE" sz="950">
                <a:solidFill>
                  <a:srgbClr val="D4D4D4"/>
                </a:solidFill>
                <a:latin typeface="Courier New"/>
                <a:ea typeface="Courier New"/>
                <a:cs typeface="Courier New"/>
                <a:sym typeface="Courier New"/>
              </a:rPr>
              <a:t> usuario (nome, email, senha) </a:t>
            </a:r>
            <a:r>
              <a:rPr b="1" lang="de-DE" sz="950">
                <a:solidFill>
                  <a:srgbClr val="569CD6"/>
                </a:solidFill>
                <a:latin typeface="Courier New"/>
                <a:ea typeface="Courier New"/>
                <a:cs typeface="Courier New"/>
                <a:sym typeface="Courier New"/>
              </a:rPr>
              <a:t>VALUES</a:t>
            </a:r>
            <a:endParaRPr b="1" sz="950">
              <a:solidFill>
                <a:srgbClr val="569CD6"/>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'Joao da Silva'</a:t>
            </a:r>
            <a:r>
              <a:rPr b="1" lang="de-DE" sz="950">
                <a:solidFill>
                  <a:srgbClr val="D4D4D4"/>
                </a:solidFill>
                <a:latin typeface="Courier New"/>
                <a:ea typeface="Courier New"/>
                <a:cs typeface="Courier New"/>
                <a:sym typeface="Courier New"/>
              </a:rPr>
              <a:t>, </a:t>
            </a:r>
            <a:r>
              <a:rPr b="1" lang="de-DE" sz="950">
                <a:solidFill>
                  <a:srgbClr val="CE9178"/>
                </a:solidFill>
                <a:latin typeface="Courier New"/>
                <a:ea typeface="Courier New"/>
                <a:cs typeface="Courier New"/>
                <a:sym typeface="Courier New"/>
              </a:rPr>
              <a:t>'joao@email.com'</a:t>
            </a:r>
            <a:r>
              <a:rPr b="1" lang="de-DE" sz="950">
                <a:solidFill>
                  <a:srgbClr val="D4D4D4"/>
                </a:solidFill>
                <a:latin typeface="Courier New"/>
                <a:ea typeface="Courier New"/>
                <a:cs typeface="Courier New"/>
                <a:sym typeface="Courier New"/>
              </a:rPr>
              <a:t>, </a:t>
            </a:r>
            <a:r>
              <a:rPr b="1" lang="de-DE" sz="950">
                <a:solidFill>
                  <a:srgbClr val="CE9178"/>
                </a:solidFill>
                <a:latin typeface="Courier New"/>
                <a:ea typeface="Courier New"/>
                <a:cs typeface="Courier New"/>
                <a:sym typeface="Courier New"/>
              </a:rPr>
              <a:t>'$2a$12$sPPV9up/RlaZGUBA1AU7ju66f4o.eNSGhhCaWUdr4rnvDZ.QjaMtK'</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'Andre das coves'</a:t>
            </a:r>
            <a:r>
              <a:rPr b="1" lang="de-DE" sz="950">
                <a:solidFill>
                  <a:srgbClr val="D4D4D4"/>
                </a:solidFill>
                <a:latin typeface="Courier New"/>
                <a:ea typeface="Courier New"/>
                <a:cs typeface="Courier New"/>
                <a:sym typeface="Courier New"/>
              </a:rPr>
              <a:t>, </a:t>
            </a:r>
            <a:r>
              <a:rPr b="1" lang="de-DE" sz="950">
                <a:solidFill>
                  <a:srgbClr val="CE9178"/>
                </a:solidFill>
                <a:latin typeface="Courier New"/>
                <a:ea typeface="Courier New"/>
                <a:cs typeface="Courier New"/>
                <a:sym typeface="Courier New"/>
              </a:rPr>
              <a:t>'andre@email.com'</a:t>
            </a:r>
            <a:r>
              <a:rPr b="1" lang="de-DE" sz="950">
                <a:solidFill>
                  <a:srgbClr val="D4D4D4"/>
                </a:solidFill>
                <a:latin typeface="Courier New"/>
                <a:ea typeface="Courier New"/>
                <a:cs typeface="Courier New"/>
                <a:sym typeface="Courier New"/>
              </a:rPr>
              <a:t>, </a:t>
            </a:r>
            <a:r>
              <a:rPr b="1" lang="de-DE" sz="950">
                <a:solidFill>
                  <a:srgbClr val="CE9178"/>
                </a:solidFill>
                <a:latin typeface="Courier New"/>
                <a:ea typeface="Courier New"/>
                <a:cs typeface="Courier New"/>
                <a:sym typeface="Courier New"/>
              </a:rPr>
              <a:t>'$2a$12$G7ibc/sJRL0BWCpVCBcRxudHZ2aV8uHbMhHbu/Y6Zpz3Dw1X4.B2S'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569CD6"/>
                </a:solidFill>
                <a:latin typeface="Courier New"/>
                <a:ea typeface="Courier New"/>
                <a:cs typeface="Courier New"/>
                <a:sym typeface="Courier New"/>
              </a:rPr>
              <a:t>INSERT</a:t>
            </a: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INTO</a:t>
            </a:r>
            <a:r>
              <a:rPr b="1" lang="de-DE" sz="950">
                <a:solidFill>
                  <a:srgbClr val="D4D4D4"/>
                </a:solidFill>
                <a:latin typeface="Courier New"/>
                <a:ea typeface="Courier New"/>
                <a:cs typeface="Courier New"/>
                <a:sym typeface="Courier New"/>
              </a:rPr>
              <a:t> perfil (nome) </a:t>
            </a:r>
            <a:r>
              <a:rPr b="1" lang="de-DE" sz="950">
                <a:solidFill>
                  <a:srgbClr val="569CD6"/>
                </a:solidFill>
                <a:latin typeface="Courier New"/>
                <a:ea typeface="Courier New"/>
                <a:cs typeface="Courier New"/>
                <a:sym typeface="Courier New"/>
              </a:rPr>
              <a:t>VALUES</a:t>
            </a:r>
            <a:endParaRPr b="1" sz="950">
              <a:solidFill>
                <a:srgbClr val="569CD6"/>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'ADMIN'</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'USER'</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569CD6"/>
                </a:solidFill>
                <a:latin typeface="Courier New"/>
                <a:ea typeface="Courier New"/>
                <a:cs typeface="Courier New"/>
                <a:sym typeface="Courier New"/>
              </a:rPr>
              <a:t>INSERT</a:t>
            </a: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INTO</a:t>
            </a:r>
            <a:r>
              <a:rPr b="1" lang="de-DE" sz="950">
                <a:solidFill>
                  <a:srgbClr val="D4D4D4"/>
                </a:solidFill>
                <a:latin typeface="Courier New"/>
                <a:ea typeface="Courier New"/>
                <a:cs typeface="Courier New"/>
                <a:sym typeface="Courier New"/>
              </a:rPr>
              <a:t> perfil_usuario (id_usuario, id_perfil) </a:t>
            </a:r>
            <a:r>
              <a:rPr b="1" lang="de-DE" sz="950">
                <a:solidFill>
                  <a:srgbClr val="569CD6"/>
                </a:solidFill>
                <a:latin typeface="Courier New"/>
                <a:ea typeface="Courier New"/>
                <a:cs typeface="Courier New"/>
                <a:sym typeface="Courier New"/>
              </a:rPr>
              <a:t>VALUES</a:t>
            </a:r>
            <a:endParaRPr b="1" sz="950">
              <a:solidFill>
                <a:srgbClr val="569CD6"/>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SELECT</a:t>
            </a:r>
            <a:r>
              <a:rPr b="1" lang="de-DE" sz="950">
                <a:solidFill>
                  <a:srgbClr val="D4D4D4"/>
                </a:solidFill>
                <a:latin typeface="Courier New"/>
                <a:ea typeface="Courier New"/>
                <a:cs typeface="Courier New"/>
                <a:sym typeface="Courier New"/>
              </a:rPr>
              <a:t> id_usuario </a:t>
            </a:r>
            <a:r>
              <a:rPr b="1" lang="de-DE" sz="950">
                <a:solidFill>
                  <a:srgbClr val="569CD6"/>
                </a:solidFill>
                <a:latin typeface="Courier New"/>
                <a:ea typeface="Courier New"/>
                <a:cs typeface="Courier New"/>
                <a:sym typeface="Courier New"/>
              </a:rPr>
              <a:t>FROM</a:t>
            </a:r>
            <a:r>
              <a:rPr b="1" lang="de-DE" sz="950">
                <a:solidFill>
                  <a:srgbClr val="D4D4D4"/>
                </a:solidFill>
                <a:latin typeface="Courier New"/>
                <a:ea typeface="Courier New"/>
                <a:cs typeface="Courier New"/>
                <a:sym typeface="Courier New"/>
              </a:rPr>
              <a:t> usuario </a:t>
            </a:r>
            <a:r>
              <a:rPr b="1" lang="de-DE" sz="950">
                <a:solidFill>
                  <a:srgbClr val="569CD6"/>
                </a:solidFill>
                <a:latin typeface="Courier New"/>
                <a:ea typeface="Courier New"/>
                <a:cs typeface="Courier New"/>
                <a:sym typeface="Courier New"/>
              </a:rPr>
              <a:t>WHERE</a:t>
            </a:r>
            <a:r>
              <a:rPr b="1" lang="de-DE" sz="950">
                <a:solidFill>
                  <a:srgbClr val="D4D4D4"/>
                </a:solidFill>
                <a:latin typeface="Courier New"/>
                <a:ea typeface="Courier New"/>
                <a:cs typeface="Courier New"/>
                <a:sym typeface="Courier New"/>
              </a:rPr>
              <a:t> email=</a:t>
            </a:r>
            <a:r>
              <a:rPr b="1" lang="de-DE" sz="950">
                <a:solidFill>
                  <a:srgbClr val="CE9178"/>
                </a:solidFill>
                <a:latin typeface="Courier New"/>
                <a:ea typeface="Courier New"/>
                <a:cs typeface="Courier New"/>
                <a:sym typeface="Courier New"/>
              </a:rPr>
              <a:t>'joao@email.com'</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SELECT</a:t>
            </a:r>
            <a:r>
              <a:rPr b="1" lang="de-DE" sz="950">
                <a:solidFill>
                  <a:srgbClr val="D4D4D4"/>
                </a:solidFill>
                <a:latin typeface="Courier New"/>
                <a:ea typeface="Courier New"/>
                <a:cs typeface="Courier New"/>
                <a:sym typeface="Courier New"/>
              </a:rPr>
              <a:t> id_perfil </a:t>
            </a:r>
            <a:r>
              <a:rPr b="1" lang="de-DE" sz="950">
                <a:solidFill>
                  <a:srgbClr val="569CD6"/>
                </a:solidFill>
                <a:latin typeface="Courier New"/>
                <a:ea typeface="Courier New"/>
                <a:cs typeface="Courier New"/>
                <a:sym typeface="Courier New"/>
              </a:rPr>
              <a:t>FROM</a:t>
            </a:r>
            <a:r>
              <a:rPr b="1" lang="de-DE" sz="950">
                <a:solidFill>
                  <a:srgbClr val="D4D4D4"/>
                </a:solidFill>
                <a:latin typeface="Courier New"/>
                <a:ea typeface="Courier New"/>
                <a:cs typeface="Courier New"/>
                <a:sym typeface="Courier New"/>
              </a:rPr>
              <a:t> perfil </a:t>
            </a:r>
            <a:r>
              <a:rPr b="1" lang="de-DE" sz="950">
                <a:solidFill>
                  <a:srgbClr val="569CD6"/>
                </a:solidFill>
                <a:latin typeface="Courier New"/>
                <a:ea typeface="Courier New"/>
                <a:cs typeface="Courier New"/>
                <a:sym typeface="Courier New"/>
              </a:rPr>
              <a:t>WHERE</a:t>
            </a:r>
            <a:r>
              <a:rPr b="1" lang="de-DE" sz="950">
                <a:solidFill>
                  <a:srgbClr val="D4D4D4"/>
                </a:solidFill>
                <a:latin typeface="Courier New"/>
                <a:ea typeface="Courier New"/>
                <a:cs typeface="Courier New"/>
                <a:sym typeface="Courier New"/>
              </a:rPr>
              <a:t> nome=</a:t>
            </a:r>
            <a:r>
              <a:rPr b="1" lang="de-DE" sz="950">
                <a:solidFill>
                  <a:srgbClr val="CE9178"/>
                </a:solidFill>
                <a:latin typeface="Courier New"/>
                <a:ea typeface="Courier New"/>
                <a:cs typeface="Courier New"/>
                <a:sym typeface="Courier New"/>
              </a:rPr>
              <a:t>'ADMIN'</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SELECT</a:t>
            </a:r>
            <a:r>
              <a:rPr b="1" lang="de-DE" sz="950">
                <a:solidFill>
                  <a:srgbClr val="D4D4D4"/>
                </a:solidFill>
                <a:latin typeface="Courier New"/>
                <a:ea typeface="Courier New"/>
                <a:cs typeface="Courier New"/>
                <a:sym typeface="Courier New"/>
              </a:rPr>
              <a:t> id_usuario </a:t>
            </a:r>
            <a:r>
              <a:rPr b="1" lang="de-DE" sz="950">
                <a:solidFill>
                  <a:srgbClr val="569CD6"/>
                </a:solidFill>
                <a:latin typeface="Courier New"/>
                <a:ea typeface="Courier New"/>
                <a:cs typeface="Courier New"/>
                <a:sym typeface="Courier New"/>
              </a:rPr>
              <a:t>FROM</a:t>
            </a:r>
            <a:r>
              <a:rPr b="1" lang="de-DE" sz="950">
                <a:solidFill>
                  <a:srgbClr val="D4D4D4"/>
                </a:solidFill>
                <a:latin typeface="Courier New"/>
                <a:ea typeface="Courier New"/>
                <a:cs typeface="Courier New"/>
                <a:sym typeface="Courier New"/>
              </a:rPr>
              <a:t> usuario </a:t>
            </a:r>
            <a:r>
              <a:rPr b="1" lang="de-DE" sz="950">
                <a:solidFill>
                  <a:srgbClr val="569CD6"/>
                </a:solidFill>
                <a:latin typeface="Courier New"/>
                <a:ea typeface="Courier New"/>
                <a:cs typeface="Courier New"/>
                <a:sym typeface="Courier New"/>
              </a:rPr>
              <a:t>WHERE</a:t>
            </a:r>
            <a:r>
              <a:rPr b="1" lang="de-DE" sz="950">
                <a:solidFill>
                  <a:srgbClr val="D4D4D4"/>
                </a:solidFill>
                <a:latin typeface="Courier New"/>
                <a:ea typeface="Courier New"/>
                <a:cs typeface="Courier New"/>
                <a:sym typeface="Courier New"/>
              </a:rPr>
              <a:t> email=</a:t>
            </a:r>
            <a:r>
              <a:rPr b="1" lang="de-DE" sz="950">
                <a:solidFill>
                  <a:srgbClr val="CE9178"/>
                </a:solidFill>
                <a:latin typeface="Courier New"/>
                <a:ea typeface="Courier New"/>
                <a:cs typeface="Courier New"/>
                <a:sym typeface="Courier New"/>
              </a:rPr>
              <a:t>'joao@email.com'</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SELECT</a:t>
            </a:r>
            <a:r>
              <a:rPr b="1" lang="de-DE" sz="950">
                <a:solidFill>
                  <a:srgbClr val="D4D4D4"/>
                </a:solidFill>
                <a:latin typeface="Courier New"/>
                <a:ea typeface="Courier New"/>
                <a:cs typeface="Courier New"/>
                <a:sym typeface="Courier New"/>
              </a:rPr>
              <a:t> id_perfil </a:t>
            </a:r>
            <a:r>
              <a:rPr b="1" lang="de-DE" sz="950">
                <a:solidFill>
                  <a:srgbClr val="569CD6"/>
                </a:solidFill>
                <a:latin typeface="Courier New"/>
                <a:ea typeface="Courier New"/>
                <a:cs typeface="Courier New"/>
                <a:sym typeface="Courier New"/>
              </a:rPr>
              <a:t>FROM</a:t>
            </a:r>
            <a:r>
              <a:rPr b="1" lang="de-DE" sz="950">
                <a:solidFill>
                  <a:srgbClr val="D4D4D4"/>
                </a:solidFill>
                <a:latin typeface="Courier New"/>
                <a:ea typeface="Courier New"/>
                <a:cs typeface="Courier New"/>
                <a:sym typeface="Courier New"/>
              </a:rPr>
              <a:t> perfil </a:t>
            </a:r>
            <a:r>
              <a:rPr b="1" lang="de-DE" sz="950">
                <a:solidFill>
                  <a:srgbClr val="569CD6"/>
                </a:solidFill>
                <a:latin typeface="Courier New"/>
                <a:ea typeface="Courier New"/>
                <a:cs typeface="Courier New"/>
                <a:sym typeface="Courier New"/>
              </a:rPr>
              <a:t>WHERE</a:t>
            </a:r>
            <a:r>
              <a:rPr b="1" lang="de-DE" sz="950">
                <a:solidFill>
                  <a:srgbClr val="D4D4D4"/>
                </a:solidFill>
                <a:latin typeface="Courier New"/>
                <a:ea typeface="Courier New"/>
                <a:cs typeface="Courier New"/>
                <a:sym typeface="Courier New"/>
              </a:rPr>
              <a:t> nome=</a:t>
            </a:r>
            <a:r>
              <a:rPr b="1" lang="de-DE" sz="950">
                <a:solidFill>
                  <a:srgbClr val="CE9178"/>
                </a:solidFill>
                <a:latin typeface="Courier New"/>
                <a:ea typeface="Courier New"/>
                <a:cs typeface="Courier New"/>
                <a:sym typeface="Courier New"/>
              </a:rPr>
              <a:t>'USER'</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SELECT</a:t>
            </a:r>
            <a:r>
              <a:rPr b="1" lang="de-DE" sz="950">
                <a:solidFill>
                  <a:srgbClr val="D4D4D4"/>
                </a:solidFill>
                <a:latin typeface="Courier New"/>
                <a:ea typeface="Courier New"/>
                <a:cs typeface="Courier New"/>
                <a:sym typeface="Courier New"/>
              </a:rPr>
              <a:t> id_usuario </a:t>
            </a:r>
            <a:r>
              <a:rPr b="1" lang="de-DE" sz="950">
                <a:solidFill>
                  <a:srgbClr val="569CD6"/>
                </a:solidFill>
                <a:latin typeface="Courier New"/>
                <a:ea typeface="Courier New"/>
                <a:cs typeface="Courier New"/>
                <a:sym typeface="Courier New"/>
              </a:rPr>
              <a:t>FROM</a:t>
            </a:r>
            <a:r>
              <a:rPr b="1" lang="de-DE" sz="950">
                <a:solidFill>
                  <a:srgbClr val="D4D4D4"/>
                </a:solidFill>
                <a:latin typeface="Courier New"/>
                <a:ea typeface="Courier New"/>
                <a:cs typeface="Courier New"/>
                <a:sym typeface="Courier New"/>
              </a:rPr>
              <a:t> usuario </a:t>
            </a:r>
            <a:r>
              <a:rPr b="1" lang="de-DE" sz="950">
                <a:solidFill>
                  <a:srgbClr val="569CD6"/>
                </a:solidFill>
                <a:latin typeface="Courier New"/>
                <a:ea typeface="Courier New"/>
                <a:cs typeface="Courier New"/>
                <a:sym typeface="Courier New"/>
              </a:rPr>
              <a:t>WHERE</a:t>
            </a:r>
            <a:r>
              <a:rPr b="1" lang="de-DE" sz="950">
                <a:solidFill>
                  <a:srgbClr val="D4D4D4"/>
                </a:solidFill>
                <a:latin typeface="Courier New"/>
                <a:ea typeface="Courier New"/>
                <a:cs typeface="Courier New"/>
                <a:sym typeface="Courier New"/>
              </a:rPr>
              <a:t> email=</a:t>
            </a:r>
            <a:r>
              <a:rPr b="1" lang="de-DE" sz="950">
                <a:solidFill>
                  <a:srgbClr val="CE9178"/>
                </a:solidFill>
                <a:latin typeface="Courier New"/>
                <a:ea typeface="Courier New"/>
                <a:cs typeface="Courier New"/>
                <a:sym typeface="Courier New"/>
              </a:rPr>
              <a:t>'andre@email.com'</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SELECT</a:t>
            </a:r>
            <a:r>
              <a:rPr b="1" lang="de-DE" sz="950">
                <a:solidFill>
                  <a:srgbClr val="D4D4D4"/>
                </a:solidFill>
                <a:latin typeface="Courier New"/>
                <a:ea typeface="Courier New"/>
                <a:cs typeface="Courier New"/>
                <a:sym typeface="Courier New"/>
              </a:rPr>
              <a:t> id_perfil </a:t>
            </a:r>
            <a:r>
              <a:rPr b="1" lang="de-DE" sz="950">
                <a:solidFill>
                  <a:srgbClr val="569CD6"/>
                </a:solidFill>
                <a:latin typeface="Courier New"/>
                <a:ea typeface="Courier New"/>
                <a:cs typeface="Courier New"/>
                <a:sym typeface="Courier New"/>
              </a:rPr>
              <a:t>FROM</a:t>
            </a:r>
            <a:r>
              <a:rPr b="1" lang="de-DE" sz="950">
                <a:solidFill>
                  <a:srgbClr val="D4D4D4"/>
                </a:solidFill>
                <a:latin typeface="Courier New"/>
                <a:ea typeface="Courier New"/>
                <a:cs typeface="Courier New"/>
                <a:sym typeface="Courier New"/>
              </a:rPr>
              <a:t> perfil </a:t>
            </a:r>
            <a:r>
              <a:rPr b="1" lang="de-DE" sz="950">
                <a:solidFill>
                  <a:srgbClr val="569CD6"/>
                </a:solidFill>
                <a:latin typeface="Courier New"/>
                <a:ea typeface="Courier New"/>
                <a:cs typeface="Courier New"/>
                <a:sym typeface="Courier New"/>
              </a:rPr>
              <a:t>WHERE</a:t>
            </a:r>
            <a:r>
              <a:rPr b="1" lang="de-DE" sz="950">
                <a:solidFill>
                  <a:srgbClr val="D4D4D4"/>
                </a:solidFill>
                <a:latin typeface="Courier New"/>
                <a:ea typeface="Courier New"/>
                <a:cs typeface="Courier New"/>
                <a:sym typeface="Courier New"/>
              </a:rPr>
              <a:t> nome=</a:t>
            </a:r>
            <a:r>
              <a:rPr b="1" lang="de-DE" sz="950">
                <a:solidFill>
                  <a:srgbClr val="CE9178"/>
                </a:solidFill>
                <a:latin typeface="Courier New"/>
                <a:ea typeface="Courier New"/>
                <a:cs typeface="Courier New"/>
                <a:sym typeface="Courier New"/>
              </a:rPr>
              <a:t>'USER'</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p:txBody>
      </p:sp>
      <p:sp>
        <p:nvSpPr>
          <p:cNvPr id="266" name="Google Shape;266;g1506085cb33_0_26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Preparar a tabela de usuários</a:t>
            </a:r>
            <a:endParaRPr/>
          </a:p>
        </p:txBody>
      </p:sp>
      <p:sp>
        <p:nvSpPr>
          <p:cNvPr id="267" name="Google Shape;267;g1506085cb33_0_269"/>
          <p:cNvSpPr txBox="1"/>
          <p:nvPr/>
        </p:nvSpPr>
        <p:spPr>
          <a:xfrm>
            <a:off x="47100" y="1648025"/>
            <a:ext cx="12010800" cy="6156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Vamos apagar os dados das tabelas usuários e perfil e inserir alguns usuários com senhas criptografadas (não é uma boa prática salvar senhas diretamente no banco). Para isso vamos criar mais um arquivo de migração.</a:t>
            </a:r>
            <a:endParaRPr>
              <a:latin typeface="Calibri"/>
              <a:ea typeface="Calibri"/>
              <a:cs typeface="Calibri"/>
              <a:sym typeface="Calibri"/>
            </a:endParaRPr>
          </a:p>
        </p:txBody>
      </p:sp>
      <p:sp>
        <p:nvSpPr>
          <p:cNvPr id="268" name="Google Shape;268;g1506085cb33_0_269"/>
          <p:cNvSpPr txBox="1"/>
          <p:nvPr/>
        </p:nvSpPr>
        <p:spPr>
          <a:xfrm>
            <a:off x="468450" y="4871150"/>
            <a:ext cx="4427400" cy="369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a:t>Senhas criptografadas pelo site </a:t>
            </a:r>
            <a:r>
              <a:rPr lang="de-DE" sz="1200"/>
              <a:t>https://bcrypt-generator.com/</a:t>
            </a:r>
            <a:endParaRPr sz="1200"/>
          </a:p>
        </p:txBody>
      </p:sp>
      <p:graphicFrame>
        <p:nvGraphicFramePr>
          <p:cNvPr id="269" name="Google Shape;269;g1506085cb33_0_269"/>
          <p:cNvGraphicFramePr/>
          <p:nvPr/>
        </p:nvGraphicFramePr>
        <p:xfrm>
          <a:off x="468450" y="5363110"/>
          <a:ext cx="3000000" cy="3000000"/>
        </p:xfrm>
        <a:graphic>
          <a:graphicData uri="http://schemas.openxmlformats.org/drawingml/2006/table">
            <a:tbl>
              <a:tblPr>
                <a:noFill/>
                <a:tableStyleId>{244E0BA1-0976-4A71-9D29-1A04C86C729F}</a:tableStyleId>
              </a:tblPr>
              <a:tblGrid>
                <a:gridCol w="548550"/>
                <a:gridCol w="3879000"/>
              </a:tblGrid>
              <a:tr h="319825">
                <a:tc>
                  <a:txBody>
                    <a:bodyPr/>
                    <a:lstStyle/>
                    <a:p>
                      <a:pPr indent="0" lvl="0" marL="0" rtl="0" algn="l">
                        <a:spcBef>
                          <a:spcPts val="0"/>
                        </a:spcBef>
                        <a:spcAft>
                          <a:spcPts val="0"/>
                        </a:spcAft>
                        <a:buNone/>
                      </a:pPr>
                      <a:r>
                        <a:rPr lang="de-DE" sz="800"/>
                        <a:t>123456</a:t>
                      </a:r>
                      <a:endParaRPr sz="800"/>
                    </a:p>
                  </a:txBody>
                  <a:tcPr marT="91425" marB="91425" marR="91425" marL="91425">
                    <a:solidFill>
                      <a:srgbClr val="FFFFFF"/>
                    </a:solidFill>
                  </a:tcPr>
                </a:tc>
                <a:tc>
                  <a:txBody>
                    <a:bodyPr/>
                    <a:lstStyle/>
                    <a:p>
                      <a:pPr indent="0" lvl="0" marL="0" rtl="0" algn="l">
                        <a:spcBef>
                          <a:spcPts val="0"/>
                        </a:spcBef>
                        <a:spcAft>
                          <a:spcPts val="0"/>
                        </a:spcAft>
                        <a:buNone/>
                      </a:pPr>
                      <a:r>
                        <a:rPr lang="de-DE" sz="800"/>
                        <a:t>$2a$12$sPPV9up/RlaZGUBA1AU7ju66f4o.eNSGhhCaWUdr4rnvDZ.QjaMtK</a:t>
                      </a:r>
                      <a:endParaRPr sz="800"/>
                    </a:p>
                  </a:txBody>
                  <a:tcPr marT="91425" marB="91425" marR="91425" marL="91425">
                    <a:solidFill>
                      <a:srgbClr val="FFFFFF"/>
                    </a:solidFill>
                  </a:tcPr>
                </a:tc>
              </a:tr>
              <a:tr h="363450">
                <a:tc>
                  <a:txBody>
                    <a:bodyPr/>
                    <a:lstStyle/>
                    <a:p>
                      <a:pPr indent="0" lvl="0" marL="0" rtl="0" algn="l">
                        <a:spcBef>
                          <a:spcPts val="0"/>
                        </a:spcBef>
                        <a:spcAft>
                          <a:spcPts val="0"/>
                        </a:spcAft>
                        <a:buNone/>
                      </a:pPr>
                      <a:r>
                        <a:rPr lang="de-DE" sz="800"/>
                        <a:t>654321</a:t>
                      </a:r>
                      <a:endParaRPr sz="800"/>
                    </a:p>
                  </a:txBody>
                  <a:tcPr marT="91425" marB="91425" marR="91425" marL="91425">
                    <a:solidFill>
                      <a:srgbClr val="FFFFFF"/>
                    </a:solidFill>
                  </a:tcPr>
                </a:tc>
                <a:tc>
                  <a:txBody>
                    <a:bodyPr/>
                    <a:lstStyle/>
                    <a:p>
                      <a:pPr indent="0" lvl="0" marL="0" rtl="0" algn="l">
                        <a:spcBef>
                          <a:spcPts val="0"/>
                        </a:spcBef>
                        <a:spcAft>
                          <a:spcPts val="0"/>
                        </a:spcAft>
                        <a:buNone/>
                      </a:pPr>
                      <a:r>
                        <a:rPr lang="de-DE" sz="800"/>
                        <a:t>$2a$12$G7ibc/sJRL0BWCpVCBcRxudHZ2aV8uHbMhHbu/Y6Zpz3Dw1X4.B2S</a:t>
                      </a:r>
                      <a:endParaRPr sz="800"/>
                    </a:p>
                  </a:txBody>
                  <a:tcPr marT="91425" marB="91425" marR="91425" marL="91425">
                    <a:solidFill>
                      <a:srgbClr val="FFFFFF"/>
                    </a:solidFill>
                  </a:tcPr>
                </a:tc>
              </a:tr>
            </a:tbl>
          </a:graphicData>
        </a:graphic>
      </p:graphicFrame>
      <p:pic>
        <p:nvPicPr>
          <p:cNvPr id="270" name="Google Shape;270;g1506085cb33_0_269"/>
          <p:cNvPicPr preferRelativeResize="0"/>
          <p:nvPr/>
        </p:nvPicPr>
        <p:blipFill>
          <a:blip r:embed="rId3">
            <a:alphaModFix/>
          </a:blip>
          <a:stretch>
            <a:fillRect/>
          </a:stretch>
        </p:blipFill>
        <p:spPr>
          <a:xfrm>
            <a:off x="256025" y="2303000"/>
            <a:ext cx="3533775" cy="1981200"/>
          </a:xfrm>
          <a:prstGeom prst="rect">
            <a:avLst/>
          </a:prstGeom>
          <a:noFill/>
          <a:ln>
            <a:noFill/>
          </a:ln>
        </p:spPr>
      </p:pic>
      <p:pic>
        <p:nvPicPr>
          <p:cNvPr id="271" name="Google Shape;271;g1506085cb33_0_269"/>
          <p:cNvPicPr preferRelativeResize="0"/>
          <p:nvPr/>
        </p:nvPicPr>
        <p:blipFill>
          <a:blip r:embed="rId4">
            <a:alphaModFix/>
          </a:blip>
          <a:stretch>
            <a:fillRect/>
          </a:stretch>
        </p:blipFill>
        <p:spPr>
          <a:xfrm>
            <a:off x="5670150" y="4773688"/>
            <a:ext cx="4597778" cy="186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506085cb33_0_303"/>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Senhas criptografadas no banco</a:t>
            </a:r>
            <a:endParaRPr/>
          </a:p>
        </p:txBody>
      </p:sp>
      <p:sp>
        <p:nvSpPr>
          <p:cNvPr id="277" name="Google Shape;277;g1506085cb33_0_303"/>
          <p:cNvSpPr txBox="1"/>
          <p:nvPr/>
        </p:nvSpPr>
        <p:spPr>
          <a:xfrm>
            <a:off x="169525" y="1552700"/>
            <a:ext cx="441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Para configurar o encoder, basta incluir a criação do Bean dentro da classe de configuração de segurança:</a:t>
            </a:r>
            <a:endParaRPr>
              <a:latin typeface="Calibri"/>
              <a:ea typeface="Calibri"/>
              <a:cs typeface="Calibri"/>
              <a:sym typeface="Calibri"/>
            </a:endParaRPr>
          </a:p>
        </p:txBody>
      </p:sp>
      <p:sp>
        <p:nvSpPr>
          <p:cNvPr id="278" name="Google Shape;278;g1506085cb33_0_303"/>
          <p:cNvSpPr txBox="1"/>
          <p:nvPr/>
        </p:nvSpPr>
        <p:spPr>
          <a:xfrm>
            <a:off x="122475" y="2224275"/>
            <a:ext cx="6518700" cy="3455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a:t>
            </a:r>
            <a:r>
              <a:rPr b="1" lang="de-DE" sz="850">
                <a:solidFill>
                  <a:srgbClr val="4EC9B0"/>
                </a:solidFill>
                <a:latin typeface="Courier New"/>
                <a:ea typeface="Courier New"/>
                <a:cs typeface="Courier New"/>
                <a:sym typeface="Courier New"/>
              </a:rPr>
              <a:t>Autowired</a:t>
            </a:r>
            <a:endParaRPr b="1" sz="8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4EC9B0"/>
                </a:solidFill>
                <a:latin typeface="Courier New"/>
                <a:ea typeface="Courier New"/>
                <a:cs typeface="Courier New"/>
                <a:sym typeface="Courier New"/>
              </a:rPr>
              <a:t>BCryptPasswordEncoder</a:t>
            </a: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encoder</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569CD6"/>
                </a:solidFill>
                <a:latin typeface="Courier New"/>
                <a:ea typeface="Courier New"/>
                <a:cs typeface="Courier New"/>
                <a:sym typeface="Courier New"/>
              </a:rPr>
              <a:t>public</a:t>
            </a: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UsuarioDTO</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inserir</a:t>
            </a:r>
            <a:r>
              <a:rPr b="1" lang="de-DE" sz="850">
                <a:solidFill>
                  <a:srgbClr val="D4D4D4"/>
                </a:solidFill>
                <a:latin typeface="Courier New"/>
                <a:ea typeface="Courier New"/>
                <a:cs typeface="Courier New"/>
                <a:sym typeface="Courier New"/>
              </a:rPr>
              <a:t>(</a:t>
            </a:r>
            <a:r>
              <a:rPr b="1" lang="de-DE" sz="850">
                <a:solidFill>
                  <a:srgbClr val="4EC9B0"/>
                </a:solidFill>
                <a:latin typeface="Courier New"/>
                <a:ea typeface="Courier New"/>
                <a:cs typeface="Courier New"/>
                <a:sym typeface="Courier New"/>
              </a:rPr>
              <a:t>UsuarioInserirDTO</a:t>
            </a: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user</a:t>
            </a:r>
            <a:r>
              <a:rPr b="1" lang="de-DE" sz="850">
                <a:solidFill>
                  <a:srgbClr val="D4D4D4"/>
                </a:solidFill>
                <a:latin typeface="Courier New"/>
                <a:ea typeface="Courier New"/>
                <a:cs typeface="Courier New"/>
                <a:sym typeface="Courier New"/>
              </a:rPr>
              <a:t>) </a:t>
            </a:r>
            <a:r>
              <a:rPr b="1" lang="de-DE" sz="850">
                <a:solidFill>
                  <a:srgbClr val="569CD6"/>
                </a:solidFill>
                <a:latin typeface="Courier New"/>
                <a:ea typeface="Courier New"/>
                <a:cs typeface="Courier New"/>
                <a:sym typeface="Courier New"/>
              </a:rPr>
              <a:t>throws</a:t>
            </a: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EmailException</a:t>
            </a:r>
            <a:r>
              <a:rPr b="1" lang="de-DE" sz="850">
                <a:solidFill>
                  <a:srgbClr val="D4D4D4"/>
                </a:solidFill>
                <a:latin typeface="Courier New"/>
                <a:ea typeface="Courier New"/>
                <a:cs typeface="Courier New"/>
                <a:sym typeface="Courier New"/>
              </a:rPr>
              <a:t> {</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if</a:t>
            </a: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user</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getSenha</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equalsIgnoreCase</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user</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getConfirmaSenha</a:t>
            </a:r>
            <a:r>
              <a:rPr b="1" lang="de-DE" sz="850">
                <a:solidFill>
                  <a:srgbClr val="D4D4D4"/>
                </a:solidFill>
                <a:latin typeface="Courier New"/>
                <a:ea typeface="Courier New"/>
                <a:cs typeface="Courier New"/>
                <a:sym typeface="Courier New"/>
              </a:rPr>
              <a:t>())) {</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throw</a:t>
            </a: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new</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SenhaException</a:t>
            </a:r>
            <a:r>
              <a:rPr b="1" lang="de-DE" sz="850">
                <a:solidFill>
                  <a:srgbClr val="D4D4D4"/>
                </a:solidFill>
                <a:latin typeface="Courier New"/>
                <a:ea typeface="Courier New"/>
                <a:cs typeface="Courier New"/>
                <a:sym typeface="Courier New"/>
              </a:rPr>
              <a:t>(</a:t>
            </a:r>
            <a:r>
              <a:rPr b="1" lang="de-DE" sz="850">
                <a:solidFill>
                  <a:srgbClr val="CE9178"/>
                </a:solidFill>
                <a:latin typeface="Courier New"/>
                <a:ea typeface="Courier New"/>
                <a:cs typeface="Courier New"/>
                <a:sym typeface="Courier New"/>
              </a:rPr>
              <a:t>"Senha e Confirma Senha não são iguais"</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if</a:t>
            </a: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usuarioRepository</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findByEmail</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user</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getEmail</a:t>
            </a:r>
            <a:r>
              <a:rPr b="1" lang="de-DE" sz="850">
                <a:solidFill>
                  <a:srgbClr val="D4D4D4"/>
                </a:solidFill>
                <a:latin typeface="Courier New"/>
                <a:ea typeface="Courier New"/>
                <a:cs typeface="Courier New"/>
                <a:sym typeface="Courier New"/>
              </a:rPr>
              <a:t>())!=</a:t>
            </a:r>
            <a:r>
              <a:rPr b="1" lang="de-DE" sz="850">
                <a:solidFill>
                  <a:srgbClr val="569CD6"/>
                </a:solidFill>
                <a:latin typeface="Courier New"/>
                <a:ea typeface="Courier New"/>
                <a:cs typeface="Courier New"/>
                <a:sym typeface="Courier New"/>
              </a:rPr>
              <a:t>null</a:t>
            </a:r>
            <a:r>
              <a:rPr b="1" lang="de-DE" sz="850">
                <a:solidFill>
                  <a:srgbClr val="D4D4D4"/>
                </a:solidFill>
                <a:latin typeface="Courier New"/>
                <a:ea typeface="Courier New"/>
                <a:cs typeface="Courier New"/>
                <a:sym typeface="Courier New"/>
              </a:rPr>
              <a:t>) {</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throw</a:t>
            </a: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new</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EmailException</a:t>
            </a:r>
            <a:r>
              <a:rPr b="1" lang="de-DE" sz="850">
                <a:solidFill>
                  <a:srgbClr val="D4D4D4"/>
                </a:solidFill>
                <a:latin typeface="Courier New"/>
                <a:ea typeface="Courier New"/>
                <a:cs typeface="Courier New"/>
                <a:sym typeface="Courier New"/>
              </a:rPr>
              <a:t>(</a:t>
            </a:r>
            <a:r>
              <a:rPr b="1" lang="de-DE" sz="850">
                <a:solidFill>
                  <a:srgbClr val="CE9178"/>
                </a:solidFill>
                <a:latin typeface="Courier New"/>
                <a:ea typeface="Courier New"/>
                <a:cs typeface="Courier New"/>
                <a:sym typeface="Courier New"/>
              </a:rPr>
              <a:t>"Email já existente"</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 = </a:t>
            </a:r>
            <a:r>
              <a:rPr b="1" lang="de-DE" sz="850">
                <a:solidFill>
                  <a:srgbClr val="C586C0"/>
                </a:solidFill>
                <a:latin typeface="Courier New"/>
                <a:ea typeface="Courier New"/>
                <a:cs typeface="Courier New"/>
                <a:sym typeface="Courier New"/>
              </a:rPr>
              <a:t>new</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setNome</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user</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getNome</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setEmail</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user</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getEmail</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setSenha</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encoder</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encode</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user</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getSenha</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Set</a:t>
            </a:r>
            <a:r>
              <a:rPr b="1" lang="de-DE" sz="850">
                <a:solidFill>
                  <a:srgbClr val="D4D4D4"/>
                </a:solidFill>
                <a:latin typeface="Courier New"/>
                <a:ea typeface="Courier New"/>
                <a:cs typeface="Courier New"/>
                <a:sym typeface="Courier New"/>
              </a:rPr>
              <a:t>&lt;</a:t>
            </a:r>
            <a:r>
              <a:rPr b="1" lang="de-DE" sz="850">
                <a:solidFill>
                  <a:srgbClr val="4EC9B0"/>
                </a:solidFill>
                <a:latin typeface="Courier New"/>
                <a:ea typeface="Courier New"/>
                <a:cs typeface="Courier New"/>
                <a:sym typeface="Courier New"/>
              </a:rPr>
              <a:t>UsuarioPerfil</a:t>
            </a:r>
            <a:r>
              <a:rPr b="1" lang="de-DE" sz="850">
                <a:solidFill>
                  <a:srgbClr val="D4D4D4"/>
                </a:solidFill>
                <a:latin typeface="Courier New"/>
                <a:ea typeface="Courier New"/>
                <a:cs typeface="Courier New"/>
                <a:sym typeface="Courier New"/>
              </a:rPr>
              <a:t>&gt; </a:t>
            </a:r>
            <a:r>
              <a:rPr b="1" lang="de-DE" sz="850">
                <a:solidFill>
                  <a:srgbClr val="9CDCFE"/>
                </a:solidFill>
                <a:latin typeface="Courier New"/>
                <a:ea typeface="Courier New"/>
                <a:cs typeface="Courier New"/>
                <a:sym typeface="Courier New"/>
              </a:rPr>
              <a:t>perfis</a:t>
            </a:r>
            <a:r>
              <a:rPr b="1" lang="de-DE" sz="850">
                <a:solidFill>
                  <a:srgbClr val="D4D4D4"/>
                </a:solidFill>
                <a:latin typeface="Courier New"/>
                <a:ea typeface="Courier New"/>
                <a:cs typeface="Courier New"/>
                <a:sym typeface="Courier New"/>
              </a:rPr>
              <a:t> = </a:t>
            </a:r>
            <a:r>
              <a:rPr b="1" lang="de-DE" sz="850">
                <a:solidFill>
                  <a:srgbClr val="C586C0"/>
                </a:solidFill>
                <a:latin typeface="Courier New"/>
                <a:ea typeface="Courier New"/>
                <a:cs typeface="Courier New"/>
                <a:sym typeface="Courier New"/>
              </a:rPr>
              <a:t>new</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HashSet</a:t>
            </a:r>
            <a:r>
              <a:rPr b="1" lang="de-DE" sz="850">
                <a:solidFill>
                  <a:srgbClr val="D4D4D4"/>
                </a:solidFill>
                <a:latin typeface="Courier New"/>
                <a:ea typeface="Courier New"/>
                <a:cs typeface="Courier New"/>
                <a:sym typeface="Courier New"/>
              </a:rPr>
              <a:t>&lt;&gt;();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for</a:t>
            </a:r>
            <a:r>
              <a:rPr b="1" lang="de-DE" sz="850">
                <a:solidFill>
                  <a:srgbClr val="D4D4D4"/>
                </a:solidFill>
                <a:latin typeface="Courier New"/>
                <a:ea typeface="Courier New"/>
                <a:cs typeface="Courier New"/>
                <a:sym typeface="Courier New"/>
              </a:rPr>
              <a:t>(</a:t>
            </a:r>
            <a:r>
              <a:rPr b="1" lang="de-DE" sz="850">
                <a:solidFill>
                  <a:srgbClr val="4EC9B0"/>
                </a:solidFill>
                <a:latin typeface="Courier New"/>
                <a:ea typeface="Courier New"/>
                <a:cs typeface="Courier New"/>
                <a:sym typeface="Courier New"/>
              </a:rPr>
              <a:t>Perfil</a:t>
            </a: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perfil</a:t>
            </a:r>
            <a:r>
              <a:rPr b="1" lang="de-DE" sz="850">
                <a:solidFill>
                  <a:srgbClr val="C586C0"/>
                </a:solidFill>
                <a:latin typeface="Courier New"/>
                <a:ea typeface="Courier New"/>
                <a:cs typeface="Courier New"/>
                <a:sym typeface="Courier New"/>
              </a:rPr>
              <a:t>:</a:t>
            </a: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user</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getPerfis</a:t>
            </a:r>
            <a:r>
              <a:rPr b="1" lang="de-DE" sz="850">
                <a:solidFill>
                  <a:srgbClr val="D4D4D4"/>
                </a:solidFill>
                <a:latin typeface="Courier New"/>
                <a:ea typeface="Courier New"/>
                <a:cs typeface="Courier New"/>
                <a:sym typeface="Courier New"/>
              </a:rPr>
              <a:t>()) {</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perfil</a:t>
            </a:r>
            <a:r>
              <a:rPr b="1" lang="de-DE" sz="850">
                <a:solidFill>
                  <a:srgbClr val="D4D4D4"/>
                </a:solidFill>
                <a:latin typeface="Courier New"/>
                <a:ea typeface="Courier New"/>
                <a:cs typeface="Courier New"/>
                <a:sym typeface="Courier New"/>
              </a:rPr>
              <a:t> = </a:t>
            </a:r>
            <a:r>
              <a:rPr b="1" lang="de-DE" sz="850">
                <a:solidFill>
                  <a:srgbClr val="9CDCFE"/>
                </a:solidFill>
                <a:latin typeface="Courier New"/>
                <a:ea typeface="Courier New"/>
                <a:cs typeface="Courier New"/>
                <a:sym typeface="Courier New"/>
              </a:rPr>
              <a:t>perfilService</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buscar</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perfil</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getId</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UsuarioPerfil</a:t>
            </a: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usuarioPerfil</a:t>
            </a:r>
            <a:r>
              <a:rPr b="1" lang="de-DE" sz="850">
                <a:solidFill>
                  <a:srgbClr val="D4D4D4"/>
                </a:solidFill>
                <a:latin typeface="Courier New"/>
                <a:ea typeface="Courier New"/>
                <a:cs typeface="Courier New"/>
                <a:sym typeface="Courier New"/>
              </a:rPr>
              <a:t> = </a:t>
            </a:r>
            <a:r>
              <a:rPr b="1" lang="de-DE" sz="850">
                <a:solidFill>
                  <a:srgbClr val="C586C0"/>
                </a:solidFill>
                <a:latin typeface="Courier New"/>
                <a:ea typeface="Courier New"/>
                <a:cs typeface="Courier New"/>
                <a:sym typeface="Courier New"/>
              </a:rPr>
              <a:t>new</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UsuarioPerfil</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perfil</a:t>
            </a: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LocalDate</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now</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perfis</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add</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usuarioPerfil</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setUsuarioPerfis</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perfis</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9CDCFE"/>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 = </a:t>
            </a:r>
            <a:r>
              <a:rPr b="1" lang="de-DE" sz="850">
                <a:solidFill>
                  <a:srgbClr val="9CDCFE"/>
                </a:solidFill>
                <a:latin typeface="Courier New"/>
                <a:ea typeface="Courier New"/>
                <a:cs typeface="Courier New"/>
                <a:sym typeface="Courier New"/>
              </a:rPr>
              <a:t>usuarioRepository</a:t>
            </a:r>
            <a:r>
              <a:rPr b="1" lang="de-DE" sz="850">
                <a:solidFill>
                  <a:srgbClr val="D4D4D4"/>
                </a:solidFill>
                <a:latin typeface="Courier New"/>
                <a:ea typeface="Courier New"/>
                <a:cs typeface="Courier New"/>
                <a:sym typeface="Courier New"/>
              </a:rPr>
              <a:t>.</a:t>
            </a:r>
            <a:r>
              <a:rPr b="1" lang="de-DE" sz="850">
                <a:solidFill>
                  <a:srgbClr val="DCDCAA"/>
                </a:solidFill>
                <a:latin typeface="Courier New"/>
                <a:ea typeface="Courier New"/>
                <a:cs typeface="Courier New"/>
                <a:sym typeface="Courier New"/>
              </a:rPr>
              <a:t>save</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return</a:t>
            </a: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new</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UsuarioDTO</a:t>
            </a:r>
            <a:r>
              <a:rPr b="1" lang="de-DE" sz="850">
                <a:solidFill>
                  <a:srgbClr val="D4D4D4"/>
                </a:solidFill>
                <a:latin typeface="Courier New"/>
                <a:ea typeface="Courier New"/>
                <a:cs typeface="Courier New"/>
                <a:sym typeface="Courier New"/>
              </a:rPr>
              <a:t>(</a:t>
            </a:r>
            <a:r>
              <a:rPr b="1" lang="de-DE" sz="850">
                <a:solidFill>
                  <a:srgbClr val="9CDCFE"/>
                </a:solidFill>
                <a:latin typeface="Courier New"/>
                <a:ea typeface="Courier New"/>
                <a:cs typeface="Courier New"/>
                <a:sym typeface="Courier New"/>
              </a:rPr>
              <a:t>usuario</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p:txBody>
      </p:sp>
      <p:sp>
        <p:nvSpPr>
          <p:cNvPr id="279" name="Google Shape;279;g1506085cb33_0_303"/>
          <p:cNvSpPr txBox="1"/>
          <p:nvPr/>
        </p:nvSpPr>
        <p:spPr>
          <a:xfrm>
            <a:off x="7724675" y="2537150"/>
            <a:ext cx="4304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Para garantir que as novas senhas sejam criptografadas quando um usuário for salvo pelo UsuarioService, devemos incluir o encoder como dependência e criptografar a senha antes da inserção no banco.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de-DE">
                <a:solidFill>
                  <a:schemeClr val="dk1"/>
                </a:solidFill>
                <a:latin typeface="Calibri"/>
                <a:ea typeface="Calibri"/>
                <a:cs typeface="Calibri"/>
                <a:sym typeface="Calibri"/>
              </a:rPr>
              <a:t>Esta criptografia é </a:t>
            </a:r>
            <a:r>
              <a:rPr lang="de-DE">
                <a:solidFill>
                  <a:schemeClr val="dk1"/>
                </a:solidFill>
                <a:latin typeface="Calibri"/>
                <a:ea typeface="Calibri"/>
                <a:cs typeface="Calibri"/>
                <a:sym typeface="Calibri"/>
              </a:rPr>
              <a:t>“via de mão única”, ou seja, não é possível, a partir da senha criptografada, descriptografá-la e saber a senha original.</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
        <p:nvSpPr>
          <p:cNvPr id="280" name="Google Shape;280;g1506085cb33_0_303"/>
          <p:cNvSpPr txBox="1"/>
          <p:nvPr/>
        </p:nvSpPr>
        <p:spPr>
          <a:xfrm>
            <a:off x="5218850" y="1545938"/>
            <a:ext cx="67260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Bean</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BCryptPasswordEncoder</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bCryptPasswordEncoder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BCryptPasswordEncoder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281" name="Google Shape;281;g1506085cb33_0_303"/>
          <p:cNvSpPr/>
          <p:nvPr/>
        </p:nvSpPr>
        <p:spPr>
          <a:xfrm>
            <a:off x="141300" y="2298566"/>
            <a:ext cx="2310000" cy="320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1506085cb33_0_303"/>
          <p:cNvSpPr/>
          <p:nvPr/>
        </p:nvSpPr>
        <p:spPr>
          <a:xfrm>
            <a:off x="368225" y="3983975"/>
            <a:ext cx="4107000" cy="21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506085cb33_0_33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UserDetails</a:t>
            </a:r>
            <a:endParaRPr/>
          </a:p>
        </p:txBody>
      </p:sp>
      <p:sp>
        <p:nvSpPr>
          <p:cNvPr id="288" name="Google Shape;288;g1506085cb33_0_339"/>
          <p:cNvSpPr txBox="1"/>
          <p:nvPr/>
        </p:nvSpPr>
        <p:spPr>
          <a:xfrm>
            <a:off x="0" y="1526100"/>
            <a:ext cx="1192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Spring utiliza classes que implementam a interface UserDetailService para recuperar as informações do usuário que está se autenticando.</a:t>
            </a:r>
            <a:endParaRPr/>
          </a:p>
          <a:p>
            <a:pPr indent="0" lvl="0" marL="0" rtl="0" algn="l">
              <a:spcBef>
                <a:spcPts val="0"/>
              </a:spcBef>
              <a:spcAft>
                <a:spcPts val="0"/>
              </a:spcAft>
              <a:buNone/>
            </a:pPr>
            <a:r>
              <a:rPr lang="de-DE"/>
              <a:t>Esta classe deve usar objeto que implementa a interface UserDetails,  tendo os atributos login do usuário, sua senha e suas “GrantedAuthority” (autoridade concedida - perfis do usuário) .</a:t>
            </a:r>
            <a:endParaRPr/>
          </a:p>
        </p:txBody>
      </p:sp>
      <p:sp>
        <p:nvSpPr>
          <p:cNvPr id="289" name="Google Shape;289;g1506085cb33_0_339"/>
          <p:cNvSpPr txBox="1"/>
          <p:nvPr/>
        </p:nvSpPr>
        <p:spPr>
          <a:xfrm>
            <a:off x="4314600" y="2534075"/>
            <a:ext cx="7611600" cy="3694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950">
                <a:solidFill>
                  <a:srgbClr val="569CD6"/>
                </a:solidFill>
                <a:latin typeface="Courier New"/>
                <a:ea typeface="Courier New"/>
                <a:cs typeface="Courier New"/>
                <a:sym typeface="Courier New"/>
              </a:rPr>
              <a:t>public</a:t>
            </a: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class</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UsuarioDetalhe</a:t>
            </a: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implements</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UserDetails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private</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Usuario</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usuario</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public</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UsuarioDetalhe</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Usuario</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usuario</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this</a:t>
            </a:r>
            <a:r>
              <a:rPr b="1" lang="de-DE" sz="950">
                <a:solidFill>
                  <a:srgbClr val="D4D4D4"/>
                </a:solidFill>
                <a:latin typeface="Courier New"/>
                <a:ea typeface="Courier New"/>
                <a:cs typeface="Courier New"/>
                <a:sym typeface="Courier New"/>
              </a:rPr>
              <a:t>.</a:t>
            </a:r>
            <a:r>
              <a:rPr b="1" lang="de-DE" sz="950">
                <a:solidFill>
                  <a:srgbClr val="9CDCFE"/>
                </a:solidFill>
                <a:latin typeface="Courier New"/>
                <a:ea typeface="Courier New"/>
                <a:cs typeface="Courier New"/>
                <a:sym typeface="Courier New"/>
              </a:rPr>
              <a:t>usuario</a:t>
            </a:r>
            <a:r>
              <a:rPr b="1" lang="de-DE" sz="950">
                <a:solidFill>
                  <a:srgbClr val="D4D4D4"/>
                </a:solidFill>
                <a:latin typeface="Courier New"/>
                <a:ea typeface="Courier New"/>
                <a:cs typeface="Courier New"/>
                <a:sym typeface="Courier New"/>
              </a:rPr>
              <a:t> = </a:t>
            </a:r>
            <a:r>
              <a:rPr b="1" lang="de-DE" sz="950">
                <a:solidFill>
                  <a:srgbClr val="9CDCFE"/>
                </a:solidFill>
                <a:latin typeface="Courier New"/>
                <a:ea typeface="Courier New"/>
                <a:cs typeface="Courier New"/>
                <a:sym typeface="Courier New"/>
              </a:rPr>
              <a:t>usuario</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Override</a:t>
            </a:r>
            <a:endParaRPr b="1" sz="9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public</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Collection</a:t>
            </a:r>
            <a:r>
              <a:rPr b="1" lang="de-DE" sz="950">
                <a:solidFill>
                  <a:srgbClr val="D4D4D4"/>
                </a:solidFill>
                <a:latin typeface="Courier New"/>
                <a:ea typeface="Courier New"/>
                <a:cs typeface="Courier New"/>
                <a:sym typeface="Courier New"/>
              </a:rPr>
              <a:t>&lt;</a:t>
            </a:r>
            <a:r>
              <a:rPr b="1" lang="de-DE" sz="950">
                <a:solidFill>
                  <a:srgbClr val="569CD6"/>
                </a:solidFill>
                <a:latin typeface="Courier New"/>
                <a:ea typeface="Courier New"/>
                <a:cs typeface="Courier New"/>
                <a:sym typeface="Courier New"/>
              </a:rPr>
              <a:t>?</a:t>
            </a: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extends</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GrantedAuthority</a:t>
            </a:r>
            <a:r>
              <a:rPr b="1" lang="de-DE" sz="950">
                <a:solidFill>
                  <a:srgbClr val="D4D4D4"/>
                </a:solidFill>
                <a:latin typeface="Courier New"/>
                <a:ea typeface="Courier New"/>
                <a:cs typeface="Courier New"/>
                <a:sym typeface="Courier New"/>
              </a:rPr>
              <a:t>&gt; </a:t>
            </a:r>
            <a:r>
              <a:rPr b="1" lang="de-DE" sz="950">
                <a:solidFill>
                  <a:srgbClr val="DCDCAA"/>
                </a:solidFill>
                <a:latin typeface="Courier New"/>
                <a:ea typeface="Courier New"/>
                <a:cs typeface="Courier New"/>
                <a:sym typeface="Courier New"/>
              </a:rPr>
              <a:t>getAuthorities</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List</a:t>
            </a:r>
            <a:r>
              <a:rPr b="1" lang="de-DE" sz="950">
                <a:solidFill>
                  <a:srgbClr val="D4D4D4"/>
                </a:solidFill>
                <a:latin typeface="Courier New"/>
                <a:ea typeface="Courier New"/>
                <a:cs typeface="Courier New"/>
                <a:sym typeface="Courier New"/>
              </a:rPr>
              <a:t>&lt;</a:t>
            </a:r>
            <a:r>
              <a:rPr b="1" lang="de-DE" sz="950">
                <a:solidFill>
                  <a:srgbClr val="4EC9B0"/>
                </a:solidFill>
                <a:latin typeface="Courier New"/>
                <a:ea typeface="Courier New"/>
                <a:cs typeface="Courier New"/>
                <a:sym typeface="Courier New"/>
              </a:rPr>
              <a:t>GrantedAuthority</a:t>
            </a:r>
            <a:r>
              <a:rPr b="1" lang="de-DE" sz="950">
                <a:solidFill>
                  <a:srgbClr val="D4D4D4"/>
                </a:solidFill>
                <a:latin typeface="Courier New"/>
                <a:ea typeface="Courier New"/>
                <a:cs typeface="Courier New"/>
                <a:sym typeface="Courier New"/>
              </a:rPr>
              <a:t>&gt; </a:t>
            </a:r>
            <a:r>
              <a:rPr b="1" lang="de-DE" sz="950">
                <a:solidFill>
                  <a:srgbClr val="9CDCFE"/>
                </a:solidFill>
                <a:latin typeface="Courier New"/>
                <a:ea typeface="Courier New"/>
                <a:cs typeface="Courier New"/>
                <a:sym typeface="Courier New"/>
              </a:rPr>
              <a:t>authorities</a:t>
            </a:r>
            <a:r>
              <a:rPr b="1" lang="de-DE" sz="950">
                <a:solidFill>
                  <a:srgbClr val="D4D4D4"/>
                </a:solidFill>
                <a:latin typeface="Courier New"/>
                <a:ea typeface="Courier New"/>
                <a:cs typeface="Courier New"/>
                <a:sym typeface="Courier New"/>
              </a:rPr>
              <a:t> = </a:t>
            </a:r>
            <a:r>
              <a:rPr b="1" lang="de-DE" sz="950">
                <a:solidFill>
                  <a:srgbClr val="C586C0"/>
                </a:solidFill>
                <a:latin typeface="Courier New"/>
                <a:ea typeface="Courier New"/>
                <a:cs typeface="Courier New"/>
                <a:sym typeface="Courier New"/>
              </a:rPr>
              <a:t>new</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ArrayList</a:t>
            </a:r>
            <a:r>
              <a:rPr b="1" lang="de-DE" sz="950">
                <a:solidFill>
                  <a:srgbClr val="D4D4D4"/>
                </a:solidFill>
                <a:latin typeface="Courier New"/>
                <a:ea typeface="Courier New"/>
                <a:cs typeface="Courier New"/>
                <a:sym typeface="Courier New"/>
              </a:rPr>
              <a:t>&lt;&gt;();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C586C0"/>
                </a:solidFill>
                <a:latin typeface="Courier New"/>
                <a:ea typeface="Courier New"/>
                <a:cs typeface="Courier New"/>
                <a:sym typeface="Courier New"/>
              </a:rPr>
              <a:t>for</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UsuarioPerfil</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usuarioPerfil</a:t>
            </a:r>
            <a:r>
              <a:rPr b="1" lang="de-DE" sz="950">
                <a:solidFill>
                  <a:srgbClr val="D4D4D4"/>
                </a:solidFill>
                <a:latin typeface="Courier New"/>
                <a:ea typeface="Courier New"/>
                <a:cs typeface="Courier New"/>
                <a:sym typeface="Courier New"/>
              </a:rPr>
              <a:t> </a:t>
            </a:r>
            <a:r>
              <a:rPr b="1" lang="de-DE" sz="950">
                <a:solidFill>
                  <a:srgbClr val="C586C0"/>
                </a:solidFill>
                <a:latin typeface="Courier New"/>
                <a:ea typeface="Courier New"/>
                <a:cs typeface="Courier New"/>
                <a:sym typeface="Courier New"/>
              </a:rPr>
              <a:t>:</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usuario</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getUsuarioPerfis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authorities</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add</a:t>
            </a:r>
            <a:r>
              <a:rPr b="1" lang="de-DE" sz="950">
                <a:solidFill>
                  <a:srgbClr val="D4D4D4"/>
                </a:solidFill>
                <a:latin typeface="Courier New"/>
                <a:ea typeface="Courier New"/>
                <a:cs typeface="Courier New"/>
                <a:sym typeface="Courier New"/>
              </a:rPr>
              <a:t>(</a:t>
            </a:r>
            <a:r>
              <a:rPr b="1" lang="de-DE" sz="950">
                <a:solidFill>
                  <a:srgbClr val="C586C0"/>
                </a:solidFill>
                <a:latin typeface="Courier New"/>
                <a:ea typeface="Courier New"/>
                <a:cs typeface="Courier New"/>
                <a:sym typeface="Courier New"/>
              </a:rPr>
              <a:t>new</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SimpleGrantedAuthority</a:t>
            </a:r>
            <a:r>
              <a:rPr b="1" lang="de-DE" sz="950">
                <a:solidFill>
                  <a:srgbClr val="D4D4D4"/>
                </a:solidFill>
                <a:latin typeface="Courier New"/>
                <a:ea typeface="Courier New"/>
                <a:cs typeface="Courier New"/>
                <a:sym typeface="Courier New"/>
              </a:rPr>
              <a:t>(</a:t>
            </a:r>
            <a:r>
              <a:rPr b="1" lang="de-DE" sz="950">
                <a:solidFill>
                  <a:srgbClr val="9CDCFE"/>
                </a:solidFill>
                <a:latin typeface="Courier New"/>
                <a:ea typeface="Courier New"/>
                <a:cs typeface="Courier New"/>
                <a:sym typeface="Courier New"/>
              </a:rPr>
              <a:t>usuarioPerfil</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getId</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getPerfil</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getNome</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C586C0"/>
                </a:solidFill>
                <a:latin typeface="Courier New"/>
                <a:ea typeface="Courier New"/>
                <a:cs typeface="Courier New"/>
                <a:sym typeface="Courier New"/>
              </a:rPr>
              <a:t>return</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authorities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Override</a:t>
            </a:r>
            <a:endParaRPr b="1" sz="9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public</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String</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getPassword</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C586C0"/>
                </a:solidFill>
                <a:latin typeface="Courier New"/>
                <a:ea typeface="Courier New"/>
                <a:cs typeface="Courier New"/>
                <a:sym typeface="Courier New"/>
              </a:rPr>
              <a:t>return</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usuario</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getSenha</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Override</a:t>
            </a:r>
            <a:endParaRPr b="1" sz="9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public</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String</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getUsername</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C586C0"/>
                </a:solidFill>
                <a:latin typeface="Courier New"/>
                <a:ea typeface="Courier New"/>
                <a:cs typeface="Courier New"/>
                <a:sym typeface="Courier New"/>
              </a:rPr>
              <a:t>return</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usuario</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getEmail</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p:txBody>
      </p:sp>
      <p:sp>
        <p:nvSpPr>
          <p:cNvPr id="290" name="Google Shape;290;g1506085cb33_0_339"/>
          <p:cNvSpPr txBox="1"/>
          <p:nvPr/>
        </p:nvSpPr>
        <p:spPr>
          <a:xfrm>
            <a:off x="207300" y="2403250"/>
            <a:ext cx="41073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rPr>
              <a:t>Vamos criar a classe UsuarioDetalhe no pacote security, ela deve implementar a interface UserDetails e receber o objeto Usuario no contrutor da classe.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de-DE">
                <a:solidFill>
                  <a:schemeClr val="dk1"/>
                </a:solidFill>
              </a:rPr>
              <a:t>O </a:t>
            </a:r>
            <a:r>
              <a:rPr lang="de-DE">
                <a:solidFill>
                  <a:schemeClr val="dk1"/>
                </a:solidFill>
              </a:rPr>
              <a:t>método</a:t>
            </a:r>
            <a:r>
              <a:rPr lang="de-DE">
                <a:solidFill>
                  <a:schemeClr val="dk1"/>
                </a:solidFill>
              </a:rPr>
              <a:t> getAuthorities deve retornar a lista de perfis do usuário, utilizando a classe SimpleGrantedAuthority.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de-DE">
                <a:solidFill>
                  <a:schemeClr val="dk1"/>
                </a:solidFill>
              </a:rPr>
              <a:t>O método getUsername deve retornar o valor que é utilizado como login do usuário. Neste exemplo estamos utilizando o e-mail, mas em alguns caso pode-se ter um atributo login na entidade usuário.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de-DE">
                <a:solidFill>
                  <a:schemeClr val="dk1"/>
                </a:solidFill>
              </a:rPr>
              <a:t>Já o getPassword deve retornar a senha criptografada. Como já estamos armazenando ela criptografada, basta retorná-la.</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91" name="Google Shape;291;g1506085cb33_0_339"/>
          <p:cNvSpPr txBox="1"/>
          <p:nvPr/>
        </p:nvSpPr>
        <p:spPr>
          <a:xfrm>
            <a:off x="7564525" y="5077575"/>
            <a:ext cx="4569000" cy="10221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de-DE" sz="850">
                <a:solidFill>
                  <a:srgbClr val="D4D4D4"/>
                </a:solidFill>
                <a:latin typeface="Courier New"/>
                <a:ea typeface="Courier New"/>
                <a:cs typeface="Courier New"/>
                <a:sym typeface="Courier New"/>
              </a:rPr>
              <a:t>@</a:t>
            </a:r>
            <a:r>
              <a:rPr b="1" lang="de-DE" sz="850">
                <a:solidFill>
                  <a:srgbClr val="4EC9B0"/>
                </a:solidFill>
                <a:latin typeface="Courier New"/>
                <a:ea typeface="Courier New"/>
                <a:cs typeface="Courier New"/>
                <a:sym typeface="Courier New"/>
              </a:rPr>
              <a:t>Override</a:t>
            </a:r>
            <a:endParaRPr b="1" sz="850">
              <a:solidFill>
                <a:srgbClr val="4EC9B0"/>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850">
                <a:solidFill>
                  <a:srgbClr val="569CD6"/>
                </a:solidFill>
                <a:latin typeface="Courier New"/>
                <a:ea typeface="Courier New"/>
                <a:cs typeface="Courier New"/>
                <a:sym typeface="Courier New"/>
              </a:rPr>
              <a:t>public</a:t>
            </a: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boolean</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isAccountNonExpired</a:t>
            </a: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return</a:t>
            </a:r>
            <a:r>
              <a:rPr b="1" lang="de-DE" sz="850">
                <a:solidFill>
                  <a:srgbClr val="D4D4D4"/>
                </a:solidFill>
                <a:latin typeface="Courier New"/>
                <a:ea typeface="Courier New"/>
                <a:cs typeface="Courier New"/>
                <a:sym typeface="Courier New"/>
              </a:rPr>
              <a:t> </a:t>
            </a:r>
            <a:r>
              <a:rPr b="1" lang="de-DE" sz="850">
                <a:solidFill>
                  <a:srgbClr val="569CD6"/>
                </a:solidFill>
                <a:latin typeface="Courier New"/>
                <a:ea typeface="Courier New"/>
                <a:cs typeface="Courier New"/>
                <a:sym typeface="Courier New"/>
              </a:rPr>
              <a:t>true</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850">
                <a:solidFill>
                  <a:srgbClr val="D4D4D4"/>
                </a:solidFill>
                <a:latin typeface="Courier New"/>
                <a:ea typeface="Courier New"/>
                <a:cs typeface="Courier New"/>
                <a:sym typeface="Courier New"/>
              </a:rPr>
              <a:t>@</a:t>
            </a:r>
            <a:r>
              <a:rPr b="1" lang="de-DE" sz="850">
                <a:solidFill>
                  <a:srgbClr val="4EC9B0"/>
                </a:solidFill>
                <a:latin typeface="Courier New"/>
                <a:ea typeface="Courier New"/>
                <a:cs typeface="Courier New"/>
                <a:sym typeface="Courier New"/>
              </a:rPr>
              <a:t>Override</a:t>
            </a:r>
            <a:endParaRPr b="1" sz="850">
              <a:solidFill>
                <a:srgbClr val="4EC9B0"/>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850">
                <a:solidFill>
                  <a:srgbClr val="569CD6"/>
                </a:solidFill>
                <a:latin typeface="Courier New"/>
                <a:ea typeface="Courier New"/>
                <a:cs typeface="Courier New"/>
                <a:sym typeface="Courier New"/>
              </a:rPr>
              <a:t>public</a:t>
            </a: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boolean</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isAccountNonLocked</a:t>
            </a: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return</a:t>
            </a:r>
            <a:r>
              <a:rPr b="1" lang="de-DE" sz="850">
                <a:solidFill>
                  <a:srgbClr val="D4D4D4"/>
                </a:solidFill>
                <a:latin typeface="Courier New"/>
                <a:ea typeface="Courier New"/>
                <a:cs typeface="Courier New"/>
                <a:sym typeface="Courier New"/>
              </a:rPr>
              <a:t> </a:t>
            </a:r>
            <a:r>
              <a:rPr b="1" lang="de-DE" sz="850">
                <a:solidFill>
                  <a:srgbClr val="569CD6"/>
                </a:solidFill>
                <a:latin typeface="Courier New"/>
                <a:ea typeface="Courier New"/>
                <a:cs typeface="Courier New"/>
                <a:sym typeface="Courier New"/>
              </a:rPr>
              <a:t>true</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850">
                <a:solidFill>
                  <a:srgbClr val="D4D4D4"/>
                </a:solidFill>
                <a:latin typeface="Courier New"/>
                <a:ea typeface="Courier New"/>
                <a:cs typeface="Courier New"/>
                <a:sym typeface="Courier New"/>
              </a:rPr>
              <a:t>@</a:t>
            </a:r>
            <a:r>
              <a:rPr b="1" lang="de-DE" sz="850">
                <a:solidFill>
                  <a:srgbClr val="4EC9B0"/>
                </a:solidFill>
                <a:latin typeface="Courier New"/>
                <a:ea typeface="Courier New"/>
                <a:cs typeface="Courier New"/>
                <a:sym typeface="Courier New"/>
              </a:rPr>
              <a:t>Override</a:t>
            </a:r>
            <a:endParaRPr b="1" sz="850">
              <a:solidFill>
                <a:srgbClr val="4EC9B0"/>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850">
                <a:solidFill>
                  <a:srgbClr val="569CD6"/>
                </a:solidFill>
                <a:latin typeface="Courier New"/>
                <a:ea typeface="Courier New"/>
                <a:cs typeface="Courier New"/>
                <a:sym typeface="Courier New"/>
              </a:rPr>
              <a:t>public</a:t>
            </a: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boolean</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isCredentialsNonExpired</a:t>
            </a: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return</a:t>
            </a:r>
            <a:r>
              <a:rPr b="1" lang="de-DE" sz="850">
                <a:solidFill>
                  <a:srgbClr val="D4D4D4"/>
                </a:solidFill>
                <a:latin typeface="Courier New"/>
                <a:ea typeface="Courier New"/>
                <a:cs typeface="Courier New"/>
                <a:sym typeface="Courier New"/>
              </a:rPr>
              <a:t> </a:t>
            </a:r>
            <a:r>
              <a:rPr b="1" lang="de-DE" sz="850">
                <a:solidFill>
                  <a:srgbClr val="569CD6"/>
                </a:solidFill>
                <a:latin typeface="Courier New"/>
                <a:ea typeface="Courier New"/>
                <a:cs typeface="Courier New"/>
                <a:sym typeface="Courier New"/>
              </a:rPr>
              <a:t>true</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850">
                <a:solidFill>
                  <a:srgbClr val="D4D4D4"/>
                </a:solidFill>
                <a:latin typeface="Courier New"/>
                <a:ea typeface="Courier New"/>
                <a:cs typeface="Courier New"/>
                <a:sym typeface="Courier New"/>
              </a:rPr>
              <a:t>@</a:t>
            </a:r>
            <a:r>
              <a:rPr b="1" lang="de-DE" sz="850">
                <a:solidFill>
                  <a:srgbClr val="4EC9B0"/>
                </a:solidFill>
                <a:latin typeface="Courier New"/>
                <a:ea typeface="Courier New"/>
                <a:cs typeface="Courier New"/>
                <a:sym typeface="Courier New"/>
              </a:rPr>
              <a:t>Override</a:t>
            </a:r>
            <a:endParaRPr b="1" sz="850">
              <a:solidFill>
                <a:srgbClr val="4EC9B0"/>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850">
                <a:solidFill>
                  <a:srgbClr val="569CD6"/>
                </a:solidFill>
                <a:latin typeface="Courier New"/>
                <a:ea typeface="Courier New"/>
                <a:cs typeface="Courier New"/>
                <a:sym typeface="Courier New"/>
              </a:rPr>
              <a:t>public</a:t>
            </a:r>
            <a:r>
              <a:rPr b="1" lang="de-DE" sz="850">
                <a:solidFill>
                  <a:srgbClr val="D4D4D4"/>
                </a:solidFill>
                <a:latin typeface="Courier New"/>
                <a:ea typeface="Courier New"/>
                <a:cs typeface="Courier New"/>
                <a:sym typeface="Courier New"/>
              </a:rPr>
              <a:t> </a:t>
            </a:r>
            <a:r>
              <a:rPr b="1" lang="de-DE" sz="850">
                <a:solidFill>
                  <a:srgbClr val="4EC9B0"/>
                </a:solidFill>
                <a:latin typeface="Courier New"/>
                <a:ea typeface="Courier New"/>
                <a:cs typeface="Courier New"/>
                <a:sym typeface="Courier New"/>
              </a:rPr>
              <a:t>boolean</a:t>
            </a:r>
            <a:r>
              <a:rPr b="1" lang="de-DE" sz="850">
                <a:solidFill>
                  <a:srgbClr val="D4D4D4"/>
                </a:solidFill>
                <a:latin typeface="Courier New"/>
                <a:ea typeface="Courier New"/>
                <a:cs typeface="Courier New"/>
                <a:sym typeface="Courier New"/>
              </a:rPr>
              <a:t> </a:t>
            </a:r>
            <a:r>
              <a:rPr b="1" lang="de-DE" sz="850">
                <a:solidFill>
                  <a:srgbClr val="DCDCAA"/>
                </a:solidFill>
                <a:latin typeface="Courier New"/>
                <a:ea typeface="Courier New"/>
                <a:cs typeface="Courier New"/>
                <a:sym typeface="Courier New"/>
              </a:rPr>
              <a:t>isEnabled</a:t>
            </a:r>
            <a:r>
              <a:rPr b="1" lang="de-DE" sz="850">
                <a:solidFill>
                  <a:srgbClr val="D4D4D4"/>
                </a:solidFill>
                <a:latin typeface="Courier New"/>
                <a:ea typeface="Courier New"/>
                <a:cs typeface="Courier New"/>
                <a:sym typeface="Courier New"/>
              </a:rPr>
              <a:t>() {</a:t>
            </a:r>
            <a:r>
              <a:rPr b="1" lang="de-DE" sz="850">
                <a:solidFill>
                  <a:srgbClr val="C586C0"/>
                </a:solidFill>
                <a:latin typeface="Courier New"/>
                <a:ea typeface="Courier New"/>
                <a:cs typeface="Courier New"/>
                <a:sym typeface="Courier New"/>
              </a:rPr>
              <a:t>return</a:t>
            </a:r>
            <a:r>
              <a:rPr b="1" lang="de-DE" sz="850">
                <a:solidFill>
                  <a:srgbClr val="D4D4D4"/>
                </a:solidFill>
                <a:latin typeface="Courier New"/>
                <a:ea typeface="Courier New"/>
                <a:cs typeface="Courier New"/>
                <a:sym typeface="Courier New"/>
              </a:rPr>
              <a:t> </a:t>
            </a:r>
            <a:r>
              <a:rPr b="1" lang="de-DE" sz="850">
                <a:solidFill>
                  <a:srgbClr val="569CD6"/>
                </a:solidFill>
                <a:latin typeface="Courier New"/>
                <a:ea typeface="Courier New"/>
                <a:cs typeface="Courier New"/>
                <a:sym typeface="Courier New"/>
              </a:rPr>
              <a:t>true</a:t>
            </a:r>
            <a:r>
              <a:rPr b="1" lang="de-DE" sz="850">
                <a:solidFill>
                  <a:srgbClr val="D4D4D4"/>
                </a:solidFill>
                <a:latin typeface="Courier New"/>
                <a:ea typeface="Courier New"/>
                <a:cs typeface="Courier New"/>
                <a:sym typeface="Courier New"/>
              </a:rPr>
              <a:t>;}</a:t>
            </a:r>
            <a:endParaRPr b="1" sz="850">
              <a:solidFill>
                <a:srgbClr val="D4D4D4"/>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506085cb33_0_358"/>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UserDetailsService</a:t>
            </a:r>
            <a:endParaRPr/>
          </a:p>
        </p:txBody>
      </p:sp>
      <p:sp>
        <p:nvSpPr>
          <p:cNvPr id="297" name="Google Shape;297;g1506085cb33_0_358"/>
          <p:cNvSpPr txBox="1"/>
          <p:nvPr/>
        </p:nvSpPr>
        <p:spPr>
          <a:xfrm>
            <a:off x="197825" y="2341625"/>
            <a:ext cx="9514500" cy="2609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Service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UsuarioDetalheImpl</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implements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UserDetailsService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Autowired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Override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UserDetails</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loadUserByUsername</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username</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throws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UsernameNotFoundException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findByEmail</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username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if</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569CD6"/>
                </a:solidFill>
                <a:latin typeface="Courier New"/>
                <a:ea typeface="Courier New"/>
                <a:cs typeface="Courier New"/>
                <a:sym typeface="Courier New"/>
              </a:rPr>
              <a:t>null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throw</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RuntimeException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UsuarioDetalhe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298" name="Google Shape;298;g1506085cb33_0_358"/>
          <p:cNvSpPr txBox="1"/>
          <p:nvPr/>
        </p:nvSpPr>
        <p:spPr>
          <a:xfrm>
            <a:off x="5501475" y="5680475"/>
            <a:ext cx="6292800" cy="992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Repository</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interface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UsuarioRepository</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extends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JpaRepository</a:t>
            </a:r>
            <a:r>
              <a:rPr b="1" lang="de-DE" sz="1050">
                <a:solidFill>
                  <a:srgbClr val="D4D4D4"/>
                </a:solidFill>
                <a:latin typeface="Courier New"/>
                <a:ea typeface="Courier New"/>
                <a:cs typeface="Courier New"/>
                <a:sym typeface="Courier New"/>
              </a:rPr>
              <a:t>&lt;</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Long</a:t>
            </a:r>
            <a:r>
              <a:rPr b="1" lang="de-DE" sz="1050">
                <a:solidFill>
                  <a:srgbClr val="D4D4D4"/>
                </a:solidFill>
                <a:latin typeface="Courier New"/>
                <a:ea typeface="Courier New"/>
                <a:cs typeface="Courier New"/>
                <a:sym typeface="Courier New"/>
              </a:rPr>
              <a:t>&gt;{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Usuario</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findByEmail</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email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p:txBody>
      </p:sp>
      <p:sp>
        <p:nvSpPr>
          <p:cNvPr id="299" name="Google Shape;299;g1506085cb33_0_358"/>
          <p:cNvSpPr txBox="1"/>
          <p:nvPr/>
        </p:nvSpPr>
        <p:spPr>
          <a:xfrm>
            <a:off x="197825" y="1556025"/>
            <a:ext cx="114645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de-DE">
                <a:solidFill>
                  <a:schemeClr val="dk1"/>
                </a:solidFill>
              </a:rPr>
              <a:t>Precisamos criar um </a:t>
            </a:r>
            <a:r>
              <a:rPr b="1" lang="de-DE">
                <a:solidFill>
                  <a:srgbClr val="0000FF"/>
                </a:solidFill>
              </a:rPr>
              <a:t>serviço</a:t>
            </a:r>
            <a:r>
              <a:rPr lang="de-DE">
                <a:solidFill>
                  <a:schemeClr val="dk1"/>
                </a:solidFill>
              </a:rPr>
              <a:t> padrão para validação das informações do usuário (login e senha) no </a:t>
            </a:r>
            <a:r>
              <a:rPr b="1" lang="de-DE">
                <a:solidFill>
                  <a:schemeClr val="dk1"/>
                </a:solidFill>
              </a:rPr>
              <a:t>Spring</a:t>
            </a:r>
            <a:r>
              <a:rPr lang="de-DE">
                <a:solidFill>
                  <a:schemeClr val="dk1"/>
                </a:solidFill>
              </a:rPr>
              <a:t> </a:t>
            </a:r>
            <a:r>
              <a:rPr b="1" lang="de-DE">
                <a:solidFill>
                  <a:schemeClr val="dk1"/>
                </a:solidFill>
              </a:rPr>
              <a:t>Security</a:t>
            </a:r>
            <a:r>
              <a:rPr lang="de-DE">
                <a:solidFill>
                  <a:schemeClr val="dk1"/>
                </a:solidFill>
              </a:rPr>
              <a:t>.  Para isto precisamos criar uma classe implementando </a:t>
            </a:r>
            <a:r>
              <a:rPr b="1" lang="de-DE">
                <a:solidFill>
                  <a:srgbClr val="0000FF"/>
                </a:solidFill>
              </a:rPr>
              <a:t>UserDetailsService</a:t>
            </a:r>
            <a:r>
              <a:rPr lang="de-DE">
                <a:solidFill>
                  <a:schemeClr val="dk1"/>
                </a:solidFill>
              </a:rPr>
              <a:t>. Lembre-se que estamos utilizando o e-mail do </a:t>
            </a:r>
            <a:r>
              <a:rPr lang="de-DE">
                <a:solidFill>
                  <a:schemeClr val="dk1"/>
                </a:solidFill>
              </a:rPr>
              <a:t>usuário</a:t>
            </a:r>
            <a:r>
              <a:rPr lang="de-DE">
                <a:solidFill>
                  <a:schemeClr val="dk1"/>
                </a:solidFill>
              </a:rPr>
              <a:t> com login (username)</a:t>
            </a:r>
            <a:endParaRPr b="1">
              <a:solidFill>
                <a:schemeClr val="dk1"/>
              </a:solidFill>
            </a:endParaRPr>
          </a:p>
        </p:txBody>
      </p:sp>
      <p:sp>
        <p:nvSpPr>
          <p:cNvPr id="300" name="Google Shape;300;g1506085cb33_0_358"/>
          <p:cNvSpPr txBox="1"/>
          <p:nvPr/>
        </p:nvSpPr>
        <p:spPr>
          <a:xfrm>
            <a:off x="5501475" y="5115500"/>
            <a:ext cx="54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Será utilizado o método findByEmail no repositório de usuários:</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506085cb33_0_37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Configuração de Segurança</a:t>
            </a:r>
            <a:endParaRPr/>
          </a:p>
        </p:txBody>
      </p:sp>
      <p:sp>
        <p:nvSpPr>
          <p:cNvPr id="306" name="Google Shape;306;g1506085cb33_0_371"/>
          <p:cNvSpPr txBox="1"/>
          <p:nvPr/>
        </p:nvSpPr>
        <p:spPr>
          <a:xfrm>
            <a:off x="574575" y="2154538"/>
            <a:ext cx="7574100" cy="1316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Override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protected</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configure</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AuthenticationManagerBuilder</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auth</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throws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auth</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inMemoryAuthentication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withUser</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"teste"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password</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"{noop}123456"</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roles</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"ADMIN"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p:txBody>
      </p:sp>
      <p:sp>
        <p:nvSpPr>
          <p:cNvPr id="307" name="Google Shape;307;g1506085cb33_0_371"/>
          <p:cNvSpPr txBox="1"/>
          <p:nvPr/>
        </p:nvSpPr>
        <p:spPr>
          <a:xfrm>
            <a:off x="508575" y="4634800"/>
            <a:ext cx="7640100" cy="1477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Autowired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UserDetailsService</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userDetailsService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Override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protected</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configure</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AuthenticationManagerBuilder</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auth</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throws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auth</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userDetailsService</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userDetailsService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passwordEncoder</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bCryptPasswordEncoder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p:txBody>
      </p:sp>
      <p:sp>
        <p:nvSpPr>
          <p:cNvPr id="308" name="Google Shape;308;g1506085cb33_0_371"/>
          <p:cNvSpPr txBox="1"/>
          <p:nvPr/>
        </p:nvSpPr>
        <p:spPr>
          <a:xfrm>
            <a:off x="541575" y="1544950"/>
            <a:ext cx="114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Devemos substituir a configuração anterior, que utilizava uma autenticação em memória pelo uso do UserDetailsService que implementamos</a:t>
            </a:r>
            <a:endParaRPr>
              <a:latin typeface="Calibri"/>
              <a:ea typeface="Calibri"/>
              <a:cs typeface="Calibri"/>
              <a:sym typeface="Calibri"/>
            </a:endParaRPr>
          </a:p>
        </p:txBody>
      </p:sp>
      <p:sp>
        <p:nvSpPr>
          <p:cNvPr id="309" name="Google Shape;309;g1506085cb33_0_371"/>
          <p:cNvSpPr txBox="1"/>
          <p:nvPr/>
        </p:nvSpPr>
        <p:spPr>
          <a:xfrm>
            <a:off x="439625" y="3892300"/>
            <a:ext cx="1142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Devemos colocar o UserDetailsService como dependência. Não é necessário colocar diretamente a implementação, se colocarmos a interface o Spring consegue identificar qual classe implementa esta interface e “injetá-la” corretamente. Depois é só informá-lo na configuração do AuthenticationManager.</a:t>
            </a:r>
            <a:endParaRPr>
              <a:latin typeface="Calibri"/>
              <a:ea typeface="Calibri"/>
              <a:cs typeface="Calibri"/>
              <a:sym typeface="Calibri"/>
            </a:endParaRPr>
          </a:p>
        </p:txBody>
      </p:sp>
      <p:sp>
        <p:nvSpPr>
          <p:cNvPr id="310" name="Google Shape;310;g1506085cb33_0_371"/>
          <p:cNvSpPr txBox="1"/>
          <p:nvPr/>
        </p:nvSpPr>
        <p:spPr>
          <a:xfrm>
            <a:off x="8280500" y="48797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Calibri"/>
                <a:ea typeface="Calibri"/>
                <a:cs typeface="Calibri"/>
                <a:sym typeface="Calibri"/>
              </a:rPr>
              <a:t>Como já </a:t>
            </a:r>
            <a:r>
              <a:rPr lang="de-DE">
                <a:solidFill>
                  <a:schemeClr val="dk1"/>
                </a:solidFill>
                <a:latin typeface="Calibri"/>
                <a:ea typeface="Calibri"/>
                <a:cs typeface="Calibri"/>
                <a:sym typeface="Calibri"/>
              </a:rPr>
              <a:t>tínhamos</a:t>
            </a:r>
            <a:r>
              <a:rPr lang="de-DE">
                <a:solidFill>
                  <a:schemeClr val="dk1"/>
                </a:solidFill>
                <a:latin typeface="Calibri"/>
                <a:ea typeface="Calibri"/>
                <a:cs typeface="Calibri"/>
                <a:sym typeface="Calibri"/>
              </a:rPr>
              <a:t> criado um método que </a:t>
            </a:r>
            <a:r>
              <a:rPr lang="de-DE">
                <a:solidFill>
                  <a:schemeClr val="dk1"/>
                </a:solidFill>
                <a:latin typeface="Calibri"/>
                <a:ea typeface="Calibri"/>
                <a:cs typeface="Calibri"/>
                <a:sym typeface="Calibri"/>
              </a:rPr>
              <a:t>instancia</a:t>
            </a:r>
            <a:r>
              <a:rPr lang="de-DE">
                <a:solidFill>
                  <a:schemeClr val="dk1"/>
                </a:solidFill>
                <a:latin typeface="Calibri"/>
                <a:ea typeface="Calibri"/>
                <a:cs typeface="Calibri"/>
                <a:sym typeface="Calibri"/>
              </a:rPr>
              <a:t> o encoder, basta chamá-lo para configurá-lo no Spring.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506085cb33_0_39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Verificando a autenticação</a:t>
            </a:r>
            <a:endParaRPr/>
          </a:p>
        </p:txBody>
      </p:sp>
      <p:pic>
        <p:nvPicPr>
          <p:cNvPr id="316" name="Google Shape;316;g1506085cb33_0_390"/>
          <p:cNvPicPr preferRelativeResize="0"/>
          <p:nvPr/>
        </p:nvPicPr>
        <p:blipFill>
          <a:blip r:embed="rId3">
            <a:alphaModFix/>
          </a:blip>
          <a:stretch>
            <a:fillRect/>
          </a:stretch>
        </p:blipFill>
        <p:spPr>
          <a:xfrm>
            <a:off x="5411423" y="1623200"/>
            <a:ext cx="6484350" cy="4236250"/>
          </a:xfrm>
          <a:prstGeom prst="rect">
            <a:avLst/>
          </a:prstGeom>
          <a:noFill/>
          <a:ln cap="flat" cmpd="sng" w="9525">
            <a:solidFill>
              <a:schemeClr val="dk2"/>
            </a:solidFill>
            <a:prstDash val="solid"/>
            <a:round/>
            <a:headEnd len="sm" w="sm" type="none"/>
            <a:tailEnd len="sm" w="sm" type="none"/>
          </a:ln>
        </p:spPr>
      </p:pic>
      <p:pic>
        <p:nvPicPr>
          <p:cNvPr id="317" name="Google Shape;317;g1506085cb33_0_390"/>
          <p:cNvPicPr preferRelativeResize="0"/>
          <p:nvPr/>
        </p:nvPicPr>
        <p:blipFill>
          <a:blip r:embed="rId4">
            <a:alphaModFix/>
          </a:blip>
          <a:stretch>
            <a:fillRect/>
          </a:stretch>
        </p:blipFill>
        <p:spPr>
          <a:xfrm>
            <a:off x="199500" y="1623200"/>
            <a:ext cx="5106623" cy="232320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506085cb33_0_386"/>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Permissões de Acesso</a:t>
            </a:r>
            <a:endParaRPr/>
          </a:p>
        </p:txBody>
      </p:sp>
      <p:sp>
        <p:nvSpPr>
          <p:cNvPr id="323" name="Google Shape;323;g1506085cb33_0_386"/>
          <p:cNvSpPr txBox="1"/>
          <p:nvPr/>
        </p:nvSpPr>
        <p:spPr>
          <a:xfrm>
            <a:off x="433325" y="1676825"/>
            <a:ext cx="1150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O objeto método antMatchers tem diversas opções que permite realizarmos um ajuste fino nas permissões, podendo inclusive definir quais métodos/verbos HTTP e quais perfis podem ter acesso.</a:t>
            </a:r>
            <a:endParaRPr>
              <a:latin typeface="Calibri"/>
              <a:ea typeface="Calibri"/>
              <a:cs typeface="Calibri"/>
              <a:sym typeface="Calibri"/>
            </a:endParaRPr>
          </a:p>
        </p:txBody>
      </p:sp>
      <p:sp>
        <p:nvSpPr>
          <p:cNvPr id="324" name="Google Shape;324;g1506085cb33_0_386"/>
          <p:cNvSpPr txBox="1"/>
          <p:nvPr/>
        </p:nvSpPr>
        <p:spPr>
          <a:xfrm>
            <a:off x="546375" y="2468150"/>
            <a:ext cx="11342100" cy="1423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150">
                <a:solidFill>
                  <a:srgbClr val="9CDCFE"/>
                </a:solidFill>
                <a:latin typeface="Courier New"/>
                <a:ea typeface="Courier New"/>
                <a:cs typeface="Courier New"/>
                <a:sym typeface="Courier New"/>
              </a:rPr>
              <a:t>http</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authorizeHttpRequests</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antMatchers</a:t>
            </a:r>
            <a:r>
              <a:rPr b="1" lang="de-DE" sz="1150">
                <a:solidFill>
                  <a:srgbClr val="D4D4D4"/>
                </a:solidFill>
                <a:latin typeface="Courier New"/>
                <a:ea typeface="Courier New"/>
                <a:cs typeface="Courier New"/>
                <a:sym typeface="Courier New"/>
              </a:rPr>
              <a:t>(</a:t>
            </a:r>
            <a:r>
              <a:rPr b="1" lang="de-DE" sz="1150">
                <a:solidFill>
                  <a:srgbClr val="CE9178"/>
                </a:solidFill>
                <a:latin typeface="Courier New"/>
                <a:ea typeface="Courier New"/>
                <a:cs typeface="Courier New"/>
                <a:sym typeface="Courier New"/>
              </a:rPr>
              <a:t>"/"</a:t>
            </a:r>
            <a:r>
              <a:rPr b="1" lang="de-DE" sz="1150">
                <a:solidFill>
                  <a:srgbClr val="D4D4D4"/>
                </a:solidFill>
                <a:latin typeface="Courier New"/>
                <a:ea typeface="Courier New"/>
                <a:cs typeface="Courier New"/>
                <a:sym typeface="Courier New"/>
              </a:rPr>
              <a:t>, </a:t>
            </a:r>
            <a:r>
              <a:rPr b="1" lang="de-DE" sz="1150">
                <a:solidFill>
                  <a:srgbClr val="CE9178"/>
                </a:solidFill>
                <a:latin typeface="Courier New"/>
                <a:ea typeface="Courier New"/>
                <a:cs typeface="Courier New"/>
                <a:sym typeface="Courier New"/>
              </a:rPr>
              <a:t>"/public/**"</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permitAll</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antMatchers</a:t>
            </a:r>
            <a:r>
              <a:rPr b="1" lang="de-DE" sz="1150">
                <a:solidFill>
                  <a:srgbClr val="D4D4D4"/>
                </a:solidFill>
                <a:latin typeface="Courier New"/>
                <a:ea typeface="Courier New"/>
                <a:cs typeface="Courier New"/>
                <a:sym typeface="Courier New"/>
              </a:rPr>
              <a:t>(</a:t>
            </a:r>
            <a:r>
              <a:rPr b="1" lang="de-DE" sz="1150">
                <a:solidFill>
                  <a:srgbClr val="CE9178"/>
                </a:solidFill>
                <a:latin typeface="Courier New"/>
                <a:ea typeface="Courier New"/>
                <a:cs typeface="Courier New"/>
                <a:sym typeface="Courier New"/>
              </a:rPr>
              <a:t>"/funcionarios"</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permitAll</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antMatchers</a:t>
            </a:r>
            <a:r>
              <a:rPr b="1" lang="de-DE" sz="1150">
                <a:solidFill>
                  <a:srgbClr val="D4D4D4"/>
                </a:solidFill>
                <a:latin typeface="Courier New"/>
                <a:ea typeface="Courier New"/>
                <a:cs typeface="Courier New"/>
                <a:sym typeface="Courier New"/>
              </a:rPr>
              <a:t>(</a:t>
            </a:r>
            <a:r>
              <a:rPr b="1" lang="de-DE" sz="1150">
                <a:solidFill>
                  <a:srgbClr val="CE9178"/>
                </a:solidFill>
                <a:latin typeface="Courier New"/>
                <a:ea typeface="Courier New"/>
                <a:cs typeface="Courier New"/>
                <a:sym typeface="Courier New"/>
              </a:rPr>
              <a:t>"/funcionarios/salarios-por-idade"</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permitAll</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antMatchers</a:t>
            </a:r>
            <a:r>
              <a:rPr b="1" lang="de-DE" sz="1150">
                <a:solidFill>
                  <a:srgbClr val="D4D4D4"/>
                </a:solidFill>
                <a:latin typeface="Courier New"/>
                <a:ea typeface="Courier New"/>
                <a:cs typeface="Courier New"/>
                <a:sym typeface="Courier New"/>
              </a:rPr>
              <a:t>(</a:t>
            </a:r>
            <a:r>
              <a:rPr b="1" lang="de-DE" sz="1150">
                <a:solidFill>
                  <a:srgbClr val="4EC9B0"/>
                </a:solidFill>
                <a:latin typeface="Courier New"/>
                <a:ea typeface="Courier New"/>
                <a:cs typeface="Courier New"/>
                <a:sym typeface="Courier New"/>
              </a:rPr>
              <a:t>HttpMethod</a:t>
            </a:r>
            <a:r>
              <a:rPr b="1" lang="de-DE" sz="1150">
                <a:solidFill>
                  <a:srgbClr val="D4D4D4"/>
                </a:solidFill>
                <a:latin typeface="Courier New"/>
                <a:ea typeface="Courier New"/>
                <a:cs typeface="Courier New"/>
                <a:sym typeface="Courier New"/>
              </a:rPr>
              <a:t>.</a:t>
            </a:r>
            <a:r>
              <a:rPr b="1" lang="de-DE" sz="1150">
                <a:solidFill>
                  <a:srgbClr val="4FC1FF"/>
                </a:solidFill>
                <a:latin typeface="Courier New"/>
                <a:ea typeface="Courier New"/>
                <a:cs typeface="Courier New"/>
                <a:sym typeface="Courier New"/>
              </a:rPr>
              <a:t>GET</a:t>
            </a:r>
            <a:r>
              <a:rPr b="1" lang="de-DE" sz="1150">
                <a:solidFill>
                  <a:srgbClr val="D4D4D4"/>
                </a:solidFill>
                <a:latin typeface="Courier New"/>
                <a:ea typeface="Courier New"/>
                <a:cs typeface="Courier New"/>
                <a:sym typeface="Courier New"/>
              </a:rPr>
              <a:t>, </a:t>
            </a:r>
            <a:r>
              <a:rPr b="1" lang="de-DE" sz="1150">
                <a:solidFill>
                  <a:srgbClr val="CE9178"/>
                </a:solidFill>
                <a:latin typeface="Courier New"/>
                <a:ea typeface="Courier New"/>
                <a:cs typeface="Courier New"/>
                <a:sym typeface="Courier New"/>
              </a:rPr>
              <a:t>"/funcionarios/salario"</a:t>
            </a:r>
            <a:r>
              <a:rPr b="1" lang="de-DE" sz="1150">
                <a:solidFill>
                  <a:srgbClr val="D4D4D4"/>
                </a:solidFill>
                <a:latin typeface="Courier New"/>
                <a:ea typeface="Courier New"/>
                <a:cs typeface="Courier New"/>
                <a:sym typeface="Courier New"/>
              </a:rPr>
              <a:t>,</a:t>
            </a:r>
            <a:r>
              <a:rPr b="1" lang="de-DE" sz="1150">
                <a:solidFill>
                  <a:srgbClr val="CE9178"/>
                </a:solidFill>
                <a:latin typeface="Courier New"/>
                <a:ea typeface="Courier New"/>
                <a:cs typeface="Courier New"/>
                <a:sym typeface="Courier New"/>
              </a:rPr>
              <a:t> </a:t>
            </a:r>
            <a:r>
              <a:rPr b="1" lang="de-DE" sz="1150">
                <a:solidFill>
                  <a:srgbClr val="CE9178"/>
                </a:solidFill>
                <a:latin typeface="Courier New"/>
                <a:ea typeface="Courier New"/>
                <a:cs typeface="Courier New"/>
                <a:sym typeface="Courier New"/>
              </a:rPr>
              <a:t>"/funcionarios/pagina"</a:t>
            </a:r>
            <a:r>
              <a:rPr b="1" lang="de-DE" sz="1150">
                <a:solidFill>
                  <a:srgbClr val="D4D4D4"/>
                </a:solidFill>
                <a:latin typeface="Courier New"/>
                <a:ea typeface="Courier New"/>
                <a:cs typeface="Courier New"/>
                <a:sym typeface="Courier New"/>
              </a:rPr>
              <a:t>,</a:t>
            </a:r>
            <a:r>
              <a:rPr b="1" lang="de-DE" sz="1150">
                <a:solidFill>
                  <a:srgbClr val="CE9178"/>
                </a:solidFill>
                <a:latin typeface="Courier New"/>
                <a:ea typeface="Courier New"/>
                <a:cs typeface="Courier New"/>
                <a:sym typeface="Courier New"/>
              </a:rPr>
              <a:t> "/funcionarios/nome"</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hasAuthority</a:t>
            </a:r>
            <a:r>
              <a:rPr b="1" lang="de-DE" sz="1150">
                <a:solidFill>
                  <a:srgbClr val="D4D4D4"/>
                </a:solidFill>
                <a:latin typeface="Courier New"/>
                <a:ea typeface="Courier New"/>
                <a:cs typeface="Courier New"/>
                <a:sym typeface="Courier New"/>
              </a:rPr>
              <a:t>(</a:t>
            </a:r>
            <a:r>
              <a:rPr b="1" lang="de-DE" sz="1150">
                <a:solidFill>
                  <a:srgbClr val="CE9178"/>
                </a:solidFill>
                <a:latin typeface="Courier New"/>
                <a:ea typeface="Courier New"/>
                <a:cs typeface="Courier New"/>
                <a:sym typeface="Courier New"/>
              </a:rPr>
              <a:t>"ADMIN"</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antMatchers</a:t>
            </a:r>
            <a:r>
              <a:rPr b="1" lang="de-DE" sz="1150">
                <a:solidFill>
                  <a:srgbClr val="D4D4D4"/>
                </a:solidFill>
                <a:latin typeface="Courier New"/>
                <a:ea typeface="Courier New"/>
                <a:cs typeface="Courier New"/>
                <a:sym typeface="Courier New"/>
              </a:rPr>
              <a:t>(</a:t>
            </a:r>
            <a:r>
              <a:rPr b="1" lang="de-DE" sz="1150">
                <a:solidFill>
                  <a:srgbClr val="4EC9B0"/>
                </a:solidFill>
                <a:latin typeface="Courier New"/>
                <a:ea typeface="Courier New"/>
                <a:cs typeface="Courier New"/>
                <a:sym typeface="Courier New"/>
              </a:rPr>
              <a:t>HttpMethod</a:t>
            </a:r>
            <a:r>
              <a:rPr b="1" lang="de-DE" sz="1150">
                <a:solidFill>
                  <a:srgbClr val="D4D4D4"/>
                </a:solidFill>
                <a:latin typeface="Courier New"/>
                <a:ea typeface="Courier New"/>
                <a:cs typeface="Courier New"/>
                <a:sym typeface="Courier New"/>
              </a:rPr>
              <a:t>.</a:t>
            </a:r>
            <a:r>
              <a:rPr b="1" lang="de-DE" sz="1150">
                <a:solidFill>
                  <a:srgbClr val="4FC1FF"/>
                </a:solidFill>
                <a:latin typeface="Courier New"/>
                <a:ea typeface="Courier New"/>
                <a:cs typeface="Courier New"/>
                <a:sym typeface="Courier New"/>
              </a:rPr>
              <a:t>GET</a:t>
            </a:r>
            <a:r>
              <a:rPr b="1" lang="de-DE" sz="1150">
                <a:solidFill>
                  <a:srgbClr val="D4D4D4"/>
                </a:solidFill>
                <a:latin typeface="Courier New"/>
                <a:ea typeface="Courier New"/>
                <a:cs typeface="Courier New"/>
                <a:sym typeface="Courier New"/>
              </a:rPr>
              <a:t>, </a:t>
            </a:r>
            <a:r>
              <a:rPr b="1" lang="de-DE" sz="1150">
                <a:solidFill>
                  <a:srgbClr val="CE9178"/>
                </a:solidFill>
                <a:latin typeface="Courier New"/>
                <a:ea typeface="Courier New"/>
                <a:cs typeface="Courier New"/>
                <a:sym typeface="Courier New"/>
              </a:rPr>
              <a:t>"/usuarios"</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hasAnyAuthority</a:t>
            </a:r>
            <a:r>
              <a:rPr b="1" lang="de-DE" sz="1150">
                <a:solidFill>
                  <a:srgbClr val="D4D4D4"/>
                </a:solidFill>
                <a:latin typeface="Courier New"/>
                <a:ea typeface="Courier New"/>
                <a:cs typeface="Courier New"/>
                <a:sym typeface="Courier New"/>
              </a:rPr>
              <a:t>(</a:t>
            </a:r>
            <a:r>
              <a:rPr b="1" lang="de-DE" sz="1150">
                <a:solidFill>
                  <a:srgbClr val="CE9178"/>
                </a:solidFill>
                <a:latin typeface="Courier New"/>
                <a:ea typeface="Courier New"/>
                <a:cs typeface="Courier New"/>
                <a:sym typeface="Courier New"/>
              </a:rPr>
              <a:t>"ADMIN"</a:t>
            </a:r>
            <a:r>
              <a:rPr b="1" lang="de-DE" sz="1150">
                <a:solidFill>
                  <a:srgbClr val="D4D4D4"/>
                </a:solidFill>
                <a:latin typeface="Courier New"/>
                <a:ea typeface="Courier New"/>
                <a:cs typeface="Courier New"/>
                <a:sym typeface="Courier New"/>
              </a:rPr>
              <a:t>,</a:t>
            </a:r>
            <a:r>
              <a:rPr b="1" lang="de-DE" sz="1150">
                <a:solidFill>
                  <a:srgbClr val="CE9178"/>
                </a:solidFill>
                <a:latin typeface="Courier New"/>
                <a:ea typeface="Courier New"/>
                <a:cs typeface="Courier New"/>
                <a:sym typeface="Courier New"/>
              </a:rPr>
              <a:t>"USER"</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150">
                <a:solidFill>
                  <a:srgbClr val="D4D4D4"/>
                </a:solidFill>
                <a:latin typeface="Courier New"/>
                <a:ea typeface="Courier New"/>
                <a:cs typeface="Courier New"/>
                <a:sym typeface="Courier New"/>
              </a:rPr>
              <a:t>    .</a:t>
            </a:r>
            <a:r>
              <a:rPr b="1" lang="de-DE" sz="1150">
                <a:solidFill>
                  <a:srgbClr val="DCDCAA"/>
                </a:solidFill>
                <a:latin typeface="Courier New"/>
                <a:ea typeface="Courier New"/>
                <a:cs typeface="Courier New"/>
                <a:sym typeface="Courier New"/>
              </a:rPr>
              <a:t>antMatchers</a:t>
            </a:r>
            <a:r>
              <a:rPr b="1" lang="de-DE" sz="1150">
                <a:solidFill>
                  <a:srgbClr val="D4D4D4"/>
                </a:solidFill>
                <a:latin typeface="Courier New"/>
                <a:ea typeface="Courier New"/>
                <a:cs typeface="Courier New"/>
                <a:sym typeface="Courier New"/>
              </a:rPr>
              <a:t>(</a:t>
            </a:r>
            <a:r>
              <a:rPr b="1" lang="de-DE" sz="1150">
                <a:solidFill>
                  <a:srgbClr val="4EC9B0"/>
                </a:solidFill>
                <a:latin typeface="Courier New"/>
                <a:ea typeface="Courier New"/>
                <a:cs typeface="Courier New"/>
                <a:sym typeface="Courier New"/>
              </a:rPr>
              <a:t>HttpMethod</a:t>
            </a:r>
            <a:r>
              <a:rPr b="1" lang="de-DE" sz="1150">
                <a:solidFill>
                  <a:srgbClr val="D4D4D4"/>
                </a:solidFill>
                <a:latin typeface="Courier New"/>
                <a:ea typeface="Courier New"/>
                <a:cs typeface="Courier New"/>
                <a:sym typeface="Courier New"/>
              </a:rPr>
              <a:t>.</a:t>
            </a:r>
            <a:r>
              <a:rPr b="1" lang="de-DE" sz="1150">
                <a:solidFill>
                  <a:srgbClr val="4FC1FF"/>
                </a:solidFill>
                <a:latin typeface="Courier New"/>
                <a:ea typeface="Courier New"/>
                <a:cs typeface="Courier New"/>
                <a:sym typeface="Courier New"/>
              </a:rPr>
              <a:t>POST</a:t>
            </a:r>
            <a:r>
              <a:rPr b="1" lang="de-DE" sz="1150">
                <a:solidFill>
                  <a:srgbClr val="D4D4D4"/>
                </a:solidFill>
                <a:latin typeface="Courier New"/>
                <a:ea typeface="Courier New"/>
                <a:cs typeface="Courier New"/>
                <a:sym typeface="Courier New"/>
              </a:rPr>
              <a:t>, </a:t>
            </a:r>
            <a:r>
              <a:rPr b="1" lang="de-DE" sz="1150">
                <a:solidFill>
                  <a:srgbClr val="CE9178"/>
                </a:solidFill>
                <a:latin typeface="Courier New"/>
                <a:ea typeface="Courier New"/>
                <a:cs typeface="Courier New"/>
                <a:sym typeface="Courier New"/>
              </a:rPr>
              <a:t>"/usuarios"</a:t>
            </a:r>
            <a:r>
              <a:rPr b="1" lang="de-DE" sz="1150">
                <a:solidFill>
                  <a:srgbClr val="D4D4D4"/>
                </a:solidFill>
                <a:latin typeface="Courier New"/>
                <a:ea typeface="Courier New"/>
                <a:cs typeface="Courier New"/>
                <a:sym typeface="Courier New"/>
              </a:rPr>
              <a:t>).</a:t>
            </a:r>
            <a:r>
              <a:rPr b="1" lang="de-DE" sz="1150">
                <a:solidFill>
                  <a:srgbClr val="DCDCAA"/>
                </a:solidFill>
                <a:latin typeface="Courier New"/>
                <a:ea typeface="Courier New"/>
                <a:cs typeface="Courier New"/>
                <a:sym typeface="Courier New"/>
              </a:rPr>
              <a:t>hasAuthority</a:t>
            </a:r>
            <a:r>
              <a:rPr b="1" lang="de-DE" sz="1150">
                <a:solidFill>
                  <a:srgbClr val="D4D4D4"/>
                </a:solidFill>
                <a:latin typeface="Courier New"/>
                <a:ea typeface="Courier New"/>
                <a:cs typeface="Courier New"/>
                <a:sym typeface="Courier New"/>
              </a:rPr>
              <a:t>(</a:t>
            </a:r>
            <a:r>
              <a:rPr b="1" lang="de-DE" sz="1150">
                <a:solidFill>
                  <a:srgbClr val="CE9178"/>
                </a:solidFill>
                <a:latin typeface="Courier New"/>
                <a:ea typeface="Courier New"/>
                <a:cs typeface="Courier New"/>
                <a:sym typeface="Courier New"/>
              </a:rPr>
              <a:t>"ADMIN"</a:t>
            </a:r>
            <a:r>
              <a:rPr b="1" lang="de-DE" sz="1150">
                <a:solidFill>
                  <a:srgbClr val="D4D4D4"/>
                </a:solidFill>
                <a:latin typeface="Courier New"/>
                <a:ea typeface="Courier New"/>
                <a:cs typeface="Courier New"/>
                <a:sym typeface="Courier New"/>
              </a:rPr>
              <a:t>)</a:t>
            </a:r>
            <a:endParaRPr b="1" sz="1150">
              <a:solidFill>
                <a:srgbClr val="D4D4D4"/>
              </a:solidFill>
              <a:latin typeface="Courier New"/>
              <a:ea typeface="Courier New"/>
              <a:cs typeface="Courier New"/>
              <a:sym typeface="Courier New"/>
            </a:endParaRPr>
          </a:p>
        </p:txBody>
      </p:sp>
      <p:sp>
        <p:nvSpPr>
          <p:cNvPr id="325" name="Google Shape;325;g1506085cb33_0_386"/>
          <p:cNvSpPr txBox="1"/>
          <p:nvPr/>
        </p:nvSpPr>
        <p:spPr>
          <a:xfrm>
            <a:off x="763050" y="3815225"/>
            <a:ext cx="9354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de-DE">
                <a:latin typeface="Calibri"/>
                <a:ea typeface="Calibri"/>
                <a:cs typeface="Calibri"/>
                <a:sym typeface="Calibri"/>
              </a:rPr>
              <a:t>a url / e todo o conteudo de /public pode ser acessado por todos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latin typeface="Calibri"/>
                <a:ea typeface="Calibri"/>
                <a:cs typeface="Calibri"/>
                <a:sym typeface="Calibri"/>
              </a:rPr>
              <a:t>/funcionario pode ser acessado por todos, mesmo por pessoas não autenticadas (público)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solidFill>
                  <a:schemeClr val="dk1"/>
                </a:solidFill>
                <a:latin typeface="Calibri"/>
                <a:ea typeface="Calibri"/>
                <a:cs typeface="Calibri"/>
                <a:sym typeface="Calibri"/>
              </a:rPr>
              <a:t>/funcionario</a:t>
            </a:r>
            <a:r>
              <a:rPr lang="de-DE">
                <a:latin typeface="Calibri"/>
                <a:ea typeface="Calibri"/>
                <a:cs typeface="Calibri"/>
                <a:sym typeface="Calibri"/>
              </a:rPr>
              <a:t>/salario só pode ser acessado por um </a:t>
            </a:r>
            <a:r>
              <a:rPr lang="de-DE">
                <a:latin typeface="Calibri"/>
                <a:ea typeface="Calibri"/>
                <a:cs typeface="Calibri"/>
                <a:sym typeface="Calibri"/>
              </a:rPr>
              <a:t>usuário</a:t>
            </a:r>
            <a:r>
              <a:rPr lang="de-DE">
                <a:latin typeface="Calibri"/>
                <a:ea typeface="Calibri"/>
                <a:cs typeface="Calibri"/>
                <a:sym typeface="Calibri"/>
              </a:rPr>
              <a:t> ADMIN e apenas no método GET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solidFill>
                  <a:schemeClr val="dk1"/>
                </a:solidFill>
                <a:latin typeface="Calibri"/>
                <a:ea typeface="Calibri"/>
                <a:cs typeface="Calibri"/>
                <a:sym typeface="Calibri"/>
              </a:rPr>
              <a:t>/funcionario/pagina só pode ser acessado por um usuário ADMIN e apenas no método GET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de-DE">
                <a:solidFill>
                  <a:schemeClr val="dk1"/>
                </a:solidFill>
                <a:latin typeface="Calibri"/>
                <a:ea typeface="Calibri"/>
                <a:cs typeface="Calibri"/>
                <a:sym typeface="Calibri"/>
              </a:rPr>
              <a:t>/funcionario/nome só pode ser acessado por um usuário ADMIN e apenas no método GET</a:t>
            </a:r>
            <a:endParaRPr>
              <a:solidFill>
                <a:schemeClr val="dk1"/>
              </a:solidFill>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latin typeface="Calibri"/>
                <a:ea typeface="Calibri"/>
                <a:cs typeface="Calibri"/>
                <a:sym typeface="Calibri"/>
              </a:rPr>
              <a:t>/usuarios pode ser acessado no método GET por usuários com </a:t>
            </a:r>
            <a:r>
              <a:rPr lang="de-DE">
                <a:latin typeface="Calibri"/>
                <a:ea typeface="Calibri"/>
                <a:cs typeface="Calibri"/>
                <a:sym typeface="Calibri"/>
              </a:rPr>
              <a:t>perfis</a:t>
            </a:r>
            <a:r>
              <a:rPr lang="de-DE">
                <a:latin typeface="Calibri"/>
                <a:ea typeface="Calibri"/>
                <a:cs typeface="Calibri"/>
                <a:sym typeface="Calibri"/>
              </a:rPr>
              <a:t> ADMIN ou USER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de-DE">
                <a:latin typeface="Calibri"/>
                <a:ea typeface="Calibri"/>
                <a:cs typeface="Calibri"/>
                <a:sym typeface="Calibri"/>
              </a:rPr>
              <a:t>/usuarios pode ser acessado no método POST apenas por usuário ADMIN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Ou seja, </a:t>
            </a:r>
            <a:r>
              <a:rPr lang="de-DE">
                <a:latin typeface="Calibri"/>
                <a:ea typeface="Calibri"/>
                <a:cs typeface="Calibri"/>
                <a:sym typeface="Calibri"/>
              </a:rPr>
              <a:t>usuários</a:t>
            </a:r>
            <a:r>
              <a:rPr lang="de-DE">
                <a:latin typeface="Calibri"/>
                <a:ea typeface="Calibri"/>
                <a:cs typeface="Calibri"/>
                <a:sym typeface="Calibri"/>
              </a:rPr>
              <a:t> que </a:t>
            </a:r>
            <a:r>
              <a:rPr lang="de-DE">
                <a:latin typeface="Calibri"/>
                <a:ea typeface="Calibri"/>
                <a:cs typeface="Calibri"/>
                <a:sym typeface="Calibri"/>
              </a:rPr>
              <a:t>tenham</a:t>
            </a:r>
            <a:r>
              <a:rPr lang="de-DE">
                <a:latin typeface="Calibri"/>
                <a:ea typeface="Calibri"/>
                <a:cs typeface="Calibri"/>
                <a:sym typeface="Calibri"/>
              </a:rPr>
              <a:t> o perfil ADMIN podem consultar </a:t>
            </a:r>
            <a:r>
              <a:rPr lang="de-DE">
                <a:latin typeface="Calibri"/>
                <a:ea typeface="Calibri"/>
                <a:cs typeface="Calibri"/>
                <a:sym typeface="Calibri"/>
              </a:rPr>
              <a:t>salários, pagina nome,</a:t>
            </a:r>
            <a:r>
              <a:rPr lang="de-DE">
                <a:latin typeface="Calibri"/>
                <a:ea typeface="Calibri"/>
                <a:cs typeface="Calibri"/>
                <a:sym typeface="Calibri"/>
              </a:rPr>
              <a:t> consultar usuários e incluir novos usuários. Usuários com o perfil USER só podem consultar usuários.</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Qualquer pessoa pode consultar funcionários e / (index.html por exemplo) e o conteúdo de public.</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506085cb33_0_40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Permissões de Acesso</a:t>
            </a:r>
            <a:endParaRPr/>
          </a:p>
        </p:txBody>
      </p:sp>
      <p:pic>
        <p:nvPicPr>
          <p:cNvPr id="331" name="Google Shape;331;g1506085cb33_0_405"/>
          <p:cNvPicPr preferRelativeResize="0"/>
          <p:nvPr/>
        </p:nvPicPr>
        <p:blipFill>
          <a:blip r:embed="rId3">
            <a:alphaModFix/>
          </a:blip>
          <a:stretch>
            <a:fillRect/>
          </a:stretch>
        </p:blipFill>
        <p:spPr>
          <a:xfrm>
            <a:off x="6257650" y="1943500"/>
            <a:ext cx="5752675" cy="4424650"/>
          </a:xfrm>
          <a:prstGeom prst="rect">
            <a:avLst/>
          </a:prstGeom>
          <a:noFill/>
          <a:ln cap="flat" cmpd="sng" w="9525">
            <a:solidFill>
              <a:schemeClr val="dk2"/>
            </a:solidFill>
            <a:prstDash val="solid"/>
            <a:round/>
            <a:headEnd len="sm" w="sm" type="none"/>
            <a:tailEnd len="sm" w="sm" type="none"/>
          </a:ln>
        </p:spPr>
      </p:pic>
      <p:pic>
        <p:nvPicPr>
          <p:cNvPr id="332" name="Google Shape;332;g1506085cb33_0_405"/>
          <p:cNvPicPr preferRelativeResize="0"/>
          <p:nvPr/>
        </p:nvPicPr>
        <p:blipFill>
          <a:blip r:embed="rId4">
            <a:alphaModFix/>
          </a:blip>
          <a:stretch>
            <a:fillRect/>
          </a:stretch>
        </p:blipFill>
        <p:spPr>
          <a:xfrm>
            <a:off x="190075" y="2009450"/>
            <a:ext cx="5952849" cy="3353268"/>
          </a:xfrm>
          <a:prstGeom prst="rect">
            <a:avLst/>
          </a:prstGeom>
          <a:noFill/>
          <a:ln cap="flat" cmpd="sng" w="9525">
            <a:solidFill>
              <a:schemeClr val="dk2"/>
            </a:solidFill>
            <a:prstDash val="solid"/>
            <a:round/>
            <a:headEnd len="sm" w="sm" type="none"/>
            <a:tailEnd len="sm" w="sm" type="none"/>
          </a:ln>
        </p:spPr>
      </p:pic>
      <p:sp>
        <p:nvSpPr>
          <p:cNvPr id="333" name="Google Shape;333;g1506085cb33_0_405"/>
          <p:cNvSpPr txBox="1"/>
          <p:nvPr/>
        </p:nvSpPr>
        <p:spPr>
          <a:xfrm>
            <a:off x="216675" y="1573200"/>
            <a:ext cx="58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Usuário</a:t>
            </a:r>
            <a:r>
              <a:rPr lang="de-DE">
                <a:latin typeface="Calibri"/>
                <a:ea typeface="Calibri"/>
                <a:cs typeface="Calibri"/>
                <a:sym typeface="Calibri"/>
              </a:rPr>
              <a:t> com perfil apenas USER, não tem acesso: status 403 - proibido acesso</a:t>
            </a:r>
            <a:endParaRPr>
              <a:latin typeface="Calibri"/>
              <a:ea typeface="Calibri"/>
              <a:cs typeface="Calibri"/>
              <a:sym typeface="Calibri"/>
            </a:endParaRPr>
          </a:p>
        </p:txBody>
      </p:sp>
      <p:sp>
        <p:nvSpPr>
          <p:cNvPr id="334" name="Google Shape;334;g1506085cb33_0_405"/>
          <p:cNvSpPr txBox="1"/>
          <p:nvPr/>
        </p:nvSpPr>
        <p:spPr>
          <a:xfrm>
            <a:off x="6257650" y="1543300"/>
            <a:ext cx="58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Usuário</a:t>
            </a:r>
            <a:r>
              <a:rPr lang="de-DE">
                <a:latin typeface="Calibri"/>
                <a:ea typeface="Calibri"/>
                <a:cs typeface="Calibri"/>
                <a:sym typeface="Calibri"/>
              </a:rPr>
              <a:t> com perfil apenas ADMIN, acesso concedido</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506085cb33_0_166"/>
          <p:cNvSpPr txBox="1"/>
          <p:nvPr>
            <p:ph type="title"/>
          </p:nvPr>
        </p:nvSpPr>
        <p:spPr>
          <a:xfrm>
            <a:off x="797419" y="1810358"/>
            <a:ext cx="3571200" cy="306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 </a:t>
            </a:r>
            <a:endParaRPr/>
          </a:p>
          <a:p>
            <a:pPr indent="0" lvl="0" marL="0" rtl="0" algn="l">
              <a:spcBef>
                <a:spcPts val="0"/>
              </a:spcBef>
              <a:spcAft>
                <a:spcPts val="0"/>
              </a:spcAft>
              <a:buNone/>
            </a:pPr>
            <a:r>
              <a:rPr lang="de-DE"/>
              <a:t>Json Web Token</a:t>
            </a:r>
            <a:endParaRPr/>
          </a:p>
        </p:txBody>
      </p:sp>
      <p:sp>
        <p:nvSpPr>
          <p:cNvPr id="340" name="Google Shape;340;g1506085cb33_0_166"/>
          <p:cNvSpPr txBox="1"/>
          <p:nvPr>
            <p:ph idx="1" type="body"/>
          </p:nvPr>
        </p:nvSpPr>
        <p:spPr>
          <a:xfrm>
            <a:off x="4923720" y="812331"/>
            <a:ext cx="6720000" cy="4063800"/>
          </a:xfrm>
          <a:prstGeom prst="rect">
            <a:avLst/>
          </a:prstGeom>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39285"/>
              <a:buFont typeface="Arial"/>
              <a:buNone/>
            </a:pPr>
            <a:r>
              <a:rPr lang="de-DE"/>
              <a:t>Aplicações tradicionais onde o front-end e back-end estão na mesma aplicação é utilizado o conceito de sessão para autorizarmos os recursos disponíveis na aplicação.  Em aplicações REST são utilizados tokens para liberar os recursos.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de-DE"/>
              <a:t>JWT é</a:t>
            </a:r>
            <a:r>
              <a:rPr lang="de-DE"/>
              <a:t> um padrão que tem o objetivo de transmitir mensagens de uma forma segura utilizando um token compacto  no formato de um objeto JSON.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de-DE"/>
              <a:t>O JWT permite autenticar um usuário e garantir que as demais requisições serão feitas de forma autenticada, sendo possível restringir acessos a recursos e serviços com diferentes níveis de permissões.</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506085cb33_0_172"/>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Estrutura JWT</a:t>
            </a:r>
            <a:endParaRPr/>
          </a:p>
        </p:txBody>
      </p:sp>
      <p:pic>
        <p:nvPicPr>
          <p:cNvPr id="346" name="Google Shape;346;g1506085cb33_0_172"/>
          <p:cNvPicPr preferRelativeResize="0"/>
          <p:nvPr/>
        </p:nvPicPr>
        <p:blipFill rotWithShape="1">
          <a:blip r:embed="rId3">
            <a:alphaModFix/>
          </a:blip>
          <a:srcRect b="0" l="0" r="0" t="0"/>
          <a:stretch/>
        </p:blipFill>
        <p:spPr>
          <a:xfrm>
            <a:off x="4285600" y="1669740"/>
            <a:ext cx="7707874" cy="3925935"/>
          </a:xfrm>
          <a:prstGeom prst="rect">
            <a:avLst/>
          </a:prstGeom>
          <a:noFill/>
          <a:ln>
            <a:noFill/>
          </a:ln>
        </p:spPr>
      </p:pic>
      <p:sp>
        <p:nvSpPr>
          <p:cNvPr id="347" name="Google Shape;347;g1506085cb33_0_172"/>
          <p:cNvSpPr/>
          <p:nvPr/>
        </p:nvSpPr>
        <p:spPr>
          <a:xfrm>
            <a:off x="197425" y="1611525"/>
            <a:ext cx="3879000" cy="3514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de-DE"/>
              <a:t>Um token </a:t>
            </a:r>
            <a:r>
              <a:rPr lang="de-DE" sz="1400">
                <a:solidFill>
                  <a:srgbClr val="000000"/>
                </a:solidFill>
                <a:latin typeface="Arial"/>
                <a:ea typeface="Arial"/>
                <a:cs typeface="Arial"/>
                <a:sym typeface="Arial"/>
              </a:rPr>
              <a:t>JWT consiste em três partes</a:t>
            </a:r>
            <a:r>
              <a:rPr lang="de-DE"/>
              <a:t> separadas por pontos. </a:t>
            </a:r>
            <a:endParaRPr/>
          </a:p>
          <a:p>
            <a:pPr indent="0" lvl="0" marL="0" marR="0" rtl="0" algn="just">
              <a:spcBef>
                <a:spcPts val="0"/>
              </a:spcBef>
              <a:spcAft>
                <a:spcPts val="0"/>
              </a:spcAft>
              <a:buNone/>
            </a:pPr>
            <a:r>
              <a:t/>
            </a:r>
            <a:endParaRPr>
              <a:solidFill>
                <a:schemeClr val="dk1"/>
              </a:solidFill>
            </a:endParaRPr>
          </a:p>
          <a:p>
            <a:pPr indent="0" lvl="0" marL="0" marR="0" rtl="0" algn="just">
              <a:spcBef>
                <a:spcPts val="0"/>
              </a:spcBef>
              <a:spcAft>
                <a:spcPts val="0"/>
              </a:spcAft>
              <a:buNone/>
            </a:pPr>
            <a:r>
              <a:rPr lang="de-DE">
                <a:solidFill>
                  <a:schemeClr val="dk1"/>
                </a:solidFill>
              </a:rPr>
              <a:t>Cada parte é uma String Base64-URL</a:t>
            </a:r>
            <a:endParaRPr>
              <a:solidFill>
                <a:schemeClr val="dk1"/>
              </a:solidFill>
            </a:endParaRPr>
          </a:p>
          <a:p>
            <a:pPr indent="0" lvl="0" marL="0" marR="0" rtl="0" algn="just">
              <a:spcBef>
                <a:spcPts val="0"/>
              </a:spcBef>
              <a:spcAft>
                <a:spcPts val="0"/>
              </a:spcAft>
              <a:buNone/>
            </a:pPr>
            <a:r>
              <a:t/>
            </a:r>
            <a:endParaRPr>
              <a:solidFill>
                <a:schemeClr val="dk1"/>
              </a:solidFill>
            </a:endParaRPr>
          </a:p>
          <a:p>
            <a:pPr indent="0" lvl="0" marL="0" marR="0" rtl="0" algn="just">
              <a:spcBef>
                <a:spcPts val="0"/>
              </a:spcBef>
              <a:spcAft>
                <a:spcPts val="0"/>
              </a:spcAft>
              <a:buNone/>
            </a:pPr>
            <a:r>
              <a:rPr lang="de-DE">
                <a:solidFill>
                  <a:schemeClr val="dk1"/>
                </a:solidFill>
              </a:rPr>
              <a:t>Cada string representa uma parte do token</a:t>
            </a:r>
            <a:r>
              <a:rPr lang="de-DE" sz="1400">
                <a:solidFill>
                  <a:srgbClr val="000000"/>
                </a:solidFill>
                <a:latin typeface="Arial"/>
                <a:ea typeface="Arial"/>
                <a:cs typeface="Arial"/>
                <a:sym typeface="Arial"/>
              </a:rPr>
              <a:t>:</a:t>
            </a:r>
            <a:endParaRPr/>
          </a:p>
          <a:p>
            <a:pPr indent="0" lvl="0" marL="0" marR="0" rtl="0" algn="just">
              <a:spcBef>
                <a:spcPts val="0"/>
              </a:spcBef>
              <a:spcAft>
                <a:spcPts val="0"/>
              </a:spcAft>
              <a:buNone/>
            </a:pPr>
            <a:r>
              <a:t/>
            </a:r>
            <a:endParaRPr sz="1400">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de-DE" sz="1400">
                <a:solidFill>
                  <a:srgbClr val="000000"/>
                </a:solidFill>
                <a:latin typeface="Arial"/>
                <a:ea typeface="Arial"/>
                <a:cs typeface="Arial"/>
                <a:sym typeface="Arial"/>
              </a:rPr>
              <a:t>Header</a:t>
            </a:r>
            <a:endParaRPr/>
          </a:p>
          <a:p>
            <a:pPr indent="-285750" lvl="0" marL="285750" marR="0" rtl="0" algn="just">
              <a:spcBef>
                <a:spcPts val="0"/>
              </a:spcBef>
              <a:spcAft>
                <a:spcPts val="0"/>
              </a:spcAft>
              <a:buClr>
                <a:srgbClr val="000000"/>
              </a:buClr>
              <a:buSzPts val="1400"/>
              <a:buFont typeface="Noto Sans Symbols"/>
              <a:buChar char="▪"/>
            </a:pPr>
            <a:r>
              <a:rPr lang="de-DE" sz="1400">
                <a:solidFill>
                  <a:srgbClr val="000000"/>
                </a:solidFill>
                <a:latin typeface="Arial"/>
                <a:ea typeface="Arial"/>
                <a:cs typeface="Arial"/>
                <a:sym typeface="Arial"/>
              </a:rPr>
              <a:t>Payload</a:t>
            </a:r>
            <a:endParaRPr sz="1400">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400"/>
              <a:buFont typeface="Noto Sans Symbols"/>
              <a:buChar char="▪"/>
            </a:pPr>
            <a:r>
              <a:rPr lang="de-DE" sz="1400">
                <a:solidFill>
                  <a:srgbClr val="000000"/>
                </a:solidFill>
                <a:latin typeface="Arial"/>
                <a:ea typeface="Arial"/>
                <a:cs typeface="Arial"/>
                <a:sym typeface="Arial"/>
              </a:rPr>
              <a:t>Signature</a:t>
            </a:r>
            <a:endParaRPr sz="1400">
              <a:solidFill>
                <a:srgbClr val="000000"/>
              </a:solidFill>
              <a:latin typeface="Arial"/>
              <a:ea typeface="Arial"/>
              <a:cs typeface="Arial"/>
              <a:sym typeface="Arial"/>
            </a:endParaRPr>
          </a:p>
          <a:p>
            <a:pPr indent="0" lvl="0" marL="0" marR="0" rtl="0" algn="just">
              <a:spcBef>
                <a:spcPts val="0"/>
              </a:spcBef>
              <a:spcAft>
                <a:spcPts val="0"/>
              </a:spcAft>
              <a:buNone/>
            </a:pPr>
            <a:r>
              <a:t/>
            </a:r>
            <a:endParaRPr/>
          </a:p>
          <a:p>
            <a:pPr indent="0" lvl="0" marL="0" marR="0" rtl="0" algn="just">
              <a:spcBef>
                <a:spcPts val="0"/>
              </a:spcBef>
              <a:spcAft>
                <a:spcPts val="0"/>
              </a:spcAft>
              <a:buNone/>
            </a:pPr>
            <a:r>
              <a:t/>
            </a:r>
            <a:endParaRPr/>
          </a:p>
          <a:p>
            <a:pPr indent="0" lvl="0" marL="0" marR="0" rtl="0" algn="just">
              <a:spcBef>
                <a:spcPts val="0"/>
              </a:spcBef>
              <a:spcAft>
                <a:spcPts val="0"/>
              </a:spcAft>
              <a:buClr>
                <a:schemeClr val="dk1"/>
              </a:buClr>
              <a:buSzPts val="1100"/>
              <a:buFont typeface="Arial"/>
              <a:buNone/>
            </a:pPr>
            <a:r>
              <a:rPr lang="de-DE"/>
              <a:t>O site </a:t>
            </a:r>
            <a:r>
              <a:rPr lang="de-DE" u="sng">
                <a:solidFill>
                  <a:schemeClr val="hlink"/>
                </a:solidFill>
                <a:hlinkClick r:id="rId4"/>
              </a:rPr>
              <a:t>https://jwt.io</a:t>
            </a:r>
            <a:r>
              <a:rPr lang="de-DE"/>
              <a:t> exibe a estrutura de forma detalhada:</a:t>
            </a:r>
            <a:endParaRPr/>
          </a:p>
          <a:p>
            <a:pPr indent="0" lvl="0" marL="0" marR="0" rtl="0" algn="just">
              <a:spcBef>
                <a:spcPts val="0"/>
              </a:spcBef>
              <a:spcAft>
                <a:spcPts val="0"/>
              </a:spcAft>
              <a:buClr>
                <a:schemeClr val="dk1"/>
              </a:buClr>
              <a:buSzPts val="1100"/>
              <a:buFont typeface="Arial"/>
              <a:buNone/>
            </a:pPr>
            <a:r>
              <a:t/>
            </a:r>
            <a:endParaRPr/>
          </a:p>
          <a:p>
            <a:pPr indent="0" lvl="0" marL="0" marR="0" rtl="0" algn="just">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34a7b2d169_1_0"/>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Basic Authentication</a:t>
            </a:r>
            <a:endParaRPr/>
          </a:p>
        </p:txBody>
      </p:sp>
      <p:sp>
        <p:nvSpPr>
          <p:cNvPr id="113" name="Google Shape;113;g134a7b2d169_1_0"/>
          <p:cNvSpPr/>
          <p:nvPr/>
        </p:nvSpPr>
        <p:spPr>
          <a:xfrm>
            <a:off x="517980" y="2054654"/>
            <a:ext cx="11501700" cy="360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Autenticação HTTP Basic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É a forma básica de autenticar um usuário na API, para isto precisamos definir um usuário e senha no servidor.  O Spring possui essa autenticação embutida automaticamente no Spring Security.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Spring Security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É uma biblioteca que fornece autenticação e autorização trabalhando com diversos protocolos.  Precisamos adicionar a dependência do Spring Security para trabalhar com a autenticação.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de-DE"/>
              <a:t>     		</a:t>
            </a:r>
            <a:r>
              <a:rPr b="1" lang="de-DE">
                <a:latin typeface="Courier New"/>
                <a:ea typeface="Courier New"/>
                <a:cs typeface="Courier New"/>
                <a:sym typeface="Courier New"/>
              </a:rPr>
              <a:t>&lt;dependency&gt;</a:t>
            </a:r>
            <a:endParaRPr b="1">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de-DE">
                <a:latin typeface="Courier New"/>
                <a:ea typeface="Courier New"/>
                <a:cs typeface="Courier New"/>
                <a:sym typeface="Courier New"/>
              </a:rPr>
              <a:t>			&lt;groupId&gt;org.springframework.boot&lt;/groupId&gt;</a:t>
            </a:r>
            <a:endParaRPr b="1">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de-DE">
                <a:latin typeface="Courier New"/>
                <a:ea typeface="Courier New"/>
                <a:cs typeface="Courier New"/>
                <a:sym typeface="Courier New"/>
              </a:rPr>
              <a:t>			&lt;artifactId&gt;spring-boot-starter-security&lt;/artifactId&gt;</a:t>
            </a:r>
            <a:endParaRPr b="1">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de-DE">
                <a:latin typeface="Courier New"/>
                <a:ea typeface="Courier New"/>
                <a:cs typeface="Courier New"/>
                <a:sym typeface="Courier New"/>
              </a:rPr>
              <a:t>		&lt;/dependency&gt;</a:t>
            </a:r>
            <a:endParaRPr b="1">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de-DE" sz="1400" u="none" cap="none" strike="noStrike">
                <a:solidFill>
                  <a:srgbClr val="000000"/>
                </a:solidFill>
                <a:latin typeface="Arial"/>
                <a:ea typeface="Arial"/>
                <a:cs typeface="Arial"/>
                <a:sym typeface="Arial"/>
              </a:rPr>
              <a:t>Quando utilizar autenticação básica</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Geralmente usada em testes de desenvolvimento ou também quando queremos integrar nossa aplicação com outras </a:t>
            </a:r>
            <a:r>
              <a:rPr lang="de-DE" sz="1200"/>
              <a:t>aplicações</a:t>
            </a:r>
            <a:r>
              <a:rPr b="0" i="0" lang="de-DE" sz="1200" u="none" cap="none" strike="noStrike">
                <a:solidFill>
                  <a:srgbClr val="000000"/>
                </a:solidFill>
                <a:latin typeface="Arial"/>
                <a:ea typeface="Arial"/>
                <a:cs typeface="Arial"/>
                <a:sym typeface="Arial"/>
              </a:rPr>
              <a:t> de forma rápida.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506085cb33_0_18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Estrutura JWT</a:t>
            </a:r>
            <a:endParaRPr/>
          </a:p>
        </p:txBody>
      </p:sp>
      <p:sp>
        <p:nvSpPr>
          <p:cNvPr id="353" name="Google Shape;353;g1506085cb33_0_180"/>
          <p:cNvSpPr/>
          <p:nvPr/>
        </p:nvSpPr>
        <p:spPr>
          <a:xfrm>
            <a:off x="244926" y="1493700"/>
            <a:ext cx="3419700" cy="27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400">
                <a:solidFill>
                  <a:srgbClr val="000000"/>
                </a:solidFill>
                <a:latin typeface="Arial"/>
                <a:ea typeface="Arial"/>
                <a:cs typeface="Arial"/>
                <a:sym typeface="Arial"/>
              </a:rPr>
              <a:t>O header ou cabeçalho normalmente consiste em duas partes: o algoritmo de assinatura que está sendo utilizado e o tipo de token JWT.</a:t>
            </a:r>
            <a:endParaRPr sz="1400">
              <a:solidFill>
                <a:srgbClr val="000000"/>
              </a:solidFill>
              <a:latin typeface="Arial"/>
              <a:ea typeface="Arial"/>
              <a:cs typeface="Arial"/>
              <a:sym typeface="Arial"/>
            </a:endParaRPr>
          </a:p>
        </p:txBody>
      </p:sp>
      <p:pic>
        <p:nvPicPr>
          <p:cNvPr id="354" name="Google Shape;354;g1506085cb33_0_180"/>
          <p:cNvPicPr preferRelativeResize="0"/>
          <p:nvPr/>
        </p:nvPicPr>
        <p:blipFill rotWithShape="1">
          <a:blip r:embed="rId3">
            <a:alphaModFix/>
          </a:blip>
          <a:srcRect b="0" l="0" r="0" t="0"/>
          <a:stretch/>
        </p:blipFill>
        <p:spPr>
          <a:xfrm>
            <a:off x="4694372" y="1493694"/>
            <a:ext cx="4993267" cy="1453188"/>
          </a:xfrm>
          <a:prstGeom prst="rect">
            <a:avLst/>
          </a:prstGeom>
          <a:noFill/>
          <a:ln>
            <a:noFill/>
          </a:ln>
        </p:spPr>
      </p:pic>
      <p:pic>
        <p:nvPicPr>
          <p:cNvPr id="355" name="Google Shape;355;g1506085cb33_0_180"/>
          <p:cNvPicPr preferRelativeResize="0"/>
          <p:nvPr/>
        </p:nvPicPr>
        <p:blipFill rotWithShape="1">
          <a:blip r:embed="rId4">
            <a:alphaModFix/>
          </a:blip>
          <a:srcRect b="0" l="0" r="0" t="0"/>
          <a:stretch/>
        </p:blipFill>
        <p:spPr>
          <a:xfrm>
            <a:off x="4694381" y="3114931"/>
            <a:ext cx="4993266" cy="1548138"/>
          </a:xfrm>
          <a:prstGeom prst="rect">
            <a:avLst/>
          </a:prstGeom>
          <a:noFill/>
          <a:ln>
            <a:noFill/>
          </a:ln>
        </p:spPr>
      </p:pic>
      <p:sp>
        <p:nvSpPr>
          <p:cNvPr id="356" name="Google Shape;356;g1506085cb33_0_180"/>
          <p:cNvSpPr/>
          <p:nvPr/>
        </p:nvSpPr>
        <p:spPr>
          <a:xfrm>
            <a:off x="328299" y="2948553"/>
            <a:ext cx="3628200" cy="1855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400">
                <a:solidFill>
                  <a:srgbClr val="000000"/>
                </a:solidFill>
                <a:latin typeface="Arial"/>
                <a:ea typeface="Arial"/>
                <a:cs typeface="Arial"/>
                <a:sym typeface="Arial"/>
              </a:rPr>
              <a:t>A segunda parte  é o </a:t>
            </a:r>
            <a:r>
              <a:rPr b="1" lang="de-DE" sz="1400">
                <a:solidFill>
                  <a:srgbClr val="000000"/>
                </a:solidFill>
                <a:latin typeface="Arial"/>
                <a:ea typeface="Arial"/>
                <a:cs typeface="Arial"/>
                <a:sym typeface="Arial"/>
              </a:rPr>
              <a:t>payload</a:t>
            </a:r>
            <a:r>
              <a:rPr lang="de-DE" sz="1400">
                <a:solidFill>
                  <a:srgbClr val="000000"/>
                </a:solidFill>
                <a:latin typeface="Arial"/>
                <a:ea typeface="Arial"/>
                <a:cs typeface="Arial"/>
                <a:sym typeface="Arial"/>
              </a:rPr>
              <a:t> ou corpo, que contém as </a:t>
            </a:r>
            <a:r>
              <a:rPr b="1" lang="de-DE" sz="1400">
                <a:solidFill>
                  <a:srgbClr val="000000"/>
                </a:solidFill>
                <a:latin typeface="Arial"/>
                <a:ea typeface="Arial"/>
                <a:cs typeface="Arial"/>
                <a:sym typeface="Arial"/>
              </a:rPr>
              <a:t>claims</a:t>
            </a:r>
            <a:r>
              <a:rPr lang="de-DE" sz="1400">
                <a:solidFill>
                  <a:srgbClr val="000000"/>
                </a:solidFill>
                <a:latin typeface="Arial"/>
                <a:ea typeface="Arial"/>
                <a:cs typeface="Arial"/>
                <a:sym typeface="Arial"/>
              </a:rPr>
              <a:t> que normalmente são informações do usuário autenticado.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t/>
            </a:r>
            <a:endParaRPr/>
          </a:p>
          <a:p>
            <a:pPr indent="0" lvl="0" marL="0" marR="0" rtl="0" algn="just">
              <a:spcBef>
                <a:spcPts val="0"/>
              </a:spcBef>
              <a:spcAft>
                <a:spcPts val="0"/>
              </a:spcAft>
              <a:buNone/>
            </a:pPr>
            <a:r>
              <a:rPr lang="de-DE" sz="1400">
                <a:solidFill>
                  <a:srgbClr val="000000"/>
                </a:solidFill>
                <a:latin typeface="Arial"/>
                <a:ea typeface="Arial"/>
                <a:cs typeface="Arial"/>
                <a:sym typeface="Arial"/>
              </a:rPr>
              <a:t>A chave sub</a:t>
            </a:r>
            <a:r>
              <a:rPr lang="de-DE"/>
              <a:t> é obrigatória,</a:t>
            </a:r>
            <a:r>
              <a:rPr lang="de-DE" sz="1400">
                <a:solidFill>
                  <a:srgbClr val="000000"/>
                </a:solidFill>
                <a:latin typeface="Arial"/>
                <a:ea typeface="Arial"/>
                <a:cs typeface="Arial"/>
                <a:sym typeface="Arial"/>
              </a:rPr>
              <a:t> pois a mesma é um identificador da entidade a qual o token se refere.</a:t>
            </a:r>
            <a:endParaRPr/>
          </a:p>
        </p:txBody>
      </p:sp>
      <p:sp>
        <p:nvSpPr>
          <p:cNvPr id="357" name="Google Shape;357;g1506085cb33_0_180"/>
          <p:cNvSpPr/>
          <p:nvPr/>
        </p:nvSpPr>
        <p:spPr>
          <a:xfrm>
            <a:off x="3031225" y="4888775"/>
            <a:ext cx="7434900" cy="178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de-DE" sz="1600">
                <a:solidFill>
                  <a:srgbClr val="000000"/>
                </a:solidFill>
                <a:latin typeface="Arial"/>
                <a:ea typeface="Arial"/>
                <a:cs typeface="Arial"/>
                <a:sym typeface="Arial"/>
              </a:rPr>
              <a:t>Claims reservados</a:t>
            </a:r>
            <a:endParaRPr sz="1600">
              <a:solidFill>
                <a:srgbClr val="000000"/>
              </a:solidFill>
              <a:latin typeface="Arial"/>
              <a:ea typeface="Arial"/>
              <a:cs typeface="Arial"/>
              <a:sym typeface="Arial"/>
            </a:endParaRPr>
          </a:p>
          <a:p>
            <a:pPr indent="0" lvl="0" marL="0" marR="0" rtl="0" algn="l">
              <a:spcBef>
                <a:spcPts val="0"/>
              </a:spcBef>
              <a:spcAft>
                <a:spcPts val="0"/>
              </a:spcAft>
              <a:buNone/>
            </a:pPr>
            <a:r>
              <a:rPr lang="de-DE" sz="1400">
                <a:solidFill>
                  <a:srgbClr val="000000"/>
                </a:solidFill>
                <a:latin typeface="Arial"/>
                <a:ea typeface="Arial"/>
                <a:cs typeface="Arial"/>
                <a:sym typeface="Arial"/>
              </a:rPr>
              <a:t>Não são obrigatórios, mas importantes </a:t>
            </a:r>
            <a:r>
              <a:rPr lang="de-DE"/>
              <a:t>para a segurança</a:t>
            </a:r>
            <a:r>
              <a:rPr lang="de-DE" sz="1400">
                <a:solidFill>
                  <a:srgbClr val="000000"/>
                </a:solidFill>
                <a:latin typeface="Arial"/>
                <a:ea typeface="Arial"/>
                <a:cs typeface="Arial"/>
                <a:sym typeface="Arial"/>
              </a:rPr>
              <a:t> da API.</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b="1" lang="de-DE" sz="1400">
                <a:solidFill>
                  <a:srgbClr val="000000"/>
                </a:solidFill>
                <a:latin typeface="Arial"/>
                <a:ea typeface="Arial"/>
                <a:cs typeface="Arial"/>
                <a:sym typeface="Arial"/>
              </a:rPr>
              <a:t>sub</a:t>
            </a:r>
            <a:r>
              <a:rPr lang="de-DE" sz="1400">
                <a:solidFill>
                  <a:srgbClr val="000000"/>
                </a:solidFill>
                <a:latin typeface="Arial"/>
                <a:ea typeface="Arial"/>
                <a:cs typeface="Arial"/>
                <a:sym typeface="Arial"/>
              </a:rPr>
              <a:t> - Entidade </a:t>
            </a:r>
            <a:r>
              <a:rPr lang="de-DE"/>
              <a:t>a quem</a:t>
            </a:r>
            <a:r>
              <a:rPr lang="de-DE" sz="1400">
                <a:solidFill>
                  <a:srgbClr val="000000"/>
                </a:solidFill>
                <a:latin typeface="Arial"/>
                <a:ea typeface="Arial"/>
                <a:cs typeface="Arial"/>
                <a:sym typeface="Arial"/>
              </a:rPr>
              <a:t> o token pertence, normalmente o </a:t>
            </a:r>
            <a:r>
              <a:rPr lang="de-DE"/>
              <a:t>login</a:t>
            </a:r>
            <a:r>
              <a:rPr lang="de-DE" sz="1400">
                <a:solidFill>
                  <a:srgbClr val="000000"/>
                </a:solidFill>
                <a:latin typeface="Arial"/>
                <a:ea typeface="Arial"/>
                <a:cs typeface="Arial"/>
                <a:sym typeface="Arial"/>
              </a:rPr>
              <a:t> do usuário (ou o id).</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b="1" lang="de-DE" sz="1400">
                <a:solidFill>
                  <a:srgbClr val="000000"/>
                </a:solidFill>
                <a:latin typeface="Arial"/>
                <a:ea typeface="Arial"/>
                <a:cs typeface="Arial"/>
                <a:sym typeface="Arial"/>
              </a:rPr>
              <a:t>iss</a:t>
            </a:r>
            <a:r>
              <a:rPr lang="de-DE" sz="1400">
                <a:solidFill>
                  <a:srgbClr val="000000"/>
                </a:solidFill>
                <a:latin typeface="Arial"/>
                <a:ea typeface="Arial"/>
                <a:cs typeface="Arial"/>
                <a:sym typeface="Arial"/>
              </a:rPr>
              <a:t> -  identifica o emissor do token.</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b="1" lang="de-DE" sz="1400">
                <a:solidFill>
                  <a:srgbClr val="000000"/>
                </a:solidFill>
                <a:latin typeface="Arial"/>
                <a:ea typeface="Arial"/>
                <a:cs typeface="Arial"/>
                <a:sym typeface="Arial"/>
              </a:rPr>
              <a:t>exp</a:t>
            </a:r>
            <a:r>
              <a:rPr lang="de-DE" sz="1400">
                <a:solidFill>
                  <a:srgbClr val="000000"/>
                </a:solidFill>
                <a:latin typeface="Arial"/>
                <a:ea typeface="Arial"/>
                <a:cs typeface="Arial"/>
                <a:sym typeface="Arial"/>
              </a:rPr>
              <a:t> - Tempo de quando o token irá expirar.</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b="1" lang="de-DE" sz="1400">
                <a:solidFill>
                  <a:srgbClr val="000000"/>
                </a:solidFill>
                <a:latin typeface="Arial"/>
                <a:ea typeface="Arial"/>
                <a:cs typeface="Arial"/>
                <a:sym typeface="Arial"/>
              </a:rPr>
              <a:t>iat</a:t>
            </a:r>
            <a:r>
              <a:rPr lang="de-DE" sz="1400">
                <a:solidFill>
                  <a:srgbClr val="000000"/>
                </a:solidFill>
                <a:latin typeface="Arial"/>
                <a:ea typeface="Arial"/>
                <a:cs typeface="Arial"/>
                <a:sym typeface="Arial"/>
              </a:rPr>
              <a:t> - quando o token foi criado.</a:t>
            </a:r>
            <a:endParaRPr sz="14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506085cb33_0_18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Estrutura JWT</a:t>
            </a:r>
            <a:endParaRPr/>
          </a:p>
        </p:txBody>
      </p:sp>
      <p:pic>
        <p:nvPicPr>
          <p:cNvPr id="363" name="Google Shape;363;g1506085cb33_0_189"/>
          <p:cNvPicPr preferRelativeResize="0"/>
          <p:nvPr/>
        </p:nvPicPr>
        <p:blipFill rotWithShape="1">
          <a:blip r:embed="rId3">
            <a:alphaModFix/>
          </a:blip>
          <a:srcRect b="0" l="0" r="0" t="0"/>
          <a:stretch/>
        </p:blipFill>
        <p:spPr>
          <a:xfrm>
            <a:off x="5904308" y="1593507"/>
            <a:ext cx="6177500" cy="2221725"/>
          </a:xfrm>
          <a:prstGeom prst="rect">
            <a:avLst/>
          </a:prstGeom>
          <a:noFill/>
          <a:ln>
            <a:noFill/>
          </a:ln>
        </p:spPr>
      </p:pic>
      <p:sp>
        <p:nvSpPr>
          <p:cNvPr id="364" name="Google Shape;364;g1506085cb33_0_189"/>
          <p:cNvSpPr/>
          <p:nvPr/>
        </p:nvSpPr>
        <p:spPr>
          <a:xfrm>
            <a:off x="301075" y="1593500"/>
            <a:ext cx="4644600" cy="1147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400">
                <a:solidFill>
                  <a:srgbClr val="000000"/>
                </a:solidFill>
                <a:latin typeface="Arial"/>
                <a:ea typeface="Arial"/>
                <a:cs typeface="Arial"/>
                <a:sym typeface="Arial"/>
              </a:rPr>
              <a:t>A assinatura é a concatenação dos </a:t>
            </a:r>
            <a:r>
              <a:rPr b="1" lang="de-DE" sz="1400">
                <a:solidFill>
                  <a:srgbClr val="000000"/>
                </a:solidFill>
              </a:rPr>
              <a:t>hashes</a:t>
            </a:r>
            <a:r>
              <a:rPr lang="de-DE" sz="1400">
                <a:solidFill>
                  <a:srgbClr val="000000"/>
                </a:solidFill>
                <a:latin typeface="Arial"/>
                <a:ea typeface="Arial"/>
                <a:cs typeface="Arial"/>
                <a:sym typeface="Arial"/>
              </a:rPr>
              <a:t> gerados a partir do </a:t>
            </a:r>
            <a:r>
              <a:rPr b="1" lang="de-DE" sz="1400">
                <a:solidFill>
                  <a:srgbClr val="0000FF"/>
                </a:solidFill>
                <a:latin typeface="Arial"/>
                <a:ea typeface="Arial"/>
                <a:cs typeface="Arial"/>
                <a:sym typeface="Arial"/>
              </a:rPr>
              <a:t>Header</a:t>
            </a:r>
            <a:r>
              <a:rPr lang="de-DE" sz="1400">
                <a:solidFill>
                  <a:srgbClr val="000000"/>
                </a:solidFill>
                <a:latin typeface="Arial"/>
                <a:ea typeface="Arial"/>
                <a:cs typeface="Arial"/>
                <a:sym typeface="Arial"/>
              </a:rPr>
              <a:t> e </a:t>
            </a:r>
            <a:r>
              <a:rPr b="1" lang="de-DE" sz="1400">
                <a:solidFill>
                  <a:srgbClr val="0000FF"/>
                </a:solidFill>
                <a:latin typeface="Arial"/>
                <a:ea typeface="Arial"/>
                <a:cs typeface="Arial"/>
                <a:sym typeface="Arial"/>
              </a:rPr>
              <a:t>Payload</a:t>
            </a:r>
            <a:r>
              <a:rPr lang="de-DE" sz="1400">
                <a:solidFill>
                  <a:srgbClr val="000000"/>
                </a:solidFill>
                <a:latin typeface="Arial"/>
                <a:ea typeface="Arial"/>
                <a:cs typeface="Arial"/>
                <a:sym typeface="Arial"/>
              </a:rPr>
              <a:t> usando base64UrlEncode.</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de-DE"/>
              <a:t>As hashes são criadas a partir do algoritmo de assinatura indicado.</a:t>
            </a:r>
            <a:endParaRPr/>
          </a:p>
        </p:txBody>
      </p:sp>
      <p:sp>
        <p:nvSpPr>
          <p:cNvPr id="365" name="Google Shape;365;g1506085cb33_0_189"/>
          <p:cNvSpPr/>
          <p:nvPr/>
        </p:nvSpPr>
        <p:spPr>
          <a:xfrm>
            <a:off x="301075" y="2741300"/>
            <a:ext cx="5294700" cy="2835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400">
                <a:solidFill>
                  <a:srgbClr val="000000"/>
                </a:solidFill>
                <a:latin typeface="Arial"/>
                <a:ea typeface="Arial"/>
                <a:cs typeface="Arial"/>
                <a:sym typeface="Arial"/>
              </a:rPr>
              <a:t>A assinatura é utilizada para garantir a integridade do token, prevenindo ataques de interceptação man-in-the-middle, pois se o invasor modificar o conteúdo do token, o hash final não será válido pois não foi assinado com sua chave secreta.  Apenas quem está de posse da chave pode criar, alterar e validar o token.</a:t>
            </a:r>
            <a:endParaRPr sz="1400">
              <a:solidFill>
                <a:srgbClr val="000000"/>
              </a:solidFill>
              <a:latin typeface="Arial"/>
              <a:ea typeface="Arial"/>
              <a:cs typeface="Arial"/>
              <a:sym typeface="Arial"/>
            </a:endParaRPr>
          </a:p>
          <a:p>
            <a:pPr indent="0" lvl="0" marL="0" marR="0" rtl="0" algn="just">
              <a:spcBef>
                <a:spcPts val="0"/>
              </a:spcBef>
              <a:spcAft>
                <a:spcPts val="0"/>
              </a:spcAft>
              <a:buNone/>
            </a:pPr>
            <a:r>
              <a:t/>
            </a:r>
            <a:endParaRPr/>
          </a:p>
          <a:p>
            <a:pPr indent="0" lvl="0" marL="0" marR="0" rtl="0" algn="just">
              <a:spcBef>
                <a:spcPts val="0"/>
              </a:spcBef>
              <a:spcAft>
                <a:spcPts val="0"/>
              </a:spcAft>
              <a:buNone/>
            </a:pPr>
            <a:r>
              <a:rPr lang="de-DE"/>
              <a:t>Esta chave geralmente é parte da configuração da aplicação, ficando no servidor e não sendo enviada para o frontend.</a:t>
            </a:r>
            <a:endParaRPr/>
          </a:p>
          <a:p>
            <a:pPr indent="0" lvl="0" marL="0" marR="0" rtl="0" algn="just">
              <a:spcBef>
                <a:spcPts val="0"/>
              </a:spcBef>
              <a:spcAft>
                <a:spcPts val="0"/>
              </a:spcAft>
              <a:buNone/>
            </a:pPr>
            <a:r>
              <a:t/>
            </a:r>
            <a:endParaRPr/>
          </a:p>
          <a:p>
            <a:pPr indent="0" lvl="0" marL="0" marR="0" rtl="0" algn="just">
              <a:spcBef>
                <a:spcPts val="0"/>
              </a:spcBef>
              <a:spcAft>
                <a:spcPts val="0"/>
              </a:spcAft>
              <a:buNone/>
            </a:pPr>
            <a:r>
              <a:rPr lang="de-DE"/>
              <a:t>Vamos incluí-la como uma variável de aplicação no nosso arquivo de configuração, bem como um tempo de expiração para o token.</a:t>
            </a:r>
            <a:endParaRPr/>
          </a:p>
        </p:txBody>
      </p:sp>
      <p:sp>
        <p:nvSpPr>
          <p:cNvPr id="366" name="Google Shape;366;g1506085cb33_0_189"/>
          <p:cNvSpPr txBox="1"/>
          <p:nvPr/>
        </p:nvSpPr>
        <p:spPr>
          <a:xfrm>
            <a:off x="5904300" y="4098900"/>
            <a:ext cx="6106500" cy="2100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spring.datasource.url=</a:t>
            </a:r>
            <a:r>
              <a:rPr b="1" lang="de-DE" sz="1050">
                <a:solidFill>
                  <a:srgbClr val="CE9178"/>
                </a:solidFill>
                <a:latin typeface="Courier New"/>
                <a:ea typeface="Courier New"/>
                <a:cs typeface="Courier New"/>
                <a:sym typeface="Courier New"/>
              </a:rPr>
              <a:t>jdbc:postgresql://localhost:5432/projeto</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spring.datasource.username=</a:t>
            </a:r>
            <a:r>
              <a:rPr b="1" lang="de-DE" sz="1050">
                <a:solidFill>
                  <a:srgbClr val="CE9178"/>
                </a:solidFill>
                <a:latin typeface="Courier New"/>
                <a:ea typeface="Courier New"/>
                <a:cs typeface="Courier New"/>
                <a:sym typeface="Courier New"/>
              </a:rPr>
              <a:t>postgres</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spring.datasource.password=</a:t>
            </a:r>
            <a:r>
              <a:rPr b="1" lang="de-DE" sz="1050">
                <a:solidFill>
                  <a:srgbClr val="CE9178"/>
                </a:solidFill>
                <a:latin typeface="Courier New"/>
                <a:ea typeface="Courier New"/>
                <a:cs typeface="Courier New"/>
                <a:sym typeface="Courier New"/>
              </a:rPr>
              <a:t>postgres</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spring.jpa.show-sql=</a:t>
            </a:r>
            <a:r>
              <a:rPr b="1" lang="de-DE" sz="1050">
                <a:solidFill>
                  <a:srgbClr val="CE9178"/>
                </a:solidFill>
                <a:latin typeface="Courier New"/>
                <a:ea typeface="Courier New"/>
                <a:cs typeface="Courier New"/>
                <a:sym typeface="Courier New"/>
              </a:rPr>
              <a:t>true</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spring.jpa.hibernate.ddl-auto=</a:t>
            </a:r>
            <a:r>
              <a:rPr b="1" lang="de-DE" sz="1050">
                <a:solidFill>
                  <a:srgbClr val="CE9178"/>
                </a:solidFill>
                <a:latin typeface="Courier New"/>
                <a:ea typeface="Courier New"/>
                <a:cs typeface="Courier New"/>
                <a:sym typeface="Courier New"/>
              </a:rPr>
              <a:t>none</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spring.jackson.deserialization.fail-on-unknown-properties=</a:t>
            </a:r>
            <a:r>
              <a:rPr b="1" lang="de-DE" sz="1050">
                <a:solidFill>
                  <a:srgbClr val="CE9178"/>
                </a:solidFill>
                <a:latin typeface="Courier New"/>
                <a:ea typeface="Courier New"/>
                <a:cs typeface="Courier New"/>
                <a:sym typeface="Courier New"/>
              </a:rPr>
              <a:t>false</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auth.jwt-secret=</a:t>
            </a:r>
            <a:r>
              <a:rPr b="1" lang="de-DE" sz="1050">
                <a:solidFill>
                  <a:srgbClr val="CE9178"/>
                </a:solidFill>
                <a:latin typeface="Courier New"/>
                <a:ea typeface="Courier New"/>
                <a:cs typeface="Courier New"/>
                <a:sym typeface="Courier New"/>
              </a:rPr>
              <a:t>EAssimQueMeuFuscaAnda_EAssimQueEleVaiParar</a:t>
            </a:r>
            <a:endParaRPr b="1"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de-DE" sz="1050">
                <a:solidFill>
                  <a:srgbClr val="D4D4D4"/>
                </a:solidFill>
                <a:latin typeface="Courier New"/>
                <a:ea typeface="Courier New"/>
                <a:cs typeface="Courier New"/>
                <a:sym typeface="Courier New"/>
              </a:rPr>
              <a:t>auth.jwt-expiration-miliseg=</a:t>
            </a:r>
            <a:r>
              <a:rPr b="1" lang="de-DE" sz="1050">
                <a:solidFill>
                  <a:srgbClr val="CE9178"/>
                </a:solidFill>
                <a:latin typeface="Courier New"/>
                <a:ea typeface="Courier New"/>
                <a:cs typeface="Courier New"/>
                <a:sym typeface="Courier New"/>
              </a:rPr>
              <a:t>120000</a:t>
            </a:r>
            <a:endParaRPr b="1" sz="1050">
              <a:solidFill>
                <a:srgbClr val="CE9178"/>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506085cb33_0_417"/>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Dependencia JWT</a:t>
            </a:r>
            <a:endParaRPr/>
          </a:p>
        </p:txBody>
      </p:sp>
      <p:pic>
        <p:nvPicPr>
          <p:cNvPr id="372" name="Google Shape;372;g1506085cb33_0_417"/>
          <p:cNvPicPr preferRelativeResize="0"/>
          <p:nvPr/>
        </p:nvPicPr>
        <p:blipFill>
          <a:blip r:embed="rId3">
            <a:alphaModFix/>
          </a:blip>
          <a:stretch>
            <a:fillRect/>
          </a:stretch>
        </p:blipFill>
        <p:spPr>
          <a:xfrm>
            <a:off x="585725" y="1855800"/>
            <a:ext cx="4783226" cy="3945451"/>
          </a:xfrm>
          <a:prstGeom prst="rect">
            <a:avLst/>
          </a:prstGeom>
          <a:noFill/>
          <a:ln cap="flat" cmpd="sng" w="9525">
            <a:solidFill>
              <a:schemeClr val="dk2"/>
            </a:solidFill>
            <a:prstDash val="solid"/>
            <a:round/>
            <a:headEnd len="sm" w="sm" type="none"/>
            <a:tailEnd len="sm" w="sm" type="none"/>
          </a:ln>
        </p:spPr>
      </p:pic>
      <p:sp>
        <p:nvSpPr>
          <p:cNvPr id="373" name="Google Shape;373;g1506085cb33_0_417"/>
          <p:cNvSpPr txBox="1"/>
          <p:nvPr/>
        </p:nvSpPr>
        <p:spPr>
          <a:xfrm>
            <a:off x="5840625" y="1789875"/>
            <a:ext cx="6132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&lt;dependency&gt;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&lt;groupId&gt;io.jsonwebtoken&lt;/groupId&gt;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&lt;artifactId&gt;jjwt-api&lt;/artifactId&gt;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&lt;version&gt;0.11.5&lt;/version&gt;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&lt;/dependency&gt;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&lt;dependency&gt;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&lt;groupId&gt;io.jsonwebtoken&lt;/groupId&gt;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&lt;artifactId&gt;jjwt-impl&lt;/artifactId&gt;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&lt;version&gt;0.11.5&lt;/version&gt;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&lt;/dependency&gt;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&lt;dependency&gt;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&lt;groupId&gt;io.jsonwebtoken&lt;/groupId&gt;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&lt;artifactId&gt;jjwt-gson&lt;/artifactId&gt;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&lt;version&gt;0.11.5&lt;/version&gt;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&lt;/dependency&gt;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506085cb33_0_42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JwtUtil</a:t>
            </a:r>
            <a:endParaRPr/>
          </a:p>
        </p:txBody>
      </p:sp>
      <p:sp>
        <p:nvSpPr>
          <p:cNvPr id="379" name="Google Shape;379;g1506085cb33_0_425"/>
          <p:cNvSpPr/>
          <p:nvPr/>
        </p:nvSpPr>
        <p:spPr>
          <a:xfrm>
            <a:off x="272778" y="1594044"/>
            <a:ext cx="11430600" cy="738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400">
                <a:solidFill>
                  <a:srgbClr val="000000"/>
                </a:solidFill>
                <a:latin typeface="Arial"/>
                <a:ea typeface="Arial"/>
                <a:cs typeface="Arial"/>
                <a:sym typeface="Arial"/>
              </a:rPr>
              <a:t>Agora vamos criar uma classe </a:t>
            </a:r>
            <a:r>
              <a:rPr b="1" lang="de-DE" sz="1400">
                <a:solidFill>
                  <a:srgbClr val="0000FF"/>
                </a:solidFill>
                <a:latin typeface="Arial"/>
                <a:ea typeface="Arial"/>
                <a:cs typeface="Arial"/>
                <a:sym typeface="Arial"/>
              </a:rPr>
              <a:t>JwtUtil</a:t>
            </a:r>
            <a:r>
              <a:rPr lang="de-DE" sz="1400">
                <a:solidFill>
                  <a:srgbClr val="000000"/>
                </a:solidFill>
                <a:latin typeface="Arial"/>
                <a:ea typeface="Arial"/>
                <a:cs typeface="Arial"/>
                <a:sym typeface="Arial"/>
              </a:rPr>
              <a:t> no pacote security, </a:t>
            </a:r>
            <a:r>
              <a:rPr lang="de-DE"/>
              <a:t>responsável por</a:t>
            </a:r>
            <a:r>
              <a:rPr lang="de-DE" sz="1400">
                <a:solidFill>
                  <a:srgbClr val="000000"/>
                </a:solidFill>
                <a:latin typeface="Arial"/>
                <a:ea typeface="Arial"/>
                <a:cs typeface="Arial"/>
                <a:sym typeface="Arial"/>
              </a:rPr>
              <a:t> gerar o token a partir do </a:t>
            </a:r>
            <a:r>
              <a:rPr lang="de-DE"/>
              <a:t>username (no nosso caso, email do usuário)</a:t>
            </a:r>
            <a:r>
              <a:rPr lang="de-DE" sz="1400">
                <a:solidFill>
                  <a:srgbClr val="000000"/>
                </a:solidFill>
                <a:latin typeface="Arial"/>
                <a:ea typeface="Arial"/>
                <a:cs typeface="Arial"/>
                <a:sym typeface="Arial"/>
              </a:rPr>
              <a:t>, usando um determinado algoritmo de criptografia</a:t>
            </a:r>
            <a:r>
              <a:rPr lang="de-DE"/>
              <a:t>.</a:t>
            </a:r>
            <a:r>
              <a:rPr lang="de-DE" sz="1400">
                <a:solidFill>
                  <a:srgbClr val="000000"/>
                </a:solidFill>
                <a:latin typeface="Arial"/>
                <a:ea typeface="Arial"/>
                <a:cs typeface="Arial"/>
                <a:sym typeface="Arial"/>
              </a:rPr>
              <a:t> </a:t>
            </a:r>
            <a:r>
              <a:rPr lang="de-DE"/>
              <a:t>Usaremos a anotação </a:t>
            </a:r>
            <a:r>
              <a:rPr b="1" lang="de-DE" sz="1400">
                <a:solidFill>
                  <a:srgbClr val="2035FC"/>
                </a:solidFill>
                <a:latin typeface="Arial"/>
                <a:ea typeface="Arial"/>
                <a:cs typeface="Arial"/>
                <a:sym typeface="Arial"/>
              </a:rPr>
              <a:t>@</a:t>
            </a:r>
            <a:r>
              <a:rPr b="1" lang="de-DE" sz="1400">
                <a:solidFill>
                  <a:srgbClr val="0000FF"/>
                </a:solidFill>
                <a:latin typeface="Arial"/>
                <a:ea typeface="Arial"/>
                <a:cs typeface="Arial"/>
                <a:sym typeface="Arial"/>
              </a:rPr>
              <a:t>Component</a:t>
            </a:r>
            <a:r>
              <a:rPr lang="de-DE" sz="1400">
                <a:solidFill>
                  <a:srgbClr val="000000"/>
                </a:solidFill>
                <a:latin typeface="Arial"/>
                <a:ea typeface="Arial"/>
                <a:cs typeface="Arial"/>
                <a:sym typeface="Arial"/>
              </a:rPr>
              <a:t>, que tem o mesmo efeito de @Service ou @Controller, indicar que ela é um componente </a:t>
            </a:r>
            <a:r>
              <a:rPr lang="de-DE"/>
              <a:t>para o Spring e pode ser “injetada” em outras classes</a:t>
            </a:r>
            <a:endParaRPr sz="1400">
              <a:solidFill>
                <a:srgbClr val="000000"/>
              </a:solidFill>
              <a:latin typeface="Arial"/>
              <a:ea typeface="Arial"/>
              <a:cs typeface="Arial"/>
              <a:sym typeface="Arial"/>
            </a:endParaRPr>
          </a:p>
        </p:txBody>
      </p:sp>
      <p:sp>
        <p:nvSpPr>
          <p:cNvPr id="380" name="Google Shape;380;g1506085cb33_0_425"/>
          <p:cNvSpPr/>
          <p:nvPr/>
        </p:nvSpPr>
        <p:spPr>
          <a:xfrm>
            <a:off x="322150" y="2421150"/>
            <a:ext cx="6611100" cy="509700"/>
          </a:xfrm>
          <a:prstGeom prst="rect">
            <a:avLst/>
          </a:prstGeom>
          <a:no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Vamos pegar os valores definidos no arquivo de propriedades e inserir nos</a:t>
            </a:r>
            <a:r>
              <a:rPr lang="de-DE" sz="1200"/>
              <a:t> </a:t>
            </a:r>
            <a:r>
              <a:rPr lang="de-DE" sz="1200">
                <a:solidFill>
                  <a:srgbClr val="000000"/>
                </a:solidFill>
                <a:latin typeface="Arial"/>
                <a:ea typeface="Arial"/>
                <a:cs typeface="Arial"/>
                <a:sym typeface="Arial"/>
              </a:rPr>
              <a:t> atributos jw</a:t>
            </a:r>
            <a:r>
              <a:rPr lang="de-DE" sz="1200"/>
              <a:t>tSecret e jwtExpirationMiliseg</a:t>
            </a:r>
            <a:r>
              <a:rPr lang="de-DE"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p:txBody>
      </p:sp>
      <p:sp>
        <p:nvSpPr>
          <p:cNvPr id="381" name="Google Shape;381;g1506085cb33_0_425"/>
          <p:cNvSpPr/>
          <p:nvPr/>
        </p:nvSpPr>
        <p:spPr>
          <a:xfrm>
            <a:off x="7536275" y="2402275"/>
            <a:ext cx="4587900" cy="1601400"/>
          </a:xfrm>
          <a:prstGeom prst="rect">
            <a:avLst/>
          </a:prstGeom>
          <a:no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O método </a:t>
            </a:r>
            <a:r>
              <a:rPr b="1" lang="de-DE" sz="1200">
                <a:solidFill>
                  <a:srgbClr val="0000FF"/>
                </a:solidFill>
                <a:latin typeface="Arial"/>
                <a:ea typeface="Arial"/>
                <a:cs typeface="Arial"/>
                <a:sym typeface="Arial"/>
              </a:rPr>
              <a:t>builder</a:t>
            </a:r>
            <a:r>
              <a:rPr lang="de-DE" sz="1200">
                <a:solidFill>
                  <a:srgbClr val="000000"/>
                </a:solidFill>
                <a:latin typeface="Arial"/>
                <a:ea typeface="Arial"/>
                <a:cs typeface="Arial"/>
                <a:sym typeface="Arial"/>
              </a:rPr>
              <a:t> é o responsável pela geração do token, o </a:t>
            </a:r>
            <a:r>
              <a:rPr b="1" lang="de-DE" sz="1200">
                <a:solidFill>
                  <a:srgbClr val="0000FF"/>
                </a:solidFill>
                <a:latin typeface="Arial"/>
                <a:ea typeface="Arial"/>
                <a:cs typeface="Arial"/>
                <a:sym typeface="Arial"/>
              </a:rPr>
              <a:t>Subject</a:t>
            </a:r>
            <a:r>
              <a:rPr lang="de-DE" sz="1200">
                <a:solidFill>
                  <a:srgbClr val="000000"/>
                </a:solidFill>
                <a:latin typeface="Arial"/>
                <a:ea typeface="Arial"/>
                <a:cs typeface="Arial"/>
                <a:sym typeface="Arial"/>
              </a:rPr>
              <a:t> é o nome do usuário, o </a:t>
            </a:r>
            <a:r>
              <a:rPr b="1" lang="de-DE" sz="1200">
                <a:solidFill>
                  <a:srgbClr val="0000FF"/>
                </a:solidFill>
                <a:latin typeface="Arial"/>
                <a:ea typeface="Arial"/>
                <a:cs typeface="Arial"/>
                <a:sym typeface="Arial"/>
              </a:rPr>
              <a:t>Expiration</a:t>
            </a:r>
            <a:r>
              <a:rPr lang="de-DE" sz="1200">
                <a:solidFill>
                  <a:srgbClr val="000000"/>
                </a:solidFill>
                <a:latin typeface="Arial"/>
                <a:ea typeface="Arial"/>
                <a:cs typeface="Arial"/>
                <a:sym typeface="Arial"/>
              </a:rPr>
              <a:t> é o tempo de expiração do token que pega o horário atual do sistema mais o tempo definido no atributo </a:t>
            </a:r>
            <a:r>
              <a:rPr b="1" lang="de-DE" sz="1200">
                <a:solidFill>
                  <a:srgbClr val="0000FF"/>
                </a:solidFill>
                <a:latin typeface="Arial"/>
                <a:ea typeface="Arial"/>
                <a:cs typeface="Arial"/>
                <a:sym typeface="Arial"/>
              </a:rPr>
              <a:t>jwtExpirationMisiseg </a:t>
            </a:r>
            <a:r>
              <a:rPr lang="de-DE" sz="1200">
                <a:solidFill>
                  <a:srgbClr val="000000"/>
                </a:solidFill>
                <a:latin typeface="Arial"/>
                <a:ea typeface="Arial"/>
                <a:cs typeface="Arial"/>
                <a:sym typeface="Arial"/>
              </a:rPr>
              <a:t>o método</a:t>
            </a:r>
            <a:r>
              <a:rPr b="1" lang="de-DE" sz="1200">
                <a:solidFill>
                  <a:srgbClr val="0000FF"/>
                </a:solidFill>
                <a:latin typeface="Arial"/>
                <a:ea typeface="Arial"/>
                <a:cs typeface="Arial"/>
                <a:sym typeface="Arial"/>
              </a:rPr>
              <a:t> signWith</a:t>
            </a:r>
            <a:r>
              <a:rPr lang="de-DE" sz="1200">
                <a:solidFill>
                  <a:srgbClr val="000000"/>
                </a:solidFill>
                <a:latin typeface="Arial"/>
                <a:ea typeface="Arial"/>
                <a:cs typeface="Arial"/>
                <a:sym typeface="Arial"/>
              </a:rPr>
              <a:t> é o algoritmo de assinatura passando o atributo </a:t>
            </a:r>
            <a:r>
              <a:rPr b="1" lang="de-DE" sz="1200">
                <a:solidFill>
                  <a:srgbClr val="0000FF"/>
                </a:solidFill>
                <a:latin typeface="Arial"/>
                <a:ea typeface="Arial"/>
                <a:cs typeface="Arial"/>
                <a:sym typeface="Arial"/>
              </a:rPr>
              <a:t>jwtSecret</a:t>
            </a:r>
            <a:r>
              <a:rPr lang="de-DE" sz="1200">
                <a:solidFill>
                  <a:srgbClr val="000000"/>
                </a:solidFill>
                <a:latin typeface="Arial"/>
                <a:ea typeface="Arial"/>
                <a:cs typeface="Arial"/>
                <a:sym typeface="Arial"/>
              </a:rPr>
              <a:t> como argumento.</a:t>
            </a:r>
            <a:endParaRPr sz="1200">
              <a:solidFill>
                <a:srgbClr val="000000"/>
              </a:solidFill>
              <a:latin typeface="Arial"/>
              <a:ea typeface="Arial"/>
              <a:cs typeface="Arial"/>
              <a:sym typeface="Arial"/>
            </a:endParaRPr>
          </a:p>
        </p:txBody>
      </p:sp>
      <p:sp>
        <p:nvSpPr>
          <p:cNvPr id="382" name="Google Shape;382;g1506085cb33_0_425"/>
          <p:cNvSpPr txBox="1"/>
          <p:nvPr/>
        </p:nvSpPr>
        <p:spPr>
          <a:xfrm>
            <a:off x="169550" y="3095925"/>
            <a:ext cx="6905100" cy="3287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Component</a:t>
            </a:r>
            <a:endParaRPr b="1" sz="900">
              <a:solidFill>
                <a:srgbClr val="4EC9B0"/>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class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Value</a:t>
            </a:r>
            <a:r>
              <a:rPr b="1" lang="de-DE" sz="900">
                <a:solidFill>
                  <a:srgbClr val="D4D4D4"/>
                </a:solidFill>
                <a:latin typeface="Courier New"/>
                <a:ea typeface="Courier New"/>
                <a:cs typeface="Courier New"/>
                <a:sym typeface="Courier New"/>
              </a:rPr>
              <a:t>(</a:t>
            </a:r>
            <a:r>
              <a:rPr b="1" lang="de-DE" sz="900">
                <a:solidFill>
                  <a:srgbClr val="CE9178"/>
                </a:solidFill>
                <a:latin typeface="Courier New"/>
                <a:ea typeface="Courier New"/>
                <a:cs typeface="Courier New"/>
                <a:sym typeface="Courier New"/>
              </a:rPr>
              <a:t>"${auth.jwt-secret}"</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jwtSecret</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Value</a:t>
            </a:r>
            <a:r>
              <a:rPr b="1" lang="de-DE" sz="900">
                <a:solidFill>
                  <a:srgbClr val="D4D4D4"/>
                </a:solidFill>
                <a:latin typeface="Courier New"/>
                <a:ea typeface="Courier New"/>
                <a:cs typeface="Courier New"/>
                <a:sym typeface="Courier New"/>
              </a:rPr>
              <a:t>(</a:t>
            </a:r>
            <a:r>
              <a:rPr b="1" lang="de-DE" sz="900">
                <a:solidFill>
                  <a:srgbClr val="CE9178"/>
                </a:solidFill>
                <a:latin typeface="Courier New"/>
                <a:ea typeface="Courier New"/>
                <a:cs typeface="Courier New"/>
                <a:sym typeface="Courier New"/>
              </a:rPr>
              <a:t>"${auth.jwt-expiration-miliseg}"</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Long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jwtExpirationMiliseg</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generateToken</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username</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SecretKey</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secretKeySpec</a:t>
            </a:r>
            <a:r>
              <a:rPr b="1" lang="de-DE" sz="900">
                <a:solidFill>
                  <a:srgbClr val="D4D4D4"/>
                </a:solidFill>
                <a:latin typeface="Courier New"/>
                <a:ea typeface="Courier New"/>
                <a:cs typeface="Courier New"/>
                <a:sym typeface="Courier New"/>
              </a:rPr>
              <a:t> = </a:t>
            </a:r>
            <a:r>
              <a:rPr b="1" lang="de-DE" sz="900">
                <a:solidFill>
                  <a:srgbClr val="4EC9B0"/>
                </a:solidFill>
                <a:latin typeface="Courier New"/>
                <a:ea typeface="Courier New"/>
                <a:cs typeface="Courier New"/>
                <a:sym typeface="Courier New"/>
              </a:rPr>
              <a:t>Keys</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hmacShaKeyFor</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jwtSecret</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getBytes</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Jwts</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builder</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setSubject</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username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setExpiration</a:t>
            </a:r>
            <a:r>
              <a:rPr b="1" lang="de-DE" sz="900">
                <a:solidFill>
                  <a:srgbClr val="D4D4D4"/>
                </a:solidFill>
                <a:latin typeface="Courier New"/>
                <a:ea typeface="Courier New"/>
                <a:cs typeface="Courier New"/>
                <a:sym typeface="Courier New"/>
              </a:rPr>
              <a:t>(</a:t>
            </a:r>
            <a:r>
              <a:rPr b="1" lang="de-DE" sz="900">
                <a:solidFill>
                  <a:srgbClr val="C586C0"/>
                </a:solidFill>
                <a:latin typeface="Courier New"/>
                <a:ea typeface="Courier New"/>
                <a:cs typeface="Courier New"/>
                <a:sym typeface="Courier New"/>
              </a:rPr>
              <a:t>new</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Date</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System</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currentTimeMillis</a:t>
            </a:r>
            <a:r>
              <a:rPr b="1" lang="de-DE" sz="900">
                <a:solidFill>
                  <a:srgbClr val="D4D4D4"/>
                </a:solidFill>
                <a:latin typeface="Courier New"/>
                <a:ea typeface="Courier New"/>
                <a:cs typeface="Courier New"/>
                <a:sym typeface="Courier New"/>
              </a:rPr>
              <a:t>() +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jwtExpirationMiliseg</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signWith</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secretKeySpec</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compact</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t/>
            </a:r>
            <a:endParaRPr b="1" sz="900">
              <a:solidFill>
                <a:srgbClr val="569CD6"/>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boolean</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isValidToken</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 = </a:t>
            </a:r>
            <a:r>
              <a:rPr b="1" lang="de-DE" sz="900">
                <a:solidFill>
                  <a:srgbClr val="DCDCAA"/>
                </a:solidFill>
                <a:latin typeface="Courier New"/>
                <a:ea typeface="Courier New"/>
                <a:cs typeface="Courier New"/>
                <a:sym typeface="Courier New"/>
              </a:rPr>
              <a:t>getClaims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if</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username</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getSubject</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Date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expirationDate</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getExpiration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Date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now</a:t>
            </a:r>
            <a:r>
              <a:rPr b="1" lang="de-DE" sz="900">
                <a:solidFill>
                  <a:srgbClr val="D4D4D4"/>
                </a:solidFill>
                <a:latin typeface="Courier New"/>
                <a:ea typeface="Courier New"/>
                <a:cs typeface="Courier New"/>
                <a:sym typeface="Courier New"/>
              </a:rPr>
              <a:t> = </a:t>
            </a:r>
            <a:r>
              <a:rPr b="1" lang="de-DE" sz="900">
                <a:solidFill>
                  <a:srgbClr val="C586C0"/>
                </a:solidFill>
                <a:latin typeface="Courier New"/>
                <a:ea typeface="Courier New"/>
                <a:cs typeface="Courier New"/>
                <a:sym typeface="Courier New"/>
              </a:rPr>
              <a:t>new</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Date</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System</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currentTimeMillis</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if</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username</a:t>
            </a:r>
            <a:r>
              <a:rPr b="1" lang="de-DE" sz="900">
                <a:solidFill>
                  <a:srgbClr val="D4D4D4"/>
                </a:solidFill>
                <a:latin typeface="Courier New"/>
                <a:ea typeface="Courier New"/>
                <a:cs typeface="Courier New"/>
                <a:sym typeface="Courier New"/>
              </a:rPr>
              <a:t>!=</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 &amp;&amp; </a:t>
            </a:r>
            <a:r>
              <a:rPr b="1" lang="de-DE" sz="900">
                <a:solidFill>
                  <a:srgbClr val="9CDCFE"/>
                </a:solidFill>
                <a:latin typeface="Courier New"/>
                <a:ea typeface="Courier New"/>
                <a:cs typeface="Courier New"/>
                <a:sym typeface="Courier New"/>
              </a:rPr>
              <a:t>expirationDate</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 &amp;&amp; </a:t>
            </a:r>
            <a:r>
              <a:rPr b="1" lang="de-DE" sz="900">
                <a:solidFill>
                  <a:srgbClr val="9CDCFE"/>
                </a:solidFill>
                <a:latin typeface="Courier New"/>
                <a:ea typeface="Courier New"/>
                <a:cs typeface="Courier New"/>
                <a:sym typeface="Courier New"/>
              </a:rPr>
              <a:t>now</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before</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expirationDate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true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false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p:txBody>
      </p:sp>
      <p:sp>
        <p:nvSpPr>
          <p:cNvPr id="383" name="Google Shape;383;g1506085cb33_0_425"/>
          <p:cNvSpPr txBox="1"/>
          <p:nvPr/>
        </p:nvSpPr>
        <p:spPr>
          <a:xfrm>
            <a:off x="7669825" y="4287925"/>
            <a:ext cx="4322400" cy="2290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getUsername</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 = </a:t>
            </a:r>
            <a:r>
              <a:rPr b="1" lang="de-DE" sz="900">
                <a:solidFill>
                  <a:srgbClr val="DCDCAA"/>
                </a:solidFill>
                <a:latin typeface="Courier New"/>
                <a:ea typeface="Courier New"/>
                <a:cs typeface="Courier New"/>
                <a:sym typeface="Courier New"/>
              </a:rPr>
              <a:t>getClaims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if</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getSubject</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Claims</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getClaims</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try</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Jwts</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parser</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setSigningKey</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jwtSecret</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getBytes</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parseClaimsJws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getBody</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 </a:t>
            </a:r>
            <a:r>
              <a:rPr b="1" lang="de-DE" sz="900">
                <a:solidFill>
                  <a:srgbClr val="C586C0"/>
                </a:solidFill>
                <a:latin typeface="Courier New"/>
                <a:ea typeface="Courier New"/>
                <a:cs typeface="Courier New"/>
                <a:sym typeface="Courier New"/>
              </a:rPr>
              <a:t>catch</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Exception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e</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p:txBody>
      </p:sp>
      <p:sp>
        <p:nvSpPr>
          <p:cNvPr id="384" name="Google Shape;384;g1506085cb33_0_425"/>
          <p:cNvSpPr/>
          <p:nvPr/>
        </p:nvSpPr>
        <p:spPr>
          <a:xfrm>
            <a:off x="3581150" y="4875675"/>
            <a:ext cx="3352200" cy="313200"/>
          </a:xfrm>
          <a:prstGeom prst="rect">
            <a:avLst/>
          </a:prstGeom>
          <a:solidFill>
            <a:srgbClr val="FFFFFF"/>
          </a:solid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Claims - armazena as informações do usuário</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506085cb33_0_493"/>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LoginDTO</a:t>
            </a:r>
            <a:endParaRPr/>
          </a:p>
        </p:txBody>
      </p:sp>
      <p:sp>
        <p:nvSpPr>
          <p:cNvPr id="390" name="Google Shape;390;g1506085cb33_0_493"/>
          <p:cNvSpPr txBox="1"/>
          <p:nvPr/>
        </p:nvSpPr>
        <p:spPr>
          <a:xfrm>
            <a:off x="668850" y="2515225"/>
            <a:ext cx="5426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Para realizarmos a autenticação com token, usaremos um endpoint padrão do Spring Security (/login). Nele passaremos um json contendo o usuário e a senha (formulário de login padrão) . Para isso vamos precisar de um DTO para este JSON.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Um objeto simples, contendo dois atributos (username e password) e os respectivos gets e sets</a:t>
            </a:r>
            <a:endParaRPr>
              <a:latin typeface="Calibri"/>
              <a:ea typeface="Calibri"/>
              <a:cs typeface="Calibri"/>
              <a:sym typeface="Calibri"/>
            </a:endParaRPr>
          </a:p>
        </p:txBody>
      </p:sp>
      <p:sp>
        <p:nvSpPr>
          <p:cNvPr id="391" name="Google Shape;391;g1506085cb33_0_493"/>
          <p:cNvSpPr txBox="1"/>
          <p:nvPr/>
        </p:nvSpPr>
        <p:spPr>
          <a:xfrm>
            <a:off x="6650750" y="2336250"/>
            <a:ext cx="4703100" cy="2932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LoginDTO</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username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private</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password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getUsername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username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setUsername</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username</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username</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username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getPassword</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C586C0"/>
                </a:solidFill>
                <a:latin typeface="Courier New"/>
                <a:ea typeface="Courier New"/>
                <a:cs typeface="Courier New"/>
                <a:sym typeface="Courier New"/>
              </a:rPr>
              <a:t>return</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password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setPassword</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String</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password</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9CDCFE"/>
                </a:solidFill>
                <a:latin typeface="Courier New"/>
                <a:ea typeface="Courier New"/>
                <a:cs typeface="Courier New"/>
                <a:sym typeface="Courier New"/>
              </a:rPr>
              <a:t>password</a:t>
            </a:r>
            <a:r>
              <a:rPr b="1" lang="de-DE" sz="1050">
                <a:solidFill>
                  <a:srgbClr val="D4D4D4"/>
                </a:solidFill>
                <a:latin typeface="Courier New"/>
                <a:ea typeface="Courier New"/>
                <a:cs typeface="Courier New"/>
                <a:sym typeface="Courier New"/>
              </a:rPr>
              <a:t> = </a:t>
            </a:r>
            <a:r>
              <a:rPr b="1" lang="de-DE" sz="1050">
                <a:solidFill>
                  <a:srgbClr val="9CDCFE"/>
                </a:solidFill>
                <a:latin typeface="Courier New"/>
                <a:ea typeface="Courier New"/>
                <a:cs typeface="Courier New"/>
                <a:sym typeface="Courier New"/>
              </a:rPr>
              <a:t>password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506085cb33_0_438"/>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JwtAuthenticationFilter</a:t>
            </a:r>
            <a:endParaRPr/>
          </a:p>
        </p:txBody>
      </p:sp>
      <p:sp>
        <p:nvSpPr>
          <p:cNvPr id="397" name="Google Shape;397;g1506085cb33_0_438"/>
          <p:cNvSpPr/>
          <p:nvPr/>
        </p:nvSpPr>
        <p:spPr>
          <a:xfrm>
            <a:off x="156050" y="1563903"/>
            <a:ext cx="11604000" cy="127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de-DE" sz="1200">
                <a:solidFill>
                  <a:srgbClr val="000000"/>
                </a:solidFill>
                <a:latin typeface="Arial"/>
                <a:ea typeface="Arial"/>
                <a:cs typeface="Arial"/>
                <a:sym typeface="Arial"/>
              </a:rPr>
              <a:t>Criação e validação do token JWT</a:t>
            </a:r>
            <a:endParaRPr sz="1200">
              <a:solidFill>
                <a:srgbClr val="000000"/>
              </a:solidFill>
              <a:latin typeface="Arial"/>
              <a:ea typeface="Arial"/>
              <a:cs typeface="Arial"/>
              <a:sym typeface="Arial"/>
            </a:endParaRPr>
          </a:p>
          <a:p>
            <a:pPr indent="0" lvl="0" marL="0" marR="0" rtl="0" algn="just">
              <a:spcBef>
                <a:spcPts val="1200"/>
              </a:spcBef>
              <a:spcAft>
                <a:spcPts val="0"/>
              </a:spcAft>
              <a:buNone/>
            </a:pPr>
            <a:r>
              <a:rPr lang="de-DE" sz="1200">
                <a:solidFill>
                  <a:srgbClr val="000000"/>
                </a:solidFill>
                <a:latin typeface="Arial"/>
                <a:ea typeface="Arial"/>
                <a:cs typeface="Arial"/>
                <a:sym typeface="Arial"/>
              </a:rPr>
              <a:t>Vamos criar a classe </a:t>
            </a:r>
            <a:r>
              <a:rPr b="1" lang="de-DE" sz="1200">
                <a:solidFill>
                  <a:srgbClr val="0000FF"/>
                </a:solidFill>
                <a:latin typeface="Arial"/>
                <a:ea typeface="Arial"/>
                <a:cs typeface="Arial"/>
                <a:sym typeface="Arial"/>
              </a:rPr>
              <a:t>JwtAuthenticationFilter</a:t>
            </a:r>
            <a:r>
              <a:rPr lang="de-DE" sz="1200">
                <a:solidFill>
                  <a:srgbClr val="000000"/>
                </a:solidFill>
                <a:latin typeface="Arial"/>
                <a:ea typeface="Arial"/>
                <a:cs typeface="Arial"/>
                <a:sym typeface="Arial"/>
              </a:rPr>
              <a:t> no pacote </a:t>
            </a:r>
            <a:r>
              <a:rPr b="1" lang="de-DE" sz="1200">
                <a:solidFill>
                  <a:srgbClr val="0000FF"/>
                </a:solidFill>
                <a:latin typeface="Arial"/>
                <a:ea typeface="Arial"/>
                <a:cs typeface="Arial"/>
                <a:sym typeface="Arial"/>
              </a:rPr>
              <a:t>security</a:t>
            </a:r>
            <a:r>
              <a:rPr lang="de-DE" sz="1200">
                <a:solidFill>
                  <a:srgbClr val="000000"/>
                </a:solidFill>
                <a:latin typeface="Arial"/>
                <a:ea typeface="Arial"/>
                <a:cs typeface="Arial"/>
                <a:sym typeface="Arial"/>
              </a:rPr>
              <a:t>, um filtro de autenticação que ao realizar uma requisição de login, ele vai interceptar e fazer a autenticação.  Ela deverá herdar da classe </a:t>
            </a:r>
            <a:r>
              <a:rPr b="1" lang="de-DE" sz="1200">
                <a:solidFill>
                  <a:srgbClr val="0000FF"/>
                </a:solidFill>
                <a:latin typeface="Arial"/>
                <a:ea typeface="Arial"/>
                <a:cs typeface="Arial"/>
                <a:sym typeface="Arial"/>
              </a:rPr>
              <a:t>UsernamePasswordAuthenticationFilter</a:t>
            </a:r>
            <a:r>
              <a:rPr lang="de-DE" sz="1200">
                <a:solidFill>
                  <a:srgbClr val="000000"/>
                </a:solidFill>
                <a:latin typeface="Arial"/>
                <a:ea typeface="Arial"/>
                <a:cs typeface="Arial"/>
                <a:sym typeface="Arial"/>
              </a:rPr>
              <a:t>. O método </a:t>
            </a:r>
            <a:r>
              <a:rPr b="1" lang="de-DE" sz="1200">
                <a:solidFill>
                  <a:srgbClr val="0000FF"/>
                </a:solidFill>
                <a:latin typeface="Arial"/>
                <a:ea typeface="Arial"/>
                <a:cs typeface="Arial"/>
                <a:sym typeface="Arial"/>
              </a:rPr>
              <a:t>attemptAuthentication</a:t>
            </a:r>
            <a:r>
              <a:rPr lang="de-DE" sz="1200">
                <a:solidFill>
                  <a:srgbClr val="000000"/>
                </a:solidFill>
                <a:latin typeface="Arial"/>
                <a:ea typeface="Arial"/>
                <a:cs typeface="Arial"/>
                <a:sym typeface="Arial"/>
              </a:rPr>
              <a:t> é quem lida com a tentativa de autenticação. Pegamos o username e password da requisição, e utilizamos o </a:t>
            </a:r>
            <a:r>
              <a:rPr b="1" lang="de-DE" sz="1200">
                <a:solidFill>
                  <a:srgbClr val="0000FF"/>
                </a:solidFill>
                <a:latin typeface="Arial"/>
                <a:ea typeface="Arial"/>
                <a:cs typeface="Arial"/>
                <a:sym typeface="Arial"/>
              </a:rPr>
              <a:t>AuthenticationManager</a:t>
            </a:r>
            <a:r>
              <a:rPr lang="de-DE" sz="1200">
                <a:solidFill>
                  <a:srgbClr val="000000"/>
                </a:solidFill>
                <a:latin typeface="Arial"/>
                <a:ea typeface="Arial"/>
                <a:cs typeface="Arial"/>
                <a:sym typeface="Arial"/>
              </a:rPr>
              <a:t> para verificar se os dados são correspondentes aos dados do nosso usuário existente.</a:t>
            </a:r>
            <a:endParaRPr sz="1200"/>
          </a:p>
        </p:txBody>
      </p:sp>
      <p:sp>
        <p:nvSpPr>
          <p:cNvPr id="398" name="Google Shape;398;g1506085cb33_0_438"/>
          <p:cNvSpPr txBox="1"/>
          <p:nvPr/>
        </p:nvSpPr>
        <p:spPr>
          <a:xfrm>
            <a:off x="156050" y="2788400"/>
            <a:ext cx="11713500" cy="3509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class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JwtAuthenticationFilter</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extends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UsernamePasswordAuthenticationFilter</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JwtAuthenticationFilter</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Override</a:t>
            </a:r>
            <a:endParaRPr b="1" sz="900">
              <a:solidFill>
                <a:srgbClr val="4EC9B0"/>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Authentication</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attemptAuthentication</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HttpServletRequest</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request</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HttpServletResponse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response</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throws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AuthenticationException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try</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LoginDTO</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login</a:t>
            </a:r>
            <a:r>
              <a:rPr b="1" lang="de-DE" sz="900">
                <a:solidFill>
                  <a:srgbClr val="D4D4D4"/>
                </a:solidFill>
                <a:latin typeface="Courier New"/>
                <a:ea typeface="Courier New"/>
                <a:cs typeface="Courier New"/>
                <a:sym typeface="Courier New"/>
              </a:rPr>
              <a:t> = </a:t>
            </a:r>
            <a:r>
              <a:rPr b="1" lang="de-DE" sz="900">
                <a:solidFill>
                  <a:srgbClr val="C586C0"/>
                </a:solidFill>
                <a:latin typeface="Courier New"/>
                <a:ea typeface="Courier New"/>
                <a:cs typeface="Courier New"/>
                <a:sym typeface="Courier New"/>
              </a:rPr>
              <a:t>new</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ObjectMapper</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readValue</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request</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getInputStream</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LoginDTO</a:t>
            </a:r>
            <a:r>
              <a:rPr b="1" lang="de-DE" sz="900">
                <a:solidFill>
                  <a:srgbClr val="D4D4D4"/>
                </a:solidFill>
                <a:latin typeface="Courier New"/>
                <a:ea typeface="Courier New"/>
                <a:cs typeface="Courier New"/>
                <a:sym typeface="Courier New"/>
              </a:rPr>
              <a:t>.</a:t>
            </a:r>
            <a:r>
              <a:rPr b="1" lang="de-DE" sz="900">
                <a:solidFill>
                  <a:srgbClr val="C586C0"/>
                </a:solidFill>
                <a:latin typeface="Courier New"/>
                <a:ea typeface="Courier New"/>
                <a:cs typeface="Courier New"/>
                <a:sym typeface="Courier New"/>
              </a:rPr>
              <a:t>class</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UsernamePasswordAuthenticationToken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authToken</a:t>
            </a:r>
            <a:r>
              <a:rPr b="1" lang="de-DE" sz="900">
                <a:solidFill>
                  <a:srgbClr val="D4D4D4"/>
                </a:solidFill>
                <a:latin typeface="Courier New"/>
                <a:ea typeface="Courier New"/>
                <a:cs typeface="Courier New"/>
                <a:sym typeface="Courier New"/>
              </a:rPr>
              <a:t> = </a:t>
            </a:r>
            <a:r>
              <a:rPr b="1" lang="de-DE" sz="900">
                <a:solidFill>
                  <a:srgbClr val="C586C0"/>
                </a:solidFill>
                <a:latin typeface="Courier New"/>
                <a:ea typeface="Courier New"/>
                <a:cs typeface="Courier New"/>
                <a:sym typeface="Courier New"/>
              </a:rPr>
              <a:t>new</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UsernamePasswordAuthenticationToken</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login</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getUsername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login</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getPassword</a:t>
            </a: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new</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ArrayList</a:t>
            </a:r>
            <a:r>
              <a:rPr b="1" lang="de-DE" sz="900">
                <a:solidFill>
                  <a:srgbClr val="D4D4D4"/>
                </a:solidFill>
                <a:latin typeface="Courier New"/>
                <a:ea typeface="Courier New"/>
                <a:cs typeface="Courier New"/>
                <a:sym typeface="Courier New"/>
              </a:rPr>
              <a:t>&lt;&gt;());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Authentication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authenticate</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authToken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 </a:t>
            </a:r>
            <a:r>
              <a:rPr b="1" lang="de-DE" sz="900">
                <a:solidFill>
                  <a:srgbClr val="C586C0"/>
                </a:solidFill>
                <a:latin typeface="Courier New"/>
                <a:ea typeface="Courier New"/>
                <a:cs typeface="Courier New"/>
                <a:sym typeface="Courier New"/>
              </a:rPr>
              <a:t>catch</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IOException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e</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throw</a:t>
            </a: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new</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RuntimeException</a:t>
            </a:r>
            <a:r>
              <a:rPr b="1" lang="de-DE" sz="900">
                <a:solidFill>
                  <a:srgbClr val="D4D4D4"/>
                </a:solidFill>
                <a:latin typeface="Courier New"/>
                <a:ea typeface="Courier New"/>
                <a:cs typeface="Courier New"/>
                <a:sym typeface="Courier New"/>
              </a:rPr>
              <a:t>(</a:t>
            </a:r>
            <a:r>
              <a:rPr b="1" lang="de-DE" sz="900">
                <a:solidFill>
                  <a:srgbClr val="CE9178"/>
                </a:solidFill>
                <a:latin typeface="Courier New"/>
                <a:ea typeface="Courier New"/>
                <a:cs typeface="Courier New"/>
                <a:sym typeface="Courier New"/>
              </a:rPr>
              <a:t>"Falha ao autenticar usuário"</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Override</a:t>
            </a:r>
            <a:endParaRPr b="1" sz="900">
              <a:solidFill>
                <a:srgbClr val="4EC9B0"/>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protected</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void</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successfulAuthentication</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HttpServletRequest</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request</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HttpServletResponse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response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FilterChain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chain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Authentication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authResult</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throws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IOException</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ServletException</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username</a:t>
            </a:r>
            <a:r>
              <a:rPr b="1" lang="de-DE" sz="900">
                <a:solidFill>
                  <a:srgbClr val="D4D4D4"/>
                </a:solidFill>
                <a:latin typeface="Courier New"/>
                <a:ea typeface="Courier New"/>
                <a:cs typeface="Courier New"/>
                <a:sym typeface="Courier New"/>
              </a:rPr>
              <a:t> = ((</a:t>
            </a:r>
            <a:r>
              <a:rPr b="1" lang="de-DE" sz="900">
                <a:solidFill>
                  <a:srgbClr val="4EC9B0"/>
                </a:solidFill>
                <a:latin typeface="Courier New"/>
                <a:ea typeface="Courier New"/>
                <a:cs typeface="Courier New"/>
                <a:sym typeface="Courier New"/>
              </a:rPr>
              <a:t>UserDetails</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authResult</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getPrincipal</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getUsername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generateToken</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username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response</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addHeader</a:t>
            </a:r>
            <a:r>
              <a:rPr b="1" lang="de-DE" sz="900">
                <a:solidFill>
                  <a:srgbClr val="D4D4D4"/>
                </a:solidFill>
                <a:latin typeface="Courier New"/>
                <a:ea typeface="Courier New"/>
                <a:cs typeface="Courier New"/>
                <a:sym typeface="Courier New"/>
              </a:rPr>
              <a:t>(</a:t>
            </a:r>
            <a:r>
              <a:rPr b="1" lang="de-DE" sz="900">
                <a:solidFill>
                  <a:srgbClr val="CE9178"/>
                </a:solidFill>
                <a:latin typeface="Courier New"/>
                <a:ea typeface="Courier New"/>
                <a:cs typeface="Courier New"/>
                <a:sym typeface="Courier New"/>
              </a:rPr>
              <a:t>"Authorization"</a:t>
            </a:r>
            <a:r>
              <a:rPr b="1" lang="de-DE" sz="900">
                <a:solidFill>
                  <a:srgbClr val="D4D4D4"/>
                </a:solidFill>
                <a:latin typeface="Courier New"/>
                <a:ea typeface="Courier New"/>
                <a:cs typeface="Courier New"/>
                <a:sym typeface="Courier New"/>
              </a:rPr>
              <a:t>, </a:t>
            </a:r>
            <a:r>
              <a:rPr b="1" lang="de-DE" sz="900">
                <a:solidFill>
                  <a:srgbClr val="CE9178"/>
                </a:solidFill>
                <a:latin typeface="Courier New"/>
                <a:ea typeface="Courier New"/>
                <a:cs typeface="Courier New"/>
                <a:sym typeface="Courier New"/>
              </a:rPr>
              <a:t>"Bearer "</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response</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addHeader</a:t>
            </a:r>
            <a:r>
              <a:rPr b="1" lang="de-DE" sz="900">
                <a:solidFill>
                  <a:srgbClr val="D4D4D4"/>
                </a:solidFill>
                <a:latin typeface="Courier New"/>
                <a:ea typeface="Courier New"/>
                <a:cs typeface="Courier New"/>
                <a:sym typeface="Courier New"/>
              </a:rPr>
              <a:t>(</a:t>
            </a:r>
            <a:r>
              <a:rPr b="1" lang="de-DE" sz="900">
                <a:solidFill>
                  <a:srgbClr val="CE9178"/>
                </a:solidFill>
                <a:latin typeface="Courier New"/>
                <a:ea typeface="Courier New"/>
                <a:cs typeface="Courier New"/>
                <a:sym typeface="Courier New"/>
              </a:rPr>
              <a:t>"access-control-expose-headers"</a:t>
            </a:r>
            <a:r>
              <a:rPr b="1" lang="de-DE" sz="900">
                <a:solidFill>
                  <a:srgbClr val="D4D4D4"/>
                </a:solidFill>
                <a:latin typeface="Courier New"/>
                <a:ea typeface="Courier New"/>
                <a:cs typeface="Courier New"/>
                <a:sym typeface="Courier New"/>
              </a:rPr>
              <a:t>, </a:t>
            </a:r>
            <a:r>
              <a:rPr b="1" lang="de-DE" sz="900">
                <a:solidFill>
                  <a:srgbClr val="CE9178"/>
                </a:solidFill>
                <a:latin typeface="Courier New"/>
                <a:ea typeface="Courier New"/>
                <a:cs typeface="Courier New"/>
                <a:sym typeface="Courier New"/>
              </a:rPr>
              <a:t>"Authorization"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80000"/>
              </a:lnSpc>
              <a:spcBef>
                <a:spcPts val="0"/>
              </a:spcBef>
              <a:spcAft>
                <a:spcPts val="0"/>
              </a:spcAft>
              <a:buNone/>
            </a:pPr>
            <a:r>
              <a:t/>
            </a:r>
            <a:endParaRPr b="1" sz="900">
              <a:solidFill>
                <a:srgbClr val="D4D4D4"/>
              </a:solidFill>
              <a:latin typeface="Courier New"/>
              <a:ea typeface="Courier New"/>
              <a:cs typeface="Courier New"/>
              <a:sym typeface="Courier New"/>
            </a:endParaRPr>
          </a:p>
        </p:txBody>
      </p:sp>
      <p:sp>
        <p:nvSpPr>
          <p:cNvPr id="399" name="Google Shape;399;g1506085cb33_0_438"/>
          <p:cNvSpPr/>
          <p:nvPr/>
        </p:nvSpPr>
        <p:spPr>
          <a:xfrm>
            <a:off x="5999049" y="2835596"/>
            <a:ext cx="2244000" cy="338700"/>
          </a:xfrm>
          <a:prstGeom prst="rect">
            <a:avLst/>
          </a:prstGeom>
          <a:solidFill>
            <a:srgbClr val="FFFFFF"/>
          </a:solid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800">
                <a:solidFill>
                  <a:srgbClr val="000000"/>
                </a:solidFill>
                <a:latin typeface="Arial"/>
                <a:ea typeface="Arial"/>
                <a:cs typeface="Arial"/>
                <a:sym typeface="Arial"/>
              </a:rPr>
              <a:t>O </a:t>
            </a:r>
            <a:r>
              <a:rPr b="1" lang="de-DE" sz="800">
                <a:solidFill>
                  <a:srgbClr val="0000FF"/>
                </a:solidFill>
                <a:latin typeface="Arial"/>
                <a:ea typeface="Arial"/>
                <a:cs typeface="Arial"/>
                <a:sym typeface="Arial"/>
              </a:rPr>
              <a:t>AuthenticationManager</a:t>
            </a:r>
            <a:r>
              <a:rPr lang="de-DE" sz="800">
                <a:solidFill>
                  <a:srgbClr val="000000"/>
                </a:solidFill>
                <a:latin typeface="Arial"/>
                <a:ea typeface="Arial"/>
                <a:cs typeface="Arial"/>
                <a:sym typeface="Arial"/>
              </a:rPr>
              <a:t> é usado pelo nosso filter para autenticação de usuários.</a:t>
            </a:r>
            <a:endParaRPr sz="800">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506085cb33_0_463"/>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JwtAuthenticationFilter - or partes</a:t>
            </a:r>
            <a:endParaRPr/>
          </a:p>
        </p:txBody>
      </p:sp>
      <p:sp>
        <p:nvSpPr>
          <p:cNvPr id="405" name="Google Shape;405;g1506085cb33_0_463"/>
          <p:cNvSpPr txBox="1"/>
          <p:nvPr/>
        </p:nvSpPr>
        <p:spPr>
          <a:xfrm>
            <a:off x="156050" y="2788400"/>
            <a:ext cx="10460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200">
                <a:solidFill>
                  <a:srgbClr val="569CD6"/>
                </a:solidFill>
                <a:latin typeface="Courier New"/>
                <a:ea typeface="Courier New"/>
                <a:cs typeface="Courier New"/>
                <a:sym typeface="Courier New"/>
              </a:rPr>
              <a:t>public</a:t>
            </a: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class</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JwtAuthenticationFilter</a:t>
            </a: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extends</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UsernamePasswordAuthenticationFilter</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private</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private</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public</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JwtAuthenticationFilter</a:t>
            </a: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this</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this</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p:txBody>
      </p:sp>
      <p:sp>
        <p:nvSpPr>
          <p:cNvPr id="406" name="Google Shape;406;g1506085cb33_0_463"/>
          <p:cNvSpPr/>
          <p:nvPr/>
        </p:nvSpPr>
        <p:spPr>
          <a:xfrm>
            <a:off x="299750" y="1582699"/>
            <a:ext cx="3543900" cy="734700"/>
          </a:xfrm>
          <a:prstGeom prst="rect">
            <a:avLst/>
          </a:prstGeom>
          <a:solidFill>
            <a:srgbClr val="FFFFFF"/>
          </a:solid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O </a:t>
            </a:r>
            <a:r>
              <a:rPr b="1" lang="de-DE" sz="1200">
                <a:solidFill>
                  <a:srgbClr val="0000FF"/>
                </a:solidFill>
                <a:latin typeface="Arial"/>
                <a:ea typeface="Arial"/>
                <a:cs typeface="Arial"/>
                <a:sym typeface="Arial"/>
              </a:rPr>
              <a:t>AuthenticationManager</a:t>
            </a:r>
            <a:r>
              <a:rPr lang="de-DE" sz="1200">
                <a:solidFill>
                  <a:srgbClr val="000000"/>
                </a:solidFill>
                <a:latin typeface="Arial"/>
                <a:ea typeface="Arial"/>
                <a:cs typeface="Arial"/>
                <a:sym typeface="Arial"/>
              </a:rPr>
              <a:t> é usado pelo nosso filter para autenticação de usuários.</a:t>
            </a:r>
            <a:endParaRPr sz="1200">
              <a:solidFill>
                <a:srgbClr val="000000"/>
              </a:solidFill>
              <a:latin typeface="Arial"/>
              <a:ea typeface="Arial"/>
              <a:cs typeface="Arial"/>
              <a:sym typeface="Arial"/>
            </a:endParaRPr>
          </a:p>
        </p:txBody>
      </p:sp>
      <p:sp>
        <p:nvSpPr>
          <p:cNvPr id="407" name="Google Shape;407;g1506085cb33_0_463"/>
          <p:cNvSpPr/>
          <p:nvPr/>
        </p:nvSpPr>
        <p:spPr>
          <a:xfrm>
            <a:off x="6207976" y="1590864"/>
            <a:ext cx="4869900" cy="992700"/>
          </a:xfrm>
          <a:prstGeom prst="rect">
            <a:avLst/>
          </a:prstGeom>
          <a:no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Quando criamos uma classe herdando de </a:t>
            </a:r>
            <a:r>
              <a:rPr b="1" lang="de-DE" sz="1200">
                <a:solidFill>
                  <a:srgbClr val="0000FF"/>
                </a:solidFill>
                <a:latin typeface="Arial"/>
                <a:ea typeface="Arial"/>
                <a:cs typeface="Arial"/>
                <a:sym typeface="Arial"/>
              </a:rPr>
              <a:t>UsernamePasswordAuthenticationFilter</a:t>
            </a:r>
            <a:r>
              <a:rPr lang="de-DE" sz="1200">
                <a:solidFill>
                  <a:srgbClr val="000000"/>
                </a:solidFill>
                <a:latin typeface="Arial"/>
                <a:ea typeface="Arial"/>
                <a:cs typeface="Arial"/>
                <a:sym typeface="Arial"/>
              </a:rPr>
              <a:t> o Spring Security sabe que deverá ser feita uma interceptação de login através do endpoint padrão do Spring Security </a:t>
            </a:r>
            <a:r>
              <a:rPr b="1" lang="de-DE" sz="1200">
                <a:solidFill>
                  <a:srgbClr val="0000FF"/>
                </a:solidFill>
                <a:latin typeface="Arial"/>
                <a:ea typeface="Arial"/>
                <a:cs typeface="Arial"/>
                <a:sym typeface="Arial"/>
              </a:rPr>
              <a:t>(http://localhost:8080/login</a:t>
            </a:r>
            <a:r>
              <a:rPr lang="de-DE" sz="1200">
                <a:solidFill>
                  <a:srgbClr val="000000"/>
                </a:solidFill>
                <a:latin typeface="Arial"/>
                <a:ea typeface="Arial"/>
                <a:cs typeface="Arial"/>
                <a:sym typeface="Arial"/>
              </a:rPr>
              <a:t>)</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506085cb33_0_47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JwtAuthenticationFilter - por partes</a:t>
            </a:r>
            <a:endParaRPr/>
          </a:p>
        </p:txBody>
      </p:sp>
      <p:sp>
        <p:nvSpPr>
          <p:cNvPr id="413" name="Google Shape;413;g1506085cb33_0_471"/>
          <p:cNvSpPr txBox="1"/>
          <p:nvPr/>
        </p:nvSpPr>
        <p:spPr>
          <a:xfrm>
            <a:off x="156050" y="2788400"/>
            <a:ext cx="11713500" cy="2955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Override</a:t>
            </a:r>
            <a:endParaRPr b="1" sz="120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569CD6"/>
                </a:solidFill>
                <a:latin typeface="Courier New"/>
                <a:ea typeface="Courier New"/>
                <a:cs typeface="Courier New"/>
                <a:sym typeface="Courier New"/>
              </a:rPr>
              <a:t>public</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Authentication</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attemptAuthentication</a:t>
            </a: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HttpServletRequest</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request</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HttpServletResponse</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response</a:t>
            </a: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throws</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AuthenticationException</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try</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LoginDTO</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login</a:t>
            </a:r>
            <a:r>
              <a:rPr b="1" lang="de-DE" sz="1200">
                <a:solidFill>
                  <a:srgbClr val="D4D4D4"/>
                </a:solidFill>
                <a:latin typeface="Courier New"/>
                <a:ea typeface="Courier New"/>
                <a:cs typeface="Courier New"/>
                <a:sym typeface="Courier New"/>
              </a:rPr>
              <a:t> = </a:t>
            </a:r>
            <a:r>
              <a:rPr b="1" lang="de-DE" sz="1200">
                <a:solidFill>
                  <a:srgbClr val="C586C0"/>
                </a:solidFill>
                <a:latin typeface="Courier New"/>
                <a:ea typeface="Courier New"/>
                <a:cs typeface="Courier New"/>
                <a:sym typeface="Courier New"/>
              </a:rPr>
              <a:t>new</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ObjectMapper</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readValue</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request</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getInputStream</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LoginDTO</a:t>
            </a:r>
            <a:r>
              <a:rPr b="1" lang="de-DE" sz="1200">
                <a:solidFill>
                  <a:srgbClr val="D4D4D4"/>
                </a:solidFill>
                <a:latin typeface="Courier New"/>
                <a:ea typeface="Courier New"/>
                <a:cs typeface="Courier New"/>
                <a:sym typeface="Courier New"/>
              </a:rPr>
              <a:t>.</a:t>
            </a:r>
            <a:r>
              <a:rPr b="1" lang="de-DE" sz="1200">
                <a:solidFill>
                  <a:srgbClr val="C586C0"/>
                </a:solidFill>
                <a:latin typeface="Courier New"/>
                <a:ea typeface="Courier New"/>
                <a:cs typeface="Courier New"/>
                <a:sym typeface="Courier New"/>
              </a:rPr>
              <a:t>class</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UsernamePasswordAuthenticationToken</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authToken</a:t>
            </a:r>
            <a:r>
              <a:rPr b="1" lang="de-DE" sz="1200">
                <a:solidFill>
                  <a:srgbClr val="D4D4D4"/>
                </a:solidFill>
                <a:latin typeface="Courier New"/>
                <a:ea typeface="Courier New"/>
                <a:cs typeface="Courier New"/>
                <a:sym typeface="Courier New"/>
              </a:rPr>
              <a:t> = </a:t>
            </a:r>
            <a:r>
              <a:rPr b="1" lang="de-DE" sz="1200">
                <a:solidFill>
                  <a:srgbClr val="C586C0"/>
                </a:solidFill>
                <a:latin typeface="Courier New"/>
                <a:ea typeface="Courier New"/>
                <a:cs typeface="Courier New"/>
                <a:sym typeface="Courier New"/>
              </a:rPr>
              <a:t>new</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UsernamePasswordAuthenticationToken</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login</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getUsername</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login</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getPassword</a:t>
            </a: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new</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ArrayList</a:t>
            </a:r>
            <a:r>
              <a:rPr b="1" lang="de-DE" sz="1200">
                <a:solidFill>
                  <a:srgbClr val="D4D4D4"/>
                </a:solidFill>
                <a:latin typeface="Courier New"/>
                <a:ea typeface="Courier New"/>
                <a:cs typeface="Courier New"/>
                <a:sym typeface="Courier New"/>
              </a:rPr>
              <a:t>&lt;&gt;());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Authentication</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a:t>
            </a:r>
            <a:r>
              <a:rPr b="1" lang="de-DE" sz="1200">
                <a:solidFill>
                  <a:srgbClr val="D4D4D4"/>
                </a:solidFill>
                <a:latin typeface="Courier New"/>
                <a:ea typeface="Courier New"/>
                <a:cs typeface="Courier New"/>
                <a:sym typeface="Courier New"/>
              </a:rPr>
              <a:t> = </a:t>
            </a:r>
            <a:r>
              <a:rPr b="1" lang="de-DE" sz="1200">
                <a:solidFill>
                  <a:srgbClr val="9CDCFE"/>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authenticate</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authToken</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return</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 </a:t>
            </a:r>
            <a:r>
              <a:rPr b="1" lang="de-DE" sz="1200">
                <a:solidFill>
                  <a:srgbClr val="C586C0"/>
                </a:solidFill>
                <a:latin typeface="Courier New"/>
                <a:ea typeface="Courier New"/>
                <a:cs typeface="Courier New"/>
                <a:sym typeface="Courier New"/>
              </a:rPr>
              <a:t>catch</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IOException</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e</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throw</a:t>
            </a: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new</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RuntimeException</a:t>
            </a:r>
            <a:r>
              <a:rPr b="1" lang="de-DE" sz="1200">
                <a:solidFill>
                  <a:srgbClr val="D4D4D4"/>
                </a:solidFill>
                <a:latin typeface="Courier New"/>
                <a:ea typeface="Courier New"/>
                <a:cs typeface="Courier New"/>
                <a:sym typeface="Courier New"/>
              </a:rPr>
              <a:t>(</a:t>
            </a:r>
            <a:r>
              <a:rPr b="1" lang="de-DE" sz="1200">
                <a:solidFill>
                  <a:srgbClr val="CE9178"/>
                </a:solidFill>
                <a:latin typeface="Courier New"/>
                <a:ea typeface="Courier New"/>
                <a:cs typeface="Courier New"/>
                <a:sym typeface="Courier New"/>
              </a:rPr>
              <a:t>"Falha ao autenticar usuário"</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e</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p:txBody>
      </p:sp>
      <p:sp>
        <p:nvSpPr>
          <p:cNvPr id="414" name="Google Shape;414;g1506085cb33_0_471"/>
          <p:cNvSpPr/>
          <p:nvPr/>
        </p:nvSpPr>
        <p:spPr>
          <a:xfrm>
            <a:off x="590000" y="1649062"/>
            <a:ext cx="10092600" cy="876300"/>
          </a:xfrm>
          <a:prstGeom prst="rect">
            <a:avLst/>
          </a:prstGeom>
          <a:no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Vamos pegar os dados do objeto da requisição através do </a:t>
            </a:r>
            <a:r>
              <a:rPr b="1" lang="de-DE" sz="1200">
                <a:solidFill>
                  <a:srgbClr val="0000FF"/>
                </a:solidFill>
                <a:latin typeface="Arial"/>
                <a:ea typeface="Arial"/>
                <a:cs typeface="Arial"/>
                <a:sym typeface="Arial"/>
              </a:rPr>
              <a:t>HttpServletRequest</a:t>
            </a:r>
            <a:r>
              <a:rPr lang="de-DE" sz="1200">
                <a:solidFill>
                  <a:srgbClr val="000000"/>
                </a:solidFill>
                <a:latin typeface="Arial"/>
                <a:ea typeface="Arial"/>
                <a:cs typeface="Arial"/>
                <a:sym typeface="Arial"/>
              </a:rPr>
              <a:t>, vamos instanciar </a:t>
            </a:r>
            <a:r>
              <a:rPr b="1" lang="de-DE" sz="1200">
                <a:solidFill>
                  <a:srgbClr val="0000FF"/>
                </a:solidFill>
                <a:latin typeface="Arial"/>
                <a:ea typeface="Arial"/>
                <a:cs typeface="Arial"/>
                <a:sym typeface="Arial"/>
              </a:rPr>
              <a:t>UsernamePasswordAuthenticationToken</a:t>
            </a:r>
            <a:r>
              <a:rPr lang="de-DE" sz="1200">
                <a:solidFill>
                  <a:srgbClr val="000000"/>
                </a:solidFill>
                <a:latin typeface="Arial"/>
                <a:ea typeface="Arial"/>
                <a:cs typeface="Arial"/>
                <a:sym typeface="Arial"/>
              </a:rPr>
              <a:t> com os dados da requisição, a partir do objeto armazenado na variável </a:t>
            </a:r>
            <a:r>
              <a:rPr b="1" lang="de-DE" sz="1200">
                <a:solidFill>
                  <a:srgbClr val="0000FF"/>
                </a:solidFill>
                <a:latin typeface="Arial"/>
                <a:ea typeface="Arial"/>
                <a:cs typeface="Arial"/>
                <a:sym typeface="Arial"/>
              </a:rPr>
              <a:t>authToken</a:t>
            </a:r>
            <a:r>
              <a:rPr lang="de-DE" sz="1200">
                <a:solidFill>
                  <a:srgbClr val="000000"/>
                </a:solidFill>
                <a:latin typeface="Arial"/>
                <a:ea typeface="Arial"/>
                <a:cs typeface="Arial"/>
                <a:sym typeface="Arial"/>
              </a:rPr>
              <a:t> nós vamos "chamar" o método </a:t>
            </a:r>
            <a:r>
              <a:rPr b="1" lang="de-DE" sz="1200">
                <a:solidFill>
                  <a:srgbClr val="0000FF"/>
                </a:solidFill>
                <a:latin typeface="Arial"/>
                <a:ea typeface="Arial"/>
                <a:cs typeface="Arial"/>
                <a:sym typeface="Arial"/>
              </a:rPr>
              <a:t>authenticate</a:t>
            </a:r>
            <a:r>
              <a:rPr lang="de-DE" sz="1200">
                <a:solidFill>
                  <a:srgbClr val="000000"/>
                </a:solidFill>
                <a:latin typeface="Arial"/>
                <a:ea typeface="Arial"/>
                <a:cs typeface="Arial"/>
                <a:sym typeface="Arial"/>
              </a:rPr>
              <a:t> que vai fazer a verificação se os dados do usuário são válidos e tem como retorno um objeto do tipo </a:t>
            </a:r>
            <a:r>
              <a:rPr b="1" lang="de-DE" sz="1200">
                <a:solidFill>
                  <a:srgbClr val="0000FF"/>
                </a:solidFill>
                <a:latin typeface="Arial"/>
                <a:ea typeface="Arial"/>
                <a:cs typeface="Arial"/>
                <a:sym typeface="Arial"/>
              </a:rPr>
              <a:t>Authentication</a:t>
            </a:r>
            <a:r>
              <a:rPr lang="de-DE"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506085cb33_0_479"/>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JwtAuthenticationFilte</a:t>
            </a:r>
            <a:r>
              <a:rPr lang="de-DE"/>
              <a:t>r - por partes</a:t>
            </a:r>
            <a:endParaRPr/>
          </a:p>
        </p:txBody>
      </p:sp>
      <p:sp>
        <p:nvSpPr>
          <p:cNvPr id="420" name="Google Shape;420;g1506085cb33_0_479"/>
          <p:cNvSpPr txBox="1"/>
          <p:nvPr/>
        </p:nvSpPr>
        <p:spPr>
          <a:xfrm>
            <a:off x="156050" y="2788400"/>
            <a:ext cx="11713500" cy="2216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Override</a:t>
            </a:r>
            <a:endParaRPr b="1" sz="120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protected</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void</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successfulAuthentication</a:t>
            </a: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HttpServletRequest</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request</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HttpServletResponse</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response</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FilterChain</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chain</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Authentication</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authResult</a:t>
            </a: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throws</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IOException</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ServletException</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String</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username</a:t>
            </a:r>
            <a:r>
              <a:rPr b="1" lang="de-DE" sz="1200">
                <a:solidFill>
                  <a:srgbClr val="D4D4D4"/>
                </a:solidFill>
                <a:latin typeface="Courier New"/>
                <a:ea typeface="Courier New"/>
                <a:cs typeface="Courier New"/>
                <a:sym typeface="Courier New"/>
              </a:rPr>
              <a:t> = ((</a:t>
            </a:r>
            <a:r>
              <a:rPr b="1" lang="de-DE" sz="1200">
                <a:solidFill>
                  <a:srgbClr val="4EC9B0"/>
                </a:solidFill>
                <a:latin typeface="Courier New"/>
                <a:ea typeface="Courier New"/>
                <a:cs typeface="Courier New"/>
                <a:sym typeface="Courier New"/>
              </a:rPr>
              <a:t>UserDetails</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authResult</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getPrincipal</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getUsername</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String</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token</a:t>
            </a:r>
            <a:r>
              <a:rPr b="1" lang="de-DE" sz="1200">
                <a:solidFill>
                  <a:srgbClr val="D4D4D4"/>
                </a:solidFill>
                <a:latin typeface="Courier New"/>
                <a:ea typeface="Courier New"/>
                <a:cs typeface="Courier New"/>
                <a:sym typeface="Courier New"/>
              </a:rPr>
              <a:t> = </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generateToken</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username</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response</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addHeader</a:t>
            </a:r>
            <a:r>
              <a:rPr b="1" lang="de-DE" sz="1200">
                <a:solidFill>
                  <a:srgbClr val="D4D4D4"/>
                </a:solidFill>
                <a:latin typeface="Courier New"/>
                <a:ea typeface="Courier New"/>
                <a:cs typeface="Courier New"/>
                <a:sym typeface="Courier New"/>
              </a:rPr>
              <a:t>(</a:t>
            </a:r>
            <a:r>
              <a:rPr b="1" lang="de-DE" sz="1200">
                <a:solidFill>
                  <a:srgbClr val="CE9178"/>
                </a:solidFill>
                <a:latin typeface="Courier New"/>
                <a:ea typeface="Courier New"/>
                <a:cs typeface="Courier New"/>
                <a:sym typeface="Courier New"/>
              </a:rPr>
              <a:t>"Authorization"</a:t>
            </a:r>
            <a:r>
              <a:rPr b="1" lang="de-DE" sz="1200">
                <a:solidFill>
                  <a:srgbClr val="D4D4D4"/>
                </a:solidFill>
                <a:latin typeface="Courier New"/>
                <a:ea typeface="Courier New"/>
                <a:cs typeface="Courier New"/>
                <a:sym typeface="Courier New"/>
              </a:rPr>
              <a:t>, </a:t>
            </a:r>
            <a:r>
              <a:rPr b="1" lang="de-DE" sz="1200">
                <a:solidFill>
                  <a:srgbClr val="CE9178"/>
                </a:solidFill>
                <a:latin typeface="Courier New"/>
                <a:ea typeface="Courier New"/>
                <a:cs typeface="Courier New"/>
                <a:sym typeface="Courier New"/>
              </a:rPr>
              <a:t>"Bearer "</a:t>
            </a:r>
            <a:r>
              <a:rPr b="1" lang="de-DE" sz="1200">
                <a:solidFill>
                  <a:srgbClr val="D4D4D4"/>
                </a:solidFill>
                <a:latin typeface="Courier New"/>
                <a:ea typeface="Courier New"/>
                <a:cs typeface="Courier New"/>
                <a:sym typeface="Courier New"/>
              </a:rPr>
              <a:t> + </a:t>
            </a:r>
            <a:r>
              <a:rPr b="1" lang="de-DE" sz="1200">
                <a:solidFill>
                  <a:srgbClr val="9CDCFE"/>
                </a:solidFill>
                <a:latin typeface="Courier New"/>
                <a:ea typeface="Courier New"/>
                <a:cs typeface="Courier New"/>
                <a:sym typeface="Courier New"/>
              </a:rPr>
              <a:t>token</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response</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addHeader</a:t>
            </a:r>
            <a:r>
              <a:rPr b="1" lang="de-DE" sz="1200">
                <a:solidFill>
                  <a:srgbClr val="D4D4D4"/>
                </a:solidFill>
                <a:latin typeface="Courier New"/>
                <a:ea typeface="Courier New"/>
                <a:cs typeface="Courier New"/>
                <a:sym typeface="Courier New"/>
              </a:rPr>
              <a:t>(</a:t>
            </a:r>
            <a:r>
              <a:rPr b="1" lang="de-DE" sz="1200">
                <a:solidFill>
                  <a:srgbClr val="CE9178"/>
                </a:solidFill>
                <a:latin typeface="Courier New"/>
                <a:ea typeface="Courier New"/>
                <a:cs typeface="Courier New"/>
                <a:sym typeface="Courier New"/>
              </a:rPr>
              <a:t>"access-control-expose-headers"</a:t>
            </a:r>
            <a:r>
              <a:rPr b="1" lang="de-DE" sz="1200">
                <a:solidFill>
                  <a:srgbClr val="D4D4D4"/>
                </a:solidFill>
                <a:latin typeface="Courier New"/>
                <a:ea typeface="Courier New"/>
                <a:cs typeface="Courier New"/>
                <a:sym typeface="Courier New"/>
              </a:rPr>
              <a:t>, </a:t>
            </a:r>
            <a:r>
              <a:rPr b="1" lang="de-DE" sz="1200">
                <a:solidFill>
                  <a:srgbClr val="CE9178"/>
                </a:solidFill>
                <a:latin typeface="Courier New"/>
                <a:ea typeface="Courier New"/>
                <a:cs typeface="Courier New"/>
                <a:sym typeface="Courier New"/>
              </a:rPr>
              <a:t>"Authorization"</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D4D4D4"/>
              </a:solidFill>
              <a:latin typeface="Courier New"/>
              <a:ea typeface="Courier New"/>
              <a:cs typeface="Courier New"/>
              <a:sym typeface="Courier New"/>
            </a:endParaRPr>
          </a:p>
        </p:txBody>
      </p:sp>
      <p:sp>
        <p:nvSpPr>
          <p:cNvPr id="421" name="Google Shape;421;g1506085cb33_0_479"/>
          <p:cNvSpPr/>
          <p:nvPr/>
        </p:nvSpPr>
        <p:spPr>
          <a:xfrm>
            <a:off x="677077" y="1790103"/>
            <a:ext cx="9949200" cy="386100"/>
          </a:xfrm>
          <a:prstGeom prst="rect">
            <a:avLst/>
          </a:prstGeom>
          <a:no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 Quando o usuário for autenticado com sucesso, o método irá retornar um JWT com a autorização Authorization no cabeçalho da resposta.</a:t>
            </a:r>
            <a:endParaRPr sz="1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506085cb33_0_442"/>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JwtAuthorizationFilter</a:t>
            </a:r>
            <a:endParaRPr/>
          </a:p>
        </p:txBody>
      </p:sp>
      <p:sp>
        <p:nvSpPr>
          <p:cNvPr id="427" name="Google Shape;427;g1506085cb33_0_442"/>
          <p:cNvSpPr txBox="1"/>
          <p:nvPr/>
        </p:nvSpPr>
        <p:spPr>
          <a:xfrm>
            <a:off x="960900" y="2080675"/>
            <a:ext cx="9778200" cy="4202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class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JwtAuthorizationFilter</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extends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BasicAuthenticationFilter</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UserDetailsService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userDetailsService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public</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JwtAuthorizationFilter</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UserDetailsService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userDetailsService</a:t>
            </a:r>
            <a:r>
              <a:rPr b="1" lang="de-DE" sz="900">
                <a:solidFill>
                  <a:srgbClr val="D4D4D4"/>
                </a:solidFill>
                <a:latin typeface="Courier New"/>
                <a:ea typeface="Courier New"/>
                <a:cs typeface="Courier New"/>
                <a:sym typeface="Courier New"/>
              </a:rPr>
              <a:t> )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super</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authenticationManager</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this</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userDetailsService</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userDetailsService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Override</a:t>
            </a:r>
            <a:endParaRPr b="1" sz="90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protected</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void</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doFilterInternal</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HttpServletRequest</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request</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HttpServletResponse</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response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FilterChain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chain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throws</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IOException</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ServletException</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header</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request</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getHeader</a:t>
            </a:r>
            <a:r>
              <a:rPr b="1" lang="de-DE" sz="900">
                <a:solidFill>
                  <a:srgbClr val="D4D4D4"/>
                </a:solidFill>
                <a:latin typeface="Courier New"/>
                <a:ea typeface="Courier New"/>
                <a:cs typeface="Courier New"/>
                <a:sym typeface="Courier New"/>
              </a:rPr>
              <a:t>(</a:t>
            </a:r>
            <a:r>
              <a:rPr b="1" lang="de-DE" sz="900">
                <a:solidFill>
                  <a:srgbClr val="CE9178"/>
                </a:solidFill>
                <a:latin typeface="Courier New"/>
                <a:ea typeface="Courier New"/>
                <a:cs typeface="Courier New"/>
                <a:sym typeface="Courier New"/>
              </a:rPr>
              <a:t>"Authorization"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if</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header</a:t>
            </a:r>
            <a:r>
              <a:rPr b="1" lang="de-DE" sz="900">
                <a:solidFill>
                  <a:srgbClr val="D4D4D4"/>
                </a:solidFill>
                <a:latin typeface="Courier New"/>
                <a:ea typeface="Courier New"/>
                <a:cs typeface="Courier New"/>
                <a:sym typeface="Courier New"/>
              </a:rPr>
              <a:t>!=</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 &amp;&amp; </a:t>
            </a:r>
            <a:r>
              <a:rPr b="1" lang="de-DE" sz="900">
                <a:solidFill>
                  <a:srgbClr val="9CDCFE"/>
                </a:solidFill>
                <a:latin typeface="Courier New"/>
                <a:ea typeface="Courier New"/>
                <a:cs typeface="Courier New"/>
                <a:sym typeface="Courier New"/>
              </a:rPr>
              <a:t>header</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startsWith</a:t>
            </a:r>
            <a:r>
              <a:rPr b="1" lang="de-DE" sz="900">
                <a:solidFill>
                  <a:srgbClr val="D4D4D4"/>
                </a:solidFill>
                <a:latin typeface="Courier New"/>
                <a:ea typeface="Courier New"/>
                <a:cs typeface="Courier New"/>
                <a:sym typeface="Courier New"/>
              </a:rPr>
              <a:t>(</a:t>
            </a:r>
            <a:r>
              <a:rPr b="1" lang="de-DE" sz="900">
                <a:solidFill>
                  <a:srgbClr val="CE9178"/>
                </a:solidFill>
                <a:latin typeface="Courier New"/>
                <a:ea typeface="Courier New"/>
                <a:cs typeface="Courier New"/>
                <a:sym typeface="Courier New"/>
              </a:rPr>
              <a:t>"Bearer "</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UsernamePasswordAuthenticationToken</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a:t>
            </a:r>
            <a:r>
              <a:rPr b="1" lang="de-DE" sz="900">
                <a:solidFill>
                  <a:srgbClr val="D4D4D4"/>
                </a:solidFill>
                <a:latin typeface="Courier New"/>
                <a:ea typeface="Courier New"/>
                <a:cs typeface="Courier New"/>
                <a:sym typeface="Courier New"/>
              </a:rPr>
              <a:t> = </a:t>
            </a:r>
            <a:r>
              <a:rPr b="1" lang="de-DE" sz="900">
                <a:solidFill>
                  <a:srgbClr val="DCDCAA"/>
                </a:solidFill>
                <a:latin typeface="Courier New"/>
                <a:ea typeface="Courier New"/>
                <a:cs typeface="Courier New"/>
                <a:sym typeface="Courier New"/>
              </a:rPr>
              <a:t>getAuthentication</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header</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substring</a:t>
            </a:r>
            <a:r>
              <a:rPr b="1" lang="de-DE" sz="900">
                <a:solidFill>
                  <a:srgbClr val="D4D4D4"/>
                </a:solidFill>
                <a:latin typeface="Courier New"/>
                <a:ea typeface="Courier New"/>
                <a:cs typeface="Courier New"/>
                <a:sym typeface="Courier New"/>
              </a:rPr>
              <a:t>(</a:t>
            </a:r>
            <a:r>
              <a:rPr b="1" lang="de-DE" sz="900">
                <a:solidFill>
                  <a:srgbClr val="B5CEA8"/>
                </a:solidFill>
                <a:latin typeface="Courier New"/>
                <a:ea typeface="Courier New"/>
                <a:cs typeface="Courier New"/>
                <a:sym typeface="Courier New"/>
              </a:rPr>
              <a:t>7</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if</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auth</a:t>
            </a:r>
            <a:r>
              <a:rPr b="1" lang="de-DE" sz="900">
                <a:solidFill>
                  <a:srgbClr val="D4D4D4"/>
                </a:solidFill>
                <a:latin typeface="Courier New"/>
                <a:ea typeface="Courier New"/>
                <a:cs typeface="Courier New"/>
                <a:sym typeface="Courier New"/>
              </a:rPr>
              <a:t>!=</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SecurityContextHolder</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getContext</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setAuthentication</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auth</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chain</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doFilter</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request</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response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private</a:t>
            </a: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UsernamePasswordAuthenticationToken</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getAuthentication</a:t>
            </a:r>
            <a:r>
              <a:rPr b="1" lang="de-DE" sz="900">
                <a:solidFill>
                  <a:srgbClr val="D4D4D4"/>
                </a:solidFill>
                <a:latin typeface="Courier New"/>
                <a:ea typeface="Courier New"/>
                <a:cs typeface="Courier New"/>
                <a:sym typeface="Courier New"/>
              </a:rPr>
              <a:t>(</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if</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isValidToken</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String</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username</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jwtUtil</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getUsername</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token</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4EC9B0"/>
                </a:solidFill>
                <a:latin typeface="Courier New"/>
                <a:ea typeface="Courier New"/>
                <a:cs typeface="Courier New"/>
                <a:sym typeface="Courier New"/>
              </a:rPr>
              <a:t>UserDetails</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user</a:t>
            </a:r>
            <a:r>
              <a:rPr b="1" lang="de-DE" sz="900">
                <a:solidFill>
                  <a:srgbClr val="D4D4D4"/>
                </a:solidFill>
                <a:latin typeface="Courier New"/>
                <a:ea typeface="Courier New"/>
                <a:cs typeface="Courier New"/>
                <a:sym typeface="Courier New"/>
              </a:rPr>
              <a:t> = </a:t>
            </a:r>
            <a:r>
              <a:rPr b="1" lang="de-DE" sz="900">
                <a:solidFill>
                  <a:srgbClr val="9CDCFE"/>
                </a:solidFill>
                <a:latin typeface="Courier New"/>
                <a:ea typeface="Courier New"/>
                <a:cs typeface="Courier New"/>
                <a:sym typeface="Courier New"/>
              </a:rPr>
              <a:t>userDetailsService</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loadUserByUsername</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username</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new</a:t>
            </a:r>
            <a:r>
              <a:rPr b="1" lang="de-DE" sz="900">
                <a:solidFill>
                  <a:srgbClr val="D4D4D4"/>
                </a:solidFill>
                <a:latin typeface="Courier New"/>
                <a:ea typeface="Courier New"/>
                <a:cs typeface="Courier New"/>
                <a:sym typeface="Courier New"/>
              </a:rPr>
              <a:t> </a:t>
            </a:r>
            <a:r>
              <a:rPr b="1" lang="de-DE" sz="900">
                <a:solidFill>
                  <a:srgbClr val="DCDCAA"/>
                </a:solidFill>
                <a:latin typeface="Courier New"/>
                <a:ea typeface="Courier New"/>
                <a:cs typeface="Courier New"/>
                <a:sym typeface="Courier New"/>
              </a:rPr>
              <a:t>UsernamePasswordAuthenticationToken</a:t>
            </a:r>
            <a:r>
              <a:rPr b="1" lang="de-DE" sz="900">
                <a:solidFill>
                  <a:srgbClr val="D4D4D4"/>
                </a:solidFill>
                <a:latin typeface="Courier New"/>
                <a:ea typeface="Courier New"/>
                <a:cs typeface="Courier New"/>
                <a:sym typeface="Courier New"/>
              </a:rPr>
              <a:t>(</a:t>
            </a:r>
            <a:r>
              <a:rPr b="1" lang="de-DE" sz="900">
                <a:solidFill>
                  <a:srgbClr val="9CDCFE"/>
                </a:solidFill>
                <a:latin typeface="Courier New"/>
                <a:ea typeface="Courier New"/>
                <a:cs typeface="Courier New"/>
                <a:sym typeface="Courier New"/>
              </a:rPr>
              <a:t>user</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 </a:t>
            </a:r>
            <a:r>
              <a:rPr b="1" lang="de-DE" sz="900">
                <a:solidFill>
                  <a:srgbClr val="9CDCFE"/>
                </a:solidFill>
                <a:latin typeface="Courier New"/>
                <a:ea typeface="Courier New"/>
                <a:cs typeface="Courier New"/>
                <a:sym typeface="Courier New"/>
              </a:rPr>
              <a:t>user</a:t>
            </a:r>
            <a:r>
              <a:rPr b="1" lang="de-DE" sz="900">
                <a:solidFill>
                  <a:srgbClr val="D4D4D4"/>
                </a:solidFill>
                <a:latin typeface="Courier New"/>
                <a:ea typeface="Courier New"/>
                <a:cs typeface="Courier New"/>
                <a:sym typeface="Courier New"/>
              </a:rPr>
              <a:t>.</a:t>
            </a:r>
            <a:r>
              <a:rPr b="1" lang="de-DE" sz="900">
                <a:solidFill>
                  <a:srgbClr val="DCDCAA"/>
                </a:solidFill>
                <a:latin typeface="Courier New"/>
                <a:ea typeface="Courier New"/>
                <a:cs typeface="Courier New"/>
                <a:sym typeface="Courier New"/>
              </a:rPr>
              <a:t>getAuthorities</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r>
              <a:rPr b="1" lang="de-DE" sz="900">
                <a:solidFill>
                  <a:srgbClr val="C586C0"/>
                </a:solidFill>
                <a:latin typeface="Courier New"/>
                <a:ea typeface="Courier New"/>
                <a:cs typeface="Courier New"/>
                <a:sym typeface="Courier New"/>
              </a:rPr>
              <a:t>return</a:t>
            </a:r>
            <a:r>
              <a:rPr b="1" lang="de-DE" sz="900">
                <a:solidFill>
                  <a:srgbClr val="D4D4D4"/>
                </a:solidFill>
                <a:latin typeface="Courier New"/>
                <a:ea typeface="Courier New"/>
                <a:cs typeface="Courier New"/>
                <a:sym typeface="Courier New"/>
              </a:rPr>
              <a:t> </a:t>
            </a:r>
            <a:r>
              <a:rPr b="1" lang="de-DE" sz="900">
                <a:solidFill>
                  <a:srgbClr val="569CD6"/>
                </a:solidFill>
                <a:latin typeface="Courier New"/>
                <a:ea typeface="Courier New"/>
                <a:cs typeface="Courier New"/>
                <a:sym typeface="Courier New"/>
              </a:rPr>
              <a:t>null</a:t>
            </a: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   }</a:t>
            </a:r>
            <a:endParaRPr b="1" sz="9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00">
                <a:solidFill>
                  <a:srgbClr val="D4D4D4"/>
                </a:solidFill>
                <a:latin typeface="Courier New"/>
                <a:ea typeface="Courier New"/>
                <a:cs typeface="Courier New"/>
                <a:sym typeface="Courier New"/>
              </a:rPr>
              <a:t>}</a:t>
            </a:r>
            <a:endParaRPr b="1" sz="900">
              <a:solidFill>
                <a:srgbClr val="D4D4D4"/>
              </a:solidFill>
              <a:latin typeface="Courier New"/>
              <a:ea typeface="Courier New"/>
              <a:cs typeface="Courier New"/>
              <a:sym typeface="Courier New"/>
            </a:endParaRPr>
          </a:p>
        </p:txBody>
      </p:sp>
      <p:sp>
        <p:nvSpPr>
          <p:cNvPr id="428" name="Google Shape;428;g1506085cb33_0_442"/>
          <p:cNvSpPr txBox="1"/>
          <p:nvPr/>
        </p:nvSpPr>
        <p:spPr>
          <a:xfrm>
            <a:off x="85192" y="1526579"/>
            <a:ext cx="12021600" cy="554100"/>
          </a:xfrm>
          <a:prstGeom prst="rect">
            <a:avLst/>
          </a:prstGeom>
          <a:noFill/>
          <a:ln>
            <a:noFill/>
          </a:ln>
        </p:spPr>
        <p:txBody>
          <a:bodyPr anchorCtr="0" anchor="t" bIns="91425" lIns="91425" spcFirstLastPara="1" rIns="91425" wrap="square" tIns="91425">
            <a:spAutoFit/>
          </a:bodyPr>
          <a:lstStyle/>
          <a:p>
            <a:pPr indent="0" lvl="0" marL="0" marR="0" rtl="0" algn="just">
              <a:spcBef>
                <a:spcPts val="0"/>
              </a:spcBef>
              <a:spcAft>
                <a:spcPts val="0"/>
              </a:spcAft>
              <a:buClr>
                <a:srgbClr val="000000"/>
              </a:buClr>
              <a:buSzPts val="1200"/>
              <a:buFont typeface="Arial"/>
              <a:buNone/>
            </a:pPr>
            <a:r>
              <a:rPr lang="de-DE" sz="1200">
                <a:solidFill>
                  <a:srgbClr val="000000"/>
                </a:solidFill>
                <a:latin typeface="Arial"/>
                <a:ea typeface="Arial"/>
                <a:cs typeface="Arial"/>
                <a:sym typeface="Arial"/>
              </a:rPr>
              <a:t>Criamos a classe </a:t>
            </a:r>
            <a:r>
              <a:rPr b="1" lang="de-DE" sz="1200">
                <a:solidFill>
                  <a:srgbClr val="0000FF"/>
                </a:solidFill>
                <a:latin typeface="Arial"/>
                <a:ea typeface="Arial"/>
                <a:cs typeface="Arial"/>
                <a:sym typeface="Arial"/>
              </a:rPr>
              <a:t>JWTAuthorizationFilter</a:t>
            </a:r>
            <a:r>
              <a:rPr lang="de-DE" sz="1200">
                <a:solidFill>
                  <a:srgbClr val="000000"/>
                </a:solidFill>
                <a:latin typeface="Arial"/>
                <a:ea typeface="Arial"/>
                <a:cs typeface="Arial"/>
                <a:sym typeface="Arial"/>
              </a:rPr>
              <a:t> no pacote </a:t>
            </a:r>
            <a:r>
              <a:rPr b="1" lang="de-DE" sz="1200">
                <a:solidFill>
                  <a:srgbClr val="0000FF"/>
                </a:solidFill>
                <a:latin typeface="Arial"/>
                <a:ea typeface="Arial"/>
                <a:cs typeface="Arial"/>
                <a:sym typeface="Arial"/>
              </a:rPr>
              <a:t>security</a:t>
            </a:r>
            <a:r>
              <a:rPr lang="de-DE" sz="1200">
                <a:solidFill>
                  <a:srgbClr val="000000"/>
                </a:solidFill>
                <a:latin typeface="Arial"/>
                <a:ea typeface="Arial"/>
                <a:cs typeface="Arial"/>
                <a:sym typeface="Arial"/>
              </a:rPr>
              <a:t>, ou seja um filtro de autorização que ao você fazer uma requisição ele vai interceptar e verificar se o token enviado e válido. Ela extend da classe </a:t>
            </a:r>
            <a:r>
              <a:rPr b="1" lang="de-DE" sz="1200">
                <a:solidFill>
                  <a:srgbClr val="0000FF"/>
                </a:solidFill>
                <a:latin typeface="Arial"/>
                <a:ea typeface="Arial"/>
                <a:cs typeface="Arial"/>
                <a:sym typeface="Arial"/>
              </a:rPr>
              <a:t>BasicAuthenticationFilter</a:t>
            </a:r>
            <a:r>
              <a:rPr lang="de-DE" sz="1200">
                <a:solidFill>
                  <a:srgbClr val="000000"/>
                </a:solidFill>
                <a:latin typeface="Arial"/>
                <a:ea typeface="Arial"/>
                <a:cs typeface="Arial"/>
                <a:sym typeface="Arial"/>
              </a:rPr>
              <a:t>.  Implementamos o método </a:t>
            </a:r>
            <a:r>
              <a:rPr b="1" lang="de-DE" sz="1200">
                <a:solidFill>
                  <a:srgbClr val="000000"/>
                </a:solidFill>
                <a:latin typeface="Arial"/>
                <a:ea typeface="Arial"/>
                <a:cs typeface="Arial"/>
                <a:sym typeface="Arial"/>
              </a:rPr>
              <a:t>doFilter</a:t>
            </a:r>
            <a:r>
              <a:rPr lang="de-DE" sz="1200">
                <a:solidFill>
                  <a:srgbClr val="000000"/>
                </a:solidFill>
                <a:latin typeface="Arial"/>
                <a:ea typeface="Arial"/>
                <a:cs typeface="Arial"/>
                <a:sym typeface="Arial"/>
              </a:rPr>
              <a:t> para ao fazer a requisição verificar a validade do token;</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3513eca586_3_50"/>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de-DE"/>
              <a:t>Basic Authentication</a:t>
            </a:r>
            <a:endParaRPr/>
          </a:p>
        </p:txBody>
      </p:sp>
      <p:sp>
        <p:nvSpPr>
          <p:cNvPr id="119" name="Google Shape;119;g13513eca586_3_50"/>
          <p:cNvSpPr/>
          <p:nvPr/>
        </p:nvSpPr>
        <p:spPr>
          <a:xfrm>
            <a:off x="187455" y="1528398"/>
            <a:ext cx="11501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lang="de-DE"/>
              <a:t>Vamos incluir </a:t>
            </a:r>
            <a:r>
              <a:rPr lang="de-DE"/>
              <a:t>a dependência</a:t>
            </a:r>
            <a:r>
              <a:rPr lang="de-DE"/>
              <a:t> </a:t>
            </a:r>
            <a:r>
              <a:rPr b="1" lang="de-DE"/>
              <a:t>spring security</a:t>
            </a:r>
            <a:r>
              <a:rPr lang="de-DE"/>
              <a:t> na aplicação service-dto. </a:t>
            </a:r>
            <a:r>
              <a:rPr lang="de-DE"/>
              <a:t>Ao executarmos a aplicação,</a:t>
            </a:r>
            <a:r>
              <a:rPr b="0" i="0" lang="de-DE" u="none" cap="none" strike="noStrike">
                <a:solidFill>
                  <a:srgbClr val="000000"/>
                </a:solidFill>
                <a:latin typeface="Arial"/>
                <a:ea typeface="Arial"/>
                <a:cs typeface="Arial"/>
                <a:sym typeface="Arial"/>
              </a:rPr>
              <a:t> no console será exibida um usuário e senha padrão </a:t>
            </a:r>
            <a:r>
              <a:rPr lang="de-DE"/>
              <a:t>definida</a:t>
            </a:r>
            <a:r>
              <a:rPr b="0" i="0" lang="de-DE" u="none" cap="none" strike="noStrike">
                <a:solidFill>
                  <a:srgbClr val="000000"/>
                </a:solidFill>
                <a:latin typeface="Arial"/>
                <a:ea typeface="Arial"/>
                <a:cs typeface="Arial"/>
                <a:sym typeface="Arial"/>
              </a:rPr>
              <a:t> pelo Spring Security.</a:t>
            </a:r>
            <a:endParaRPr b="0" i="0" u="none" cap="none" strike="noStrike">
              <a:solidFill>
                <a:srgbClr val="000000"/>
              </a:solidFill>
              <a:latin typeface="Arial"/>
              <a:ea typeface="Arial"/>
              <a:cs typeface="Arial"/>
              <a:sym typeface="Arial"/>
            </a:endParaRPr>
          </a:p>
        </p:txBody>
      </p:sp>
      <p:sp>
        <p:nvSpPr>
          <p:cNvPr id="120" name="Google Shape;120;g13513eca586_3_50"/>
          <p:cNvSpPr/>
          <p:nvPr/>
        </p:nvSpPr>
        <p:spPr>
          <a:xfrm>
            <a:off x="257703" y="4333212"/>
            <a:ext cx="4455000" cy="150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de-DE" u="none" cap="none" strike="noStrike">
                <a:solidFill>
                  <a:srgbClr val="000000"/>
                </a:solidFill>
                <a:latin typeface="Arial"/>
                <a:ea typeface="Arial"/>
                <a:cs typeface="Arial"/>
                <a:sym typeface="Arial"/>
              </a:rPr>
              <a:t>Quando </a:t>
            </a:r>
            <a:r>
              <a:rPr lang="de-DE"/>
              <a:t>testarmos</a:t>
            </a:r>
            <a:r>
              <a:rPr b="0" i="0" lang="de-DE" u="none" cap="none" strike="noStrike">
                <a:solidFill>
                  <a:srgbClr val="000000"/>
                </a:solidFill>
                <a:latin typeface="Arial"/>
                <a:ea typeface="Arial"/>
                <a:cs typeface="Arial"/>
                <a:sym typeface="Arial"/>
              </a:rPr>
              <a:t> no Postman,  o código retornado será </a:t>
            </a:r>
            <a:r>
              <a:rPr lang="de-DE"/>
              <a:t>“</a:t>
            </a:r>
            <a:r>
              <a:rPr b="1" i="0" lang="de-DE" u="none" cap="none" strike="noStrike">
                <a:solidFill>
                  <a:srgbClr val="000000"/>
                </a:solidFill>
                <a:latin typeface="Arial"/>
                <a:ea typeface="Arial"/>
                <a:cs typeface="Arial"/>
                <a:sym typeface="Arial"/>
              </a:rPr>
              <a:t>401</a:t>
            </a:r>
            <a:r>
              <a:rPr b="0" i="0" lang="de-DE" u="none" cap="none" strike="noStrike">
                <a:solidFill>
                  <a:srgbClr val="000000"/>
                </a:solidFill>
                <a:latin typeface="Arial"/>
                <a:ea typeface="Arial"/>
                <a:cs typeface="Arial"/>
                <a:sym typeface="Arial"/>
              </a:rPr>
              <a:t> </a:t>
            </a:r>
            <a:r>
              <a:rPr b="1" i="0" lang="de-DE" u="none" cap="none" strike="noStrike">
                <a:solidFill>
                  <a:srgbClr val="000000"/>
                </a:solidFill>
              </a:rPr>
              <a:t>não autorizado.</a:t>
            </a:r>
            <a:r>
              <a:rPr lang="de-DE"/>
              <a:t>”</a:t>
            </a:r>
            <a:endParaRPr b="0" i="0" u="none" cap="none" strike="noStrike">
              <a:solidFill>
                <a:srgbClr val="000000"/>
              </a:solidFill>
              <a:latin typeface="Arial"/>
              <a:ea typeface="Arial"/>
              <a:cs typeface="Arial"/>
              <a:sym typeface="Arial"/>
            </a:endParaRPr>
          </a:p>
        </p:txBody>
      </p:sp>
      <p:pic>
        <p:nvPicPr>
          <p:cNvPr id="121" name="Google Shape;121;g13513eca586_3_50"/>
          <p:cNvPicPr preferRelativeResize="0"/>
          <p:nvPr/>
        </p:nvPicPr>
        <p:blipFill>
          <a:blip r:embed="rId3">
            <a:alphaModFix/>
          </a:blip>
          <a:stretch>
            <a:fillRect/>
          </a:stretch>
        </p:blipFill>
        <p:spPr>
          <a:xfrm>
            <a:off x="257700" y="2252478"/>
            <a:ext cx="11887200" cy="1743680"/>
          </a:xfrm>
          <a:prstGeom prst="rect">
            <a:avLst/>
          </a:prstGeom>
          <a:noFill/>
          <a:ln>
            <a:noFill/>
          </a:ln>
        </p:spPr>
      </p:pic>
      <p:pic>
        <p:nvPicPr>
          <p:cNvPr id="122" name="Google Shape;122;g13513eca586_3_50"/>
          <p:cNvPicPr preferRelativeResize="0"/>
          <p:nvPr/>
        </p:nvPicPr>
        <p:blipFill>
          <a:blip r:embed="rId4">
            <a:alphaModFix/>
          </a:blip>
          <a:stretch>
            <a:fillRect/>
          </a:stretch>
        </p:blipFill>
        <p:spPr>
          <a:xfrm>
            <a:off x="4729977" y="4095050"/>
            <a:ext cx="7341248" cy="2593375"/>
          </a:xfrm>
          <a:prstGeom prst="rect">
            <a:avLst/>
          </a:prstGeom>
          <a:noFill/>
          <a:ln cap="flat" cmpd="sng" w="9525">
            <a:solidFill>
              <a:schemeClr val="dk2"/>
            </a:solidFill>
            <a:prstDash val="solid"/>
            <a:round/>
            <a:headEnd len="sm" w="sm" type="none"/>
            <a:tailEnd len="sm" w="sm" type="none"/>
          </a:ln>
        </p:spPr>
      </p:pic>
      <p:sp>
        <p:nvSpPr>
          <p:cNvPr id="123" name="Google Shape;123;g13513eca586_3_50"/>
          <p:cNvSpPr/>
          <p:nvPr/>
        </p:nvSpPr>
        <p:spPr>
          <a:xfrm>
            <a:off x="257700" y="2545175"/>
            <a:ext cx="11887200" cy="810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3513eca586_3_50"/>
          <p:cNvSpPr/>
          <p:nvPr/>
        </p:nvSpPr>
        <p:spPr>
          <a:xfrm flipH="1" rot="10800000">
            <a:off x="8968150" y="5689850"/>
            <a:ext cx="1337700" cy="338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506085cb33_0_505"/>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JwtAuthorizationFilter - por partes</a:t>
            </a:r>
            <a:endParaRPr/>
          </a:p>
        </p:txBody>
      </p:sp>
      <p:sp>
        <p:nvSpPr>
          <p:cNvPr id="434" name="Google Shape;434;g1506085cb33_0_505"/>
          <p:cNvSpPr txBox="1"/>
          <p:nvPr/>
        </p:nvSpPr>
        <p:spPr>
          <a:xfrm>
            <a:off x="160150" y="2994450"/>
            <a:ext cx="11455200" cy="2401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200">
                <a:solidFill>
                  <a:srgbClr val="569CD6"/>
                </a:solidFill>
                <a:latin typeface="Courier New"/>
                <a:ea typeface="Courier New"/>
                <a:cs typeface="Courier New"/>
                <a:sym typeface="Courier New"/>
              </a:rPr>
              <a:t>public</a:t>
            </a: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class</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JwtAuthorizationFilter</a:t>
            </a: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extends</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BasicAuthenticationFilter</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private</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private</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UserDetailsService</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userDetailsService</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public</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JwtAuthorizationFilter</a:t>
            </a: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UserDetailsService</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userDetailsService</a:t>
            </a:r>
            <a:r>
              <a:rPr b="1" lang="de-DE" sz="1200">
                <a:solidFill>
                  <a:srgbClr val="D4D4D4"/>
                </a:solidFill>
                <a:latin typeface="Courier New"/>
                <a:ea typeface="Courier New"/>
                <a:cs typeface="Courier New"/>
                <a:sym typeface="Courier New"/>
              </a:rPr>
              <a:t> )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super</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authenticationManager</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this</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this</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userDetailsService</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userDetailsService</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p:txBody>
      </p:sp>
      <p:sp>
        <p:nvSpPr>
          <p:cNvPr id="435" name="Google Shape;435;g1506085cb33_0_505"/>
          <p:cNvSpPr/>
          <p:nvPr/>
        </p:nvSpPr>
        <p:spPr>
          <a:xfrm>
            <a:off x="1682982" y="2065968"/>
            <a:ext cx="5127900" cy="675300"/>
          </a:xfrm>
          <a:prstGeom prst="rect">
            <a:avLst/>
          </a:prstGeom>
          <a:no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Vamos buscar no banco de dados através do </a:t>
            </a:r>
            <a:r>
              <a:rPr b="1" lang="de-DE" sz="1200">
                <a:solidFill>
                  <a:srgbClr val="0000FF"/>
                </a:solidFill>
                <a:latin typeface="Arial"/>
                <a:ea typeface="Arial"/>
                <a:cs typeface="Arial"/>
                <a:sym typeface="Arial"/>
              </a:rPr>
              <a:t>UserDetailService</a:t>
            </a:r>
            <a:r>
              <a:rPr lang="de-DE" sz="1200">
                <a:solidFill>
                  <a:srgbClr val="000000"/>
                </a:solidFill>
                <a:latin typeface="Arial"/>
                <a:ea typeface="Arial"/>
                <a:cs typeface="Arial"/>
                <a:sym typeface="Arial"/>
              </a:rPr>
              <a:t>  para ver se o usuário existe.</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506085cb33_0_511"/>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JwtAuthorizationFilter - por partes</a:t>
            </a:r>
            <a:endParaRPr/>
          </a:p>
        </p:txBody>
      </p:sp>
      <p:sp>
        <p:nvSpPr>
          <p:cNvPr id="441" name="Google Shape;441;g1506085cb33_0_511"/>
          <p:cNvSpPr txBox="1"/>
          <p:nvPr/>
        </p:nvSpPr>
        <p:spPr>
          <a:xfrm>
            <a:off x="169775" y="2438650"/>
            <a:ext cx="10767300" cy="2955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Override</a:t>
            </a:r>
            <a:endParaRPr b="1" sz="120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protected</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void</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doFilterInternal</a:t>
            </a: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HttpServletRequest</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request</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HttpServletResponse</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response</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FilterChain</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chain</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throws</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IOException</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ServletException</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String</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header</a:t>
            </a:r>
            <a:r>
              <a:rPr b="1" lang="de-DE" sz="1200">
                <a:solidFill>
                  <a:srgbClr val="D4D4D4"/>
                </a:solidFill>
                <a:latin typeface="Courier New"/>
                <a:ea typeface="Courier New"/>
                <a:cs typeface="Courier New"/>
                <a:sym typeface="Courier New"/>
              </a:rPr>
              <a:t> = </a:t>
            </a:r>
            <a:r>
              <a:rPr b="1" lang="de-DE" sz="1200">
                <a:solidFill>
                  <a:srgbClr val="9CDCFE"/>
                </a:solidFill>
                <a:latin typeface="Courier New"/>
                <a:ea typeface="Courier New"/>
                <a:cs typeface="Courier New"/>
                <a:sym typeface="Courier New"/>
              </a:rPr>
              <a:t>request</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getHeader</a:t>
            </a:r>
            <a:r>
              <a:rPr b="1" lang="de-DE" sz="1200">
                <a:solidFill>
                  <a:srgbClr val="D4D4D4"/>
                </a:solidFill>
                <a:latin typeface="Courier New"/>
                <a:ea typeface="Courier New"/>
                <a:cs typeface="Courier New"/>
                <a:sym typeface="Courier New"/>
              </a:rPr>
              <a:t>(</a:t>
            </a:r>
            <a:r>
              <a:rPr b="1" lang="de-DE" sz="1200">
                <a:solidFill>
                  <a:srgbClr val="CE9178"/>
                </a:solidFill>
                <a:latin typeface="Courier New"/>
                <a:ea typeface="Courier New"/>
                <a:cs typeface="Courier New"/>
                <a:sym typeface="Courier New"/>
              </a:rPr>
              <a:t>"Authorization"</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if</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header</a:t>
            </a:r>
            <a:r>
              <a:rPr b="1" lang="de-DE" sz="1200">
                <a:solidFill>
                  <a:srgbClr val="D4D4D4"/>
                </a:solidFill>
                <a:latin typeface="Courier New"/>
                <a:ea typeface="Courier New"/>
                <a:cs typeface="Courier New"/>
                <a:sym typeface="Courier New"/>
              </a:rPr>
              <a:t>!=</a:t>
            </a:r>
            <a:r>
              <a:rPr b="1" lang="de-DE" sz="1200">
                <a:solidFill>
                  <a:srgbClr val="569CD6"/>
                </a:solidFill>
                <a:latin typeface="Courier New"/>
                <a:ea typeface="Courier New"/>
                <a:cs typeface="Courier New"/>
                <a:sym typeface="Courier New"/>
              </a:rPr>
              <a:t>null</a:t>
            </a:r>
            <a:r>
              <a:rPr b="1" lang="de-DE" sz="1200">
                <a:solidFill>
                  <a:srgbClr val="D4D4D4"/>
                </a:solidFill>
                <a:latin typeface="Courier New"/>
                <a:ea typeface="Courier New"/>
                <a:cs typeface="Courier New"/>
                <a:sym typeface="Courier New"/>
              </a:rPr>
              <a:t> &amp;&amp; </a:t>
            </a:r>
            <a:r>
              <a:rPr b="1" lang="de-DE" sz="1200">
                <a:solidFill>
                  <a:srgbClr val="9CDCFE"/>
                </a:solidFill>
                <a:latin typeface="Courier New"/>
                <a:ea typeface="Courier New"/>
                <a:cs typeface="Courier New"/>
                <a:sym typeface="Courier New"/>
              </a:rPr>
              <a:t>header</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startsWith</a:t>
            </a:r>
            <a:r>
              <a:rPr b="1" lang="de-DE" sz="1200">
                <a:solidFill>
                  <a:srgbClr val="D4D4D4"/>
                </a:solidFill>
                <a:latin typeface="Courier New"/>
                <a:ea typeface="Courier New"/>
                <a:cs typeface="Courier New"/>
                <a:sym typeface="Courier New"/>
              </a:rPr>
              <a:t>(</a:t>
            </a:r>
            <a:r>
              <a:rPr b="1" lang="de-DE" sz="1200">
                <a:solidFill>
                  <a:srgbClr val="CE9178"/>
                </a:solidFill>
                <a:latin typeface="Courier New"/>
                <a:ea typeface="Courier New"/>
                <a:cs typeface="Courier New"/>
                <a:sym typeface="Courier New"/>
              </a:rPr>
              <a:t>"Bearer "</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UsernamePasswordAuthenticationToken</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a:t>
            </a:r>
            <a:r>
              <a:rPr b="1" lang="de-DE" sz="1200">
                <a:solidFill>
                  <a:srgbClr val="D4D4D4"/>
                </a:solidFill>
                <a:latin typeface="Courier New"/>
                <a:ea typeface="Courier New"/>
                <a:cs typeface="Courier New"/>
                <a:sym typeface="Courier New"/>
              </a:rPr>
              <a:t> = </a:t>
            </a:r>
            <a:r>
              <a:rPr b="1" lang="de-DE" sz="1200">
                <a:solidFill>
                  <a:srgbClr val="DCDCAA"/>
                </a:solidFill>
                <a:latin typeface="Courier New"/>
                <a:ea typeface="Courier New"/>
                <a:cs typeface="Courier New"/>
                <a:sym typeface="Courier New"/>
              </a:rPr>
              <a:t>getAuthentication</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header</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substring</a:t>
            </a:r>
            <a:r>
              <a:rPr b="1" lang="de-DE" sz="1200">
                <a:solidFill>
                  <a:srgbClr val="D4D4D4"/>
                </a:solidFill>
                <a:latin typeface="Courier New"/>
                <a:ea typeface="Courier New"/>
                <a:cs typeface="Courier New"/>
                <a:sym typeface="Courier New"/>
              </a:rPr>
              <a:t>(</a:t>
            </a:r>
            <a:r>
              <a:rPr b="1" lang="de-DE" sz="1200">
                <a:solidFill>
                  <a:srgbClr val="B5CEA8"/>
                </a:solidFill>
                <a:latin typeface="Courier New"/>
                <a:ea typeface="Courier New"/>
                <a:cs typeface="Courier New"/>
                <a:sym typeface="Courier New"/>
              </a:rPr>
              <a:t>7</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if</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auth</a:t>
            </a:r>
            <a:r>
              <a:rPr b="1" lang="de-DE" sz="1200">
                <a:solidFill>
                  <a:srgbClr val="D4D4D4"/>
                </a:solidFill>
                <a:latin typeface="Courier New"/>
                <a:ea typeface="Courier New"/>
                <a:cs typeface="Courier New"/>
                <a:sym typeface="Courier New"/>
              </a:rPr>
              <a:t>!=</a:t>
            </a:r>
            <a:r>
              <a:rPr b="1" lang="de-DE" sz="1200">
                <a:solidFill>
                  <a:srgbClr val="569CD6"/>
                </a:solidFill>
                <a:latin typeface="Courier New"/>
                <a:ea typeface="Courier New"/>
                <a:cs typeface="Courier New"/>
                <a:sym typeface="Courier New"/>
              </a:rPr>
              <a:t>null</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SecurityContextHolder</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getContext</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setAuthentication</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auth</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chain</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doFilter</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request</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response</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p:txBody>
      </p:sp>
      <p:sp>
        <p:nvSpPr>
          <p:cNvPr id="442" name="Google Shape;442;g1506085cb33_0_511"/>
          <p:cNvSpPr/>
          <p:nvPr/>
        </p:nvSpPr>
        <p:spPr>
          <a:xfrm>
            <a:off x="659425" y="1665300"/>
            <a:ext cx="6015300" cy="378900"/>
          </a:xfrm>
          <a:prstGeom prst="rect">
            <a:avLst/>
          </a:prstGeom>
          <a:no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Método que intercepta a requisição e verifica se o usuário está autorizado</a:t>
            </a:r>
            <a:endParaRPr sz="1200"/>
          </a:p>
        </p:txBody>
      </p:sp>
      <p:sp>
        <p:nvSpPr>
          <p:cNvPr id="443" name="Google Shape;443;g1506085cb33_0_511"/>
          <p:cNvSpPr/>
          <p:nvPr/>
        </p:nvSpPr>
        <p:spPr>
          <a:xfrm>
            <a:off x="5635225" y="3197975"/>
            <a:ext cx="6630000" cy="323700"/>
          </a:xfrm>
          <a:prstGeom prst="rect">
            <a:avLst/>
          </a:prstGeom>
          <a:solidFill>
            <a:srgbClr val="FFFFFF"/>
          </a:solid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200">
                <a:solidFill>
                  <a:srgbClr val="000000"/>
                </a:solidFill>
              </a:rPr>
              <a:t>Pegamos o valor que vem no cabeçalho da requisição através do método </a:t>
            </a:r>
            <a:r>
              <a:rPr lang="de-DE" sz="1200">
                <a:solidFill>
                  <a:srgbClr val="0000FF"/>
                </a:solidFill>
              </a:rPr>
              <a:t>request.getHeader</a:t>
            </a:r>
            <a:r>
              <a:rPr lang="de-DE" sz="1200">
                <a:solidFill>
                  <a:srgbClr val="000000"/>
                </a:solidFill>
              </a:rPr>
              <a:t> </a:t>
            </a:r>
            <a:endParaRPr sz="1200"/>
          </a:p>
        </p:txBody>
      </p:sp>
      <p:sp>
        <p:nvSpPr>
          <p:cNvPr id="444" name="Google Shape;444;g1506085cb33_0_511"/>
          <p:cNvSpPr/>
          <p:nvPr/>
        </p:nvSpPr>
        <p:spPr>
          <a:xfrm>
            <a:off x="5181175" y="3862325"/>
            <a:ext cx="5944200" cy="433500"/>
          </a:xfrm>
          <a:prstGeom prst="rect">
            <a:avLst/>
          </a:prstGeom>
          <a:solidFill>
            <a:srgbClr val="FFFFFF"/>
          </a:solid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O método </a:t>
            </a:r>
            <a:r>
              <a:rPr b="1" lang="de-DE" sz="1200">
                <a:solidFill>
                  <a:srgbClr val="0000FF"/>
                </a:solidFill>
                <a:latin typeface="Arial"/>
                <a:ea typeface="Arial"/>
                <a:cs typeface="Arial"/>
                <a:sym typeface="Arial"/>
              </a:rPr>
              <a:t>getAuthentication</a:t>
            </a:r>
            <a:r>
              <a:rPr lang="de-DE" sz="1200">
                <a:solidFill>
                  <a:srgbClr val="000000"/>
                </a:solidFill>
                <a:latin typeface="Arial"/>
                <a:ea typeface="Arial"/>
                <a:cs typeface="Arial"/>
                <a:sym typeface="Arial"/>
              </a:rPr>
              <a:t> recebe o token como argumento aí devemos retirar a palavra  "</a:t>
            </a:r>
            <a:r>
              <a:rPr b="1" lang="de-DE" sz="1200">
                <a:solidFill>
                  <a:srgbClr val="0000FF"/>
                </a:solidFill>
                <a:latin typeface="Arial"/>
                <a:ea typeface="Arial"/>
                <a:cs typeface="Arial"/>
                <a:sym typeface="Arial"/>
              </a:rPr>
              <a:t>Bearer</a:t>
            </a:r>
            <a:r>
              <a:rPr lang="de-DE" sz="1200">
                <a:solidFill>
                  <a:srgbClr val="000000"/>
                </a:solidFill>
                <a:latin typeface="Arial"/>
                <a:ea typeface="Arial"/>
                <a:cs typeface="Arial"/>
                <a:sym typeface="Arial"/>
              </a:rPr>
              <a:t> " para pegarmos somente valor do token.</a:t>
            </a:r>
            <a:endParaRPr sz="1200"/>
          </a:p>
        </p:txBody>
      </p:sp>
      <p:sp>
        <p:nvSpPr>
          <p:cNvPr id="445" name="Google Shape;445;g1506085cb33_0_511"/>
          <p:cNvSpPr/>
          <p:nvPr/>
        </p:nvSpPr>
        <p:spPr>
          <a:xfrm>
            <a:off x="3276025" y="4549428"/>
            <a:ext cx="7387800" cy="245400"/>
          </a:xfrm>
          <a:prstGeom prst="rect">
            <a:avLst/>
          </a:prstGeom>
          <a:solidFill>
            <a:srgbClr val="FFFFFF"/>
          </a:solid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200">
                <a:solidFill>
                  <a:srgbClr val="000000"/>
                </a:solidFill>
                <a:latin typeface="Arial"/>
                <a:ea typeface="Arial"/>
                <a:cs typeface="Arial"/>
                <a:sym typeface="Arial"/>
              </a:rPr>
              <a:t>Se tudo estiver ok vamos chamar o método </a:t>
            </a:r>
            <a:r>
              <a:rPr b="1" lang="de-DE" sz="1200">
                <a:solidFill>
                  <a:srgbClr val="0000FF"/>
                </a:solidFill>
                <a:latin typeface="Arial"/>
                <a:ea typeface="Arial"/>
                <a:cs typeface="Arial"/>
                <a:sym typeface="Arial"/>
              </a:rPr>
              <a:t>getContext</a:t>
            </a:r>
            <a:r>
              <a:rPr lang="de-DE" sz="1200">
                <a:solidFill>
                  <a:srgbClr val="000000"/>
                </a:solidFill>
                <a:latin typeface="Arial"/>
                <a:ea typeface="Arial"/>
                <a:cs typeface="Arial"/>
                <a:sym typeface="Arial"/>
              </a:rPr>
              <a:t> para liberar a autorização do usuário</a:t>
            </a: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506085cb33_0_517"/>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JwtAuthorizationFilter - por partes</a:t>
            </a:r>
            <a:endParaRPr/>
          </a:p>
        </p:txBody>
      </p:sp>
      <p:sp>
        <p:nvSpPr>
          <p:cNvPr id="451" name="Google Shape;451;g1506085cb33_0_517"/>
          <p:cNvSpPr txBox="1"/>
          <p:nvPr/>
        </p:nvSpPr>
        <p:spPr>
          <a:xfrm>
            <a:off x="894950" y="2796600"/>
            <a:ext cx="9778200" cy="2031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private</a:t>
            </a: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UsernamePasswordAuthenticationToken</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getAuthentication</a:t>
            </a:r>
            <a:r>
              <a:rPr b="1" lang="de-DE" sz="1200">
                <a:solidFill>
                  <a:srgbClr val="D4D4D4"/>
                </a:solidFill>
                <a:latin typeface="Courier New"/>
                <a:ea typeface="Courier New"/>
                <a:cs typeface="Courier New"/>
                <a:sym typeface="Courier New"/>
              </a:rPr>
              <a:t>(</a:t>
            </a:r>
            <a:r>
              <a:rPr b="1" lang="de-DE" sz="1200">
                <a:solidFill>
                  <a:srgbClr val="4EC9B0"/>
                </a:solidFill>
                <a:latin typeface="Courier New"/>
                <a:ea typeface="Courier New"/>
                <a:cs typeface="Courier New"/>
                <a:sym typeface="Courier New"/>
              </a:rPr>
              <a:t>String</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token</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if</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isValidToken</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token</a:t>
            </a: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String</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username</a:t>
            </a:r>
            <a:r>
              <a:rPr b="1" lang="de-DE" sz="1200">
                <a:solidFill>
                  <a:srgbClr val="D4D4D4"/>
                </a:solidFill>
                <a:latin typeface="Courier New"/>
                <a:ea typeface="Courier New"/>
                <a:cs typeface="Courier New"/>
                <a:sym typeface="Courier New"/>
              </a:rPr>
              <a:t> = </a:t>
            </a:r>
            <a:r>
              <a:rPr b="1" lang="de-DE" sz="1200">
                <a:solidFill>
                  <a:srgbClr val="9CDCFE"/>
                </a:solidFill>
                <a:latin typeface="Courier New"/>
                <a:ea typeface="Courier New"/>
                <a:cs typeface="Courier New"/>
                <a:sym typeface="Courier New"/>
              </a:rPr>
              <a:t>jwtUtil</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getUsername</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token</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4EC9B0"/>
                </a:solidFill>
                <a:latin typeface="Courier New"/>
                <a:ea typeface="Courier New"/>
                <a:cs typeface="Courier New"/>
                <a:sym typeface="Courier New"/>
              </a:rPr>
              <a:t>UserDetails</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user</a:t>
            </a:r>
            <a:r>
              <a:rPr b="1" lang="de-DE" sz="1200">
                <a:solidFill>
                  <a:srgbClr val="D4D4D4"/>
                </a:solidFill>
                <a:latin typeface="Courier New"/>
                <a:ea typeface="Courier New"/>
                <a:cs typeface="Courier New"/>
                <a:sym typeface="Courier New"/>
              </a:rPr>
              <a:t> = </a:t>
            </a:r>
            <a:r>
              <a:rPr b="1" lang="de-DE" sz="1200">
                <a:solidFill>
                  <a:srgbClr val="9CDCFE"/>
                </a:solidFill>
                <a:latin typeface="Courier New"/>
                <a:ea typeface="Courier New"/>
                <a:cs typeface="Courier New"/>
                <a:sym typeface="Courier New"/>
              </a:rPr>
              <a:t>userDetailsService</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loadUserByUsername</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username</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return</a:t>
            </a: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new</a:t>
            </a:r>
            <a:r>
              <a:rPr b="1" lang="de-DE" sz="1200">
                <a:solidFill>
                  <a:srgbClr val="D4D4D4"/>
                </a:solidFill>
                <a:latin typeface="Courier New"/>
                <a:ea typeface="Courier New"/>
                <a:cs typeface="Courier New"/>
                <a:sym typeface="Courier New"/>
              </a:rPr>
              <a:t> </a:t>
            </a:r>
            <a:r>
              <a:rPr b="1" lang="de-DE" sz="1200">
                <a:solidFill>
                  <a:srgbClr val="DCDCAA"/>
                </a:solidFill>
                <a:latin typeface="Courier New"/>
                <a:ea typeface="Courier New"/>
                <a:cs typeface="Courier New"/>
                <a:sym typeface="Courier New"/>
              </a:rPr>
              <a:t>UsernamePasswordAuthenticationToken</a:t>
            </a:r>
            <a:r>
              <a:rPr b="1" lang="de-DE" sz="1200">
                <a:solidFill>
                  <a:srgbClr val="D4D4D4"/>
                </a:solidFill>
                <a:latin typeface="Courier New"/>
                <a:ea typeface="Courier New"/>
                <a:cs typeface="Courier New"/>
                <a:sym typeface="Courier New"/>
              </a:rPr>
              <a:t>(</a:t>
            </a:r>
            <a:r>
              <a:rPr b="1" lang="de-DE" sz="1200">
                <a:solidFill>
                  <a:srgbClr val="9CDCFE"/>
                </a:solidFill>
                <a:latin typeface="Courier New"/>
                <a:ea typeface="Courier New"/>
                <a:cs typeface="Courier New"/>
                <a:sym typeface="Courier New"/>
              </a:rPr>
              <a:t>user</a:t>
            </a: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null</a:t>
            </a:r>
            <a:r>
              <a:rPr b="1" lang="de-DE" sz="1200">
                <a:solidFill>
                  <a:srgbClr val="D4D4D4"/>
                </a:solidFill>
                <a:latin typeface="Courier New"/>
                <a:ea typeface="Courier New"/>
                <a:cs typeface="Courier New"/>
                <a:sym typeface="Courier New"/>
              </a:rPr>
              <a:t>, </a:t>
            </a:r>
            <a:r>
              <a:rPr b="1" lang="de-DE" sz="1200">
                <a:solidFill>
                  <a:srgbClr val="9CDCFE"/>
                </a:solidFill>
                <a:latin typeface="Courier New"/>
                <a:ea typeface="Courier New"/>
                <a:cs typeface="Courier New"/>
                <a:sym typeface="Courier New"/>
              </a:rPr>
              <a:t>user</a:t>
            </a:r>
            <a:r>
              <a:rPr b="1" lang="de-DE" sz="1200">
                <a:solidFill>
                  <a:srgbClr val="D4D4D4"/>
                </a:solidFill>
                <a:latin typeface="Courier New"/>
                <a:ea typeface="Courier New"/>
                <a:cs typeface="Courier New"/>
                <a:sym typeface="Courier New"/>
              </a:rPr>
              <a:t>.</a:t>
            </a:r>
            <a:r>
              <a:rPr b="1" lang="de-DE" sz="1200">
                <a:solidFill>
                  <a:srgbClr val="DCDCAA"/>
                </a:solidFill>
                <a:latin typeface="Courier New"/>
                <a:ea typeface="Courier New"/>
                <a:cs typeface="Courier New"/>
                <a:sym typeface="Courier New"/>
              </a:rPr>
              <a:t>getAuthorities</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r>
              <a:rPr b="1" lang="de-DE" sz="1200">
                <a:solidFill>
                  <a:srgbClr val="C586C0"/>
                </a:solidFill>
                <a:latin typeface="Courier New"/>
                <a:ea typeface="Courier New"/>
                <a:cs typeface="Courier New"/>
                <a:sym typeface="Courier New"/>
              </a:rPr>
              <a:t>return</a:t>
            </a:r>
            <a:r>
              <a:rPr b="1" lang="de-DE" sz="1200">
                <a:solidFill>
                  <a:srgbClr val="D4D4D4"/>
                </a:solidFill>
                <a:latin typeface="Courier New"/>
                <a:ea typeface="Courier New"/>
                <a:cs typeface="Courier New"/>
                <a:sym typeface="Courier New"/>
              </a:rPr>
              <a:t> </a:t>
            </a:r>
            <a:r>
              <a:rPr b="1" lang="de-DE" sz="1200">
                <a:solidFill>
                  <a:srgbClr val="569CD6"/>
                </a:solidFill>
                <a:latin typeface="Courier New"/>
                <a:ea typeface="Courier New"/>
                <a:cs typeface="Courier New"/>
                <a:sym typeface="Courier New"/>
              </a:rPr>
              <a:t>null</a:t>
            </a: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   }</a:t>
            </a:r>
            <a:endParaRPr b="1"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200">
                <a:solidFill>
                  <a:srgbClr val="D4D4D4"/>
                </a:solidFill>
                <a:latin typeface="Courier New"/>
                <a:ea typeface="Courier New"/>
                <a:cs typeface="Courier New"/>
                <a:sym typeface="Courier New"/>
              </a:rPr>
              <a:t>}</a:t>
            </a:r>
            <a:endParaRPr b="1" sz="1200">
              <a:solidFill>
                <a:srgbClr val="D4D4D4"/>
              </a:solidFill>
              <a:latin typeface="Courier New"/>
              <a:ea typeface="Courier New"/>
              <a:cs typeface="Courier New"/>
              <a:sym typeface="Courier New"/>
            </a:endParaRPr>
          </a:p>
        </p:txBody>
      </p:sp>
      <p:sp>
        <p:nvSpPr>
          <p:cNvPr id="452" name="Google Shape;452;g1506085cb33_0_517"/>
          <p:cNvSpPr/>
          <p:nvPr/>
        </p:nvSpPr>
        <p:spPr>
          <a:xfrm>
            <a:off x="6255100" y="3318750"/>
            <a:ext cx="5303700" cy="220500"/>
          </a:xfrm>
          <a:prstGeom prst="rect">
            <a:avLst/>
          </a:prstGeom>
          <a:solidFill>
            <a:srgbClr val="FFFFFF"/>
          </a:solid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200">
                <a:solidFill>
                  <a:srgbClr val="000000"/>
                </a:solidFill>
                <a:latin typeface="Arial"/>
                <a:ea typeface="Arial"/>
                <a:cs typeface="Arial"/>
                <a:sym typeface="Arial"/>
              </a:rPr>
              <a:t>se o token estiver válido vamos pegar o nome do usuário dentro do token</a:t>
            </a:r>
            <a:endParaRPr sz="1200">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506085cb33_0_446"/>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Configuração de Segurança</a:t>
            </a:r>
            <a:endParaRPr/>
          </a:p>
        </p:txBody>
      </p:sp>
      <p:sp>
        <p:nvSpPr>
          <p:cNvPr id="458" name="Google Shape;458;g1506085cb33_0_446"/>
          <p:cNvSpPr txBox="1"/>
          <p:nvPr/>
        </p:nvSpPr>
        <p:spPr>
          <a:xfrm>
            <a:off x="-9" y="1548553"/>
            <a:ext cx="11277600" cy="677100"/>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de-DE" sz="1400">
                <a:solidFill>
                  <a:srgbClr val="000000"/>
                </a:solidFill>
                <a:latin typeface="Arial"/>
                <a:ea typeface="Arial"/>
                <a:cs typeface="Arial"/>
                <a:sym typeface="Arial"/>
              </a:rPr>
              <a:t>Vamos adicionar o filtro na classe </a:t>
            </a:r>
            <a:r>
              <a:rPr b="1" lang="de-DE">
                <a:solidFill>
                  <a:srgbClr val="0000FF"/>
                </a:solidFill>
              </a:rPr>
              <a:t>ConfigSeguranca</a:t>
            </a:r>
            <a:r>
              <a:rPr lang="de-DE" sz="1400">
                <a:solidFill>
                  <a:srgbClr val="000000"/>
                </a:solidFill>
                <a:latin typeface="Arial"/>
                <a:ea typeface="Arial"/>
                <a:cs typeface="Arial"/>
                <a:sym typeface="Arial"/>
              </a:rPr>
              <a:t>. </a:t>
            </a:r>
            <a:r>
              <a:rPr lang="de-DE"/>
              <a:t>Temos que incluir a dependência para JwtUtil e remover a configuração para Basic Authentication (remover o .and().basic() )</a:t>
            </a:r>
            <a:endParaRPr b="1" sz="1400">
              <a:solidFill>
                <a:srgbClr val="000000"/>
              </a:solidFill>
              <a:latin typeface="Arial"/>
              <a:ea typeface="Arial"/>
              <a:cs typeface="Arial"/>
              <a:sym typeface="Arial"/>
            </a:endParaRPr>
          </a:p>
        </p:txBody>
      </p:sp>
      <p:sp>
        <p:nvSpPr>
          <p:cNvPr id="459" name="Google Shape;459;g1506085cb33_0_446"/>
          <p:cNvSpPr txBox="1"/>
          <p:nvPr/>
        </p:nvSpPr>
        <p:spPr>
          <a:xfrm>
            <a:off x="65950" y="2270325"/>
            <a:ext cx="11662500" cy="3901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Autowired</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4EC9B0"/>
                </a:solidFill>
                <a:latin typeface="Courier New"/>
                <a:ea typeface="Courier New"/>
                <a:cs typeface="Courier New"/>
                <a:sym typeface="Courier New"/>
              </a:rPr>
              <a:t>JwtUtil</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jwtUtil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Override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protected</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configure</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HttpSecurity</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http</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throws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http</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authorizeHttpRequests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antMatchers</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permitAll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antMatchers</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"/funcionarios"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permitAll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antMatchers</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"/funcionarios/salarios-por-idade"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permitAll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antMatchers</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HttpMethod</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GET</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"//funcionarios/salario"</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"/funcionarios/pagina"</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"/funcionarios/nome"</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hasAuthority</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"ADMIN"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antMatchers</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HttpMethod</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GET</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"/usuarios"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hasAnyAuthority</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"ADMIN"</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antMatchers</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HttpMethod</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POST</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"/usuarios"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hasAuthority</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"ADMIN"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anyRequest</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authenticated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sessionManagement</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sessionCreationPolicy</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SessionCreationPolicy</a:t>
            </a:r>
            <a:r>
              <a:rPr b="1" lang="de-DE" sz="1050">
                <a:solidFill>
                  <a:srgbClr val="D4D4D4"/>
                </a:solidFill>
                <a:latin typeface="Courier New"/>
                <a:ea typeface="Courier New"/>
                <a:cs typeface="Courier New"/>
                <a:sym typeface="Courier New"/>
              </a:rPr>
              <a:t>.</a:t>
            </a:r>
            <a:r>
              <a:rPr b="1" lang="de-DE" sz="1050">
                <a:solidFill>
                  <a:srgbClr val="4FC1FF"/>
                </a:solidFill>
                <a:latin typeface="Courier New"/>
                <a:ea typeface="Courier New"/>
                <a:cs typeface="Courier New"/>
                <a:sym typeface="Courier New"/>
              </a:rPr>
              <a:t>STATELESS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cors</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and</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csrf</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disable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http</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addFilter</a:t>
            </a:r>
            <a:r>
              <a:rPr b="1" lang="de-DE" sz="1050">
                <a:solidFill>
                  <a:srgbClr val="D4D4D4"/>
                </a:solidFill>
                <a:latin typeface="Courier New"/>
                <a:ea typeface="Courier New"/>
                <a:cs typeface="Courier New"/>
                <a:sym typeface="Courier New"/>
              </a:rPr>
              <a:t>(</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JwtAuthenticationFilter</a:t>
            </a:r>
            <a:r>
              <a:rPr b="1" lang="de-DE" sz="1050">
                <a:solidFill>
                  <a:srgbClr val="D4D4D4"/>
                </a:solidFill>
                <a:latin typeface="Courier New"/>
                <a:ea typeface="Courier New"/>
                <a:cs typeface="Courier New"/>
                <a:sym typeface="Courier New"/>
              </a:rPr>
              <a:t>(</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authenticationManager</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jwtUtil</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http</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addFilter</a:t>
            </a:r>
            <a:r>
              <a:rPr b="1" lang="de-DE" sz="1050">
                <a:solidFill>
                  <a:srgbClr val="D4D4D4"/>
                </a:solidFill>
                <a:latin typeface="Courier New"/>
                <a:ea typeface="Courier New"/>
                <a:cs typeface="Courier New"/>
                <a:sym typeface="Courier New"/>
              </a:rPr>
              <a:t>(</a:t>
            </a:r>
            <a:r>
              <a:rPr b="1" lang="de-DE" sz="1050">
                <a:solidFill>
                  <a:srgbClr val="C586C0"/>
                </a:solidFill>
                <a:latin typeface="Courier New"/>
                <a:ea typeface="Courier New"/>
                <a:cs typeface="Courier New"/>
                <a:sym typeface="Courier New"/>
              </a:rPr>
              <a:t>new</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JwtAuthorizationFilter</a:t>
            </a:r>
            <a:r>
              <a:rPr b="1" lang="de-DE" sz="1050">
                <a:solidFill>
                  <a:srgbClr val="D4D4D4"/>
                </a:solidFill>
                <a:latin typeface="Courier New"/>
                <a:ea typeface="Courier New"/>
                <a:cs typeface="Courier New"/>
                <a:sym typeface="Courier New"/>
              </a:rPr>
              <a:t>(</a:t>
            </a:r>
            <a:r>
              <a:rPr b="1" lang="de-DE" sz="1050">
                <a:solidFill>
                  <a:srgbClr val="569CD6"/>
                </a:solidFill>
                <a:latin typeface="Courier New"/>
                <a:ea typeface="Courier New"/>
                <a:cs typeface="Courier New"/>
                <a:sym typeface="Courier New"/>
              </a:rPr>
              <a:t>this</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authenticationManager</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jwtUtil</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userDetailsService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506085cb33_0_450"/>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Realizando a Autenticação</a:t>
            </a:r>
            <a:endParaRPr/>
          </a:p>
        </p:txBody>
      </p:sp>
      <p:sp>
        <p:nvSpPr>
          <p:cNvPr id="465" name="Google Shape;465;g1506085cb33_0_450"/>
          <p:cNvSpPr txBox="1"/>
          <p:nvPr/>
        </p:nvSpPr>
        <p:spPr>
          <a:xfrm>
            <a:off x="335875" y="3832725"/>
            <a:ext cx="375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“username”:”joao@email.com”</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 “password”:”123456”</a:t>
            </a:r>
            <a:endParaRPr b="1">
              <a:latin typeface="Courier New"/>
              <a:ea typeface="Courier New"/>
              <a:cs typeface="Courier New"/>
              <a:sym typeface="Courier New"/>
            </a:endParaRPr>
          </a:p>
          <a:p>
            <a:pPr indent="0" lvl="0" marL="0" rtl="0" algn="l">
              <a:spcBef>
                <a:spcPts val="0"/>
              </a:spcBef>
              <a:spcAft>
                <a:spcPts val="0"/>
              </a:spcAft>
              <a:buNone/>
            </a:pPr>
            <a:r>
              <a:rPr b="1" lang="de-DE">
                <a:latin typeface="Courier New"/>
                <a:ea typeface="Courier New"/>
                <a:cs typeface="Courier New"/>
                <a:sym typeface="Courier New"/>
              </a:rPr>
              <a:t>}</a:t>
            </a:r>
            <a:endParaRPr>
              <a:latin typeface="Calibri"/>
              <a:ea typeface="Calibri"/>
              <a:cs typeface="Calibri"/>
              <a:sym typeface="Calibri"/>
            </a:endParaRPr>
          </a:p>
        </p:txBody>
      </p:sp>
      <p:pic>
        <p:nvPicPr>
          <p:cNvPr id="466" name="Google Shape;466;g1506085cb33_0_450"/>
          <p:cNvPicPr preferRelativeResize="0"/>
          <p:nvPr/>
        </p:nvPicPr>
        <p:blipFill>
          <a:blip r:embed="rId3">
            <a:alphaModFix/>
          </a:blip>
          <a:stretch>
            <a:fillRect/>
          </a:stretch>
        </p:blipFill>
        <p:spPr>
          <a:xfrm>
            <a:off x="4664725" y="1711300"/>
            <a:ext cx="7135199" cy="4523274"/>
          </a:xfrm>
          <a:prstGeom prst="rect">
            <a:avLst/>
          </a:prstGeom>
          <a:noFill/>
          <a:ln cap="flat" cmpd="sng" w="9525">
            <a:solidFill>
              <a:schemeClr val="dk2"/>
            </a:solidFill>
            <a:prstDash val="solid"/>
            <a:round/>
            <a:headEnd len="sm" w="sm" type="none"/>
            <a:tailEnd len="sm" w="sm" type="none"/>
          </a:ln>
        </p:spPr>
      </p:pic>
      <p:sp>
        <p:nvSpPr>
          <p:cNvPr id="467" name="Google Shape;467;g1506085cb33_0_450"/>
          <p:cNvSpPr/>
          <p:nvPr/>
        </p:nvSpPr>
        <p:spPr>
          <a:xfrm>
            <a:off x="4870300" y="4747850"/>
            <a:ext cx="6707400" cy="37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1506085cb33_0_450"/>
          <p:cNvSpPr/>
          <p:nvPr/>
        </p:nvSpPr>
        <p:spPr>
          <a:xfrm>
            <a:off x="335875" y="1629723"/>
            <a:ext cx="4016400" cy="1959300"/>
          </a:xfrm>
          <a:prstGeom prst="rect">
            <a:avLst/>
          </a:prstGeom>
          <a:no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de-DE" sz="1200">
                <a:solidFill>
                  <a:srgbClr val="000000"/>
                </a:solidFill>
                <a:latin typeface="Arial"/>
                <a:ea typeface="Arial"/>
                <a:cs typeface="Arial"/>
                <a:sym typeface="Arial"/>
              </a:rPr>
              <a:t>O endpoint </a:t>
            </a:r>
            <a:r>
              <a:rPr b="1" lang="de-DE" sz="1200">
                <a:solidFill>
                  <a:srgbClr val="0000FF"/>
                </a:solidFill>
                <a:latin typeface="Arial"/>
                <a:ea typeface="Arial"/>
                <a:cs typeface="Arial"/>
                <a:sym typeface="Arial"/>
              </a:rPr>
              <a:t>/login</a:t>
            </a:r>
            <a:r>
              <a:rPr lang="de-DE" sz="1200">
                <a:solidFill>
                  <a:srgbClr val="000000"/>
                </a:solidFill>
                <a:latin typeface="Arial"/>
                <a:ea typeface="Arial"/>
                <a:cs typeface="Arial"/>
                <a:sym typeface="Arial"/>
              </a:rPr>
              <a:t> é padrão do Spring, por isso não precisamos implementar o </a:t>
            </a:r>
            <a:r>
              <a:rPr b="1" lang="de-DE" sz="1200">
                <a:solidFill>
                  <a:srgbClr val="000000"/>
                </a:solidFill>
                <a:latin typeface="Arial"/>
                <a:ea typeface="Arial"/>
                <a:cs typeface="Arial"/>
                <a:sym typeface="Arial"/>
              </a:rPr>
              <a:t>Controller</a:t>
            </a:r>
            <a:r>
              <a:rPr lang="de-DE" sz="1200">
                <a:solidFill>
                  <a:srgbClr val="000000"/>
                </a:solidFill>
                <a:latin typeface="Arial"/>
                <a:ea typeface="Arial"/>
                <a:cs typeface="Arial"/>
                <a:sym typeface="Arial"/>
              </a:rPr>
              <a:t> para esse endpoint. O Spring vai usar a implementação que fizemos em </a:t>
            </a:r>
            <a:r>
              <a:rPr b="1" lang="de-DE" sz="1200">
                <a:solidFill>
                  <a:srgbClr val="0000FF"/>
                </a:solidFill>
                <a:latin typeface="Arial"/>
                <a:ea typeface="Arial"/>
                <a:cs typeface="Arial"/>
                <a:sym typeface="Arial"/>
              </a:rPr>
              <a:t>UserDetails</a:t>
            </a:r>
            <a:r>
              <a:rPr lang="de-DE" sz="1200">
                <a:solidFill>
                  <a:srgbClr val="000000"/>
                </a:solidFill>
                <a:latin typeface="Arial"/>
                <a:ea typeface="Arial"/>
                <a:cs typeface="Arial"/>
                <a:sym typeface="Arial"/>
              </a:rPr>
              <a:t> e </a:t>
            </a:r>
            <a:r>
              <a:rPr b="1" lang="de-DE" sz="1200">
                <a:solidFill>
                  <a:srgbClr val="0000FF"/>
                </a:solidFill>
                <a:latin typeface="Arial"/>
                <a:ea typeface="Arial"/>
                <a:cs typeface="Arial"/>
                <a:sym typeface="Arial"/>
              </a:rPr>
              <a:t>UserDetailsService</a:t>
            </a:r>
            <a:r>
              <a:rPr lang="de-DE" sz="1200">
                <a:solidFill>
                  <a:srgbClr val="000000"/>
                </a:solidFill>
                <a:latin typeface="Arial"/>
                <a:ea typeface="Arial"/>
                <a:cs typeface="Arial"/>
                <a:sym typeface="Arial"/>
              </a:rPr>
              <a:t> para validar o usuário e senha e devolver o token.  Para autenticação, vamos enviar uma requisição do tipo </a:t>
            </a:r>
            <a:r>
              <a:rPr b="1" lang="de-DE" sz="1200">
                <a:solidFill>
                  <a:srgbClr val="000000"/>
                </a:solidFill>
                <a:latin typeface="Arial"/>
                <a:ea typeface="Arial"/>
                <a:cs typeface="Arial"/>
                <a:sym typeface="Arial"/>
              </a:rPr>
              <a:t>POST</a:t>
            </a:r>
            <a:r>
              <a:rPr lang="de-DE" sz="1200">
                <a:solidFill>
                  <a:srgbClr val="000000"/>
                </a:solidFill>
                <a:latin typeface="Arial"/>
                <a:ea typeface="Arial"/>
                <a:cs typeface="Arial"/>
                <a:sym typeface="Arial"/>
              </a:rPr>
              <a:t> para o endereço </a:t>
            </a:r>
            <a:r>
              <a:rPr b="1" lang="de-DE" sz="1200">
                <a:solidFill>
                  <a:srgbClr val="0000FF"/>
                </a:solidFill>
                <a:latin typeface="Arial"/>
                <a:ea typeface="Arial"/>
                <a:cs typeface="Arial"/>
                <a:sym typeface="Arial"/>
              </a:rPr>
              <a:t>http://localhost:8080/login</a:t>
            </a:r>
            <a:r>
              <a:rPr lang="de-DE" sz="1200">
                <a:solidFill>
                  <a:srgbClr val="000000"/>
                </a:solidFill>
                <a:latin typeface="Arial"/>
                <a:ea typeface="Arial"/>
                <a:cs typeface="Arial"/>
                <a:sym typeface="Arial"/>
              </a:rPr>
              <a:t> com as credencias </a:t>
            </a:r>
            <a:r>
              <a:rPr lang="de-DE">
                <a:solidFill>
                  <a:schemeClr val="dk1"/>
                </a:solidFill>
                <a:latin typeface="Calibri"/>
                <a:ea typeface="Calibri"/>
                <a:cs typeface="Calibri"/>
                <a:sym typeface="Calibri"/>
              </a:rPr>
              <a:t> (LoginDTO) </a:t>
            </a:r>
            <a:r>
              <a:rPr lang="de-DE" sz="1200">
                <a:solidFill>
                  <a:srgbClr val="000000"/>
                </a:solidFill>
                <a:latin typeface="Arial"/>
                <a:ea typeface="Arial"/>
                <a:cs typeface="Arial"/>
                <a:sym typeface="Arial"/>
              </a:rPr>
              <a:t>do nosso usuário no corpo da requisição.</a:t>
            </a:r>
            <a:endParaRPr sz="1200">
              <a:solidFill>
                <a:srgbClr val="000000"/>
              </a:solidFill>
              <a:latin typeface="Arial"/>
              <a:ea typeface="Arial"/>
              <a:cs typeface="Arial"/>
              <a:sym typeface="Arial"/>
            </a:endParaRPr>
          </a:p>
        </p:txBody>
      </p:sp>
      <p:sp>
        <p:nvSpPr>
          <p:cNvPr id="469" name="Google Shape;469;g1506085cb33_0_450"/>
          <p:cNvSpPr/>
          <p:nvPr/>
        </p:nvSpPr>
        <p:spPr>
          <a:xfrm>
            <a:off x="281150" y="5009454"/>
            <a:ext cx="4240500" cy="510900"/>
          </a:xfrm>
          <a:prstGeom prst="rect">
            <a:avLst/>
          </a:prstGeom>
          <a:noFill/>
          <a:ln cap="flat" cmpd="sng" w="28575">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200">
                <a:solidFill>
                  <a:srgbClr val="000000"/>
                </a:solidFill>
                <a:latin typeface="Arial"/>
                <a:ea typeface="Arial"/>
                <a:cs typeface="Arial"/>
                <a:sym typeface="Arial"/>
              </a:rPr>
              <a:t>No cabeçalho da resposta dessa requisição temos o nosso token com o prefixo Bearer.</a:t>
            </a: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506085cb33_0_454"/>
          <p:cNvSpPr txBox="1"/>
          <p:nvPr>
            <p:ph type="title"/>
          </p:nvPr>
        </p:nvSpPr>
        <p:spPr>
          <a:xfrm>
            <a:off x="838200" y="6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Passando a Autenticação na requisição</a:t>
            </a:r>
            <a:endParaRPr/>
          </a:p>
        </p:txBody>
      </p:sp>
      <p:pic>
        <p:nvPicPr>
          <p:cNvPr id="475" name="Google Shape;475;g1506085cb33_0_454"/>
          <p:cNvPicPr preferRelativeResize="0"/>
          <p:nvPr/>
        </p:nvPicPr>
        <p:blipFill>
          <a:blip r:embed="rId3">
            <a:alphaModFix/>
          </a:blip>
          <a:stretch>
            <a:fillRect/>
          </a:stretch>
        </p:blipFill>
        <p:spPr>
          <a:xfrm>
            <a:off x="4523425" y="1585550"/>
            <a:ext cx="6401439" cy="5167175"/>
          </a:xfrm>
          <a:prstGeom prst="rect">
            <a:avLst/>
          </a:prstGeom>
          <a:noFill/>
          <a:ln cap="flat" cmpd="sng" w="9525">
            <a:solidFill>
              <a:schemeClr val="dk2"/>
            </a:solidFill>
            <a:prstDash val="solid"/>
            <a:round/>
            <a:headEnd len="sm" w="sm" type="none"/>
            <a:tailEnd len="sm" w="sm" type="none"/>
          </a:ln>
        </p:spPr>
      </p:pic>
      <p:sp>
        <p:nvSpPr>
          <p:cNvPr id="476" name="Google Shape;476;g1506085cb33_0_454"/>
          <p:cNvSpPr txBox="1"/>
          <p:nvPr/>
        </p:nvSpPr>
        <p:spPr>
          <a:xfrm>
            <a:off x="186825" y="1538450"/>
            <a:ext cx="4101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Temos que passar no header da requisição, o cabeçalho Authorization com o valor “Bearer …” contendo o token que recuperamos na resposta do login.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de-DE">
                <a:latin typeface="Calibri"/>
                <a:ea typeface="Calibri"/>
                <a:cs typeface="Calibri"/>
                <a:sym typeface="Calibri"/>
              </a:rPr>
              <a:t>Podemos utilizar a aba Authorization do POSTMAN para facilitar os testes.</a:t>
            </a:r>
            <a:endParaRPr>
              <a:latin typeface="Calibri"/>
              <a:ea typeface="Calibri"/>
              <a:cs typeface="Calibri"/>
              <a:sym typeface="Calibri"/>
            </a:endParaRPr>
          </a:p>
        </p:txBody>
      </p:sp>
      <p:pic>
        <p:nvPicPr>
          <p:cNvPr id="477" name="Google Shape;477;g1506085cb33_0_454"/>
          <p:cNvPicPr preferRelativeResize="0"/>
          <p:nvPr/>
        </p:nvPicPr>
        <p:blipFill>
          <a:blip r:embed="rId4">
            <a:alphaModFix/>
          </a:blip>
          <a:stretch>
            <a:fillRect/>
          </a:stretch>
        </p:blipFill>
        <p:spPr>
          <a:xfrm>
            <a:off x="186825" y="3893125"/>
            <a:ext cx="4101099" cy="108131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3513eca586_3_66"/>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de-DE"/>
              <a:t>Basic Authentication</a:t>
            </a:r>
            <a:endParaRPr/>
          </a:p>
        </p:txBody>
      </p:sp>
      <p:sp>
        <p:nvSpPr>
          <p:cNvPr id="130" name="Google Shape;130;g13513eca586_3_66"/>
          <p:cNvSpPr/>
          <p:nvPr/>
        </p:nvSpPr>
        <p:spPr>
          <a:xfrm>
            <a:off x="235123" y="2569950"/>
            <a:ext cx="5699700" cy="487500"/>
          </a:xfrm>
          <a:prstGeom prst="rect">
            <a:avLst/>
          </a:prstGeom>
          <a:noFill/>
          <a:ln cap="flat" cmpd="sng" w="2857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de-DE" u="none" cap="none" strike="noStrike">
                <a:solidFill>
                  <a:srgbClr val="000000"/>
                </a:solidFill>
                <a:latin typeface="Arial"/>
                <a:ea typeface="Arial"/>
                <a:cs typeface="Arial"/>
                <a:sym typeface="Arial"/>
              </a:rPr>
              <a:t>Vamos copiar a senha padrão gerada pelo Spring Security no console da aplicação e colar no site conforme imagem </a:t>
            </a:r>
            <a:r>
              <a:rPr lang="de-DE"/>
              <a:t>ao lado</a:t>
            </a:r>
            <a:endParaRPr b="0" i="0" u="none" cap="none" strike="noStrike">
              <a:solidFill>
                <a:srgbClr val="000000"/>
              </a:solidFill>
              <a:latin typeface="Arial"/>
              <a:ea typeface="Arial"/>
              <a:cs typeface="Arial"/>
              <a:sym typeface="Arial"/>
            </a:endParaRPr>
          </a:p>
        </p:txBody>
      </p:sp>
      <p:sp>
        <p:nvSpPr>
          <p:cNvPr id="131" name="Google Shape;131;g13513eca586_3_66"/>
          <p:cNvSpPr/>
          <p:nvPr/>
        </p:nvSpPr>
        <p:spPr>
          <a:xfrm>
            <a:off x="235128" y="1528244"/>
            <a:ext cx="116040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de-DE" u="none" cap="none" strike="noStrike">
                <a:solidFill>
                  <a:srgbClr val="000000"/>
                </a:solidFill>
                <a:latin typeface="Arial"/>
                <a:ea typeface="Arial"/>
                <a:cs typeface="Arial"/>
                <a:sym typeface="Arial"/>
              </a:rPr>
              <a:t>Base64 é um algoritmo de codificação ou transformação constituído por 64 caracteres ([A-Z],[a-z],[0-9], “/” e “+”) que deu  origem ao seu nome.</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de-DE" u="none" cap="none" strike="noStrike">
                <a:solidFill>
                  <a:srgbClr val="000000"/>
                </a:solidFill>
                <a:latin typeface="Arial"/>
                <a:ea typeface="Arial"/>
                <a:cs typeface="Arial"/>
                <a:sym typeface="Arial"/>
              </a:rPr>
              <a:t>O algoritmo de codificação do Base64 não é um algoritmo de criptografia, ele é facilmente decodificado, portanto não deve ser utilizado como método de criptografia segura.</a:t>
            </a:r>
            <a:endParaRPr b="0" i="0" u="none" cap="none" strike="noStrike">
              <a:solidFill>
                <a:srgbClr val="000000"/>
              </a:solidFill>
              <a:latin typeface="Arial"/>
              <a:ea typeface="Arial"/>
              <a:cs typeface="Arial"/>
              <a:sym typeface="Arial"/>
            </a:endParaRPr>
          </a:p>
        </p:txBody>
      </p:sp>
      <p:sp>
        <p:nvSpPr>
          <p:cNvPr id="132" name="Google Shape;132;g13513eca586_3_66"/>
          <p:cNvSpPr/>
          <p:nvPr/>
        </p:nvSpPr>
        <p:spPr>
          <a:xfrm>
            <a:off x="235125" y="3661175"/>
            <a:ext cx="5699700" cy="1256100"/>
          </a:xfrm>
          <a:prstGeom prst="rect">
            <a:avLst/>
          </a:prstGeom>
          <a:noFill/>
          <a:ln cap="flat" cmpd="sng" w="2857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de-DE" u="none" cap="none" strike="noStrike">
                <a:solidFill>
                  <a:srgbClr val="000000"/>
                </a:solidFill>
                <a:latin typeface="Arial"/>
                <a:ea typeface="Arial"/>
                <a:cs typeface="Arial"/>
                <a:sym typeface="Arial"/>
              </a:rPr>
              <a:t>Digite </a:t>
            </a:r>
            <a:r>
              <a:rPr b="1" i="0" lang="de-DE" u="none" cap="none" strike="noStrike">
                <a:solidFill>
                  <a:srgbClr val="000000"/>
                </a:solidFill>
                <a:latin typeface="Arial"/>
                <a:ea typeface="Arial"/>
                <a:cs typeface="Arial"/>
                <a:sym typeface="Arial"/>
              </a:rPr>
              <a:t>user:</a:t>
            </a:r>
            <a:r>
              <a:rPr b="0" i="0" lang="de-DE" u="none" cap="none" strike="noStrike">
                <a:solidFill>
                  <a:srgbClr val="000000"/>
                </a:solidFill>
                <a:latin typeface="Arial"/>
                <a:ea typeface="Arial"/>
                <a:cs typeface="Arial"/>
                <a:sym typeface="Arial"/>
              </a:rPr>
              <a:t>  e cole a senha gerada pelo console.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a:p>
          <a:p>
            <a:pPr indent="0" lvl="0" marL="0" marR="0" rtl="0" algn="l">
              <a:lnSpc>
                <a:spcPct val="100000"/>
              </a:lnSpc>
              <a:spcBef>
                <a:spcPts val="0"/>
              </a:spcBef>
              <a:spcAft>
                <a:spcPts val="0"/>
              </a:spcAft>
              <a:buClr>
                <a:srgbClr val="000000"/>
              </a:buClr>
              <a:buSzPts val="1000"/>
              <a:buFont typeface="Arial"/>
              <a:buNone/>
            </a:pPr>
            <a:r>
              <a:rPr b="1" lang="de-DE"/>
              <a:t>user:622f28fc-a8d2-4e5e-8171-e22ff0461e47</a:t>
            </a:r>
            <a:endParaRPr b="1"/>
          </a:p>
          <a:p>
            <a:pPr indent="0" lvl="0" marL="0" marR="0" rtl="0" algn="l">
              <a:lnSpc>
                <a:spcPct val="100000"/>
              </a:lnSpc>
              <a:spcBef>
                <a:spcPts val="0"/>
              </a:spcBef>
              <a:spcAft>
                <a:spcPts val="0"/>
              </a:spcAft>
              <a:buClr>
                <a:srgbClr val="000000"/>
              </a:buClr>
              <a:buSzPts val="1000"/>
              <a:buFont typeface="Arial"/>
              <a:buNone/>
            </a:pPr>
            <a:r>
              <a:t/>
            </a:r>
            <a:endParaRPr/>
          </a:p>
          <a:p>
            <a:pPr indent="0" lvl="0" marL="0" marR="0" rtl="0" algn="l">
              <a:lnSpc>
                <a:spcPct val="100000"/>
              </a:lnSpc>
              <a:spcBef>
                <a:spcPts val="0"/>
              </a:spcBef>
              <a:spcAft>
                <a:spcPts val="0"/>
              </a:spcAft>
              <a:buClr>
                <a:srgbClr val="000000"/>
              </a:buClr>
              <a:buSzPts val="1000"/>
              <a:buFont typeface="Arial"/>
              <a:buNone/>
            </a:pPr>
            <a:r>
              <a:rPr b="0" i="0" lang="de-DE" u="none" cap="none" strike="noStrike">
                <a:solidFill>
                  <a:srgbClr val="000000"/>
                </a:solidFill>
                <a:latin typeface="Arial"/>
                <a:ea typeface="Arial"/>
                <a:cs typeface="Arial"/>
                <a:sym typeface="Arial"/>
              </a:rPr>
              <a:t>Obs: </a:t>
            </a:r>
            <a:r>
              <a:rPr b="1" i="0" lang="de-DE" u="none" cap="none" strike="noStrike">
                <a:solidFill>
                  <a:srgbClr val="000000"/>
                </a:solidFill>
                <a:latin typeface="Arial"/>
                <a:ea typeface="Arial"/>
                <a:cs typeface="Arial"/>
                <a:sym typeface="Arial"/>
              </a:rPr>
              <a:t>user</a:t>
            </a:r>
            <a:r>
              <a:rPr b="0" i="0" lang="de-DE" u="none" cap="none" strike="noStrike">
                <a:solidFill>
                  <a:srgbClr val="000000"/>
                </a:solidFill>
                <a:latin typeface="Arial"/>
                <a:ea typeface="Arial"/>
                <a:cs typeface="Arial"/>
                <a:sym typeface="Arial"/>
              </a:rPr>
              <a:t> é o usuário padrão definido pelo Spring</a:t>
            </a:r>
            <a:endParaRPr b="0" i="0" u="none" cap="none" strike="noStrike">
              <a:solidFill>
                <a:srgbClr val="000000"/>
              </a:solidFill>
              <a:latin typeface="Arial"/>
              <a:ea typeface="Arial"/>
              <a:cs typeface="Arial"/>
              <a:sym typeface="Arial"/>
            </a:endParaRPr>
          </a:p>
        </p:txBody>
      </p:sp>
      <p:sp>
        <p:nvSpPr>
          <p:cNvPr id="133" name="Google Shape;133;g13513eca586_3_66"/>
          <p:cNvSpPr/>
          <p:nvPr/>
        </p:nvSpPr>
        <p:spPr>
          <a:xfrm>
            <a:off x="235125" y="5390275"/>
            <a:ext cx="5699700" cy="666300"/>
          </a:xfrm>
          <a:prstGeom prst="rect">
            <a:avLst/>
          </a:prstGeom>
          <a:noFill/>
          <a:ln cap="flat" cmpd="sng" w="2857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de-DE" u="none" cap="none" strike="noStrike">
                <a:solidFill>
                  <a:srgbClr val="000000"/>
                </a:solidFill>
                <a:latin typeface="Arial"/>
                <a:ea typeface="Arial"/>
                <a:cs typeface="Arial"/>
                <a:sym typeface="Arial"/>
              </a:rPr>
              <a:t>Copie o encode gerado para colar no Postman</a:t>
            </a:r>
            <a:r>
              <a:rPr lang="de-DE"/>
              <a:t>:</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a:p>
          <a:p>
            <a:pPr indent="0" lvl="0" marL="0" marR="0" rtl="0" algn="l">
              <a:lnSpc>
                <a:spcPct val="100000"/>
              </a:lnSpc>
              <a:spcBef>
                <a:spcPts val="0"/>
              </a:spcBef>
              <a:spcAft>
                <a:spcPts val="0"/>
              </a:spcAft>
              <a:buClr>
                <a:srgbClr val="000000"/>
              </a:buClr>
              <a:buSzPts val="1000"/>
              <a:buFont typeface="Arial"/>
              <a:buNone/>
            </a:pPr>
            <a:r>
              <a:rPr b="1" lang="de-DE" sz="1200"/>
              <a:t>dXNlcjo2MjJmMjhmYy1hOGQyLTRlNWUtODE3MS1lMjJmZjA0NjFlNDc=</a:t>
            </a:r>
            <a:endParaRPr b="1" sz="1200"/>
          </a:p>
        </p:txBody>
      </p:sp>
      <p:sp>
        <p:nvSpPr>
          <p:cNvPr id="134" name="Google Shape;134;g13513eca586_3_66"/>
          <p:cNvSpPr/>
          <p:nvPr/>
        </p:nvSpPr>
        <p:spPr>
          <a:xfrm>
            <a:off x="235135" y="3057550"/>
            <a:ext cx="40494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de-DE" u="none" cap="none" strike="noStrike">
                <a:solidFill>
                  <a:srgbClr val="000000"/>
                </a:solidFill>
                <a:latin typeface="Arial"/>
                <a:ea typeface="Arial"/>
                <a:cs typeface="Arial"/>
                <a:sym typeface="Arial"/>
              </a:rPr>
              <a:t>https://www.base64encode.org</a:t>
            </a:r>
            <a:endParaRPr b="0" i="0" u="none" cap="none" strike="noStrike">
              <a:solidFill>
                <a:srgbClr val="000000"/>
              </a:solidFill>
              <a:latin typeface="Arial"/>
              <a:ea typeface="Arial"/>
              <a:cs typeface="Arial"/>
              <a:sym typeface="Arial"/>
            </a:endParaRPr>
          </a:p>
        </p:txBody>
      </p:sp>
      <p:pic>
        <p:nvPicPr>
          <p:cNvPr id="135" name="Google Shape;135;g13513eca586_3_66"/>
          <p:cNvPicPr preferRelativeResize="0"/>
          <p:nvPr/>
        </p:nvPicPr>
        <p:blipFill>
          <a:blip r:embed="rId3">
            <a:alphaModFix/>
          </a:blip>
          <a:stretch>
            <a:fillRect/>
          </a:stretch>
        </p:blipFill>
        <p:spPr>
          <a:xfrm>
            <a:off x="6087223" y="2511644"/>
            <a:ext cx="5952377" cy="3713409"/>
          </a:xfrm>
          <a:prstGeom prst="rect">
            <a:avLst/>
          </a:prstGeom>
          <a:noFill/>
          <a:ln cap="flat" cmpd="sng" w="9525">
            <a:solidFill>
              <a:schemeClr val="dk2"/>
            </a:solidFill>
            <a:prstDash val="solid"/>
            <a:round/>
            <a:headEnd len="sm" w="sm" type="none"/>
            <a:tailEnd len="sm" w="sm" type="none"/>
          </a:ln>
        </p:spPr>
      </p:pic>
      <p:sp>
        <p:nvSpPr>
          <p:cNvPr id="136" name="Google Shape;136;g13513eca586_3_66"/>
          <p:cNvSpPr/>
          <p:nvPr/>
        </p:nvSpPr>
        <p:spPr>
          <a:xfrm flipH="1" rot="10800000">
            <a:off x="6087225" y="2898900"/>
            <a:ext cx="1778700" cy="247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3513eca586_3_66"/>
          <p:cNvSpPr/>
          <p:nvPr/>
        </p:nvSpPr>
        <p:spPr>
          <a:xfrm flipH="1" rot="10800000">
            <a:off x="6094950" y="5809075"/>
            <a:ext cx="2676900" cy="247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3513eca586_3_5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DE"/>
              <a:t>Basic Authentication</a:t>
            </a:r>
            <a:endParaRPr/>
          </a:p>
        </p:txBody>
      </p:sp>
      <p:pic>
        <p:nvPicPr>
          <p:cNvPr id="143" name="Google Shape;143;g13513eca586_3_57"/>
          <p:cNvPicPr preferRelativeResize="0"/>
          <p:nvPr/>
        </p:nvPicPr>
        <p:blipFill>
          <a:blip r:embed="rId3">
            <a:alphaModFix/>
          </a:blip>
          <a:stretch>
            <a:fillRect/>
          </a:stretch>
        </p:blipFill>
        <p:spPr>
          <a:xfrm>
            <a:off x="5098075" y="1557275"/>
            <a:ext cx="6742002" cy="5167174"/>
          </a:xfrm>
          <a:prstGeom prst="rect">
            <a:avLst/>
          </a:prstGeom>
          <a:noFill/>
          <a:ln cap="flat" cmpd="sng" w="9525">
            <a:solidFill>
              <a:schemeClr val="dk2"/>
            </a:solidFill>
            <a:prstDash val="solid"/>
            <a:round/>
            <a:headEnd len="sm" w="sm" type="none"/>
            <a:tailEnd len="sm" w="sm" type="none"/>
          </a:ln>
        </p:spPr>
      </p:pic>
      <p:sp>
        <p:nvSpPr>
          <p:cNvPr id="144" name="Google Shape;144;g13513eca586_3_57"/>
          <p:cNvSpPr/>
          <p:nvPr/>
        </p:nvSpPr>
        <p:spPr>
          <a:xfrm>
            <a:off x="236077" y="1810744"/>
            <a:ext cx="4719000" cy="232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No </a:t>
            </a:r>
            <a:r>
              <a:rPr b="1" i="0" lang="de-DE" sz="1200" u="none" cap="none" strike="noStrike">
                <a:solidFill>
                  <a:srgbClr val="000000"/>
                </a:solidFill>
                <a:latin typeface="Arial"/>
                <a:ea typeface="Arial"/>
                <a:cs typeface="Arial"/>
                <a:sym typeface="Arial"/>
              </a:rPr>
              <a:t>Postman</a:t>
            </a:r>
            <a:r>
              <a:rPr b="0" i="0" lang="de-DE" sz="1200" u="none" cap="none" strike="noStrike">
                <a:solidFill>
                  <a:srgbClr val="000000"/>
                </a:solidFill>
                <a:latin typeface="Arial"/>
                <a:ea typeface="Arial"/>
                <a:cs typeface="Arial"/>
                <a:sym typeface="Arial"/>
              </a:rPr>
              <a:t> selecione a opção headers e no campo </a:t>
            </a:r>
            <a:r>
              <a:rPr b="1" i="0" lang="de-DE" sz="1200" u="none" cap="none" strike="noStrike">
                <a:solidFill>
                  <a:srgbClr val="000000"/>
                </a:solidFill>
                <a:latin typeface="Arial"/>
                <a:ea typeface="Arial"/>
                <a:cs typeface="Arial"/>
                <a:sym typeface="Arial"/>
              </a:rPr>
              <a:t>Key</a:t>
            </a:r>
            <a:r>
              <a:rPr b="0" i="0" lang="de-DE" sz="1200" u="none" cap="none" strike="noStrike">
                <a:solidFill>
                  <a:srgbClr val="000000"/>
                </a:solidFill>
                <a:latin typeface="Arial"/>
                <a:ea typeface="Arial"/>
                <a:cs typeface="Arial"/>
                <a:sym typeface="Arial"/>
              </a:rPr>
              <a:t> digite Authorization.  No campo </a:t>
            </a:r>
            <a:r>
              <a:rPr b="1" i="0" lang="de-DE" sz="1200" u="none" cap="none" strike="noStrike">
                <a:solidFill>
                  <a:srgbClr val="000000"/>
                </a:solidFill>
                <a:latin typeface="Arial"/>
                <a:ea typeface="Arial"/>
                <a:cs typeface="Arial"/>
                <a:sym typeface="Arial"/>
              </a:rPr>
              <a:t>Value</a:t>
            </a:r>
            <a:r>
              <a:rPr b="0" i="0" lang="de-DE" sz="1200" u="none" cap="none" strike="noStrike">
                <a:solidFill>
                  <a:srgbClr val="000000"/>
                </a:solidFill>
                <a:latin typeface="Arial"/>
                <a:ea typeface="Arial"/>
                <a:cs typeface="Arial"/>
                <a:sym typeface="Arial"/>
              </a:rPr>
              <a:t> digite </a:t>
            </a:r>
            <a:r>
              <a:rPr b="1" i="0" lang="de-DE" sz="1200" u="none" cap="none" strike="noStrike">
                <a:solidFill>
                  <a:srgbClr val="000000"/>
                </a:solidFill>
                <a:latin typeface="Arial"/>
                <a:ea typeface="Arial"/>
                <a:cs typeface="Arial"/>
                <a:sym typeface="Arial"/>
              </a:rPr>
              <a:t>Basic</a:t>
            </a:r>
            <a:r>
              <a:rPr b="0" i="0" lang="de-DE" sz="1200" u="none" cap="none" strike="noStrike">
                <a:solidFill>
                  <a:srgbClr val="000000"/>
                </a:solidFill>
                <a:latin typeface="Arial"/>
                <a:ea typeface="Arial"/>
                <a:cs typeface="Arial"/>
                <a:sym typeface="Arial"/>
              </a:rPr>
              <a:t> dê um espaço e cole e encode gerado pelo site</a:t>
            </a:r>
            <a:r>
              <a:rPr lang="de-DE" sz="1200"/>
              <a:t>:</a:t>
            </a:r>
            <a:endParaRPr sz="1200"/>
          </a:p>
          <a:p>
            <a:pPr indent="0" lvl="0" marL="0" marR="0" rtl="0" algn="l">
              <a:lnSpc>
                <a:spcPct val="100000"/>
              </a:lnSpc>
              <a:spcBef>
                <a:spcPts val="0"/>
              </a:spcBef>
              <a:spcAft>
                <a:spcPts val="0"/>
              </a:spcAft>
              <a:buClr>
                <a:srgbClr val="000000"/>
              </a:buClr>
              <a:buSzPts val="1200"/>
              <a:buFont typeface="Arial"/>
              <a:buNone/>
            </a:pPr>
            <a:r>
              <a:t/>
            </a:r>
            <a:endParaRPr sz="1200"/>
          </a:p>
          <a:p>
            <a:pPr indent="0" lvl="0" marL="0" marR="0" rtl="0" algn="l">
              <a:lnSpc>
                <a:spcPct val="100000"/>
              </a:lnSpc>
              <a:spcBef>
                <a:spcPts val="0"/>
              </a:spcBef>
              <a:spcAft>
                <a:spcPts val="0"/>
              </a:spcAft>
              <a:buClr>
                <a:srgbClr val="000000"/>
              </a:buClr>
              <a:buSzPts val="1200"/>
              <a:buFont typeface="Arial"/>
              <a:buNone/>
            </a:pPr>
            <a:r>
              <a:rPr b="1" lang="de-DE" sz="800"/>
              <a:t>Authorizatoin: Basic </a:t>
            </a:r>
            <a:r>
              <a:rPr b="1" lang="de-DE" sz="800">
                <a:solidFill>
                  <a:schemeClr val="dk1"/>
                </a:solidFill>
              </a:rPr>
              <a:t>dXNlcjo2MjJmMjhmYy1hOGQyLTRlNWUtODE3MS1lMjJmZjA0NjFlNDc=</a:t>
            </a:r>
            <a:endParaRPr b="1" sz="800"/>
          </a:p>
        </p:txBody>
      </p:sp>
      <p:sp>
        <p:nvSpPr>
          <p:cNvPr id="145" name="Google Shape;145;g13513eca586_3_57"/>
          <p:cNvSpPr/>
          <p:nvPr/>
        </p:nvSpPr>
        <p:spPr>
          <a:xfrm flipH="1" rot="10800000">
            <a:off x="5098075" y="3520650"/>
            <a:ext cx="4623600" cy="247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3513eca586_3_72"/>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6000"/>
              <a:buNone/>
            </a:pPr>
            <a:r>
              <a:rPr lang="de-DE"/>
              <a:t>Configuração de Segurança</a:t>
            </a:r>
            <a:endParaRPr/>
          </a:p>
        </p:txBody>
      </p:sp>
      <p:sp>
        <p:nvSpPr>
          <p:cNvPr id="151" name="Google Shape;151;g13513eca586_3_72"/>
          <p:cNvSpPr txBox="1"/>
          <p:nvPr/>
        </p:nvSpPr>
        <p:spPr>
          <a:xfrm>
            <a:off x="471025" y="4097475"/>
            <a:ext cx="6754500" cy="1800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Configuration</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569CD6"/>
                </a:solidFill>
                <a:latin typeface="Courier New"/>
                <a:ea typeface="Courier New"/>
                <a:cs typeface="Courier New"/>
                <a:sym typeface="Courier New"/>
              </a:rPr>
              <a:t>public</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class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ConfigSeguranca</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extends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WebSecurityConfigurerAdapter</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Override</a:t>
            </a:r>
            <a:endParaRPr b="1"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protected</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void</a:t>
            </a: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configure</a:t>
            </a:r>
            <a:r>
              <a:rPr b="1" lang="de-DE" sz="1050">
                <a:solidFill>
                  <a:srgbClr val="D4D4D4"/>
                </a:solidFill>
                <a:latin typeface="Courier New"/>
                <a:ea typeface="Courier New"/>
                <a:cs typeface="Courier New"/>
                <a:sym typeface="Courier New"/>
              </a:rPr>
              <a:t>(</a:t>
            </a:r>
            <a:r>
              <a:rPr b="1" lang="de-DE" sz="1050">
                <a:solidFill>
                  <a:srgbClr val="4EC9B0"/>
                </a:solidFill>
                <a:latin typeface="Courier New"/>
                <a:ea typeface="Courier New"/>
                <a:cs typeface="Courier New"/>
                <a:sym typeface="Courier New"/>
              </a:rPr>
              <a:t>AuthenticationManagerBuilder</a:t>
            </a: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auth</a:t>
            </a:r>
            <a:r>
              <a:rPr b="1" lang="de-DE" sz="1050">
                <a:solidFill>
                  <a:srgbClr val="D4D4D4"/>
                </a:solidFill>
                <a:latin typeface="Courier New"/>
                <a:ea typeface="Courier New"/>
                <a:cs typeface="Courier New"/>
                <a:sym typeface="Courier New"/>
              </a:rPr>
              <a:t>) </a:t>
            </a:r>
            <a:r>
              <a:rPr b="1" lang="de-DE" sz="1050">
                <a:solidFill>
                  <a:srgbClr val="569CD6"/>
                </a:solidFill>
                <a:latin typeface="Courier New"/>
                <a:ea typeface="Courier New"/>
                <a:cs typeface="Courier New"/>
                <a:sym typeface="Courier New"/>
              </a:rPr>
              <a:t>throws</a:t>
            </a:r>
            <a:r>
              <a:rPr b="1" lang="de-DE" sz="1050">
                <a:solidFill>
                  <a:srgbClr val="D4D4D4"/>
                </a:solidFill>
                <a:latin typeface="Courier New"/>
                <a:ea typeface="Courier New"/>
                <a:cs typeface="Courier New"/>
                <a:sym typeface="Courier New"/>
              </a:rPr>
              <a:t> </a:t>
            </a:r>
            <a:r>
              <a:rPr b="1" lang="de-DE" sz="1050">
                <a:solidFill>
                  <a:srgbClr val="4EC9B0"/>
                </a:solidFill>
                <a:latin typeface="Courier New"/>
                <a:ea typeface="Courier New"/>
                <a:cs typeface="Courier New"/>
                <a:sym typeface="Courier New"/>
              </a:rPr>
              <a:t>Exception</a:t>
            </a: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9CDCFE"/>
                </a:solidFill>
                <a:latin typeface="Courier New"/>
                <a:ea typeface="Courier New"/>
                <a:cs typeface="Courier New"/>
                <a:sym typeface="Courier New"/>
              </a:rPr>
              <a:t>auth</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inMemoryAuthentication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withUser</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"teste"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password</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"{noop}123456"</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r>
              <a:rPr b="1" lang="de-DE" sz="1050">
                <a:solidFill>
                  <a:srgbClr val="DCDCAA"/>
                </a:solidFill>
                <a:latin typeface="Courier New"/>
                <a:ea typeface="Courier New"/>
                <a:cs typeface="Courier New"/>
                <a:sym typeface="Courier New"/>
              </a:rPr>
              <a:t>roles</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"ADMIN"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p:txBody>
      </p:sp>
      <p:sp>
        <p:nvSpPr>
          <p:cNvPr id="152" name="Google Shape;152;g13513eca586_3_72"/>
          <p:cNvSpPr/>
          <p:nvPr/>
        </p:nvSpPr>
        <p:spPr>
          <a:xfrm>
            <a:off x="224028" y="1465870"/>
            <a:ext cx="11604000" cy="263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de-DE" sz="1100" u="none" cap="none" strike="noStrike">
                <a:solidFill>
                  <a:srgbClr val="000000"/>
                </a:solidFill>
                <a:latin typeface="Arial"/>
                <a:ea typeface="Arial"/>
                <a:cs typeface="Arial"/>
                <a:sym typeface="Arial"/>
              </a:rPr>
              <a:t>Métodos de configuração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de-DE" sz="1100" u="none" cap="none" strike="noStrike">
                <a:solidFill>
                  <a:srgbClr val="000000"/>
                </a:solidFill>
                <a:latin typeface="Arial"/>
                <a:ea typeface="Arial"/>
                <a:cs typeface="Arial"/>
                <a:sym typeface="Arial"/>
              </a:rPr>
              <a:t>A classe </a:t>
            </a:r>
            <a:r>
              <a:rPr b="1" i="0" lang="de-DE" sz="1100" u="none" cap="none" strike="noStrike">
                <a:solidFill>
                  <a:srgbClr val="000000"/>
                </a:solidFill>
                <a:latin typeface="Arial"/>
                <a:ea typeface="Arial"/>
                <a:cs typeface="Arial"/>
                <a:sym typeface="Arial"/>
              </a:rPr>
              <a:t>WebSecurityConfigurerAdapter</a:t>
            </a:r>
            <a:r>
              <a:rPr b="0" i="0" lang="de-DE" sz="1100" u="none" cap="none" strike="noStrike">
                <a:solidFill>
                  <a:srgbClr val="000000"/>
                </a:solidFill>
                <a:latin typeface="Arial"/>
                <a:ea typeface="Arial"/>
                <a:cs typeface="Arial"/>
                <a:sym typeface="Arial"/>
              </a:rPr>
              <a:t> possui alguns métodos de configuração com a assinatura configure. Estes métodos podem ser sobrescritos para a personalização da autenticação com relação às requisições HTTP e também dos usuário permitidos.  Vamos sobrescrever o método configure </a:t>
            </a:r>
            <a:r>
              <a:rPr b="1" i="0" lang="de-DE" sz="1100" u="none" cap="none" strike="noStrike">
                <a:solidFill>
                  <a:srgbClr val="000000"/>
                </a:solidFill>
                <a:latin typeface="Arial"/>
                <a:ea typeface="Arial"/>
                <a:cs typeface="Arial"/>
                <a:sym typeface="Arial"/>
              </a:rPr>
              <a:t>WebSecurityConfigurerAdapter</a:t>
            </a:r>
            <a:r>
              <a:rPr b="0" i="0" lang="de-DE" sz="1100" u="none" cap="none" strike="noStrike">
                <a:solidFill>
                  <a:srgbClr val="000000"/>
                </a:solidFill>
                <a:latin typeface="Arial"/>
                <a:ea typeface="Arial"/>
                <a:cs typeface="Arial"/>
                <a:sym typeface="Arial"/>
              </a:rPr>
              <a:t> e definir o usuário, senha e o papel do usuário.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de-DE" sz="1100" u="none" cap="none" strike="noStrike">
                <a:solidFill>
                  <a:srgbClr val="000000"/>
                </a:solidFill>
                <a:latin typeface="Arial"/>
                <a:ea typeface="Arial"/>
                <a:cs typeface="Arial"/>
                <a:sym typeface="Arial"/>
              </a:rPr>
              <a:t>Vamos armazenar o usuários em memória utilizando o método</a:t>
            </a:r>
            <a:r>
              <a:rPr b="1" i="0" lang="de-DE" sz="1100" u="none" cap="none" strike="noStrike">
                <a:solidFill>
                  <a:srgbClr val="000000"/>
                </a:solidFill>
                <a:latin typeface="Arial"/>
                <a:ea typeface="Arial"/>
                <a:cs typeface="Arial"/>
                <a:sym typeface="Arial"/>
              </a:rPr>
              <a:t> inMemoryAuthentication()</a:t>
            </a:r>
            <a:r>
              <a:rPr b="0" i="0" lang="de-DE" sz="1100" u="none" cap="none" strike="noStrike">
                <a:solidFill>
                  <a:srgbClr val="000000"/>
                </a:solidFill>
                <a:latin typeface="Arial"/>
                <a:ea typeface="Arial"/>
                <a:cs typeface="Arial"/>
                <a:sym typeface="Arial"/>
              </a:rPr>
              <a:t> que permite as seguintes configurações: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de-DE" sz="1100" u="none" cap="none" strike="noStrike">
                <a:solidFill>
                  <a:srgbClr val="000000"/>
                </a:solidFill>
                <a:latin typeface="Arial"/>
                <a:ea typeface="Arial"/>
                <a:cs typeface="Arial"/>
                <a:sym typeface="Arial"/>
              </a:rPr>
              <a:t>Nome do usuário: withUser("nome")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de-DE" sz="1100" u="none" cap="none" strike="noStrike">
                <a:solidFill>
                  <a:srgbClr val="000000"/>
                </a:solidFill>
                <a:latin typeface="Arial"/>
                <a:ea typeface="Arial"/>
                <a:cs typeface="Arial"/>
                <a:sym typeface="Arial"/>
              </a:rPr>
              <a:t>Senha: password("password")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de-DE" sz="1100" u="none" cap="none" strike="noStrike">
                <a:solidFill>
                  <a:srgbClr val="000000"/>
                </a:solidFill>
                <a:latin typeface="Arial"/>
                <a:ea typeface="Arial"/>
                <a:cs typeface="Arial"/>
                <a:sym typeface="Arial"/>
              </a:rPr>
              <a:t>Permissões: roles("roles")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de-DE" sz="1100" u="none" cap="none" strike="noStrike">
                <a:solidFill>
                  <a:srgbClr val="000000"/>
                </a:solidFill>
                <a:latin typeface="Arial"/>
                <a:ea typeface="Arial"/>
                <a:cs typeface="Arial"/>
                <a:sym typeface="Arial"/>
              </a:rPr>
              <a:t>A partir das novas versões do Spring Security é necessário colocar qualquer tipo de senha de forma codificada. Uma forma de fazer isso é colocar a configuração do password como password("{noop}</a:t>
            </a:r>
            <a:r>
              <a:rPr lang="de-DE" sz="1100"/>
              <a:t>123456</a:t>
            </a:r>
            <a:r>
              <a:rPr b="0" i="0" lang="de-DE" sz="1100" u="none" cap="none" strike="noStrike">
                <a:solidFill>
                  <a:srgbClr val="000000"/>
                </a:solidFill>
                <a:latin typeface="Arial"/>
                <a:ea typeface="Arial"/>
                <a:cs typeface="Arial"/>
                <a:sym typeface="Arial"/>
              </a:rPr>
              <a:t>"), o que delega ao método </a:t>
            </a:r>
            <a:r>
              <a:rPr b="1" i="0" lang="de-DE" sz="1100" u="none" cap="none" strike="noStrike">
                <a:solidFill>
                  <a:srgbClr val="000000"/>
                </a:solidFill>
                <a:latin typeface="Arial"/>
                <a:ea typeface="Arial"/>
                <a:cs typeface="Arial"/>
                <a:sym typeface="Arial"/>
              </a:rPr>
              <a:t>NoOpPasswrodEncoder</a:t>
            </a:r>
            <a:r>
              <a:rPr b="0" i="0" lang="de-DE" sz="1100" u="none" cap="none" strike="noStrike">
                <a:solidFill>
                  <a:srgbClr val="000000"/>
                </a:solidFill>
                <a:latin typeface="Arial"/>
                <a:ea typeface="Arial"/>
                <a:cs typeface="Arial"/>
                <a:sym typeface="Arial"/>
              </a:rPr>
              <a:t> a responsabilidade de realizar a codificação.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g13513eca586_3_72"/>
          <p:cNvSpPr txBox="1"/>
          <p:nvPr/>
        </p:nvSpPr>
        <p:spPr>
          <a:xfrm>
            <a:off x="8353800" y="4582275"/>
            <a:ext cx="3000000" cy="1316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1050">
                <a:solidFill>
                  <a:srgbClr val="9CDCFE"/>
                </a:solidFill>
                <a:latin typeface="Courier New"/>
                <a:ea typeface="Courier New"/>
                <a:cs typeface="Courier New"/>
                <a:sym typeface="Courier New"/>
              </a:rPr>
              <a:t>auth</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inMemoryAuthentication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withUser</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"teste"</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password</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"{noop}123456"</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roles</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"ADMIN"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and</a:t>
            </a: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withUser</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"bulinha"</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password</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"{noop}654321"</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1050">
                <a:solidFill>
                  <a:srgbClr val="D4D4D4"/>
                </a:solidFill>
                <a:latin typeface="Courier New"/>
                <a:ea typeface="Courier New"/>
                <a:cs typeface="Courier New"/>
                <a:sym typeface="Courier New"/>
              </a:rPr>
              <a:t>.</a:t>
            </a:r>
            <a:r>
              <a:rPr b="1" lang="de-DE" sz="1050">
                <a:solidFill>
                  <a:srgbClr val="DCDCAA"/>
                </a:solidFill>
                <a:latin typeface="Courier New"/>
                <a:ea typeface="Courier New"/>
                <a:cs typeface="Courier New"/>
                <a:sym typeface="Courier New"/>
              </a:rPr>
              <a:t>roles</a:t>
            </a:r>
            <a:r>
              <a:rPr b="1" lang="de-DE" sz="1050">
                <a:solidFill>
                  <a:srgbClr val="D4D4D4"/>
                </a:solidFill>
                <a:latin typeface="Courier New"/>
                <a:ea typeface="Courier New"/>
                <a:cs typeface="Courier New"/>
                <a:sym typeface="Courier New"/>
              </a:rPr>
              <a:t>(</a:t>
            </a:r>
            <a:r>
              <a:rPr b="1" lang="de-DE" sz="1050">
                <a:solidFill>
                  <a:srgbClr val="CE9178"/>
                </a:solidFill>
                <a:latin typeface="Courier New"/>
                <a:ea typeface="Courier New"/>
                <a:cs typeface="Courier New"/>
                <a:sym typeface="Courier New"/>
              </a:rPr>
              <a:t>"USER"</a:t>
            </a:r>
            <a:r>
              <a:rPr b="1" lang="de-DE" sz="1050">
                <a:solidFill>
                  <a:srgbClr val="D4D4D4"/>
                </a:solidFill>
                <a:latin typeface="Courier New"/>
                <a:ea typeface="Courier New"/>
                <a:cs typeface="Courier New"/>
                <a:sym typeface="Courier New"/>
              </a:rPr>
              <a:t>, </a:t>
            </a:r>
            <a:r>
              <a:rPr b="1" lang="de-DE" sz="1050">
                <a:solidFill>
                  <a:srgbClr val="CE9178"/>
                </a:solidFill>
                <a:latin typeface="Courier New"/>
                <a:ea typeface="Courier New"/>
                <a:cs typeface="Courier New"/>
                <a:sym typeface="Courier New"/>
              </a:rPr>
              <a:t>"ADMIN"</a:t>
            </a:r>
            <a:r>
              <a:rPr b="1" lang="de-DE"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p:txBody>
      </p:sp>
      <p:sp>
        <p:nvSpPr>
          <p:cNvPr id="154" name="Google Shape;154;g13513eca586_3_72"/>
          <p:cNvSpPr/>
          <p:nvPr/>
        </p:nvSpPr>
        <p:spPr>
          <a:xfrm>
            <a:off x="8353803" y="4097475"/>
            <a:ext cx="3000000" cy="261600"/>
          </a:xfrm>
          <a:prstGeom prst="rect">
            <a:avLst/>
          </a:prstGeom>
          <a:solidFill>
            <a:srgbClr val="FFFFFF"/>
          </a:solidFill>
          <a:ln cap="flat" cmpd="sng" w="28575">
            <a:solidFill>
              <a:srgbClr val="4472C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de-DE" sz="1100" u="none" cap="none" strike="noStrike">
                <a:solidFill>
                  <a:srgbClr val="000000"/>
                </a:solidFill>
                <a:latin typeface="Calibri"/>
                <a:ea typeface="Calibri"/>
                <a:cs typeface="Calibri"/>
                <a:sym typeface="Calibri"/>
              </a:rPr>
              <a:t>Podemos inserir mais de um usuário</a:t>
            </a:r>
            <a:endParaRPr b="0" i="0" sz="1400" u="none" cap="none" strike="noStrike">
              <a:solidFill>
                <a:srgbClr val="000000"/>
              </a:solidFill>
              <a:latin typeface="Arial"/>
              <a:ea typeface="Arial"/>
              <a:cs typeface="Arial"/>
              <a:sym typeface="Arial"/>
            </a:endParaRPr>
          </a:p>
        </p:txBody>
      </p:sp>
      <p:sp>
        <p:nvSpPr>
          <p:cNvPr id="155" name="Google Shape;155;g13513eca586_3_72"/>
          <p:cNvSpPr txBox="1"/>
          <p:nvPr/>
        </p:nvSpPr>
        <p:spPr>
          <a:xfrm>
            <a:off x="224025" y="6047025"/>
            <a:ext cx="1127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de-DE" sz="1000">
                <a:latin typeface="Calibri"/>
                <a:ea typeface="Calibri"/>
                <a:cs typeface="Calibri"/>
                <a:sym typeface="Calibri"/>
              </a:rPr>
              <a:t>Nas versões mais recentes do spring boot, a classe WebSecurityConfigureAdapter se tornou deprecated. Como muitas aplicações legadas ainda a utilizam, vamos usá-la por enquanto.</a:t>
            </a:r>
            <a:br>
              <a:rPr i="1" lang="de-DE" sz="1000">
                <a:latin typeface="Calibri"/>
                <a:ea typeface="Calibri"/>
                <a:cs typeface="Calibri"/>
                <a:sym typeface="Calibri"/>
              </a:rPr>
            </a:br>
            <a:r>
              <a:rPr i="1" lang="de-DE" sz="1000">
                <a:latin typeface="Calibri"/>
                <a:ea typeface="Calibri"/>
                <a:cs typeface="Calibri"/>
                <a:sym typeface="Calibri"/>
              </a:rPr>
              <a:t>Neste vídeo há um tutorial de como resolver isso </a:t>
            </a:r>
            <a:r>
              <a:rPr i="1" lang="de-DE" sz="1000" u="sng">
                <a:solidFill>
                  <a:schemeClr val="hlink"/>
                </a:solidFill>
                <a:latin typeface="Calibri"/>
                <a:ea typeface="Calibri"/>
                <a:cs typeface="Calibri"/>
                <a:sym typeface="Calibri"/>
                <a:hlinkClick r:id="rId3"/>
              </a:rPr>
              <a:t>https://www.youtube.com/watch?v=7HQ-x9aoZx8</a:t>
            </a:r>
            <a:r>
              <a:rPr i="1" lang="de-DE" sz="1000">
                <a:latin typeface="Calibri"/>
                <a:ea typeface="Calibri"/>
                <a:cs typeface="Calibri"/>
                <a:sym typeface="Calibri"/>
              </a:rPr>
              <a:t> </a:t>
            </a:r>
            <a:endParaRPr i="1" sz="1000">
              <a:latin typeface="Calibri"/>
              <a:ea typeface="Calibri"/>
              <a:cs typeface="Calibri"/>
              <a:sym typeface="Calibri"/>
            </a:endParaRPr>
          </a:p>
          <a:p>
            <a:pPr indent="0" lvl="0" marL="0" rtl="0" algn="l">
              <a:spcBef>
                <a:spcPts val="0"/>
              </a:spcBef>
              <a:spcAft>
                <a:spcPts val="0"/>
              </a:spcAft>
              <a:buNone/>
            </a:pPr>
            <a:r>
              <a:t/>
            </a:r>
            <a:endParaRPr i="1" sz="1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3513eca586_3_7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6000"/>
              <a:buNone/>
            </a:pPr>
            <a:r>
              <a:rPr lang="de-DE"/>
              <a:t>Configuração de Segurança</a:t>
            </a:r>
            <a:endParaRPr/>
          </a:p>
        </p:txBody>
      </p:sp>
      <p:sp>
        <p:nvSpPr>
          <p:cNvPr id="161" name="Google Shape;161;g13513eca586_3_77"/>
          <p:cNvSpPr/>
          <p:nvPr/>
        </p:nvSpPr>
        <p:spPr>
          <a:xfrm>
            <a:off x="162514" y="1697644"/>
            <a:ext cx="11462100" cy="175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de-DE" sz="1200" u="none" cap="none" strike="noStrike">
                <a:solidFill>
                  <a:srgbClr val="000000"/>
                </a:solidFill>
                <a:latin typeface="Arial"/>
                <a:ea typeface="Arial"/>
                <a:cs typeface="Arial"/>
                <a:sym typeface="Arial"/>
              </a:rPr>
              <a:t>Método configure(HttpSecurity http)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Permite a alteração de configurações relativas às requisições do protocolo HTTP, como autenticação, configuração stateless, e outras configurações.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Para este projeto serão utilizadas as seguintes configurações: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Definição do HTTP Basic como método de autenticação</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Definição das rotas que deverão ser autenticadas ou não</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de-DE" sz="1200" u="none" cap="none" strike="noStrike">
                <a:solidFill>
                  <a:srgbClr val="000000"/>
                </a:solidFill>
                <a:latin typeface="Arial"/>
                <a:ea typeface="Arial"/>
                <a:cs typeface="Arial"/>
                <a:sym typeface="Arial"/>
              </a:rPr>
              <a:t>Configuração de gerenciamento de sessão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2" name="Google Shape;162;g13513eca586_3_77"/>
          <p:cNvSpPr/>
          <p:nvPr/>
        </p:nvSpPr>
        <p:spPr>
          <a:xfrm>
            <a:off x="5152925" y="2947750"/>
            <a:ext cx="6773400" cy="1140600"/>
          </a:xfrm>
          <a:prstGeom prst="rect">
            <a:avLst/>
          </a:prstGeom>
          <a:noFill/>
          <a:ln cap="flat" cmpd="sng" w="2857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000"/>
              <a:buFont typeface="Arial"/>
              <a:buNone/>
            </a:pPr>
            <a:r>
              <a:rPr b="0" i="0" lang="de-DE" u="none" cap="none" strike="noStrike">
                <a:solidFill>
                  <a:srgbClr val="000000"/>
                </a:solidFill>
                <a:latin typeface="Arial"/>
                <a:ea typeface="Arial"/>
                <a:cs typeface="Arial"/>
                <a:sym typeface="Arial"/>
              </a:rPr>
              <a:t>Vamos sobrescrever novamente o método configure agora de </a:t>
            </a:r>
            <a:r>
              <a:rPr b="1" i="0" lang="de-DE" u="none" cap="none" strike="noStrike">
                <a:solidFill>
                  <a:srgbClr val="000000"/>
                </a:solidFill>
                <a:latin typeface="Arial"/>
                <a:ea typeface="Arial"/>
                <a:cs typeface="Arial"/>
                <a:sym typeface="Arial"/>
              </a:rPr>
              <a:t>HttpSecurity </a:t>
            </a:r>
            <a:r>
              <a:rPr b="0" i="0" lang="de-DE" u="none" cap="none" strike="noStrike">
                <a:solidFill>
                  <a:srgbClr val="000000"/>
                </a:solidFill>
                <a:latin typeface="Arial"/>
                <a:ea typeface="Arial"/>
                <a:cs typeface="Arial"/>
                <a:sym typeface="Arial"/>
              </a:rPr>
              <a:t>em destaque</a:t>
            </a:r>
            <a:endParaRPr b="0" i="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de-DE" u="none" cap="none" strike="noStrike">
                <a:solidFill>
                  <a:srgbClr val="000000"/>
                </a:solidFill>
                <a:latin typeface="Arial"/>
                <a:ea typeface="Arial"/>
                <a:cs typeface="Arial"/>
                <a:sym typeface="Arial"/>
              </a:rPr>
              <a:t>Para concatenar configurações pode ser utilizado o método </a:t>
            </a:r>
            <a:r>
              <a:rPr b="1" i="0" lang="de-DE" u="none" cap="none" strike="noStrike">
                <a:solidFill>
                  <a:srgbClr val="000000"/>
                </a:solidFill>
              </a:rPr>
              <a:t>and</a:t>
            </a:r>
            <a:r>
              <a:rPr b="0" i="0" lang="de-DE" u="none" cap="none" strike="noStrike">
                <a:solidFill>
                  <a:srgbClr val="000000"/>
                </a:solidFill>
                <a:latin typeface="Arial"/>
                <a:ea typeface="Arial"/>
                <a:cs typeface="Arial"/>
                <a:sym typeface="Arial"/>
              </a:rPr>
              <a:t>.</a:t>
            </a:r>
            <a:endParaRPr b="0" i="0" u="none" cap="none" strike="noStrike">
              <a:solidFill>
                <a:srgbClr val="000000"/>
              </a:solidFill>
              <a:latin typeface="Arial"/>
              <a:ea typeface="Arial"/>
              <a:cs typeface="Arial"/>
              <a:sym typeface="Arial"/>
            </a:endParaRPr>
          </a:p>
        </p:txBody>
      </p:sp>
      <p:sp>
        <p:nvSpPr>
          <p:cNvPr id="163" name="Google Shape;163;g13513eca586_3_77"/>
          <p:cNvSpPr txBox="1"/>
          <p:nvPr/>
        </p:nvSpPr>
        <p:spPr>
          <a:xfrm>
            <a:off x="5077550" y="4545625"/>
            <a:ext cx="6933300" cy="1647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Override</a:t>
            </a:r>
            <a:endParaRPr b="1" sz="950">
              <a:solidFill>
                <a:srgbClr val="4EC9B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protected</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void</a:t>
            </a: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configure</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HttpSecurity</a:t>
            </a: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http</a:t>
            </a:r>
            <a:r>
              <a:rPr b="1" lang="de-DE" sz="950">
                <a:solidFill>
                  <a:srgbClr val="D4D4D4"/>
                </a:solidFill>
                <a:latin typeface="Courier New"/>
                <a:ea typeface="Courier New"/>
                <a:cs typeface="Courier New"/>
                <a:sym typeface="Courier New"/>
              </a:rPr>
              <a:t>) </a:t>
            </a:r>
            <a:r>
              <a:rPr b="1" lang="de-DE" sz="950">
                <a:solidFill>
                  <a:srgbClr val="569CD6"/>
                </a:solidFill>
                <a:latin typeface="Courier New"/>
                <a:ea typeface="Courier New"/>
                <a:cs typeface="Courier New"/>
                <a:sym typeface="Courier New"/>
              </a:rPr>
              <a:t>throws</a:t>
            </a:r>
            <a:r>
              <a:rPr b="1" lang="de-DE" sz="950">
                <a:solidFill>
                  <a:srgbClr val="D4D4D4"/>
                </a:solidFill>
                <a:latin typeface="Courier New"/>
                <a:ea typeface="Courier New"/>
                <a:cs typeface="Courier New"/>
                <a:sym typeface="Courier New"/>
              </a:rPr>
              <a:t> </a:t>
            </a:r>
            <a:r>
              <a:rPr b="1" lang="de-DE" sz="950">
                <a:solidFill>
                  <a:srgbClr val="4EC9B0"/>
                </a:solidFill>
                <a:latin typeface="Courier New"/>
                <a:ea typeface="Courier New"/>
                <a:cs typeface="Courier New"/>
                <a:sym typeface="Courier New"/>
              </a:rPr>
              <a:t>Exception</a:t>
            </a: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9CDCFE"/>
                </a:solidFill>
                <a:latin typeface="Courier New"/>
                <a:ea typeface="Courier New"/>
                <a:cs typeface="Courier New"/>
                <a:sym typeface="Courier New"/>
              </a:rPr>
              <a:t>http</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authorizeHttpRequests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antMatchers</a:t>
            </a:r>
            <a:r>
              <a:rPr b="1" lang="de-DE" sz="950">
                <a:solidFill>
                  <a:srgbClr val="D4D4D4"/>
                </a:solidFill>
                <a:latin typeface="Courier New"/>
                <a:ea typeface="Courier New"/>
                <a:cs typeface="Courier New"/>
                <a:sym typeface="Courier New"/>
              </a:rPr>
              <a:t>(</a:t>
            </a:r>
            <a:r>
              <a:rPr b="1" lang="de-DE" sz="950">
                <a:solidFill>
                  <a:srgbClr val="CE9178"/>
                </a:solidFill>
                <a:latin typeface="Courier New"/>
                <a:ea typeface="Courier New"/>
                <a:cs typeface="Courier New"/>
                <a:sym typeface="Courier New"/>
              </a:rPr>
              <a:t>"/funcionarios"</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permitAll</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anyRequest</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authenticated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httpBasic</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and</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r>
              <a:rPr b="1" lang="de-DE" sz="950">
                <a:solidFill>
                  <a:srgbClr val="DCDCAA"/>
                </a:solidFill>
                <a:latin typeface="Courier New"/>
                <a:ea typeface="Courier New"/>
                <a:cs typeface="Courier New"/>
                <a:sym typeface="Courier New"/>
              </a:rPr>
              <a:t>sessionManagement</a:t>
            </a:r>
            <a:r>
              <a:rPr b="1" lang="de-DE" sz="950">
                <a:solidFill>
                  <a:srgbClr val="D4D4D4"/>
                </a:solidFill>
                <a:latin typeface="Courier New"/>
                <a:ea typeface="Courier New"/>
                <a:cs typeface="Courier New"/>
                <a:sym typeface="Courier New"/>
              </a:rPr>
              <a:t>().</a:t>
            </a:r>
            <a:r>
              <a:rPr b="1" lang="de-DE" sz="950">
                <a:solidFill>
                  <a:srgbClr val="DCDCAA"/>
                </a:solidFill>
                <a:latin typeface="Courier New"/>
                <a:ea typeface="Courier New"/>
                <a:cs typeface="Courier New"/>
                <a:sym typeface="Courier New"/>
              </a:rPr>
              <a:t>sessionCreationPolicy</a:t>
            </a:r>
            <a:r>
              <a:rPr b="1" lang="de-DE" sz="950">
                <a:solidFill>
                  <a:srgbClr val="D4D4D4"/>
                </a:solidFill>
                <a:latin typeface="Courier New"/>
                <a:ea typeface="Courier New"/>
                <a:cs typeface="Courier New"/>
                <a:sym typeface="Courier New"/>
              </a:rPr>
              <a:t>(</a:t>
            </a:r>
            <a:r>
              <a:rPr b="1" lang="de-DE" sz="950">
                <a:solidFill>
                  <a:srgbClr val="4EC9B0"/>
                </a:solidFill>
                <a:latin typeface="Courier New"/>
                <a:ea typeface="Courier New"/>
                <a:cs typeface="Courier New"/>
                <a:sym typeface="Courier New"/>
              </a:rPr>
              <a:t>SessionCreationPolicy</a:t>
            </a:r>
            <a:r>
              <a:rPr b="1" lang="de-DE" sz="950">
                <a:solidFill>
                  <a:srgbClr val="D4D4D4"/>
                </a:solidFill>
                <a:latin typeface="Courier New"/>
                <a:ea typeface="Courier New"/>
                <a:cs typeface="Courier New"/>
                <a:sym typeface="Courier New"/>
              </a:rPr>
              <a:t>.</a:t>
            </a:r>
            <a:r>
              <a:rPr b="1" lang="de-DE" sz="950">
                <a:solidFill>
                  <a:srgbClr val="4FC1FF"/>
                </a:solidFill>
                <a:latin typeface="Courier New"/>
                <a:ea typeface="Courier New"/>
                <a:cs typeface="Courier New"/>
                <a:sym typeface="Courier New"/>
              </a:rPr>
              <a:t>STATELESS</a:t>
            </a:r>
            <a:r>
              <a:rPr b="1" lang="de-DE" sz="950">
                <a:solidFill>
                  <a:srgbClr val="D4D4D4"/>
                </a:solidFill>
                <a:latin typeface="Courier New"/>
                <a:ea typeface="Courier New"/>
                <a:cs typeface="Courier New"/>
                <a:sym typeface="Courier New"/>
              </a:rPr>
              <a:t>);</a:t>
            </a:r>
            <a:endParaRPr b="1" sz="9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de-DE" sz="950">
                <a:solidFill>
                  <a:srgbClr val="D4D4D4"/>
                </a:solidFill>
                <a:latin typeface="Courier New"/>
                <a:ea typeface="Courier New"/>
                <a:cs typeface="Courier New"/>
                <a:sym typeface="Courier New"/>
              </a:rPr>
              <a:t>   }</a:t>
            </a:r>
            <a:endParaRPr b="1" sz="950">
              <a:solidFill>
                <a:srgbClr val="D4D4D4"/>
              </a:solidFill>
              <a:latin typeface="Courier New"/>
              <a:ea typeface="Courier New"/>
              <a:cs typeface="Courier New"/>
              <a:sym typeface="Courier New"/>
            </a:endParaRPr>
          </a:p>
        </p:txBody>
      </p:sp>
      <p:sp>
        <p:nvSpPr>
          <p:cNvPr id="164" name="Google Shape;164;g13513eca586_3_77"/>
          <p:cNvSpPr/>
          <p:nvPr/>
        </p:nvSpPr>
        <p:spPr>
          <a:xfrm>
            <a:off x="203225" y="4634725"/>
            <a:ext cx="4572900" cy="1325700"/>
          </a:xfrm>
          <a:prstGeom prst="rect">
            <a:avLst/>
          </a:prstGeom>
          <a:noFill/>
          <a:ln cap="flat" cmpd="sng" w="2857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Para </a:t>
            </a:r>
            <a:r>
              <a:rPr b="1" i="0" lang="de-DE" sz="1200" u="none" cap="none" strike="noStrike">
                <a:solidFill>
                  <a:srgbClr val="000000"/>
                </a:solidFill>
              </a:rPr>
              <a:t>/pedidos</a:t>
            </a:r>
            <a:r>
              <a:rPr b="0" i="0" lang="de-DE" sz="1200" u="none" cap="none" strike="noStrike">
                <a:solidFill>
                  <a:srgbClr val="000000"/>
                </a:solidFill>
                <a:latin typeface="Arial"/>
                <a:ea typeface="Arial"/>
                <a:cs typeface="Arial"/>
                <a:sym typeface="Arial"/>
              </a:rPr>
              <a:t> qualquer um pode acessar </a:t>
            </a:r>
            <a:r>
              <a:rPr b="1" i="0" lang="de-DE" sz="1200" u="none" cap="none" strike="noStrike">
                <a:solidFill>
                  <a:srgbClr val="000000"/>
                </a:solidFill>
                <a:latin typeface="Arial"/>
                <a:ea typeface="Arial"/>
                <a:cs typeface="Arial"/>
                <a:sym typeface="Arial"/>
              </a:rPr>
              <a:t>(antMatchers)</a:t>
            </a:r>
            <a:r>
              <a:rPr lang="de-DE" sz="1200"/>
              <a:t>. </a:t>
            </a:r>
            <a:endParaRPr sz="1200"/>
          </a:p>
          <a:p>
            <a:pPr indent="0" lvl="0" marL="0" marR="0" rtl="0" algn="l">
              <a:lnSpc>
                <a:spcPct val="100000"/>
              </a:lnSpc>
              <a:spcBef>
                <a:spcPts val="0"/>
              </a:spcBef>
              <a:spcAft>
                <a:spcPts val="0"/>
              </a:spcAft>
              <a:buClr>
                <a:srgbClr val="000000"/>
              </a:buClr>
              <a:buSzPts val="1200"/>
              <a:buFont typeface="Arial"/>
              <a:buNone/>
            </a:pPr>
            <a:r>
              <a:rPr lang="de-DE" sz="1200"/>
              <a:t>P</a:t>
            </a:r>
            <a:r>
              <a:rPr b="0" i="0" lang="de-DE" sz="1200" u="none" cap="none" strike="noStrike">
                <a:solidFill>
                  <a:srgbClr val="000000"/>
                </a:solidFill>
                <a:latin typeface="Arial"/>
                <a:ea typeface="Arial"/>
                <a:cs typeface="Arial"/>
                <a:sym typeface="Arial"/>
              </a:rPr>
              <a:t>ara as outras rotas somente com autenticação </a:t>
            </a:r>
            <a:r>
              <a:rPr b="1" i="0" lang="de-DE" sz="1200" u="none" cap="none" strike="noStrike">
                <a:solidFill>
                  <a:srgbClr val="000000"/>
                </a:solidFill>
                <a:latin typeface="Arial"/>
                <a:ea typeface="Arial"/>
                <a:cs typeface="Arial"/>
                <a:sym typeface="Arial"/>
              </a:rPr>
              <a:t>(anyRequest), </a:t>
            </a:r>
            <a:r>
              <a:rPr b="0" i="0" lang="de-DE" sz="1200" u="none" cap="none" strike="noStrike">
                <a:solidFill>
                  <a:srgbClr val="000000"/>
                </a:solidFill>
                <a:latin typeface="Arial"/>
                <a:ea typeface="Arial"/>
                <a:cs typeface="Arial"/>
                <a:sym typeface="Arial"/>
              </a:rPr>
              <a:t>vamos utilizar autenticação básica </a:t>
            </a:r>
            <a:r>
              <a:rPr b="1" i="0" lang="de-DE" sz="1200" u="none" cap="none" strike="noStrike">
                <a:solidFill>
                  <a:srgbClr val="000000"/>
                </a:solidFill>
                <a:latin typeface="Arial"/>
                <a:ea typeface="Arial"/>
                <a:cs typeface="Arial"/>
                <a:sym typeface="Arial"/>
              </a:rPr>
              <a:t>httpBasic</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Nosso servidor também não vai guardar a sessão </a:t>
            </a:r>
            <a:r>
              <a:rPr b="1" i="0" lang="de-DE" sz="1200" u="none" cap="none" strike="noStrike">
                <a:solidFill>
                  <a:srgbClr val="000000"/>
                </a:solidFill>
                <a:latin typeface="Arial"/>
                <a:ea typeface="Arial"/>
                <a:cs typeface="Arial"/>
                <a:sym typeface="Arial"/>
              </a:rPr>
              <a:t>(SessionCreationPolicy.STATELESS)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Configuração de Segurança</a:t>
            </a:r>
            <a:endParaRPr/>
          </a:p>
        </p:txBody>
      </p:sp>
      <p:sp>
        <p:nvSpPr>
          <p:cNvPr id="170" name="Google Shape;170;p7"/>
          <p:cNvSpPr/>
          <p:nvPr/>
        </p:nvSpPr>
        <p:spPr>
          <a:xfrm>
            <a:off x="84226" y="1492700"/>
            <a:ext cx="5144100" cy="461700"/>
          </a:xfrm>
          <a:prstGeom prst="rect">
            <a:avLst/>
          </a:prstGeom>
          <a:noFill/>
          <a:ln cap="flat" cmpd="sng" w="2857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Vamos testar no Postman limpando os campos </a:t>
            </a:r>
            <a:r>
              <a:rPr b="1" i="0" lang="de-DE" sz="1200" u="none" cap="none" strike="noStrike">
                <a:solidFill>
                  <a:srgbClr val="000000"/>
                </a:solidFill>
                <a:latin typeface="Arial"/>
                <a:ea typeface="Arial"/>
                <a:cs typeface="Arial"/>
                <a:sym typeface="Arial"/>
              </a:rPr>
              <a:t>key</a:t>
            </a:r>
            <a:r>
              <a:rPr b="0" i="0" lang="de-DE" sz="1200" u="none" cap="none" strike="noStrike">
                <a:solidFill>
                  <a:srgbClr val="000000"/>
                </a:solidFill>
                <a:latin typeface="Arial"/>
                <a:ea typeface="Arial"/>
                <a:cs typeface="Arial"/>
                <a:sym typeface="Arial"/>
              </a:rPr>
              <a:t> e </a:t>
            </a:r>
            <a:r>
              <a:rPr b="1" i="0" lang="de-DE" sz="1200" u="none" cap="none" strike="noStrike">
                <a:solidFill>
                  <a:srgbClr val="000000"/>
                </a:solidFill>
                <a:latin typeface="Arial"/>
                <a:ea typeface="Arial"/>
                <a:cs typeface="Arial"/>
                <a:sym typeface="Arial"/>
              </a:rPr>
              <a:t>value</a:t>
            </a:r>
            <a:r>
              <a:rPr b="0" i="0" lang="de-DE" sz="1200" u="none" cap="none" strike="noStrike">
                <a:solidFill>
                  <a:srgbClr val="000000"/>
                </a:solidFill>
                <a:latin typeface="Arial"/>
                <a:ea typeface="Arial"/>
                <a:cs typeface="Arial"/>
                <a:sym typeface="Arial"/>
              </a:rPr>
              <a:t> da aba </a:t>
            </a:r>
            <a:r>
              <a:rPr b="1" i="0" lang="de-DE" sz="1200" u="none" cap="none" strike="noStrike">
                <a:solidFill>
                  <a:srgbClr val="000000"/>
                </a:solidFill>
                <a:latin typeface="Arial"/>
                <a:ea typeface="Arial"/>
                <a:cs typeface="Arial"/>
                <a:sym typeface="Arial"/>
              </a:rPr>
              <a:t>Headers</a:t>
            </a:r>
            <a:r>
              <a:rPr b="0" i="0" lang="de-DE" sz="1200" u="none" cap="none" strike="noStrike">
                <a:solidFill>
                  <a:srgbClr val="000000"/>
                </a:solidFill>
                <a:latin typeface="Arial"/>
                <a:ea typeface="Arial"/>
                <a:cs typeface="Arial"/>
                <a:sym typeface="Arial"/>
              </a:rPr>
              <a:t> e clicar na aba </a:t>
            </a:r>
            <a:r>
              <a:rPr b="1" i="0" lang="de-DE" sz="1200" u="none" cap="none" strike="noStrike">
                <a:solidFill>
                  <a:srgbClr val="000000"/>
                </a:solidFill>
                <a:latin typeface="Arial"/>
                <a:ea typeface="Arial"/>
                <a:cs typeface="Arial"/>
                <a:sym typeface="Arial"/>
              </a:rPr>
              <a:t>Authorization</a:t>
            </a:r>
            <a:r>
              <a:rPr b="0" i="0" lang="de-DE" sz="1200" u="none" cap="none" strike="noStrike">
                <a:solidFill>
                  <a:srgbClr val="000000"/>
                </a:solidFill>
                <a:latin typeface="Arial"/>
                <a:ea typeface="Arial"/>
                <a:cs typeface="Arial"/>
                <a:sym typeface="Arial"/>
              </a:rPr>
              <a:t>, selecione </a:t>
            </a:r>
            <a:r>
              <a:rPr b="1" i="0" lang="de-DE" sz="1200" u="none" cap="none" strike="noStrike">
                <a:solidFill>
                  <a:srgbClr val="000000"/>
                </a:solidFill>
                <a:latin typeface="Arial"/>
                <a:ea typeface="Arial"/>
                <a:cs typeface="Arial"/>
                <a:sym typeface="Arial"/>
              </a:rPr>
              <a:t>No Auth</a:t>
            </a:r>
            <a:endParaRPr b="1" i="0" sz="1200" u="none" cap="none" strike="noStrike">
              <a:solidFill>
                <a:srgbClr val="000000"/>
              </a:solidFill>
              <a:latin typeface="Arial"/>
              <a:ea typeface="Arial"/>
              <a:cs typeface="Arial"/>
              <a:sym typeface="Arial"/>
            </a:endParaRPr>
          </a:p>
        </p:txBody>
      </p:sp>
      <p:sp>
        <p:nvSpPr>
          <p:cNvPr id="171" name="Google Shape;171;p7"/>
          <p:cNvSpPr/>
          <p:nvPr/>
        </p:nvSpPr>
        <p:spPr>
          <a:xfrm>
            <a:off x="5444950" y="1511825"/>
            <a:ext cx="6471900" cy="461700"/>
          </a:xfrm>
          <a:prstGeom prst="rect">
            <a:avLst/>
          </a:prstGeom>
          <a:noFill/>
          <a:ln cap="flat" cmpd="sng" w="2857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de-DE" sz="1200" u="none" cap="none" strike="noStrike">
                <a:solidFill>
                  <a:srgbClr val="000000"/>
                </a:solidFill>
                <a:latin typeface="Arial"/>
                <a:ea typeface="Arial"/>
                <a:cs typeface="Arial"/>
                <a:sym typeface="Arial"/>
              </a:rPr>
              <a:t>Ao tentarmos listar todos os </a:t>
            </a:r>
            <a:r>
              <a:rPr lang="de-DE" sz="1200"/>
              <a:t>usuarios</a:t>
            </a:r>
            <a:r>
              <a:rPr b="0" i="0" lang="de-DE" sz="1200" u="none" cap="none" strike="noStrike">
                <a:solidFill>
                  <a:srgbClr val="000000"/>
                </a:solidFill>
                <a:latin typeface="Arial"/>
                <a:ea typeface="Arial"/>
                <a:cs typeface="Arial"/>
                <a:sym typeface="Arial"/>
              </a:rPr>
              <a:t> recebemos o código de retorno </a:t>
            </a:r>
            <a:r>
              <a:rPr b="1" i="0" lang="de-DE" sz="1200" u="none" cap="none" strike="noStrike">
                <a:solidFill>
                  <a:srgbClr val="000000"/>
                </a:solidFill>
                <a:latin typeface="Arial"/>
                <a:ea typeface="Arial"/>
                <a:cs typeface="Arial"/>
                <a:sym typeface="Arial"/>
              </a:rPr>
              <a:t>401</a:t>
            </a:r>
            <a:r>
              <a:rPr i="0" lang="de-DE" sz="1200" u="none" cap="none" strike="noStrike">
                <a:solidFill>
                  <a:srgbClr val="000000"/>
                </a:solidFill>
              </a:rPr>
              <a:t>, para qualquer outr</a:t>
            </a:r>
            <a:r>
              <a:rPr lang="de-DE" sz="1200"/>
              <a:t>o endereço, e necessário estar autenticado </a:t>
            </a:r>
            <a:r>
              <a:rPr b="1" lang="de-DE" sz="1200"/>
              <a:t>.anyRequest().authenticated()</a:t>
            </a:r>
            <a:endParaRPr b="1" i="0" sz="1200" u="none" cap="none" strike="noStrike">
              <a:solidFill>
                <a:srgbClr val="000000"/>
              </a:solidFill>
            </a:endParaRPr>
          </a:p>
        </p:txBody>
      </p:sp>
      <p:pic>
        <p:nvPicPr>
          <p:cNvPr id="172" name="Google Shape;172;p7"/>
          <p:cNvPicPr preferRelativeResize="0"/>
          <p:nvPr/>
        </p:nvPicPr>
        <p:blipFill>
          <a:blip r:embed="rId3">
            <a:alphaModFix/>
          </a:blip>
          <a:stretch>
            <a:fillRect/>
          </a:stretch>
        </p:blipFill>
        <p:spPr>
          <a:xfrm>
            <a:off x="84225" y="2061075"/>
            <a:ext cx="5144099" cy="2871024"/>
          </a:xfrm>
          <a:prstGeom prst="rect">
            <a:avLst/>
          </a:prstGeom>
          <a:noFill/>
          <a:ln cap="flat" cmpd="sng" w="9525">
            <a:solidFill>
              <a:schemeClr val="dk1"/>
            </a:solidFill>
            <a:prstDash val="solid"/>
            <a:round/>
            <a:headEnd len="sm" w="sm" type="none"/>
            <a:tailEnd len="sm" w="sm" type="none"/>
          </a:ln>
        </p:spPr>
      </p:pic>
      <p:pic>
        <p:nvPicPr>
          <p:cNvPr id="173" name="Google Shape;173;p7"/>
          <p:cNvPicPr preferRelativeResize="0"/>
          <p:nvPr/>
        </p:nvPicPr>
        <p:blipFill rotWithShape="1">
          <a:blip r:embed="rId4">
            <a:alphaModFix/>
          </a:blip>
          <a:srcRect b="19021" l="0" r="0" t="0"/>
          <a:stretch/>
        </p:blipFill>
        <p:spPr>
          <a:xfrm>
            <a:off x="5444950" y="2087970"/>
            <a:ext cx="5292929" cy="1849436"/>
          </a:xfrm>
          <a:prstGeom prst="rect">
            <a:avLst/>
          </a:prstGeom>
          <a:noFill/>
          <a:ln cap="flat" cmpd="sng" w="9525">
            <a:solidFill>
              <a:schemeClr val="dk2"/>
            </a:solidFill>
            <a:prstDash val="solid"/>
            <a:round/>
            <a:headEnd len="sm" w="sm" type="none"/>
            <a:tailEnd len="sm" w="sm" type="none"/>
          </a:ln>
        </p:spPr>
      </p:pic>
      <p:pic>
        <p:nvPicPr>
          <p:cNvPr id="174" name="Google Shape;174;p7"/>
          <p:cNvPicPr preferRelativeResize="0"/>
          <p:nvPr/>
        </p:nvPicPr>
        <p:blipFill>
          <a:blip r:embed="rId5">
            <a:alphaModFix/>
          </a:blip>
          <a:stretch>
            <a:fillRect/>
          </a:stretch>
        </p:blipFill>
        <p:spPr>
          <a:xfrm>
            <a:off x="6623921" y="4051842"/>
            <a:ext cx="5292930" cy="3346834"/>
          </a:xfrm>
          <a:prstGeom prst="rect">
            <a:avLst/>
          </a:prstGeom>
          <a:noFill/>
          <a:ln cap="flat" cmpd="sng" w="9525">
            <a:solidFill>
              <a:schemeClr val="dk2"/>
            </a:solidFill>
            <a:prstDash val="solid"/>
            <a:round/>
            <a:headEnd len="sm" w="sm" type="none"/>
            <a:tailEnd len="sm" w="sm" type="none"/>
          </a:ln>
        </p:spPr>
      </p:pic>
      <p:sp>
        <p:nvSpPr>
          <p:cNvPr id="175" name="Google Shape;175;p7"/>
          <p:cNvSpPr txBox="1"/>
          <p:nvPr/>
        </p:nvSpPr>
        <p:spPr>
          <a:xfrm>
            <a:off x="84225" y="5038775"/>
            <a:ext cx="514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Conseguimos acessar </a:t>
            </a:r>
            <a:r>
              <a:rPr b="1" lang="de-DE">
                <a:latin typeface="Calibri"/>
                <a:ea typeface="Calibri"/>
                <a:cs typeface="Calibri"/>
                <a:sym typeface="Calibri"/>
              </a:rPr>
              <a:t>/funcionarios</a:t>
            </a:r>
            <a:r>
              <a:rPr lang="de-DE">
                <a:latin typeface="Calibri"/>
                <a:ea typeface="Calibri"/>
                <a:cs typeface="Calibri"/>
                <a:sym typeface="Calibri"/>
              </a:rPr>
              <a:t> pois eles estão com </a:t>
            </a:r>
            <a:r>
              <a:rPr b="1" lang="de-DE">
                <a:latin typeface="Calibri"/>
                <a:ea typeface="Calibri"/>
                <a:cs typeface="Calibri"/>
                <a:sym typeface="Calibri"/>
              </a:rPr>
              <a:t>.permiteAll()</a:t>
            </a:r>
            <a:r>
              <a:rPr lang="de-DE">
                <a:latin typeface="Calibri"/>
                <a:ea typeface="Calibri"/>
                <a:cs typeface="Calibri"/>
                <a:sym typeface="Calibri"/>
              </a:rPr>
              <a:t> na configuração, ou seja, qualquer </a:t>
            </a:r>
            <a:r>
              <a:rPr lang="de-DE">
                <a:latin typeface="Calibri"/>
                <a:ea typeface="Calibri"/>
                <a:cs typeface="Calibri"/>
                <a:sym typeface="Calibri"/>
              </a:rPr>
              <a:t>usuário</a:t>
            </a:r>
            <a:r>
              <a:rPr lang="de-DE">
                <a:latin typeface="Calibri"/>
                <a:ea typeface="Calibri"/>
                <a:cs typeface="Calibri"/>
                <a:sym typeface="Calibri"/>
              </a:rPr>
              <a:t> pode acessar, mesmo não estando autenticado.</a:t>
            </a:r>
            <a:endParaRPr>
              <a:latin typeface="Calibri"/>
              <a:ea typeface="Calibri"/>
              <a:cs typeface="Calibri"/>
              <a:sym typeface="Calibri"/>
            </a:endParaRPr>
          </a:p>
        </p:txBody>
      </p:sp>
      <p:cxnSp>
        <p:nvCxnSpPr>
          <p:cNvPr id="176" name="Google Shape;176;p7"/>
          <p:cNvCxnSpPr/>
          <p:nvPr/>
        </p:nvCxnSpPr>
        <p:spPr>
          <a:xfrm>
            <a:off x="5356550" y="1511825"/>
            <a:ext cx="0" cy="5223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2022-06-14T19:14:16Z</dcterms:created>
</cp:coreProperties>
</file>