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gHHfyCqtenin/BBC/iwxzACHa2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010e6e5a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5010e6e5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5010e6e5ad_0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5010e6e5a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010e6e5ad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5010e6e5a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5010e6e5ad_0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5010e6e5a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5010e6e5ad_0_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5010e6e5a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5010e6e5ad_0_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5010e6e5a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010e6e5ad_0_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5010e6e5ad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515669875a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515669875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515669875a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515669875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5010e6e5ad_0_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5010e6e5ad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5337e663d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5337e663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010e6e5ad_0_1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010e6e5ad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5337e663d5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5337e663d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5337e663d5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5337e663d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5337e663d5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5337e663d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5337e663d5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5337e663d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5337e663d5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5337e663d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010e6e5ad_0_1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010e6e5ad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5010e6e5ad_0_2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5010e6e5ad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010e6e5ad_0_1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5010e6e5ad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010e6e5ad_0_2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5010e6e5ad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010e6e5ad_0_2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5010e6e5ad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010e6e5ad_0_2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5010e6e5ad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5010e6e5ad_0_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5010e6e5ad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1" name="Google Shape;11;p15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68" name="Google Shape;68;p12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3">
  <p:cSld name="TITLE_ONLY_3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513eca586_3_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g13513eca586_3_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Forma, Retângulo&#10;&#10;Descrição gerada automaticamente" id="72" name="Google Shape;72;g13513eca586_3_13"/>
          <p:cNvPicPr preferRelativeResize="0"/>
          <p:nvPr/>
        </p:nvPicPr>
        <p:blipFill rotWithShape="1">
          <a:blip r:embed="rId2">
            <a:alphaModFix/>
          </a:blip>
          <a:srcRect b="13666" l="1280" r="225" t="23695"/>
          <a:stretch/>
        </p:blipFill>
        <p:spPr>
          <a:xfrm>
            <a:off x="0" y="4057325"/>
            <a:ext cx="12192000" cy="28006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desenho&#10;&#10;Descrição gerada automaticamente" id="73" name="Google Shape;73;g13513eca586_3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3306" y="6057729"/>
            <a:ext cx="2412520" cy="4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" name="Google Shape;15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" name="Google Shape;17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9" name="Google Shape;19;p13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1">
  <p:cSld name="TITLE_ONLY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1feb2ca174_0_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2" name="Google Shape;22;g11feb2ca174_0_39"/>
          <p:cNvSpPr txBox="1"/>
          <p:nvPr>
            <p:ph type="title"/>
          </p:nvPr>
        </p:nvSpPr>
        <p:spPr>
          <a:xfrm>
            <a:off x="797419" y="1810358"/>
            <a:ext cx="3571200" cy="30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g11feb2ca174_0_39"/>
          <p:cNvSpPr txBox="1"/>
          <p:nvPr>
            <p:ph idx="1" type="body"/>
          </p:nvPr>
        </p:nvSpPr>
        <p:spPr>
          <a:xfrm>
            <a:off x="4923720" y="812331"/>
            <a:ext cx="6720000" cy="4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4" name="Google Shape;24;g11feb2ca174_0_39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792454" y="551501"/>
            <a:ext cx="2513299" cy="517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Ícone&#10;&#10;Descrição gerada automaticamente" id="25" name="Google Shape;25;g11feb2ca174_0_39"/>
          <p:cNvPicPr preferRelativeResize="0"/>
          <p:nvPr/>
        </p:nvPicPr>
        <p:blipFill rotWithShape="1">
          <a:blip r:embed="rId2">
            <a:alphaModFix/>
          </a:blip>
          <a:srcRect b="-838" l="0" r="347" t="72746"/>
          <a:stretch/>
        </p:blipFill>
        <p:spPr>
          <a:xfrm>
            <a:off x="-8200" y="5002850"/>
            <a:ext cx="12200198" cy="192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a&#10;&#10;Descrição gerada automaticamente" id="27" name="Google Shape;27;p14"/>
          <p:cNvPicPr preferRelativeResize="0"/>
          <p:nvPr/>
        </p:nvPicPr>
        <p:blipFill rotWithShape="1">
          <a:blip r:embed="rId2">
            <a:alphaModFix/>
          </a:blip>
          <a:srcRect b="0" l="0" r="0" t="45893"/>
          <a:stretch/>
        </p:blipFill>
        <p:spPr>
          <a:xfrm>
            <a:off x="20" y="-8961"/>
            <a:ext cx="12192000" cy="3710552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8" name="Google Shape;2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Forma, Retângulo&#10;&#10;Descrição gerada automaticamente" id="30" name="Google Shape;3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419" y="1583486"/>
            <a:ext cx="3232032" cy="16868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desenho&#10;&#10;Descrição gerada automaticamente" id="31" name="Google Shape;3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8136" y="2635917"/>
            <a:ext cx="2412520" cy="4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4"/>
          <p:cNvSpPr txBox="1"/>
          <p:nvPr>
            <p:ph idx="1" type="subTitle"/>
          </p:nvPr>
        </p:nvSpPr>
        <p:spPr>
          <a:xfrm>
            <a:off x="1524000" y="40592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1">
  <p:cSld name="OBJECT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Forma&#10;&#10;Descrição gerada automaticamente" id="34" name="Google Shape;34;g13513eca586_3_29"/>
          <p:cNvPicPr preferRelativeResize="0"/>
          <p:nvPr/>
        </p:nvPicPr>
        <p:blipFill rotWithShape="1">
          <a:blip r:embed="rId2">
            <a:alphaModFix/>
          </a:blip>
          <a:srcRect b="68" l="-31" r="64934" t="-70"/>
          <a:stretch/>
        </p:blipFill>
        <p:spPr>
          <a:xfrm>
            <a:off x="-7225" y="-7150"/>
            <a:ext cx="4275926" cy="68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g13513eca586_3_29"/>
          <p:cNvSpPr txBox="1"/>
          <p:nvPr>
            <p:ph type="title"/>
          </p:nvPr>
        </p:nvSpPr>
        <p:spPr>
          <a:xfrm>
            <a:off x="4134850" y="365125"/>
            <a:ext cx="7621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g13513eca586_3_29"/>
          <p:cNvSpPr txBox="1"/>
          <p:nvPr>
            <p:ph idx="1" type="body"/>
          </p:nvPr>
        </p:nvSpPr>
        <p:spPr>
          <a:xfrm>
            <a:off x="4134850" y="1761975"/>
            <a:ext cx="7621800" cy="44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g13513eca586_3_29"/>
          <p:cNvSpPr txBox="1"/>
          <p:nvPr>
            <p:ph idx="12" type="sldNum"/>
          </p:nvPr>
        </p:nvSpPr>
        <p:spPr>
          <a:xfrm>
            <a:off x="10227225" y="6374300"/>
            <a:ext cx="17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a, Retângulo&#10;&#10;Descrição gerada automaticamente" id="39" name="Google Shape;39;g11feb2ca174_0_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751" y="-2336"/>
            <a:ext cx="12203501" cy="686267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g11feb2ca174_0_26"/>
          <p:cNvSpPr txBox="1"/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g11feb2ca174_0_26"/>
          <p:cNvSpPr txBox="1"/>
          <p:nvPr>
            <p:ph idx="1" type="subTitle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g11feb2ca174_0_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2">
  <p:cSld name="TITLE_ONLY_2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3513eca586_0_7"/>
          <p:cNvSpPr/>
          <p:nvPr/>
        </p:nvSpPr>
        <p:spPr>
          <a:xfrm>
            <a:off x="0" y="0"/>
            <a:ext cx="12192000" cy="145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13513eca586_0_7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g13513eca586_0_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47" name="Google Shape;47;g13513eca586_0_7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desenho&#10;&#10;Descrição gerada automaticamente" id="48" name="Google Shape;48;g13513eca586_0_7"/>
          <p:cNvPicPr preferRelativeResize="0"/>
          <p:nvPr/>
        </p:nvPicPr>
        <p:blipFill rotWithShape="1">
          <a:blip r:embed="rId3">
            <a:alphaModFix/>
          </a:blip>
          <a:srcRect b="-13793" l="0" r="82738" t="-1056"/>
          <a:stretch/>
        </p:blipFill>
        <p:spPr>
          <a:xfrm>
            <a:off x="11554325" y="395263"/>
            <a:ext cx="488336" cy="570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Interface gráfica do usuário&#10;&#10;Descrição gerada automaticamente" id="50" name="Google Shape;50;p9"/>
          <p:cNvPicPr preferRelativeResize="0"/>
          <p:nvPr/>
        </p:nvPicPr>
        <p:blipFill rotWithShape="1">
          <a:blip r:embed="rId2">
            <a:alphaModFix/>
          </a:blip>
          <a:srcRect b="0" l="0" r="0" t="60744"/>
          <a:stretch/>
        </p:blipFill>
        <p:spPr>
          <a:xfrm>
            <a:off x="-5750" y="4166330"/>
            <a:ext cx="12275376" cy="269400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/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10227225" y="6374300"/>
            <a:ext cx="17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58" name="Google Shape;58;p10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mozilla.org/pt-BR/docs/Web/HTTP/Methods/POST" TargetMode="External"/><Relationship Id="rId4" Type="http://schemas.openxmlformats.org/officeDocument/2006/relationships/hyperlink" Target="https://www.devmedia.com.br/conheca-o-spring-transactional-annotations/32472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bushansirgur.in/everything-need-to-know-about-matchers-methods-in-spring-security/" TargetMode="External"/><Relationship Id="rId4" Type="http://schemas.openxmlformats.org/officeDocument/2006/relationships/hyperlink" Target="http://turing.com.br/material/regex/introducao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viacep.com.br/ws/01001000/json/" TargetMode="External"/><Relationship Id="rId4" Type="http://schemas.openxmlformats.org/officeDocument/2006/relationships/hyperlink" Target="https://viacep.com.br/ws/01001000/json/" TargetMode="External"/><Relationship Id="rId5" Type="http://schemas.openxmlformats.org/officeDocument/2006/relationships/hyperlink" Target="https://viacep.com.br/ws/01001000/json/" TargetMode="External"/><Relationship Id="rId6" Type="http://schemas.openxmlformats.org/officeDocument/2006/relationships/hyperlink" Target="https://viacep.com.br/ws/01001000/json/" TargetMode="External"/><Relationship Id="rId7" Type="http://schemas.openxmlformats.org/officeDocument/2006/relationships/hyperlink" Target="https://viacep.com.br/ws/01001000/json/" TargetMode="External"/><Relationship Id="rId8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5" Type="http://schemas.openxmlformats.org/officeDocument/2006/relationships/hyperlink" Target="http://www.mvnrepository.com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viacep.com.br/ws/01001000/json/" TargetMode="External"/><Relationship Id="rId4" Type="http://schemas.openxmlformats.org/officeDocument/2006/relationships/hyperlink" Target="https://viacep.com.br/ws/01001000/json/" TargetMode="External"/><Relationship Id="rId5" Type="http://schemas.openxmlformats.org/officeDocument/2006/relationships/hyperlink" Target="https://viacep.com.br/ws/01001000/json/" TargetMode="External"/><Relationship Id="rId6" Type="http://schemas.openxmlformats.org/officeDocument/2006/relationships/hyperlink" Target="https://viacep.com.br/ws/01001000/json/" TargetMode="External"/><Relationship Id="rId7" Type="http://schemas.openxmlformats.org/officeDocument/2006/relationships/hyperlink" Target="https://viacep.com.br/ws/01001000/json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baeldung.com/rest-template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yaccount.google.com/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22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010e6e5ad_0_0"/>
          <p:cNvSpPr txBox="1"/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Desenvolvimento de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APIs REST</a:t>
            </a:r>
            <a:endParaRPr/>
          </a:p>
        </p:txBody>
      </p:sp>
      <p:sp>
        <p:nvSpPr>
          <p:cNvPr id="101" name="Google Shape;101;g15010e6e5ad_0_0"/>
          <p:cNvSpPr txBox="1"/>
          <p:nvPr>
            <p:ph idx="1" type="subTitle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11</a:t>
            </a:r>
            <a:r>
              <a:rPr lang="de-DE"/>
              <a:t> - E-mails e Upload de Arquivos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de-DE"/>
              <a:t>Envio de E-mails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/>
              <a:t>Controller - Gerando URIs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/>
              <a:t>Upload de Arquivos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/>
              <a:t>Acesso API’s Externas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5010e6e5ad_0_100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Criar Classes de </a:t>
            </a:r>
            <a:r>
              <a:rPr lang="de-DE"/>
              <a:t>Domínio</a:t>
            </a:r>
            <a:endParaRPr/>
          </a:p>
        </p:txBody>
      </p:sp>
      <p:sp>
        <p:nvSpPr>
          <p:cNvPr id="179" name="Google Shape;179;g15010e6e5ad_0_100"/>
          <p:cNvSpPr txBox="1"/>
          <p:nvPr/>
        </p:nvSpPr>
        <p:spPr>
          <a:xfrm>
            <a:off x="2665975" y="2204350"/>
            <a:ext cx="7639800" cy="471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Foto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GeneratedValue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strategy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GenerationType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"id_foto"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Lob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@Type(type="org.hibernate.type.BinaryType")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byte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dados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tipo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OneToOne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JoinColumn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"id_funcionario"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Foto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Foto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byte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dados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tipo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dados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dados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tipo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tipo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g15010e6e5ad_0_100"/>
          <p:cNvSpPr txBox="1"/>
          <p:nvPr/>
        </p:nvSpPr>
        <p:spPr>
          <a:xfrm>
            <a:off x="2665975" y="1595075"/>
            <a:ext cx="5426100" cy="400200"/>
          </a:xfrm>
          <a:prstGeom prst="rect">
            <a:avLst/>
          </a:prstGeom>
          <a:noFill/>
          <a:ln cap="flat" cmpd="sng" w="19050">
            <a:solidFill>
              <a:srgbClr val="569C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Criar a entidade foto, não esquecendo de criar os gets e sets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5010e6e5ad_0_112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Repositorys e DTO</a:t>
            </a:r>
            <a:endParaRPr/>
          </a:p>
        </p:txBody>
      </p:sp>
      <p:sp>
        <p:nvSpPr>
          <p:cNvPr id="186" name="Google Shape;186;g15010e6e5ad_0_112"/>
          <p:cNvSpPr txBox="1"/>
          <p:nvPr/>
        </p:nvSpPr>
        <p:spPr>
          <a:xfrm>
            <a:off x="5595700" y="1974078"/>
            <a:ext cx="5850000" cy="83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Repository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FotoRepository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JpaRepository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Foto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Optional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Foto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findByFuncionario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g15010e6e5ad_0_112"/>
          <p:cNvSpPr txBox="1"/>
          <p:nvPr/>
        </p:nvSpPr>
        <p:spPr>
          <a:xfrm>
            <a:off x="94200" y="1964675"/>
            <a:ext cx="5369700" cy="445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FuncionarioDTO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JsonFormat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"dd/MM/yyyy"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LocalDate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dataNascimento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getNome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setNome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getSalario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setSalario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getUrl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setUrl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LocalDate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getDataNascimento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dataNascimento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setDataNascimento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LocalDate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dataNascimento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dataNascimento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dataNascimento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g15010e6e5ad_0_112"/>
          <p:cNvSpPr txBox="1"/>
          <p:nvPr/>
        </p:nvSpPr>
        <p:spPr>
          <a:xfrm>
            <a:off x="94200" y="1573878"/>
            <a:ext cx="41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DTO de 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funcionário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com o atributo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para a URL da foto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15010e6e5ad_0_112"/>
          <p:cNvSpPr txBox="1"/>
          <p:nvPr/>
        </p:nvSpPr>
        <p:spPr>
          <a:xfrm>
            <a:off x="5595700" y="1573878"/>
            <a:ext cx="54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Repositório de Foto com 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método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de busca de foto por funcionário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15010e6e5ad_0_112"/>
          <p:cNvSpPr txBox="1"/>
          <p:nvPr/>
        </p:nvSpPr>
        <p:spPr>
          <a:xfrm>
            <a:off x="5807650" y="3485525"/>
            <a:ext cx="5426100" cy="17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A anotação de JsonFormat, server para realizar a conversão da data para string (json) e vise versa.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1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15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JsonFormat</a:t>
            </a:r>
            <a:r>
              <a:rPr b="1" lang="de-DE" sz="11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15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b="1" lang="de-DE" sz="11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1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"dd/MM/yyyy"</a:t>
            </a:r>
            <a:r>
              <a:rPr b="1" lang="de-DE" sz="11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Ela também deve ser colocada no atributo dataNascimento na entidade Funcionario, para quando for fazermos a inclusão.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5010e6e5ad_0_125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Service de Foto</a:t>
            </a:r>
            <a:endParaRPr/>
          </a:p>
        </p:txBody>
      </p:sp>
      <p:sp>
        <p:nvSpPr>
          <p:cNvPr id="196" name="Google Shape;196;g15010e6e5ad_0_125"/>
          <p:cNvSpPr txBox="1"/>
          <p:nvPr/>
        </p:nvSpPr>
        <p:spPr>
          <a:xfrm>
            <a:off x="235500" y="1629725"/>
            <a:ext cx="7263000" cy="438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FotoService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Autowired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FotoRepository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fotoRepository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Foto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inserir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MultipartFile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Foto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Foto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setNome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getName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setTipo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getContentType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setDados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getBytes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setFuncionario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fotoRepository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save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Transactional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Foto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buscarPorIdFuncionario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Optional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Foto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fotoRepository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findByFuncionario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(!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isPresent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g15010e6e5ad_0_125"/>
          <p:cNvSpPr txBox="1"/>
          <p:nvPr/>
        </p:nvSpPr>
        <p:spPr>
          <a:xfrm>
            <a:off x="7668175" y="1629725"/>
            <a:ext cx="44088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Service de Foto que insere a foto relacionada ao funcionário a partir do objeto MultipartFile.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MultipartFile é uma classe do Spring utilizada quando uma requisição é feita 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utilizando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Multipart/Form-Data.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https://developer.mozilla.org/pt-BR/docs/Web/HTTP/Methods/POST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Método para buscar uma foto a partir de um ID de funcionário.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A anotação @Transactional é utilizada para encapsular transações no banco de dados. Deve ser utilizada quando há a necessidade de atualizar diversas tabelas (e em caso de erro, desfazer as atualizações ) ou trabalhar com arquivo grandes armazenados no banco de dados (no caso de fotos). Mais informações em </a:t>
            </a:r>
            <a:r>
              <a:rPr lang="de-DE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https://www.devmedia.com.br/conheca-o-spring-transactional-annotations/32472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5010e6e5ad_0_141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Service de Funcionário</a:t>
            </a:r>
            <a:endParaRPr/>
          </a:p>
        </p:txBody>
      </p:sp>
      <p:sp>
        <p:nvSpPr>
          <p:cNvPr id="203" name="Google Shape;203;g15010e6e5ad_0_141"/>
          <p:cNvSpPr txBox="1"/>
          <p:nvPr/>
        </p:nvSpPr>
        <p:spPr>
          <a:xfrm>
            <a:off x="152400" y="1659650"/>
            <a:ext cx="6264600" cy="471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FuncionarioSerivce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Autowired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Autowired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FotoService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fotoService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FuncionarioDTO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listar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FuncionarioDTO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funcionarioDTOs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funcionarioRepository</a:t>
            </a:r>
            <a:endParaRPr b="1" sz="10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findAll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adicionarImagemUri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).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collect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Collectors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toList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funcionarioDTOs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FuncionarioDTO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adicionarImagemUri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URI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uri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ServletUriComponentsBuilder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fromCurrentContextPath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"/funcionarios/{id}/foto"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buildAndExpand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toUri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FuncionarioDTO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FuncionarioDTO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setNome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getNome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setDataNascimento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getDataNascimento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setSalario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getSalario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setUrl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uri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g15010e6e5ad_0_141"/>
          <p:cNvSpPr txBox="1"/>
          <p:nvPr/>
        </p:nvSpPr>
        <p:spPr>
          <a:xfrm>
            <a:off x="4359900" y="4977375"/>
            <a:ext cx="7886400" cy="18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FuncionarioDTO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buscar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Optional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findById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adicionarImagemUri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FuncionarioDTO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inserir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MultipartFile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save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fotoService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inserir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adicionarImagemUri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g15010e6e5ad_0_141"/>
          <p:cNvSpPr txBox="1"/>
          <p:nvPr/>
        </p:nvSpPr>
        <p:spPr>
          <a:xfrm>
            <a:off x="6434075" y="1601450"/>
            <a:ext cx="5624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Método </a:t>
            </a:r>
            <a:r>
              <a:rPr b="1" lang="de-DE">
                <a:latin typeface="Calibri"/>
                <a:ea typeface="Calibri"/>
                <a:cs typeface="Calibri"/>
                <a:sym typeface="Calibri"/>
              </a:rPr>
              <a:t>adicionarImagemUri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cria um </a:t>
            </a:r>
            <a:r>
              <a:rPr b="1" lang="de-DE">
                <a:latin typeface="Calibri"/>
                <a:ea typeface="Calibri"/>
                <a:cs typeface="Calibri"/>
                <a:sym typeface="Calibri"/>
              </a:rPr>
              <a:t>FuncionarioDTO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e utiliza o componente </a:t>
            </a:r>
            <a:r>
              <a:rPr b="1" lang="de-DE">
                <a:latin typeface="Calibri"/>
                <a:ea typeface="Calibri"/>
                <a:cs typeface="Calibri"/>
                <a:sym typeface="Calibri"/>
              </a:rPr>
              <a:t>ServletUriComponentsBuilder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para criar a url para o método do controller que retornará a foto do funcionário.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Os métodos </a:t>
            </a:r>
            <a:r>
              <a:rPr b="1" lang="de-DE">
                <a:latin typeface="Calibri"/>
                <a:ea typeface="Calibri"/>
                <a:cs typeface="Calibri"/>
                <a:sym typeface="Calibri"/>
              </a:rPr>
              <a:t>listar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de-DE">
                <a:latin typeface="Calibri"/>
                <a:ea typeface="Calibri"/>
                <a:cs typeface="Calibri"/>
                <a:sym typeface="Calibri"/>
              </a:rPr>
              <a:t>buscar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1" lang="de-DE">
                <a:latin typeface="Calibri"/>
                <a:ea typeface="Calibri"/>
                <a:cs typeface="Calibri"/>
                <a:sym typeface="Calibri"/>
              </a:rPr>
              <a:t>inserir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, utilizam o </a:t>
            </a:r>
            <a:r>
              <a:rPr b="1" lang="de-DE">
                <a:latin typeface="Calibri"/>
                <a:ea typeface="Calibri"/>
                <a:cs typeface="Calibri"/>
                <a:sym typeface="Calibri"/>
              </a:rPr>
              <a:t>adicionarImagemUri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para criar o objeto </a:t>
            </a:r>
            <a:r>
              <a:rPr b="1" lang="de-DE">
                <a:latin typeface="Calibri"/>
                <a:ea typeface="Calibri"/>
                <a:cs typeface="Calibri"/>
                <a:sym typeface="Calibri"/>
              </a:rPr>
              <a:t>FuncionarioDTO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com a url da foto.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5010e6e5ad_0_150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Controller</a:t>
            </a:r>
            <a:endParaRPr/>
          </a:p>
        </p:txBody>
      </p:sp>
      <p:sp>
        <p:nvSpPr>
          <p:cNvPr id="211" name="Google Shape;211;g15010e6e5ad_0_150"/>
          <p:cNvSpPr txBox="1"/>
          <p:nvPr/>
        </p:nvSpPr>
        <p:spPr>
          <a:xfrm>
            <a:off x="301450" y="1610875"/>
            <a:ext cx="8713800" cy="4756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RequestMapping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"/funcionarios"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FuncionarioController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Autowired</a:t>
            </a:r>
            <a:endParaRPr b="1" sz="9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FuncionarioRepository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funcionarioRepository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Autowired</a:t>
            </a:r>
            <a:endParaRPr b="1" sz="9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FuncionarioSerivce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funcionarioSerivce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Autowired</a:t>
            </a:r>
            <a:endParaRPr b="1" sz="9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FotoService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fotoService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GetMapping</a:t>
            </a:r>
            <a:endParaRPr b="1" sz="9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FuncionarioDTO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listar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9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funcionarioSerivce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listar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GetMapping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"/{id}/foto"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byte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[]&gt; 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buscarFoto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(@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PathVariable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Foto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foto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fotoService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buscarPorIdFuncionario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HttpHeaders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headers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 </a:t>
            </a:r>
            <a:r>
              <a:rPr b="1" lang="de-DE" sz="9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HttpHeaders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headers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"Content-type"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foto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getTipo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headers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"Content-length"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valueOf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foto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getDados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1" lang="de-DE" sz="9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9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&lt;&gt;(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foto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getDados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headers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HttpStatus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GetMapping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"/{id}"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FuncionarioDTO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buscar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(@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PathVariable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9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funcionarioService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buscar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PostMapping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consumes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MediaType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MULTIPART_FORM_DATA_VALUE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FuncionarioDTO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inserir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(@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RequestPart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MultipartFile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@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RequestPart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-DE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9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funcionarioService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inserir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g15010e6e5ad_0_150"/>
          <p:cNvSpPr txBox="1"/>
          <p:nvPr/>
        </p:nvSpPr>
        <p:spPr>
          <a:xfrm>
            <a:off x="6886250" y="1997100"/>
            <a:ext cx="4691400" cy="126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69C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O método </a:t>
            </a:r>
            <a:r>
              <a:rPr b="1" lang="de-DE">
                <a:latin typeface="Calibri"/>
                <a:ea typeface="Calibri"/>
                <a:cs typeface="Calibri"/>
                <a:sym typeface="Calibri"/>
              </a:rPr>
              <a:t>buscarFoto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utiliza o objeto </a:t>
            </a:r>
            <a:r>
              <a:rPr b="1" lang="de-DE">
                <a:latin typeface="Calibri"/>
                <a:ea typeface="Calibri"/>
                <a:cs typeface="Calibri"/>
                <a:sym typeface="Calibri"/>
              </a:rPr>
              <a:t>HttpHeaders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para incluir na resposta da requisição, as informações de cabeçalho: Content-type e Content-length, contendo respectivamente o tipo de 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conteúdo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(ex: image/jpeg) e o tamanho da 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resposta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em bytes.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15010e6e5ad_0_150"/>
          <p:cNvSpPr txBox="1"/>
          <p:nvPr/>
        </p:nvSpPr>
        <p:spPr>
          <a:xfrm>
            <a:off x="6321050" y="3948800"/>
            <a:ext cx="5605200" cy="104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69C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Como a requisição irá enviar tanto o json referente ao funcionário quanto a imagem da foto, é necessário que esta requisição seja do tipo Multipart/Form-Data. A anotação </a:t>
            </a:r>
            <a:r>
              <a:rPr b="1" lang="de-DE">
                <a:latin typeface="Calibri"/>
                <a:ea typeface="Calibri"/>
                <a:cs typeface="Calibri"/>
                <a:sym typeface="Calibri"/>
              </a:rPr>
              <a:t>PostMapping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deve indicar que ela irá “consumir” esse tipo de dados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5010e6e5ad_0_160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Realizando Post no Postman</a:t>
            </a:r>
            <a:endParaRPr/>
          </a:p>
        </p:txBody>
      </p:sp>
      <p:sp>
        <p:nvSpPr>
          <p:cNvPr id="219" name="Google Shape;219;g15010e6e5ad_0_160"/>
          <p:cNvSpPr txBox="1"/>
          <p:nvPr/>
        </p:nvSpPr>
        <p:spPr>
          <a:xfrm>
            <a:off x="160150" y="1858725"/>
            <a:ext cx="39753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No final dos nomes das colunas há o 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símbolo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“...”, clique nele para selecionar as colunas a serem exibidas, selecione a coluna content type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Informar que é do tipo form-data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inserir o atributo file na coluna key (ao passar o mouse sobre o campo há uma lista de opções para selecionar o tipo de parâmetro, selecione a opção </a:t>
            </a:r>
            <a:r>
              <a:rPr b="1" lang="de-DE"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no campo value irá aparecer um botão “select file”, clique e selecione o arquivo que deseja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para o atributo funcionário, preenche a coluna value com o json a ser enviado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preencha os valores da coluna content type com image/jpeg (verifique o tipo da imagem que você selecionou) e application/json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Ao enviar ele retornará o json contendo o nome do funcionário inserido e a url da imagem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g15010e6e5ad_0_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625" y="1670700"/>
            <a:ext cx="7658100" cy="4467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515669875a_0_13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Realizando Get no Postman</a:t>
            </a:r>
            <a:endParaRPr/>
          </a:p>
        </p:txBody>
      </p:sp>
      <p:pic>
        <p:nvPicPr>
          <p:cNvPr id="226" name="Google Shape;226;g1515669875a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25" y="1708025"/>
            <a:ext cx="8763000" cy="3943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7" name="Google Shape;227;g1515669875a_0_13"/>
          <p:cNvSpPr txBox="1"/>
          <p:nvPr/>
        </p:nvSpPr>
        <p:spPr>
          <a:xfrm>
            <a:off x="9401500" y="2025375"/>
            <a:ext cx="2807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É preciso alterar a configuração de segurança para “liberar” este novo caminho.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Como parte do caminho é dinâmico, é necessário utilizar expressões regulares.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515669875a_0_19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Realizando Get no Postman</a:t>
            </a:r>
            <a:endParaRPr/>
          </a:p>
        </p:txBody>
      </p:sp>
      <p:sp>
        <p:nvSpPr>
          <p:cNvPr id="233" name="Google Shape;233;g1515669875a_0_19"/>
          <p:cNvSpPr txBox="1"/>
          <p:nvPr/>
        </p:nvSpPr>
        <p:spPr>
          <a:xfrm>
            <a:off x="200100" y="2703650"/>
            <a:ext cx="11370300" cy="163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authorizeHttpRequests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antMatchers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"/public/**"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permitAll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antMatchers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"/funcionarios"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permitAll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antMatchers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"/funcionarios/{</a:t>
            </a:r>
            <a:r>
              <a:rPr b="1" lang="de-DE" sz="105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d+}/foto"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permitAll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antMatchers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"/funcionarios/salarios-por-idade"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permitAll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antMatchers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HttpMethod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"//funcionarios/salario"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"/funcionarios/pagina"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"/funcionarios/nome"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hasAuthority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"ADMIN"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antMatchers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HttpMethod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"/usuarios"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hasAnyAuthority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"ADMIN"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"USER"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antMatchers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HttpMethod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"/usuarios"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hasAuthority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"ADMIN"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anyRequest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authenticated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 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Google Shape;234;g1515669875a_0_19"/>
          <p:cNvSpPr txBox="1"/>
          <p:nvPr/>
        </p:nvSpPr>
        <p:spPr>
          <a:xfrm>
            <a:off x="200100" y="1844725"/>
            <a:ext cx="877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Para incluir o path da foto, devemos usar a expressão regex {\\d+} , que indica uma string contendo apenas 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dígitos. Assim o “pattern” para identificar  o endereço /funcionarios/37/foto seria </a:t>
            </a:r>
            <a:r>
              <a:rPr b="1" lang="de-DE">
                <a:latin typeface="Calibri"/>
                <a:ea typeface="Calibri"/>
                <a:cs typeface="Calibri"/>
                <a:sym typeface="Calibri"/>
              </a:rPr>
              <a:t>/funcionarios/{\\d+}/foto.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1515669875a_0_19"/>
          <p:cNvSpPr txBox="1"/>
          <p:nvPr/>
        </p:nvSpPr>
        <p:spPr>
          <a:xfrm>
            <a:off x="200100" y="4757275"/>
            <a:ext cx="1115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Mais informações sobre antMatchers do Spring Security </a:t>
            </a:r>
            <a:r>
              <a:rPr lang="de-DE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https://bushansirgur.in/everything-need-to-know-about-matchers-methods-in-spring-security/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Mais informações sobre expressões regulares </a:t>
            </a:r>
            <a:r>
              <a:rPr lang="de-DE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http://turing.com.br/material/regex/introducao.html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5010e6e5ad_0_166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Realizando Get no Postman</a:t>
            </a:r>
            <a:endParaRPr/>
          </a:p>
        </p:txBody>
      </p:sp>
      <p:pic>
        <p:nvPicPr>
          <p:cNvPr id="241" name="Google Shape;241;g15010e6e5ad_0_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350" y="1507425"/>
            <a:ext cx="7131274" cy="4785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2" name="Google Shape;242;g15010e6e5ad_0_166"/>
          <p:cNvSpPr txBox="1"/>
          <p:nvPr/>
        </p:nvSpPr>
        <p:spPr>
          <a:xfrm>
            <a:off x="263775" y="1902900"/>
            <a:ext cx="2449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Após tudo configurado, se acessarmos a url da imagem no postman veremos a imagem retornada no body e no headers o content-type e content-length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g15010e6e5ad_0_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7627" y="4182625"/>
            <a:ext cx="5312374" cy="2370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5337e663d5_0_0"/>
          <p:cNvSpPr txBox="1"/>
          <p:nvPr>
            <p:ph type="title"/>
          </p:nvPr>
        </p:nvSpPr>
        <p:spPr>
          <a:xfrm>
            <a:off x="797419" y="1810358"/>
            <a:ext cx="3571200" cy="30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Acessando API’s externas</a:t>
            </a:r>
            <a:endParaRPr/>
          </a:p>
        </p:txBody>
      </p:sp>
      <p:sp>
        <p:nvSpPr>
          <p:cNvPr id="249" name="Google Shape;249;g15337e663d5_0_0"/>
          <p:cNvSpPr txBox="1"/>
          <p:nvPr>
            <p:ph idx="1" type="body"/>
          </p:nvPr>
        </p:nvSpPr>
        <p:spPr>
          <a:xfrm>
            <a:off x="4923720" y="812331"/>
            <a:ext cx="6720000" cy="406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Webservice gratuito para consultar CEPs</a:t>
            </a:r>
            <a:endParaRPr/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400">
                <a:solidFill>
                  <a:srgbClr val="357628"/>
                </a:solidFill>
                <a:latin typeface="Arial"/>
                <a:ea typeface="Arial"/>
                <a:cs typeface="Arial"/>
                <a:sym typeface="Arial"/>
              </a:rPr>
              <a:t>JSON</a:t>
            </a:r>
            <a:endParaRPr b="1" sz="1400">
              <a:solidFill>
                <a:srgbClr val="3576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URL: </a:t>
            </a:r>
            <a:r>
              <a:rPr lang="de-DE" sz="1400">
                <a:solidFill>
                  <a:srgbClr val="2F7FAE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viacep.com.br/ws/</a:t>
            </a:r>
            <a:r>
              <a:rPr lang="de-DE" sz="1400">
                <a:solidFill>
                  <a:srgbClr val="DF7A14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01001000</a:t>
            </a:r>
            <a:r>
              <a:rPr lang="de-DE" sz="1400">
                <a:solidFill>
                  <a:srgbClr val="2F7FAE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</a:t>
            </a:r>
            <a:r>
              <a:rPr lang="de-DE" sz="1400">
                <a:solidFill>
                  <a:srgbClr val="E348B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json</a:t>
            </a:r>
            <a:r>
              <a:rPr lang="de-DE" sz="1400">
                <a:solidFill>
                  <a:srgbClr val="2F7FAE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</a:t>
            </a:r>
            <a:endParaRPr sz="1400">
              <a:solidFill>
                <a:srgbClr val="2F7FA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06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1300">
              <a:solidFill>
                <a:srgbClr val="606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rPr>
              <a:t>      "cep": "01001-000",</a:t>
            </a:r>
            <a:endParaRPr sz="1300">
              <a:solidFill>
                <a:srgbClr val="606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rPr>
              <a:t>      "logradouro": "Praça da Sé",</a:t>
            </a:r>
            <a:endParaRPr sz="1300">
              <a:solidFill>
                <a:srgbClr val="606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rPr>
              <a:t>      "complemento": "lado ímpar",</a:t>
            </a:r>
            <a:endParaRPr sz="1300">
              <a:solidFill>
                <a:srgbClr val="606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rPr>
              <a:t>      "bairro": "Sé",</a:t>
            </a:r>
            <a:endParaRPr sz="1300">
              <a:solidFill>
                <a:srgbClr val="606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rPr>
              <a:t>      "localidade": "São Paulo",</a:t>
            </a:r>
            <a:endParaRPr sz="1300">
              <a:solidFill>
                <a:srgbClr val="606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rPr>
              <a:t>      "uf": "SP",</a:t>
            </a:r>
            <a:endParaRPr sz="1300">
              <a:solidFill>
                <a:srgbClr val="606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rPr>
              <a:t>      "ibge": "3550308",</a:t>
            </a:r>
            <a:endParaRPr sz="1300">
              <a:solidFill>
                <a:srgbClr val="606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rPr>
              <a:t>      "gia": "1004",</a:t>
            </a:r>
            <a:endParaRPr sz="1300">
              <a:solidFill>
                <a:srgbClr val="606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rPr>
              <a:t>      "ddd": "11",</a:t>
            </a:r>
            <a:endParaRPr sz="1300">
              <a:solidFill>
                <a:srgbClr val="606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rPr>
              <a:t>      "siafi": "7107"</a:t>
            </a:r>
            <a:endParaRPr sz="1300">
              <a:solidFill>
                <a:srgbClr val="606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1300">
              <a:solidFill>
                <a:srgbClr val="606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de-DE" sz="1000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</p:txBody>
      </p:sp>
      <p:pic>
        <p:nvPicPr>
          <p:cNvPr id="250" name="Google Shape;250;g15337e663d5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6650" y="3238125"/>
            <a:ext cx="4430674" cy="2178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010e6e5ad_0_173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Criar recursos para envio de e-mails</a:t>
            </a:r>
            <a:endParaRPr/>
          </a:p>
        </p:txBody>
      </p:sp>
      <p:sp>
        <p:nvSpPr>
          <p:cNvPr id="107" name="Google Shape;107;g15010e6e5ad_0_173"/>
          <p:cNvSpPr/>
          <p:nvPr/>
        </p:nvSpPr>
        <p:spPr>
          <a:xfrm>
            <a:off x="297603" y="1615629"/>
            <a:ext cx="11056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nossas aplicações provavelmente vamos precisar da funcionalidade de  envio de e-mails, vamos criar um exemplo utilizando o Spring Boot.  </a:t>
            </a:r>
            <a:r>
              <a:rPr b="1" i="0" lang="de-DE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Vamos utilizar o projeto da aula anterior sobre service e dto.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g15010e6e5ad_0_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325" y="2429925"/>
            <a:ext cx="4522275" cy="3528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9" name="Google Shape;109;g15010e6e5ad_0_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8111" y="2429925"/>
            <a:ext cx="2876138" cy="392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15010e6e5ad_0_173"/>
          <p:cNvSpPr/>
          <p:nvPr/>
        </p:nvSpPr>
        <p:spPr>
          <a:xfrm>
            <a:off x="191175" y="2531550"/>
            <a:ext cx="3725700" cy="16227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primeiro passo é adicionar a dependência abaixo no pom.xml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fazer isso copiando do site </a:t>
            </a:r>
            <a:r>
              <a:rPr b="1" lang="de-DE" sz="1200" u="sng">
                <a:solidFill>
                  <a:srgbClr val="2035F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www.mvnrepository.com</a:t>
            </a:r>
            <a:r>
              <a:rPr b="1" lang="de-DE" sz="1200">
                <a:solidFill>
                  <a:srgbClr val="2035F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 clicando com o botão direito sobre o projeto </a:t>
            </a:r>
            <a:r>
              <a:rPr b="1" lang="de-DE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Spring – Add Starters</a:t>
            </a: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conforme image</a:t>
            </a:r>
            <a:r>
              <a:rPr b="1" lang="de-DE" sz="1200"/>
              <a:t>ns</a:t>
            </a: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ao lado.</a:t>
            </a:r>
            <a:endParaRPr sz="1200"/>
          </a:p>
        </p:txBody>
      </p:sp>
      <p:sp>
        <p:nvSpPr>
          <p:cNvPr id="111" name="Google Shape;111;g15010e6e5ad_0_173"/>
          <p:cNvSpPr txBox="1"/>
          <p:nvPr/>
        </p:nvSpPr>
        <p:spPr>
          <a:xfrm>
            <a:off x="65950" y="4634775"/>
            <a:ext cx="397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00">
                <a:latin typeface="Courier New"/>
                <a:ea typeface="Courier New"/>
                <a:cs typeface="Courier New"/>
                <a:sym typeface="Courier New"/>
              </a:rPr>
              <a:t>&lt;dependency&gt;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00">
                <a:latin typeface="Courier New"/>
                <a:ea typeface="Courier New"/>
                <a:cs typeface="Courier New"/>
                <a:sym typeface="Courier New"/>
              </a:rPr>
              <a:t>groupId&gt;org.springframework.boot&lt;/groupId&gt;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00">
                <a:latin typeface="Courier New"/>
                <a:ea typeface="Courier New"/>
                <a:cs typeface="Courier New"/>
                <a:sym typeface="Courier New"/>
              </a:rPr>
              <a:t>&lt;artifactId&gt;spring-boot-starter-mail&lt;/artifactId&gt;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00">
                <a:latin typeface="Courier New"/>
                <a:ea typeface="Courier New"/>
                <a:cs typeface="Courier New"/>
                <a:sym typeface="Courier New"/>
              </a:rPr>
              <a:t>&lt;/dependency&gt;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5337e663d5_0_8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Preparando a aplicação</a:t>
            </a:r>
            <a:endParaRPr/>
          </a:p>
        </p:txBody>
      </p:sp>
      <p:sp>
        <p:nvSpPr>
          <p:cNvPr id="256" name="Google Shape;256;g15337e663d5_0_8"/>
          <p:cNvSpPr txBox="1"/>
          <p:nvPr/>
        </p:nvSpPr>
        <p:spPr>
          <a:xfrm>
            <a:off x="1639150" y="2421025"/>
            <a:ext cx="4691400" cy="260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endereco (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id_endereco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serial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PRIMARY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cep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logradouro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complemento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bairro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localidade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uf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ibge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endParaRPr b="1"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ALTER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usuario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COLUMN id_endereco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bigint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CONSTRAINT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fk_id_endereco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FOREIGN KEY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(id_endereco)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REFERENCES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endereco;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Google Shape;257;g15337e663d5_0_8"/>
          <p:cNvSpPr/>
          <p:nvPr/>
        </p:nvSpPr>
        <p:spPr>
          <a:xfrm>
            <a:off x="838200" y="1730525"/>
            <a:ext cx="10343700" cy="2463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Vamos inserir o script do banco de dados para criar uma tabela para armazenar os endereços dos usuários</a:t>
            </a:r>
            <a:endParaRPr/>
          </a:p>
        </p:txBody>
      </p:sp>
      <p:pic>
        <p:nvPicPr>
          <p:cNvPr id="258" name="Google Shape;258;g15337e663d5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6300" y="2421025"/>
            <a:ext cx="272415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5337e663d5_0_18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Criar Entidade e Repositorio para Endereco</a:t>
            </a:r>
            <a:endParaRPr/>
          </a:p>
        </p:txBody>
      </p:sp>
      <p:sp>
        <p:nvSpPr>
          <p:cNvPr id="264" name="Google Shape;264;g15337e663d5_0_18"/>
          <p:cNvSpPr txBox="1"/>
          <p:nvPr/>
        </p:nvSpPr>
        <p:spPr>
          <a:xfrm>
            <a:off x="678050" y="2228875"/>
            <a:ext cx="5304000" cy="301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1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endParaRPr b="1" sz="11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1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Endereco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1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endParaRPr b="1" sz="11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1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GeneratedValue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1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strategy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1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GenerationType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1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1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1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1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"id_endereco"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1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1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cep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1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logradouro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1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complemento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1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bairro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1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localidade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1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uf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1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ibge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//gets e sets</a:t>
            </a:r>
            <a:endParaRPr b="1"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5" name="Google Shape;265;g15337e663d5_0_18"/>
          <p:cNvSpPr txBox="1"/>
          <p:nvPr/>
        </p:nvSpPr>
        <p:spPr>
          <a:xfrm>
            <a:off x="367400" y="1495050"/>
            <a:ext cx="1084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Criar a entidade </a:t>
            </a:r>
            <a:r>
              <a:rPr b="1" lang="de-DE">
                <a:latin typeface="Calibri"/>
                <a:ea typeface="Calibri"/>
                <a:cs typeface="Calibri"/>
                <a:sym typeface="Calibri"/>
              </a:rPr>
              <a:t>Endereco, 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tomaremos por base para a seleção de atributos, os mesmos retornados pela api do </a:t>
            </a:r>
            <a:r>
              <a:rPr b="1" lang="de-DE">
                <a:latin typeface="Calibri"/>
                <a:ea typeface="Calibri"/>
                <a:cs typeface="Calibri"/>
                <a:sym typeface="Calibri"/>
              </a:rPr>
              <a:t>viacep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(vamos usar apenas os atributos essenciais)</a:t>
            </a:r>
            <a:r>
              <a:rPr b="1" lang="de-DE">
                <a:latin typeface="Calibri"/>
                <a:ea typeface="Calibri"/>
                <a:cs typeface="Calibri"/>
                <a:sym typeface="Calibri"/>
              </a:rPr>
              <a:t>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5337e663d5_0_18"/>
          <p:cNvSpPr txBox="1"/>
          <p:nvPr/>
        </p:nvSpPr>
        <p:spPr>
          <a:xfrm>
            <a:off x="6302200" y="1902900"/>
            <a:ext cx="5793600" cy="3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357628"/>
                </a:solidFill>
              </a:rPr>
              <a:t>JSON</a:t>
            </a:r>
            <a:endParaRPr b="1">
              <a:solidFill>
                <a:srgbClr val="357628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666666"/>
                </a:solidFill>
              </a:rPr>
              <a:t>URL: </a:t>
            </a:r>
            <a:r>
              <a:rPr lang="de-DE">
                <a:solidFill>
                  <a:srgbClr val="2F7FAE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viacep.com.br/ws/</a:t>
            </a:r>
            <a:r>
              <a:rPr lang="de-DE">
                <a:solidFill>
                  <a:srgbClr val="DF7A1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01001000</a:t>
            </a:r>
            <a:r>
              <a:rPr lang="de-DE">
                <a:solidFill>
                  <a:srgbClr val="2F7FAE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</a:t>
            </a:r>
            <a:r>
              <a:rPr lang="de-DE">
                <a:solidFill>
                  <a:srgbClr val="E348B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json</a:t>
            </a:r>
            <a:r>
              <a:rPr lang="de-DE">
                <a:solidFill>
                  <a:srgbClr val="2F7FAE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</a:t>
            </a:r>
            <a:endParaRPr>
              <a:solidFill>
                <a:srgbClr val="2F7FAE"/>
              </a:solidFill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06060"/>
              </a:solidFill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rgbClr val="606060"/>
                </a:solidFill>
              </a:rPr>
              <a:t>    {</a:t>
            </a:r>
            <a:endParaRPr sz="1300">
              <a:solidFill>
                <a:srgbClr val="606060"/>
              </a:solidFill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rgbClr val="606060"/>
                </a:solidFill>
              </a:rPr>
              <a:t>      "</a:t>
            </a:r>
            <a:r>
              <a:rPr b="1" lang="de-DE" sz="1300">
                <a:solidFill>
                  <a:srgbClr val="606060"/>
                </a:solidFill>
              </a:rPr>
              <a:t>cep</a:t>
            </a:r>
            <a:r>
              <a:rPr lang="de-DE" sz="1300">
                <a:solidFill>
                  <a:srgbClr val="606060"/>
                </a:solidFill>
              </a:rPr>
              <a:t>": "01001-000",</a:t>
            </a:r>
            <a:endParaRPr sz="1300">
              <a:solidFill>
                <a:srgbClr val="606060"/>
              </a:solidFill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rgbClr val="606060"/>
                </a:solidFill>
              </a:rPr>
              <a:t>      "</a:t>
            </a:r>
            <a:r>
              <a:rPr b="1" lang="de-DE" sz="1300">
                <a:solidFill>
                  <a:srgbClr val="606060"/>
                </a:solidFill>
              </a:rPr>
              <a:t>logradouro</a:t>
            </a:r>
            <a:r>
              <a:rPr lang="de-DE" sz="1300">
                <a:solidFill>
                  <a:srgbClr val="606060"/>
                </a:solidFill>
              </a:rPr>
              <a:t>": "Praça da Sé",</a:t>
            </a:r>
            <a:endParaRPr sz="1300">
              <a:solidFill>
                <a:srgbClr val="606060"/>
              </a:solidFill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rgbClr val="606060"/>
                </a:solidFill>
              </a:rPr>
              <a:t>      "</a:t>
            </a:r>
            <a:r>
              <a:rPr b="1" lang="de-DE" sz="1300">
                <a:solidFill>
                  <a:srgbClr val="606060"/>
                </a:solidFill>
              </a:rPr>
              <a:t>complemento</a:t>
            </a:r>
            <a:r>
              <a:rPr lang="de-DE" sz="1300">
                <a:solidFill>
                  <a:srgbClr val="606060"/>
                </a:solidFill>
              </a:rPr>
              <a:t>": "lado ímpar",</a:t>
            </a:r>
            <a:endParaRPr sz="1300">
              <a:solidFill>
                <a:srgbClr val="606060"/>
              </a:solidFill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rgbClr val="606060"/>
                </a:solidFill>
              </a:rPr>
              <a:t>      "</a:t>
            </a:r>
            <a:r>
              <a:rPr b="1" lang="de-DE" sz="1300">
                <a:solidFill>
                  <a:srgbClr val="606060"/>
                </a:solidFill>
              </a:rPr>
              <a:t>bairro</a:t>
            </a:r>
            <a:r>
              <a:rPr lang="de-DE" sz="1300">
                <a:solidFill>
                  <a:srgbClr val="606060"/>
                </a:solidFill>
              </a:rPr>
              <a:t>": "Sé",</a:t>
            </a:r>
            <a:endParaRPr sz="1300">
              <a:solidFill>
                <a:srgbClr val="606060"/>
              </a:solidFill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rgbClr val="606060"/>
                </a:solidFill>
              </a:rPr>
              <a:t>      "</a:t>
            </a:r>
            <a:r>
              <a:rPr b="1" lang="de-DE" sz="1300">
                <a:solidFill>
                  <a:srgbClr val="606060"/>
                </a:solidFill>
              </a:rPr>
              <a:t>localidade</a:t>
            </a:r>
            <a:r>
              <a:rPr lang="de-DE" sz="1300">
                <a:solidFill>
                  <a:srgbClr val="606060"/>
                </a:solidFill>
              </a:rPr>
              <a:t>": "São Paulo",</a:t>
            </a:r>
            <a:endParaRPr sz="1300">
              <a:solidFill>
                <a:srgbClr val="606060"/>
              </a:solidFill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rgbClr val="606060"/>
                </a:solidFill>
              </a:rPr>
              <a:t>      "</a:t>
            </a:r>
            <a:r>
              <a:rPr b="1" lang="de-DE" sz="1300">
                <a:solidFill>
                  <a:srgbClr val="606060"/>
                </a:solidFill>
              </a:rPr>
              <a:t>uf</a:t>
            </a:r>
            <a:r>
              <a:rPr lang="de-DE" sz="1300">
                <a:solidFill>
                  <a:srgbClr val="606060"/>
                </a:solidFill>
              </a:rPr>
              <a:t>": "SP",</a:t>
            </a:r>
            <a:endParaRPr sz="1300">
              <a:solidFill>
                <a:srgbClr val="606060"/>
              </a:solidFill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rgbClr val="606060"/>
                </a:solidFill>
              </a:rPr>
              <a:t>      "</a:t>
            </a:r>
            <a:r>
              <a:rPr b="1" lang="de-DE" sz="1300">
                <a:solidFill>
                  <a:srgbClr val="606060"/>
                </a:solidFill>
              </a:rPr>
              <a:t>ibge</a:t>
            </a:r>
            <a:r>
              <a:rPr lang="de-DE" sz="1300">
                <a:solidFill>
                  <a:srgbClr val="606060"/>
                </a:solidFill>
              </a:rPr>
              <a:t>": "3550308",</a:t>
            </a:r>
            <a:endParaRPr sz="1300">
              <a:solidFill>
                <a:srgbClr val="606060"/>
              </a:solidFill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rgbClr val="606060"/>
                </a:solidFill>
              </a:rPr>
              <a:t>      "</a:t>
            </a:r>
            <a:r>
              <a:rPr lang="de-DE" sz="1300">
                <a:solidFill>
                  <a:srgbClr val="606060"/>
                </a:solidFill>
              </a:rPr>
              <a:t>gia</a:t>
            </a:r>
            <a:r>
              <a:rPr lang="de-DE" sz="1300">
                <a:solidFill>
                  <a:srgbClr val="606060"/>
                </a:solidFill>
              </a:rPr>
              <a:t>": "1004",</a:t>
            </a:r>
            <a:endParaRPr sz="1300">
              <a:solidFill>
                <a:srgbClr val="606060"/>
              </a:solidFill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rgbClr val="606060"/>
                </a:solidFill>
              </a:rPr>
              <a:t>      "</a:t>
            </a:r>
            <a:r>
              <a:rPr lang="de-DE" sz="1300">
                <a:solidFill>
                  <a:srgbClr val="606060"/>
                </a:solidFill>
              </a:rPr>
              <a:t>ddd</a:t>
            </a:r>
            <a:r>
              <a:rPr lang="de-DE" sz="1300">
                <a:solidFill>
                  <a:srgbClr val="606060"/>
                </a:solidFill>
              </a:rPr>
              <a:t>": "11",</a:t>
            </a:r>
            <a:endParaRPr sz="1300">
              <a:solidFill>
                <a:srgbClr val="606060"/>
              </a:solidFill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rgbClr val="606060"/>
                </a:solidFill>
              </a:rPr>
              <a:t>      "</a:t>
            </a:r>
            <a:r>
              <a:rPr lang="de-DE" sz="1300">
                <a:solidFill>
                  <a:srgbClr val="606060"/>
                </a:solidFill>
              </a:rPr>
              <a:t>siafi</a:t>
            </a:r>
            <a:r>
              <a:rPr lang="de-DE" sz="1300">
                <a:solidFill>
                  <a:srgbClr val="606060"/>
                </a:solidFill>
              </a:rPr>
              <a:t>": "7107"</a:t>
            </a:r>
            <a:endParaRPr sz="1300">
              <a:solidFill>
                <a:srgbClr val="606060"/>
              </a:solidFill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rgbClr val="606060"/>
                </a:solidFill>
              </a:rPr>
              <a:t>    }</a:t>
            </a:r>
            <a:endParaRPr sz="1300">
              <a:solidFill>
                <a:srgbClr val="606060"/>
              </a:solidFill>
            </a:endParaRPr>
          </a:p>
          <a:p>
            <a:pPr indent="0" lvl="0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rgbClr val="606060"/>
                </a:solidFill>
              </a:rPr>
              <a:t>       </a:t>
            </a:r>
            <a:r>
              <a:rPr lang="de-DE" sz="1000">
                <a:solidFill>
                  <a:srgbClr val="606060"/>
                </a:solidFill>
              </a:rPr>
              <a:t>   </a:t>
            </a:r>
            <a:endParaRPr/>
          </a:p>
        </p:txBody>
      </p:sp>
      <p:sp>
        <p:nvSpPr>
          <p:cNvPr id="267" name="Google Shape;267;g15337e663d5_0_18"/>
          <p:cNvSpPr txBox="1"/>
          <p:nvPr/>
        </p:nvSpPr>
        <p:spPr>
          <a:xfrm>
            <a:off x="4692100" y="5295925"/>
            <a:ext cx="7403700" cy="115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Repository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EnderecoRepository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JpaRepository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Endereco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Endereco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findByCep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cep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Google Shape;268;g15337e663d5_0_18"/>
          <p:cNvSpPr txBox="1"/>
          <p:nvPr/>
        </p:nvSpPr>
        <p:spPr>
          <a:xfrm>
            <a:off x="500050" y="5369600"/>
            <a:ext cx="377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Criar o repósitorio </a:t>
            </a:r>
            <a:r>
              <a:rPr b="1" lang="de-DE">
                <a:latin typeface="Calibri"/>
                <a:ea typeface="Calibri"/>
                <a:cs typeface="Calibri"/>
                <a:sym typeface="Calibri"/>
              </a:rPr>
              <a:t>EnderecoRepository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com um método para pesquisa de endereço pelo CEP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5337e663d5_0_34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Service com RestTemplate</a:t>
            </a:r>
            <a:endParaRPr/>
          </a:p>
        </p:txBody>
      </p:sp>
      <p:sp>
        <p:nvSpPr>
          <p:cNvPr id="274" name="Google Shape;274;g15337e663d5_0_34"/>
          <p:cNvSpPr txBox="1"/>
          <p:nvPr/>
        </p:nvSpPr>
        <p:spPr>
          <a:xfrm>
            <a:off x="216650" y="5331875"/>
            <a:ext cx="553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RestTemplate é a classe do Spring responsável por acessar serviços REST externos a nossa aplicação. Mais informações em </a:t>
            </a:r>
            <a:r>
              <a:rPr lang="de-DE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https://www.baeldung.com/rest-template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5337e663d5_0_34"/>
          <p:cNvSpPr txBox="1"/>
          <p:nvPr/>
        </p:nvSpPr>
        <p:spPr>
          <a:xfrm>
            <a:off x="216650" y="1526100"/>
            <a:ext cx="10578900" cy="354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EnderecoService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Autowired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EnderecoRepository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enderecoRepository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EnderecoDTO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buscar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cep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Optional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Endereco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endereco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Optional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ofNullable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enderecoRepository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findByCep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cep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endereco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isPresent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EnderecoDTO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endereco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RestTemplate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restTemplate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RestTemplate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uri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"http://viacep.com.br/ws/"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cep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"/json"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Optional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Endereco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enderecoViaCep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Optional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ofNullable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restTemplate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getForObject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uri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Endereco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enderecoViaCep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getCep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()!=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cepSemTraco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enderecoViaCep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getCep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replaceAll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"-"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enderecoViaCep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setCep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cepSemTraco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inserir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enderecoViaCep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}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EnderecoDTO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inserir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Endereco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endereco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EnderecoDTO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enderecoRepository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save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endereco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g15337e663d5_0_34"/>
          <p:cNvSpPr txBox="1"/>
          <p:nvPr/>
        </p:nvSpPr>
        <p:spPr>
          <a:xfrm>
            <a:off x="7018175" y="3541175"/>
            <a:ext cx="4983300" cy="31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EnderecoDTO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cep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logradouro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complemento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bairro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localidade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uf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EnderecoDTO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Endereco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endereco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cep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endereco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getCep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logradouro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endereco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getLocalidade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complemento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endereco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getComplemento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bairro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endereco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getBairro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localidade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endereco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getLocalidade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uf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endereco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getUf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getCep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cep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//gets e sets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5337e663d5_0_57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Criar o Controller</a:t>
            </a:r>
            <a:endParaRPr/>
          </a:p>
        </p:txBody>
      </p:sp>
      <p:sp>
        <p:nvSpPr>
          <p:cNvPr id="282" name="Google Shape;282;g15337e663d5_0_57"/>
          <p:cNvSpPr txBox="1"/>
          <p:nvPr/>
        </p:nvSpPr>
        <p:spPr>
          <a:xfrm>
            <a:off x="7385500" y="3447525"/>
            <a:ext cx="4220400" cy="346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antMatchers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"/enderecos/**"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permitAll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3" name="Google Shape;283;g15337e663d5_0_57"/>
          <p:cNvSpPr txBox="1"/>
          <p:nvPr/>
        </p:nvSpPr>
        <p:spPr>
          <a:xfrm>
            <a:off x="574600" y="2769250"/>
            <a:ext cx="6226800" cy="277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RestController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RequestMapping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"/enderecos"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EnderecoController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Autowired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EnderecoService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enderecoService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GetMapping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"{cep}"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EnderecoDTO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buscar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PathVariable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cep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EnderecoDTO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enderecoDTO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enderecoService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buscar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cep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enderecoDTO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notFound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enderecoDTO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Google Shape;284;g15337e663d5_0_57"/>
          <p:cNvSpPr txBox="1"/>
          <p:nvPr/>
        </p:nvSpPr>
        <p:spPr>
          <a:xfrm>
            <a:off x="753625" y="2025375"/>
            <a:ext cx="107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Criar o controler EnderecoController. Verificar se é necessário liberar o acesso para o path na configuração de segurança.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5337e663d5_0_67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Teste no Postman</a:t>
            </a:r>
            <a:endParaRPr/>
          </a:p>
        </p:txBody>
      </p:sp>
      <p:pic>
        <p:nvPicPr>
          <p:cNvPr id="290" name="Google Shape;290;g15337e663d5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264" y="1648550"/>
            <a:ext cx="7487474" cy="4942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010e6e5ad_0_181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Criar recursos para envio de e-mails</a:t>
            </a:r>
            <a:endParaRPr/>
          </a:p>
        </p:txBody>
      </p:sp>
      <p:sp>
        <p:nvSpPr>
          <p:cNvPr id="117" name="Google Shape;117;g15010e6e5ad_0_181"/>
          <p:cNvSpPr/>
          <p:nvPr/>
        </p:nvSpPr>
        <p:spPr>
          <a:xfrm>
            <a:off x="413956" y="2308194"/>
            <a:ext cx="9695400" cy="2769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Criar a classe </a:t>
            </a:r>
            <a:r>
              <a:rPr b="1" lang="de-DE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MailConfig </a:t>
            </a: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será responsável pelas configurações de envio.   Anotar a classe com a anotação</a:t>
            </a:r>
            <a:r>
              <a:rPr b="1" lang="de-DE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@Configuration</a:t>
            </a:r>
            <a:endParaRPr b="1" sz="1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15010e6e5ad_0_181"/>
          <p:cNvSpPr/>
          <p:nvPr/>
        </p:nvSpPr>
        <p:spPr>
          <a:xfrm>
            <a:off x="338728" y="1660074"/>
            <a:ext cx="965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Mail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uma biblioteca que permite de forma fácil realizar configurações para envio de emails.</a:t>
            </a:r>
            <a:endParaRPr/>
          </a:p>
        </p:txBody>
      </p:sp>
      <p:sp>
        <p:nvSpPr>
          <p:cNvPr id="119" name="Google Shape;119;g15010e6e5ad_0_181"/>
          <p:cNvSpPr txBox="1"/>
          <p:nvPr/>
        </p:nvSpPr>
        <p:spPr>
          <a:xfrm>
            <a:off x="763050" y="2995675"/>
            <a:ext cx="9346200" cy="244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Configuration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MailConfig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Autowired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JavaMailSender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javaMailSender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sendEmail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para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assunto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texto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SimpleMailMessage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SimpleMailMessage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setFrom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"bulinha@gmail.com"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para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setSubject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assunto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setText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"Dados da inscrição: </a:t>
            </a:r>
            <a:r>
              <a:rPr b="1" lang="de-DE" sz="105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texto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de-DE" sz="105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\n\n\n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Serratec Residência de Software"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javaMailSender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010e6e5ad_0_211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Configuração de e-mail</a:t>
            </a:r>
            <a:endParaRPr/>
          </a:p>
        </p:txBody>
      </p:sp>
      <p:sp>
        <p:nvSpPr>
          <p:cNvPr id="125" name="Google Shape;125;g15010e6e5ad_0_211"/>
          <p:cNvSpPr txBox="1"/>
          <p:nvPr/>
        </p:nvSpPr>
        <p:spPr>
          <a:xfrm>
            <a:off x="612325" y="2080150"/>
            <a:ext cx="9900900" cy="325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spring.datasource.url=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jdbc:postgresql://localhost:5432/projeto</a:t>
            </a:r>
            <a:endParaRPr b="1"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spring.datasource.username=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postgres</a:t>
            </a:r>
            <a:endParaRPr b="1"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spring.datasource.password=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postgres</a:t>
            </a:r>
            <a:endParaRPr b="1"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spring.jpa.show-sql=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spring.jpa.hibernate.ddl-auto=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b="1"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spring.jackson.deserialization.fail-on-unknown-properties=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b="1"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spring.mail.host=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smtp.gmail.com</a:t>
            </a:r>
            <a:endParaRPr b="1"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spring.mail.port=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587</a:t>
            </a:r>
            <a:endParaRPr b="1"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spring.mail.username=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bulinha@gmail.com</a:t>
            </a:r>
            <a:endParaRPr b="1"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spring.mail.password=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ewzlmxklqzbokxsl</a:t>
            </a:r>
            <a:endParaRPr b="1"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spring.mail.properties.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mail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.smtp.auth=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spring.mail.properties.mail.smtp.starttls.enable=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spring.mail.properties.mail.smtp.starttls.required=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auth.jwt-secret=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EAssimQueMeuFuscaAnda_EAssimQueEleVaiParar</a:t>
            </a:r>
            <a:endParaRPr b="1"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auth.jwt-expiration-miliseg=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120000</a:t>
            </a:r>
            <a:endParaRPr b="1"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g15010e6e5ad_0_211"/>
          <p:cNvSpPr/>
          <p:nvPr/>
        </p:nvSpPr>
        <p:spPr>
          <a:xfrm>
            <a:off x="1992337" y="1779190"/>
            <a:ext cx="6580800" cy="2769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Vamos inserir as propriedades de conexão ao servidor SMTP utilizando o Gmail</a:t>
            </a:r>
            <a:endParaRPr/>
          </a:p>
        </p:txBody>
      </p:sp>
      <p:sp>
        <p:nvSpPr>
          <p:cNvPr id="127" name="Google Shape;127;g15010e6e5ad_0_211"/>
          <p:cNvSpPr/>
          <p:nvPr/>
        </p:nvSpPr>
        <p:spPr>
          <a:xfrm>
            <a:off x="631166" y="3454739"/>
            <a:ext cx="4625400" cy="1205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5010e6e5ad_0_211"/>
          <p:cNvSpPr txBox="1"/>
          <p:nvPr/>
        </p:nvSpPr>
        <p:spPr>
          <a:xfrm>
            <a:off x="697100" y="5331900"/>
            <a:ext cx="985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smtp - Simple Mail Transfer Protocol: protocolo de transferência de correio eletrônico simples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tls - Transport Layer Security: protocolo de 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segurança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proprietário projetado para fornecer segurança nas comunicações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010e6e5ad_0_192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Utilizando o GMail para envio de Emails</a:t>
            </a:r>
            <a:endParaRPr/>
          </a:p>
        </p:txBody>
      </p:sp>
      <p:sp>
        <p:nvSpPr>
          <p:cNvPr id="134" name="Google Shape;134;g15010e6e5ad_0_192"/>
          <p:cNvSpPr txBox="1"/>
          <p:nvPr/>
        </p:nvSpPr>
        <p:spPr>
          <a:xfrm>
            <a:off x="320300" y="1573225"/>
            <a:ext cx="552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1) </a:t>
            </a:r>
            <a:r>
              <a:rPr lang="de-DE"/>
              <a:t>Acesse conta do Google </a:t>
            </a:r>
            <a:r>
              <a:rPr lang="de-DE" u="sng">
                <a:solidFill>
                  <a:schemeClr val="hlink"/>
                </a:solidFill>
                <a:hlinkClick r:id="rId3"/>
              </a:rPr>
              <a:t>https://myaccount.google.com/</a:t>
            </a:r>
            <a:br>
              <a:rPr lang="de-DE"/>
            </a:br>
            <a:r>
              <a:rPr lang="de-DE"/>
              <a:t>No menu </a:t>
            </a:r>
            <a:r>
              <a:rPr lang="de-DE"/>
              <a:t>à esquerda,</a:t>
            </a:r>
            <a:r>
              <a:rPr lang="de-DE"/>
              <a:t> acesse Segurança</a:t>
            </a:r>
            <a:endParaRPr/>
          </a:p>
        </p:txBody>
      </p:sp>
      <p:pic>
        <p:nvPicPr>
          <p:cNvPr id="135" name="Google Shape;135;g15010e6e5ad_0_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275" y="2304406"/>
            <a:ext cx="2219325" cy="243761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6" name="Google Shape;136;g15010e6e5ad_0_1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4950" y="2834675"/>
            <a:ext cx="4685949" cy="18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15010e6e5ad_0_192"/>
          <p:cNvSpPr txBox="1"/>
          <p:nvPr/>
        </p:nvSpPr>
        <p:spPr>
          <a:xfrm>
            <a:off x="2844950" y="2260875"/>
            <a:ext cx="473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2) Encontre a seção “Como fazer login no Google” e acesse Senhas de App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g15010e6e5ad_0_1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66900" y="3273125"/>
            <a:ext cx="4406248" cy="243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15010e6e5ad_0_19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44950" y="5306325"/>
            <a:ext cx="2756425" cy="4829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0" name="Google Shape;140;g15010e6e5ad_0_192"/>
          <p:cNvSpPr txBox="1"/>
          <p:nvPr/>
        </p:nvSpPr>
        <p:spPr>
          <a:xfrm>
            <a:off x="7794800" y="2385025"/>
            <a:ext cx="413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) Selecione em app “E-mail” e em dispositivo “Computador Windows”. Clique em GERAR.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010e6e5ad_0_206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Utilizando o GMail para envio de Emails</a:t>
            </a:r>
            <a:endParaRPr/>
          </a:p>
        </p:txBody>
      </p:sp>
      <p:pic>
        <p:nvPicPr>
          <p:cNvPr id="146" name="Google Shape;146;g15010e6e5ad_0_206"/>
          <p:cNvPicPr preferRelativeResize="0"/>
          <p:nvPr/>
        </p:nvPicPr>
        <p:blipFill rotWithShape="1">
          <a:blip r:embed="rId3">
            <a:alphaModFix/>
          </a:blip>
          <a:srcRect b="2457" l="1337" r="1715" t="2276"/>
          <a:stretch/>
        </p:blipFill>
        <p:spPr>
          <a:xfrm>
            <a:off x="292025" y="2025375"/>
            <a:ext cx="4691325" cy="3947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7" name="Google Shape;147;g15010e6e5ad_0_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7175" y="1968850"/>
            <a:ext cx="6254950" cy="361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15010e6e5ad_0_206"/>
          <p:cNvSpPr txBox="1"/>
          <p:nvPr/>
        </p:nvSpPr>
        <p:spPr>
          <a:xfrm>
            <a:off x="94200" y="1505600"/>
            <a:ext cx="1167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Copie a senha gerada (texto em amarelo) antes de clicar em 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CONCLUÍDO,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pois após isso não será mais possível copiá-la, apenas apagando e gerando uma nova.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5010e6e5ad_0_206"/>
          <p:cNvSpPr txBox="1"/>
          <p:nvPr/>
        </p:nvSpPr>
        <p:spPr>
          <a:xfrm>
            <a:off x="5567425" y="5840600"/>
            <a:ext cx="542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Use esta senha no arquivo application.properties na propriedade:</a:t>
            </a:r>
            <a:br>
              <a:rPr lang="de-DE">
                <a:latin typeface="Calibri"/>
                <a:ea typeface="Calibri"/>
                <a:cs typeface="Calibri"/>
                <a:sym typeface="Calibri"/>
              </a:rPr>
            </a:br>
            <a:r>
              <a:rPr lang="de-DE">
                <a:latin typeface="Calibri"/>
                <a:ea typeface="Calibri"/>
                <a:cs typeface="Calibri"/>
                <a:sym typeface="Calibri"/>
              </a:rPr>
              <a:t>spring.mail.password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010e6e5ad_0_237"/>
          <p:cNvSpPr txBox="1"/>
          <p:nvPr/>
        </p:nvSpPr>
        <p:spPr>
          <a:xfrm>
            <a:off x="141325" y="2185520"/>
            <a:ext cx="7809600" cy="406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UsuarioDTO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inserir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UsuarioInserirDTO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EmailException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(!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getSenha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equalsIgnoreCase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getConfirmaSenha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SenhaException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"Senha e Confirma Senha não são iguais"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usuarioRepository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findByEmail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getEmail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())!=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EmailException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"Email já existente"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Usuario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usuario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Usuario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usuario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setNome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getNome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usuario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setEmail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getEmail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usuario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setSenha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passwordEncoder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encode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getSenha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UsuarioPerfil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perfis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HashSet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Perfil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perfil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getPerfis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perfil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perfilService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buscar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perfil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UsuarioPerfil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usuarioPerfil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UsuarioPerfil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usuario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perfil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LocalDate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now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perfis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usuarioPerfil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usuario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setUsuarioPerfis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perfis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usuario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usuarioRepository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save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usuario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mailConfig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sendEmail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usuario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getEmail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"Cadastro de Usuario!"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usuario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UsuarioDTO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usuario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g15010e6e5ad_0_237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Envio de Email</a:t>
            </a:r>
            <a:endParaRPr/>
          </a:p>
        </p:txBody>
      </p:sp>
      <p:sp>
        <p:nvSpPr>
          <p:cNvPr id="156" name="Google Shape;156;g15010e6e5ad_0_237"/>
          <p:cNvSpPr txBox="1"/>
          <p:nvPr/>
        </p:nvSpPr>
        <p:spPr>
          <a:xfrm>
            <a:off x="6707275" y="1535525"/>
            <a:ext cx="5218800" cy="196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"* Código: 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de-DE" sz="105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* Nome: 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de-DE" sz="105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* E-mail:"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de-DE" sz="105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* Perfis: 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usuarioPerfis</a:t>
            </a:r>
            <a:endParaRPr b="1" sz="10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up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up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getPerfil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getNome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collect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Collectors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joining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g15010e6e5ad_0_237"/>
          <p:cNvSpPr/>
          <p:nvPr/>
        </p:nvSpPr>
        <p:spPr>
          <a:xfrm>
            <a:off x="141325" y="1711350"/>
            <a:ext cx="6566100" cy="4365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Inseri a linha </a:t>
            </a:r>
            <a:r>
              <a:rPr b="1" lang="de-DE" sz="1200"/>
              <a:t>“mailConfig…” </a:t>
            </a: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na classe </a:t>
            </a:r>
            <a:r>
              <a:rPr b="1" lang="de-DE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UsuarioService </a:t>
            </a:r>
            <a:r>
              <a:rPr b="1" lang="de-DE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no código abaixo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chemeClr val="dk1"/>
                </a:solidFill>
              </a:rPr>
              <a:t>Não esquecer de incluir a dependência para MailConfig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58" name="Google Shape;158;g15010e6e5ad_0_237"/>
          <p:cNvSpPr/>
          <p:nvPr/>
        </p:nvSpPr>
        <p:spPr>
          <a:xfrm>
            <a:off x="8129875" y="3647619"/>
            <a:ext cx="3796200" cy="5013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Vamos adicionar o método </a:t>
            </a:r>
            <a:r>
              <a:rPr b="1" lang="de-DE" sz="1000">
                <a:solidFill>
                  <a:srgbClr val="2035FC"/>
                </a:solidFill>
                <a:latin typeface="Arial"/>
                <a:ea typeface="Arial"/>
                <a:cs typeface="Arial"/>
                <a:sym typeface="Arial"/>
              </a:rPr>
              <a:t>toString</a:t>
            </a:r>
            <a:r>
              <a:rPr b="1" lang="de-DE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na classe </a:t>
            </a:r>
            <a:r>
              <a:rPr b="1" lang="de-DE" sz="1000">
                <a:solidFill>
                  <a:srgbClr val="2035FC"/>
                </a:solidFill>
                <a:latin typeface="Arial"/>
                <a:ea typeface="Arial"/>
                <a:cs typeface="Arial"/>
                <a:sym typeface="Arial"/>
              </a:rPr>
              <a:t>Usuario</a:t>
            </a:r>
            <a:r>
              <a:rPr b="1" lang="de-DE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retorno dos dados do Usuario</a:t>
            </a:r>
            <a:endParaRPr b="1" sz="1000">
              <a:solidFill>
                <a:srgbClr val="2035F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15010e6e5ad_0_237"/>
          <p:cNvSpPr/>
          <p:nvPr/>
        </p:nvSpPr>
        <p:spPr>
          <a:xfrm>
            <a:off x="678275" y="5642775"/>
            <a:ext cx="6952200" cy="179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5010e6e5ad_0_228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Testar com o Postman</a:t>
            </a:r>
            <a:endParaRPr/>
          </a:p>
        </p:txBody>
      </p:sp>
      <p:pic>
        <p:nvPicPr>
          <p:cNvPr id="165" name="Google Shape;165;g15010e6e5ad_0_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50" y="1905800"/>
            <a:ext cx="4783850" cy="36989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6" name="Google Shape;166;g15010e6e5ad_0_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4125" y="1943500"/>
            <a:ext cx="6488950" cy="2785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5010e6e5ad_0_185"/>
          <p:cNvSpPr txBox="1"/>
          <p:nvPr>
            <p:ph type="title"/>
          </p:nvPr>
        </p:nvSpPr>
        <p:spPr>
          <a:xfrm>
            <a:off x="797419" y="1810358"/>
            <a:ext cx="3571200" cy="30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Upload de Arquivos</a:t>
            </a:r>
            <a:endParaRPr/>
          </a:p>
        </p:txBody>
      </p:sp>
      <p:sp>
        <p:nvSpPr>
          <p:cNvPr id="172" name="Google Shape;172;g15010e6e5ad_0_185"/>
          <p:cNvSpPr txBox="1"/>
          <p:nvPr/>
        </p:nvSpPr>
        <p:spPr>
          <a:xfrm>
            <a:off x="4607575" y="1921725"/>
            <a:ext cx="6725100" cy="163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foto (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id_foto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serial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primary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dados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bytea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tipo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nome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id_funcionario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bigint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foreign key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(id_funcionario)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references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funcionario(id_funcionario)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g15010e6e5ad_0_185"/>
          <p:cNvSpPr/>
          <p:nvPr/>
        </p:nvSpPr>
        <p:spPr>
          <a:xfrm>
            <a:off x="4607575" y="830798"/>
            <a:ext cx="7035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Criar mais um arquivo de migração: V05__cria_tabela_foto.sql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2022-06-14T19:14:16Z</dcterms:created>
</cp:coreProperties>
</file>