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/OwR0GIUaw8JFnwdE+30LtZw8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41e07fc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641e07fc9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41e07fc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641e07fc9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513eca586_3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3513eca58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41e07fc93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641e07fc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41e07f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641e07fc9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41e07fc9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41e07fc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41e07fc9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41e07fc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8" name="Google Shape;68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70" name="Google Shape;70;g1641e07fc93_0_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641e07fc93_0_111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g1641e07fc93_0_111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g1641e07fc93_0_1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" name="Google Shape;16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9" name="Google Shape;19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21" name="Google Shape;21;g13513eca586_3_29"/>
          <p:cNvPicPr preferRelativeResize="0"/>
          <p:nvPr/>
        </p:nvPicPr>
        <p:blipFill rotWithShape="1">
          <a:blip r:embed="rId2">
            <a:alphaModFix/>
          </a:blip>
          <a:srcRect b="68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9" name="Google Shape;29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0" name="Google Shape;30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34" name="Google Shape;34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5" name="Google Shape;35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6" name="Google Shape;46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513eca586_3_45"/>
          <p:cNvSpPr txBox="1"/>
          <p:nvPr>
            <p:ph type="ctrTitle"/>
          </p:nvPr>
        </p:nvSpPr>
        <p:spPr>
          <a:xfrm>
            <a:off x="1523968" y="114298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br>
              <a:rPr lang="de-DE"/>
            </a:br>
            <a:r>
              <a:rPr lang="de-DE"/>
              <a:t>ESTRUTURA E CONCEITOS DE UM FRAMEWORK FRONTEND WEB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/>
              <a:t>SYNTATIC SUGAR</a:t>
            </a:r>
            <a:endParaRPr b="1"/>
          </a:p>
        </p:txBody>
      </p:sp>
      <p:sp>
        <p:nvSpPr>
          <p:cNvPr id="133" name="Google Shape;133;p6"/>
          <p:cNvSpPr/>
          <p:nvPr/>
        </p:nvSpPr>
        <p:spPr>
          <a:xfrm>
            <a:off x="380960" y="1714488"/>
            <a:ext cx="1143008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Todo código JSX é JavaScript com açúcar! O termo em inglês é esse mesmo: </a:t>
            </a:r>
            <a:r>
              <a:rPr b="1" lang="de-DE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Syntactic Sugar</a:t>
            </a:r>
            <a:r>
              <a:rPr lang="de-DE" sz="3200">
                <a:latin typeface="Calibri"/>
                <a:ea typeface="Calibri"/>
                <a:cs typeface="Calibri"/>
                <a:sym typeface="Calibri"/>
              </a:rPr>
              <a:t>. É um código que, se não existir, não impede o dev de programar com React. </a:t>
            </a:r>
            <a:r>
              <a:rPr b="1" i="0" lang="de-DE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JSX não é necessário para usar React, contudo, não existem motivos para não usar. </a:t>
            </a:r>
            <a:r>
              <a:rPr b="0" i="0" lang="de-DE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 aumenta a legibilidade do código, é amplamente documentado e usado pela comunidade. Consideramos intuitivo, pois se parece com HTML. Permite que devs que conhecem HTML entendam seu código com pouco esforço.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FERRAMENTAS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51384" y="1844824"/>
            <a:ext cx="1137726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comunidade React desenvolveu ferramentas que facilitam muito o trabalho. Vamos ver as mais comuns:</a:t>
            </a:r>
            <a:endParaRPr sz="1700"/>
          </a:p>
        </p:txBody>
      </p:sp>
      <p:sp>
        <p:nvSpPr>
          <p:cNvPr id="140" name="Google Shape;140;p20"/>
          <p:cNvSpPr/>
          <p:nvPr/>
        </p:nvSpPr>
        <p:spPr>
          <a:xfrm>
            <a:off x="623388" y="3167390"/>
            <a:ext cx="11233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SANDBOX</a:t>
            </a:r>
            <a:endParaRPr b="1" i="0" sz="35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uma aplicação online para colaboração em grupo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500"/>
          </a:p>
        </p:txBody>
      </p:sp>
      <p:sp>
        <p:nvSpPr>
          <p:cNvPr id="141" name="Google Shape;141;p20"/>
          <p:cNvSpPr/>
          <p:nvPr/>
        </p:nvSpPr>
        <p:spPr>
          <a:xfrm>
            <a:off x="695400" y="4736177"/>
            <a:ext cx="36343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https://codesandbox.io/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FERRAMENTAS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407368" y="1844824"/>
            <a:ext cx="1144927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BOILERPLATE</a:t>
            </a:r>
            <a:endParaRPr b="1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 conjunto de ações prontas para minimizar o esforço de criar algo novo.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uma forma de queimar etapas, reduzir esforço repetitivo.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Ao usar </a:t>
            </a:r>
            <a:r>
              <a:rPr b="1" i="0" lang="de-DE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boilerplates</a:t>
            </a: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ao invés de configurar do zero nossos apps React, significa que teremos: </a:t>
            </a:r>
            <a:r>
              <a:rPr b="1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Webpack, Babel, HMR updates etc., </a:t>
            </a: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 precisar nesse momento entender pra quê serve cada um deles.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07368" y="5082727"/>
            <a:ext cx="84882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DICA</a:t>
            </a:r>
            <a:r>
              <a:rPr b="1" lang="de-DE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i="0" lang="de-DE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de-DE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pesquise o que representa cada uma dessas siglas!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FERRAMENTAS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07368" y="1844824"/>
            <a:ext cx="1144927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REACT APP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mais conhecido e usado pela comunidade. Demora muito na instalação, mas é completo. É mantido pelo time React.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51384" y="4149080"/>
            <a:ext cx="1144927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 rápido e atende bem a pequenos projetos, principalmente projetos de aprendizado.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102200" y="3612425"/>
            <a:ext cx="52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npx create-react-app nome-em-minúsculas</a:t>
            </a:r>
            <a:endParaRPr sz="18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169000" y="5822225"/>
            <a:ext cx="52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npm create vite@latest</a:t>
            </a:r>
            <a:endParaRPr sz="18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NA PRÁTICA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407368" y="1700808"/>
            <a:ext cx="11521280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abrir o main.jsx e fazer o “Olá mundo” </a:t>
            </a: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em React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forma diferente de fazer a mesma coisa, dessa vez usando uma função da biblioteca </a:t>
            </a:r>
            <a:r>
              <a:rPr b="1" i="1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0" i="1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ou </a:t>
            </a:r>
            <a:r>
              <a:rPr b="1" i="1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ReactDOM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 saca só: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b="1" i="1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essa será nossa única interação direta com o </a:t>
            </a:r>
            <a:r>
              <a:rPr b="0" i="1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DOM! </a:t>
            </a:r>
            <a:r>
              <a:rPr i="1" lang="de-DE" sz="3500">
                <a:latin typeface="Calibri"/>
                <a:ea typeface="Calibri"/>
                <a:cs typeface="Calibri"/>
                <a:sym typeface="Calibri"/>
              </a:rPr>
              <a:t>😉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838200" y="2615950"/>
            <a:ext cx="94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ReactDOM.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createRoot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(document.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)).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"Olá mundo"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/>
              <a:t>SPA</a:t>
            </a:r>
            <a:endParaRPr b="1"/>
          </a:p>
        </p:txBody>
      </p:sp>
      <p:sp>
        <p:nvSpPr>
          <p:cNvPr id="170" name="Google Shape;170;p24"/>
          <p:cNvSpPr/>
          <p:nvPr/>
        </p:nvSpPr>
        <p:spPr>
          <a:xfrm>
            <a:off x="479375" y="1844825"/>
            <a:ext cx="112332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Page Application = Aplicativo de página única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479375" y="2828050"/>
            <a:ext cx="108642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SPAs, toda a interface da aplicação é executada pelo navegador. A geração das páginas fica toda no lado cliente, tanto telas, quanto transições </a:t>
            </a: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troca de conteúdo. Do servidor, apenas os dados são recuperados, utilizando APIs.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/>
              <a:t>SPA</a:t>
            </a:r>
            <a:endParaRPr b="1"/>
          </a:p>
        </p:txBody>
      </p:sp>
      <p:sp>
        <p:nvSpPr>
          <p:cNvPr id="177" name="Google Shape;177;p25"/>
          <p:cNvSpPr/>
          <p:nvPr/>
        </p:nvSpPr>
        <p:spPr>
          <a:xfrm>
            <a:off x="407368" y="1537047"/>
            <a:ext cx="11377264" cy="455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SPA, normalmente é empregada a navegação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sem refresh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Todo o conteúdo da aplicação se concentra em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uma única página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Ao clicar em links, botões, ou submeter formulários, o navegador se mantém na 'mesma página HTML'.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navegação seria algo como 'ocultar e exibir' elementos da página, ou criar elementos dinamicamente, sem recorrer a outra página ou mudar de endereço.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41e07fc93_0_2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/>
              <a:t>SPA</a:t>
            </a:r>
            <a:endParaRPr b="1"/>
          </a:p>
        </p:txBody>
      </p:sp>
      <p:sp>
        <p:nvSpPr>
          <p:cNvPr id="183" name="Google Shape;183;g1641e07fc93_0_25"/>
          <p:cNvSpPr/>
          <p:nvPr/>
        </p:nvSpPr>
        <p:spPr>
          <a:xfrm>
            <a:off x="407400" y="2097000"/>
            <a:ext cx="11377200" cy="26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DE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SPA a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criação ou modificação de elementos na página é feita utilizando </a:t>
            </a:r>
            <a:r>
              <a:rPr b="0" i="1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funções de manipulação do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partir de agora, em </a:t>
            </a:r>
            <a:r>
              <a:rPr lang="de-DE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React,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vamos nos referir a esse processo como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RENDERIZAÇÃO</a:t>
            </a:r>
            <a:r>
              <a:rPr b="0" i="0" lang="de-DE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839416" y="404664"/>
            <a:ext cx="1051316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Várias bibliotecas de SPA utilizam a possibilidade de trabalhar com os </a:t>
            </a:r>
            <a:r>
              <a:rPr b="1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endereços na página local para permitir a navegação sem sair do lugar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 essa forma de endereçamento chamamos de </a:t>
            </a:r>
            <a:r>
              <a:rPr b="1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Rotas, portanto, são caminhos locais (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path,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inglês), mas que se parecem com uma URL completa.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41e07fc93_0_3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/>
              <a:t>ROTAS</a:t>
            </a:r>
            <a:endParaRPr b="1"/>
          </a:p>
        </p:txBody>
      </p:sp>
      <p:sp>
        <p:nvSpPr>
          <p:cNvPr id="194" name="Google Shape;194;g1641e07fc93_0_30"/>
          <p:cNvSpPr/>
          <p:nvPr/>
        </p:nvSpPr>
        <p:spPr>
          <a:xfrm>
            <a:off x="443397" y="1859883"/>
            <a:ext cx="113052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que exista o efeito da navegação, ao fazer a transição entre os conteúdos, é utilizada uma navegação local.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deve conhecer a navegação local em HTML utilizando âncoras ⚓ou desvios de página.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513eca586_3_50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FRAMEWORK</a:t>
            </a:r>
            <a:endParaRPr/>
          </a:p>
        </p:txBody>
      </p:sp>
      <p:sp>
        <p:nvSpPr>
          <p:cNvPr id="84" name="Google Shape;84;g13513eca586_3_50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FRAMEWORKS OFERECE AO DESENVOLVEDOR CRIAR UM SOFTWARE A PARTIR DE UMA FUNDAÇÃO. SEU OBJETIVO É OFERECER AO USUÁRIO A OPORTUNIDADE DE NÃO PRECISAR COMEÇAR UM TRABALHO DO ZERO.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/>
              <a:t>ROTAS</a:t>
            </a:r>
            <a:endParaRPr b="1"/>
          </a:p>
        </p:txBody>
      </p:sp>
      <p:sp>
        <p:nvSpPr>
          <p:cNvPr id="200" name="Google Shape;200;p27"/>
          <p:cNvSpPr/>
          <p:nvPr/>
        </p:nvSpPr>
        <p:spPr>
          <a:xfrm>
            <a:off x="443372" y="1700808"/>
            <a:ext cx="1130525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links criados em uma página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levam para uma parte específica dentro do seu próprio conteúdo. No endereço da barra do navegador é adicionado um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e, após esse marcador, o nome do desvio desejado.</a:t>
            </a:r>
            <a:endParaRPr sz="3500"/>
          </a:p>
        </p:txBody>
      </p:sp>
      <p:sp>
        <p:nvSpPr>
          <p:cNvPr id="201" name="Google Shape;201;p27"/>
          <p:cNvSpPr txBox="1"/>
          <p:nvPr/>
        </p:nvSpPr>
        <p:spPr>
          <a:xfrm>
            <a:off x="3051150" y="4630825"/>
            <a:ext cx="54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"#playlist"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&gt;Abrir a Playlist&lt;/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/>
              <a:t>ROTAS</a:t>
            </a:r>
            <a:endParaRPr b="1"/>
          </a:p>
        </p:txBody>
      </p:sp>
      <p:sp>
        <p:nvSpPr>
          <p:cNvPr id="207" name="Google Shape;207;p28"/>
          <p:cNvSpPr/>
          <p:nvPr/>
        </p:nvSpPr>
        <p:spPr>
          <a:xfrm>
            <a:off x="414008" y="3501008"/>
            <a:ext cx="1144927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Nesse exemplo, apenas a página principal (index.html) do site será carregada. Porém, um desvio será feito para a área que estiver nomeada como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de-DE" sz="3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playlist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/>
          </a:p>
        </p:txBody>
      </p:sp>
      <p:sp>
        <p:nvSpPr>
          <p:cNvPr id="208" name="Google Shape;208;p28"/>
          <p:cNvSpPr/>
          <p:nvPr/>
        </p:nvSpPr>
        <p:spPr>
          <a:xfrm>
            <a:off x="382937" y="1556792"/>
            <a:ext cx="11233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18300" y="2288113"/>
            <a:ext cx="703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6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http://localhost:3000/#/playlist</a:t>
            </a:r>
            <a:endParaRPr sz="26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767408" y="548680"/>
            <a:ext cx="1044116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Ainda no exemplo, </a:t>
            </a:r>
            <a:r>
              <a:rPr b="1" i="0" lang="de-DE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de-DE" sz="4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playlist</a:t>
            </a:r>
            <a:r>
              <a:rPr b="1" i="0" lang="de-DE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de-DE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uma rota desse site. Não existe no servidor uma página interna </a:t>
            </a:r>
            <a:r>
              <a:rPr b="1" lang="de-DE" sz="4800">
                <a:latin typeface="Calibri"/>
                <a:ea typeface="Calibri"/>
                <a:cs typeface="Calibri"/>
                <a:sym typeface="Calibri"/>
              </a:rPr>
              <a:t>playlist</a:t>
            </a:r>
            <a:r>
              <a:rPr b="1" i="0" lang="de-DE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.html</a:t>
            </a:r>
            <a:r>
              <a:rPr b="0" i="0" lang="de-DE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porém o comportamento de navegação será idêntico.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41e07fc93_0_42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20" name="Google Shape;220;g1641e07fc93_0_42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BIBLIOTECAS</a:t>
            </a:r>
            <a:endParaRPr/>
          </a:p>
        </p:txBody>
      </p:sp>
      <p:sp>
        <p:nvSpPr>
          <p:cNvPr id="90" name="Google Shape;90;p1"/>
          <p:cNvSpPr txBox="1"/>
          <p:nvPr>
            <p:ph idx="1" type="body"/>
          </p:nvPr>
        </p:nvSpPr>
        <p:spPr>
          <a:xfrm>
            <a:off x="4738678" y="1285860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BIBLIOTECAS SÃO COLEÇÕES DE RECURSOS USADOS POR PROGRAMA DE COMPUTADOR.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SÃO SUBPROGRAMAS UTILIZADOS NO </a:t>
            </a:r>
            <a:r>
              <a:rPr lang="de-DE"/>
              <a:t>DESENVOLVIMENTO</a:t>
            </a:r>
            <a:r>
              <a:rPr lang="de-DE"/>
              <a:t> DO SOFTWARE.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095736" y="0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E qual é a diferença?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3809984" y="1285860"/>
            <a:ext cx="8160980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DE"/>
              <a:t>Um framework é como construir um apartamento modelo. Você tem a planta do imóvel e algumas escolhas limitadas em termos de arquitetura e design. No final, a decoração </a:t>
            </a:r>
            <a:r>
              <a:rPr lang="de-DE"/>
              <a:t>será diferente,</a:t>
            </a:r>
            <a:r>
              <a:rPr lang="de-DE"/>
              <a:t> mas as unidades são iguais entre os andares 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DE"/>
              <a:t>Uma biblioteca é como ir a uma loja de móveis. Você já tem um </a:t>
            </a:r>
            <a:r>
              <a:rPr lang="de-DE"/>
              <a:t>apartamento,</a:t>
            </a:r>
            <a:r>
              <a:rPr lang="de-DE"/>
              <a:t> mas precisa de ajuda com os móveis. Não é sua intenção fazer uma mesa do zero, por exemplo. Na loja de móveis, você escolhe coisas diferentes que combinam com a sua casa. Você controla as ações.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524000" y="360363"/>
            <a:ext cx="9144032" cy="1211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O que é React.JS ?</a:t>
            </a:r>
            <a:endParaRPr/>
          </a:p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524000" y="1714488"/>
            <a:ext cx="8929718" cy="27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de-DE" sz="2800">
                <a:solidFill>
                  <a:schemeClr val="accent1"/>
                </a:solidFill>
              </a:rPr>
              <a:t>React</a:t>
            </a:r>
            <a:r>
              <a:rPr lang="de-DE" sz="2800"/>
              <a:t> não é </a:t>
            </a:r>
            <a:r>
              <a:rPr i="1" lang="de-DE" sz="2800"/>
              <a:t>framework</a:t>
            </a:r>
            <a:r>
              <a:rPr lang="de-DE" sz="2800"/>
              <a:t>, </a:t>
            </a:r>
            <a:r>
              <a:rPr b="1" lang="de-DE" sz="2800">
                <a:solidFill>
                  <a:schemeClr val="accent1"/>
                </a:solidFill>
              </a:rPr>
              <a:t>é biblioteca</a:t>
            </a:r>
            <a:r>
              <a:rPr lang="de-DE" sz="2800"/>
              <a:t>!!</a:t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sz="2800"/>
              <a:t>React é uma biblioteca JavaScript que visa simplificar o desenvolvimento de interfaces visuais. Desenvolvida pelo Facebook e entregue ao mundo em 2013, hoje está presente nas aplicações mais utilizadas da internet, como Instagram, Netflix, Spotify, e por aí vai.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JSX = JAVASCRIPT E XML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1238216" y="1928802"/>
            <a:ext cx="985844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Parece uma mistura de HTML dentro do JavaScript, mas na realidade é tudo JavaScript.</a:t>
            </a:r>
            <a:br>
              <a:rPr lang="de-DE" sz="4800"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verdade, será traduzido para JS por um </a:t>
            </a:r>
            <a:r>
              <a:rPr b="0" i="1" lang="de-DE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transpilador</a:t>
            </a:r>
            <a:r>
              <a:rPr b="0" i="0" lang="de-DE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41e07fc93_0_0"/>
          <p:cNvSpPr txBox="1"/>
          <p:nvPr>
            <p:ph type="title"/>
          </p:nvPr>
        </p:nvSpPr>
        <p:spPr>
          <a:xfrm>
            <a:off x="817199" y="1372778"/>
            <a:ext cx="10557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1481"/>
              <a:buNone/>
            </a:pPr>
            <a:r>
              <a:rPr lang="de-DE" sz="5400"/>
              <a:t>Mas professor, o que é um transpilador??</a:t>
            </a:r>
            <a:endParaRPr sz="5400"/>
          </a:p>
        </p:txBody>
      </p:sp>
      <p:sp>
        <p:nvSpPr>
          <p:cNvPr id="115" name="Google Shape;115;g1641e07fc93_0_0"/>
          <p:cNvSpPr txBox="1"/>
          <p:nvPr>
            <p:ph idx="1" type="body"/>
          </p:nvPr>
        </p:nvSpPr>
        <p:spPr>
          <a:xfrm>
            <a:off x="309522" y="3071810"/>
            <a:ext cx="114300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de-DE" sz="5400">
                <a:solidFill>
                  <a:schemeClr val="accent1"/>
                </a:solidFill>
              </a:rPr>
              <a:t>Qual é a diferença entre um compilador e um transpilador?</a:t>
            </a:r>
            <a:endParaRPr b="1" sz="5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41e07fc93_0_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TRANSPILADOR</a:t>
            </a:r>
            <a:endParaRPr/>
          </a:p>
        </p:txBody>
      </p:sp>
      <p:sp>
        <p:nvSpPr>
          <p:cNvPr id="121" name="Google Shape;121;g1641e07fc93_0_5"/>
          <p:cNvSpPr txBox="1"/>
          <p:nvPr/>
        </p:nvSpPr>
        <p:spPr>
          <a:xfrm>
            <a:off x="459550" y="1838225"/>
            <a:ext cx="114714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transpilador é um tipo de compilador que transporta (ou traduz) código fonte de uma linguagem de programação para outra.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41e07fc93_0_1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TRANSPILADOR</a:t>
            </a:r>
            <a:endParaRPr/>
          </a:p>
        </p:txBody>
      </p:sp>
      <p:sp>
        <p:nvSpPr>
          <p:cNvPr id="127" name="Google Shape;127;g1641e07fc93_0_11"/>
          <p:cNvSpPr txBox="1"/>
          <p:nvPr/>
        </p:nvSpPr>
        <p:spPr>
          <a:xfrm>
            <a:off x="459550" y="1838225"/>
            <a:ext cx="114714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escrever em JSX, estamos codando algo que se parece com HTML, mas na verdade é uma sintaxe para escrever códigos JavaScript utilizando marcações.</a:t>
            </a:r>
            <a:endParaRPr sz="5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