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6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3F3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6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8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1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5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1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4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2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ECA4-13F7-4AE2-940A-A9C58B9EDA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ECA4-13F7-4AE2-940A-A9C58B9EDAF9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960DD-DAF2-47D9-A075-1144FBF1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8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4.png"/><Relationship Id="rId7" Type="http://schemas.openxmlformats.org/officeDocument/2006/relationships/image" Target="../media/image4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5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4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5.png"/><Relationship Id="rId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4835" y="0"/>
            <a:ext cx="44737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upo 8"/>
          <p:cNvGrpSpPr/>
          <p:nvPr/>
        </p:nvGrpSpPr>
        <p:grpSpPr>
          <a:xfrm>
            <a:off x="11538283" y="0"/>
            <a:ext cx="454815" cy="6858000"/>
            <a:chOff x="11713977" y="0"/>
            <a:chExt cx="276740" cy="6858000"/>
          </a:xfrm>
          <a:solidFill>
            <a:schemeClr val="tx1"/>
          </a:solidFill>
        </p:grpSpPr>
        <p:sp>
          <p:nvSpPr>
            <p:cNvPr id="5" name="Retângulo 4"/>
            <p:cNvSpPr/>
            <p:nvPr/>
          </p:nvSpPr>
          <p:spPr>
            <a:xfrm flipH="1">
              <a:off x="11831543" y="0"/>
              <a:ext cx="45719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tângulo 5"/>
            <p:cNvSpPr/>
            <p:nvPr/>
          </p:nvSpPr>
          <p:spPr>
            <a:xfrm flipH="1">
              <a:off x="11944998" y="0"/>
              <a:ext cx="45719" cy="685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tângulo 6"/>
            <p:cNvSpPr/>
            <p:nvPr/>
          </p:nvSpPr>
          <p:spPr>
            <a:xfrm flipH="1">
              <a:off x="11713977" y="0"/>
              <a:ext cx="45719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tângulo 2"/>
          <p:cNvSpPr/>
          <p:nvPr/>
        </p:nvSpPr>
        <p:spPr>
          <a:xfrm>
            <a:off x="3537284" y="0"/>
            <a:ext cx="8000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Escola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Politécnica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 da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Universidade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 de São Paulo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  <a:cs typeface="Segoe UI Semilight" panose="020B0402040204020203" pitchFamily="34" charset="0"/>
            </a:endParaRPr>
          </a:p>
          <a:p>
            <a:pPr algn="r"/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Trabalho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Formatura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Segoe UI Semilight" panose="020B0402040204020203" pitchFamily="34" charset="0"/>
            </a:endParaRPr>
          </a:p>
          <a:p>
            <a:pPr algn="r"/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Orientador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Prof.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Doutor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 Eduardo de Franco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Monlevade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  <a:cs typeface="Segoe UI Semilight" panose="020B0402040204020203" pitchFamily="34" charset="0"/>
            </a:endParaRPr>
          </a:p>
          <a:p>
            <a:pPr algn="r"/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Segoe UI Semilight" panose="020B0402040204020203" pitchFamily="34" charset="0"/>
            </a:endParaRPr>
          </a:p>
          <a:p>
            <a:pPr algn="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Julia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Fernandes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Semilight" panose="020B0402040204020203" pitchFamily="34" charset="0"/>
              </a:rPr>
              <a:t> Moraes</a:t>
            </a:r>
          </a:p>
          <a:p>
            <a:pPr algn="r"/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Segoe UI Semilight" panose="020B04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31701" y="4272677"/>
            <a:ext cx="104885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latin typeface="FrankRuehl" panose="020E0503060101010101" pitchFamily="34" charset="-79"/>
                <a:ea typeface="Cambria Math" panose="02040503050406030204" pitchFamily="18" charset="0"/>
                <a:cs typeface="FrankRuehl" panose="020E0503060101010101" pitchFamily="34" charset="-79"/>
              </a:rPr>
              <a:t>Análise numérica da difusão de nitrogênio em aços inoxidáveis </a:t>
            </a:r>
            <a:r>
              <a:rPr lang="pt-BR" sz="5400" b="1" dirty="0" err="1" smtClean="0">
                <a:latin typeface="FrankRuehl" panose="020E0503060101010101" pitchFamily="34" charset="-79"/>
                <a:ea typeface="Cambria Math" panose="02040503050406030204" pitchFamily="18" charset="0"/>
                <a:cs typeface="FrankRuehl" panose="020E0503060101010101" pitchFamily="34" charset="-79"/>
              </a:rPr>
              <a:t>austeníticos</a:t>
            </a:r>
            <a:endParaRPr lang="en-US" sz="5400" dirty="0">
              <a:latin typeface="FrankRuehl" panose="020E0503060101010101" pitchFamily="34" charset="-79"/>
              <a:ea typeface="Cambria Math" panose="02040503050406030204" pitchFamily="18" charset="0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04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SEGUNDA LEI DE FICK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2" y="1302023"/>
            <a:ext cx="3343505" cy="91405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829" y="1404000"/>
            <a:ext cx="4724400" cy="98107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985" y="2216075"/>
            <a:ext cx="2162175" cy="56197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772" y="2865450"/>
            <a:ext cx="3276600" cy="1143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5854" y="2349425"/>
            <a:ext cx="4324350" cy="4286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6676" y="2778050"/>
            <a:ext cx="6076312" cy="1297315"/>
          </a:xfrm>
          <a:prstGeom prst="rect">
            <a:avLst/>
          </a:prstGeom>
        </p:spPr>
      </p:pic>
      <p:cxnSp>
        <p:nvCxnSpPr>
          <p:cNvPr id="21" name="Conector de seta reta 20"/>
          <p:cNvCxnSpPr/>
          <p:nvPr/>
        </p:nvCxnSpPr>
        <p:spPr>
          <a:xfrm>
            <a:off x="3990161" y="2545998"/>
            <a:ext cx="2069448" cy="4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002624" y="2159536"/>
            <a:ext cx="2697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método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implícito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8848" y="4008451"/>
            <a:ext cx="3799571" cy="278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DIFERENÇAS FINITAS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2" y="1037324"/>
            <a:ext cx="6274186" cy="159847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226" y="2972554"/>
            <a:ext cx="1276350" cy="352425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3589824" y="2722887"/>
            <a:ext cx="1285875" cy="314325"/>
            <a:chOff x="5048250" y="3873260"/>
            <a:chExt cx="1285875" cy="314325"/>
          </a:xfrm>
        </p:grpSpPr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8250" y="3882786"/>
              <a:ext cx="409575" cy="295275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7825" y="3873260"/>
              <a:ext cx="876300" cy="314325"/>
            </a:xfrm>
            <a:prstGeom prst="rect">
              <a:avLst/>
            </a:prstGeom>
          </p:spPr>
        </p:pic>
      </p:grpSp>
      <p:pic>
        <p:nvPicPr>
          <p:cNvPr id="17" name="Imagem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6874" y="3073432"/>
            <a:ext cx="1009650" cy="5715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463" y="2681423"/>
            <a:ext cx="1733550" cy="37147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9672" y="3180190"/>
            <a:ext cx="619125" cy="35242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4473" y="3203362"/>
            <a:ext cx="628650" cy="33337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0447" y="3655011"/>
            <a:ext cx="7239000" cy="8382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6093" y="4496438"/>
            <a:ext cx="4933950" cy="561975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575" y="5310682"/>
            <a:ext cx="3419475" cy="714375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5663" y="6021211"/>
            <a:ext cx="4171950" cy="666750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01481" y="5352426"/>
            <a:ext cx="6819900" cy="1343025"/>
          </a:xfrm>
          <a:prstGeom prst="rect">
            <a:avLst/>
          </a:prstGeom>
        </p:spPr>
      </p:pic>
      <p:sp>
        <p:nvSpPr>
          <p:cNvPr id="32" name="Retângulo 31"/>
          <p:cNvSpPr/>
          <p:nvPr/>
        </p:nvSpPr>
        <p:spPr>
          <a:xfrm>
            <a:off x="71708" y="3825482"/>
            <a:ext cx="2697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Série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Taylor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150127" y="1244178"/>
            <a:ext cx="26978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Equação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diferencial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com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condições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Dirichlet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3548880" y="2626831"/>
            <a:ext cx="5155520" cy="1010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tângulo 34"/>
          <p:cNvSpPr/>
          <p:nvPr/>
        </p:nvSpPr>
        <p:spPr>
          <a:xfrm>
            <a:off x="153596" y="4398861"/>
            <a:ext cx="11801843" cy="2337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ângulo 35"/>
          <p:cNvSpPr/>
          <p:nvPr/>
        </p:nvSpPr>
        <p:spPr>
          <a:xfrm>
            <a:off x="6319518" y="3128151"/>
            <a:ext cx="2697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4540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DIFERENÇAS FINITAS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3600"/>
            <a:ext cx="6781800" cy="28670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440" y="1042338"/>
            <a:ext cx="1571625" cy="552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1630268"/>
            <a:ext cx="1552575" cy="33147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375" y="1457039"/>
            <a:ext cx="3305175" cy="3752850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2879678" y="5568378"/>
            <a:ext cx="63871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Pode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ser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resolvido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utilizando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Algoritmo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Thomas</a:t>
            </a:r>
          </a:p>
        </p:txBody>
      </p:sp>
    </p:spTree>
    <p:extLst>
      <p:ext uri="{BB962C8B-B14F-4D97-AF65-F5344CB8AC3E}">
        <p14:creationId xmlns:p14="http://schemas.microsoft.com/office/powerpoint/2010/main" val="14898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ALGORITMO DE THOMAS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331" y="1418416"/>
            <a:ext cx="6267450" cy="4286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58" y="2294384"/>
            <a:ext cx="5867400" cy="324802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948" y="1847041"/>
            <a:ext cx="4868963" cy="1967094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758" y="3693944"/>
            <a:ext cx="5177052" cy="193370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3211" y="5627648"/>
            <a:ext cx="5600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-1818" y="1631577"/>
            <a:ext cx="1219381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-21230" y="83853"/>
            <a:ext cx="4348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Composição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Superficial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Constante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-21230" y="1690899"/>
            <a:ext cx="3624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pt-BR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Gasosa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-218364" y="3866789"/>
            <a:ext cx="403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pt-BR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Plasma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558" y="161472"/>
            <a:ext cx="3735246" cy="77566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170" y="198423"/>
            <a:ext cx="3540013" cy="35088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153" y="661292"/>
            <a:ext cx="4062045" cy="86726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376" y="1737904"/>
            <a:ext cx="3735246" cy="77566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716" y="3899760"/>
            <a:ext cx="3735246" cy="775666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4367161" y="2884520"/>
            <a:ext cx="3467387" cy="412377"/>
            <a:chOff x="4297333" y="2618821"/>
            <a:chExt cx="3467387" cy="412377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97333" y="2623638"/>
              <a:ext cx="2359318" cy="407560"/>
            </a:xfrm>
            <a:prstGeom prst="rect">
              <a:avLst/>
            </a:prstGeom>
            <a:ln w="19050">
              <a:noFill/>
            </a:ln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54501" y="2618821"/>
              <a:ext cx="2610219" cy="364767"/>
            </a:xfrm>
            <a:prstGeom prst="rect">
              <a:avLst/>
            </a:prstGeom>
          </p:spPr>
        </p:pic>
      </p:grpSp>
      <p:sp>
        <p:nvSpPr>
          <p:cNvPr id="17" name="Retângulo 16"/>
          <p:cNvSpPr/>
          <p:nvPr/>
        </p:nvSpPr>
        <p:spPr>
          <a:xfrm>
            <a:off x="4356318" y="2777078"/>
            <a:ext cx="3467387" cy="509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8232928" y="1758856"/>
            <a:ext cx="4348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 = j</a:t>
            </a:r>
            <a:r>
              <a:rPr lang="el-GR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instante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tempo</a:t>
            </a:r>
          </a:p>
          <a:p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coeficiente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velocidade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que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se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atinge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equilíbrio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eq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equilíbrio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888923" y="2106397"/>
            <a:ext cx="31101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Christiansen, Dahl, Somers,  2008</a:t>
            </a:r>
            <a:endParaRPr lang="en-US" sz="1600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8781" y="4916674"/>
            <a:ext cx="5288372" cy="7379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7161" y="6266697"/>
            <a:ext cx="1425751" cy="55493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6281" y="5776285"/>
            <a:ext cx="6343650" cy="495300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0" y="3776303"/>
            <a:ext cx="1219381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ixaDeTexto 23"/>
          <p:cNvSpPr txBox="1"/>
          <p:nvPr/>
        </p:nvSpPr>
        <p:spPr>
          <a:xfrm>
            <a:off x="8269931" y="3941421"/>
            <a:ext cx="4053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densidade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corrente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média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íon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nitrogênio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carga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elementar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(1,602.10</a:t>
            </a:r>
            <a:r>
              <a:rPr lang="en-US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-19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C)</a:t>
            </a: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superficie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átomos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	 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hospedeiros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superfície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425466" y="4276201"/>
            <a:ext cx="24484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Moskalioviene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et al., 2011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1053593" y="5059781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Na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superfície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2738148" y="2822958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Na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superfície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 DE </a:t>
            </a:r>
            <a:r>
              <a:rPr lang="en-US" sz="4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TRAPPING-DETRAPPING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469232" y="1090135"/>
            <a:ext cx="109509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átomos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cromo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em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soluç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sólida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aços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agem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como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sítios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aprisionamento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nitrogênio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devido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à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alta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afinidade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entre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dois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átomos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quando todos os átomos de cromo já estão associados a átomos de nitrogênio, os novos átomos que difundem pela superfície difundem rapidamente pela camada formada até a região aonde os átomos de cromo ainda não estão saturados de nitrogênio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 as 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regiões de aprisionamento são representadas por átomos de cromo na matriz </a:t>
            </a:r>
            <a:r>
              <a:rPr lang="pt-BR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austenítica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estacionária formada por elementos </a:t>
            </a:r>
            <a:r>
              <a:rPr lang="pt-BR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substitucionais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o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nitrogênio é aprisionado em interstícios da solução, sendo que cada região de aprisionamento pode deter um átomo desse elemento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0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 DE </a:t>
            </a:r>
            <a:r>
              <a:rPr lang="en-US" sz="4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TRAPPING-DETRAPPING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177" y="2066578"/>
            <a:ext cx="5572125" cy="8667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021" y="2933353"/>
            <a:ext cx="7924800" cy="8763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378" y="3808089"/>
            <a:ext cx="4933950" cy="90487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341192" y="4783600"/>
            <a:ext cx="10182723" cy="869271"/>
            <a:chOff x="354840" y="5210975"/>
            <a:chExt cx="10182723" cy="869271"/>
          </a:xfrm>
        </p:grpSpPr>
        <p:sp>
          <p:nvSpPr>
            <p:cNvPr id="6" name="CaixaDeTexto 5"/>
            <p:cNvSpPr txBox="1"/>
            <p:nvPr/>
          </p:nvSpPr>
          <p:spPr>
            <a:xfrm>
              <a:off x="354840" y="5249249"/>
              <a:ext cx="95397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lang="pt-BR" sz="2400" i="1" baseline="-25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r>
                <a:rPr lang="pt-BR" sz="24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pt-BR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pt-BR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- coeficiente </a:t>
              </a:r>
              <a:r>
                <a:rPr lang="pt-BR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de </a:t>
              </a:r>
              <a:r>
                <a:rPr lang="pt-BR" sz="2400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trapping</a:t>
              </a:r>
              <a:r>
                <a:rPr lang="pt-BR" sz="24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pt-BR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- </a:t>
              </a:r>
              <a:r>
                <a:rPr lang="pt-BR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proporcional ao coeficiente de difusão</a:t>
              </a:r>
              <a:endParaRPr lang="pt-BR" sz="2400" i="1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pt-BR" sz="2400" i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lang="pt-BR" sz="2400" i="1" baseline="-25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r>
                <a:rPr lang="pt-BR" sz="2400" i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</a:t>
              </a:r>
              <a:r>
                <a:rPr lang="pt-BR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- </a:t>
              </a:r>
              <a:r>
                <a:rPr lang="pt-BR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coeficiente </a:t>
              </a:r>
              <a:r>
                <a:rPr lang="pt-BR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de </a:t>
              </a:r>
              <a:r>
                <a:rPr lang="pt-BR" sz="2400" i="1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detrapping</a:t>
              </a:r>
              <a:r>
                <a:rPr lang="pt-BR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– proporcional a</a:t>
              </a:r>
              <a:endParaRPr lang="pt-BR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51688" y="5210975"/>
              <a:ext cx="1285875" cy="47625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80270" y="5677743"/>
              <a:ext cx="514350" cy="314325"/>
            </a:xfrm>
            <a:prstGeom prst="rect">
              <a:avLst/>
            </a:prstGeom>
          </p:spPr>
        </p:pic>
      </p:grpSp>
      <p:sp>
        <p:nvSpPr>
          <p:cNvPr id="9" name="Retângulo 8"/>
          <p:cNvSpPr/>
          <p:nvPr/>
        </p:nvSpPr>
        <p:spPr>
          <a:xfrm>
            <a:off x="7515367" y="1628599"/>
            <a:ext cx="4388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PARASCANDOLA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; MÖLLER; WILLIAMSON, 2000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41192" y="5834095"/>
            <a:ext cx="1156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Segundo </a:t>
            </a:r>
            <a:r>
              <a:rPr lang="pt-BR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Parascandola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os coeficientes </a:t>
            </a:r>
            <a:r>
              <a:rPr lang="pt-BR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pt-BR" sz="24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pt-BR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pt-BR" sz="24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pt-BR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possuem pouca influência na difusão não estacionária e o aprisionamento segue cinética de primeira ordem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69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 DE </a:t>
            </a:r>
            <a:r>
              <a:rPr lang="en-US" sz="4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TRAPPING-DETRAPPING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712" y="1126701"/>
            <a:ext cx="5572125" cy="8667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037" y="1905669"/>
            <a:ext cx="7924800" cy="8763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887" y="2730313"/>
            <a:ext cx="4933950" cy="90487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04714" y="3635188"/>
            <a:ext cx="113685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 existe apenas um tipo de aprisionamento causado pelos átomos de cromo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 cada sítio de aprisionamento pode reter apenas um átomo de nitrogênio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 a concentração de sítios de aprisionamento é constante no tempo e espaço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 a energia de ativação para </a:t>
            </a:r>
            <a:r>
              <a:rPr lang="pt-BR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detrapping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não depende da fração de </a:t>
            </a:r>
            <a:r>
              <a:rPr lang="pt-BR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traps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ocupados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 existe equilíbrio local entre o nitrogênio nos sítios de difusão e aqueles nos sítios  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de aprisionamento 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 o fenômeno de </a:t>
            </a:r>
            <a:r>
              <a:rPr lang="pt-BR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trapping-detrapping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é controlado por difusão e segue cinética de        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primeira ordem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04714" y="3050408"/>
            <a:ext cx="10301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HIPÓTESES</a:t>
            </a:r>
            <a:endParaRPr lang="en-US" sz="4400" i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3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 DE </a:t>
            </a:r>
            <a:r>
              <a:rPr lang="en-US" sz="4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TRAPPING-DETRAPPING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265" y="2368247"/>
            <a:ext cx="7677150" cy="8477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719" y="1619842"/>
            <a:ext cx="2695575" cy="4572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527" y="3176398"/>
            <a:ext cx="1190625" cy="3810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390632" y="1617454"/>
            <a:ext cx="88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Para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054840" y="1594608"/>
            <a:ext cx="416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9191694" y="6381845"/>
            <a:ext cx="7313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Galdikas</a:t>
            </a:r>
            <a:r>
              <a:rPr lang="pt-B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considera K = 4</a:t>
            </a:r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lang="pt-B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289" y="4314929"/>
            <a:ext cx="5211238" cy="81063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157" y="5902329"/>
            <a:ext cx="4614395" cy="846269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84" y="5127388"/>
            <a:ext cx="7179928" cy="792821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248289" y="4314929"/>
            <a:ext cx="7612821" cy="2413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1598" y="1614280"/>
            <a:ext cx="4299065" cy="5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 DE </a:t>
            </a:r>
            <a:r>
              <a:rPr lang="en-US" sz="4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TRAPPING-DETRAPPING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" y="1353781"/>
            <a:ext cx="7039187" cy="2695859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288" y="4225288"/>
            <a:ext cx="7353300" cy="8001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438" y="5025388"/>
            <a:ext cx="7677150" cy="84772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8661" y="5952805"/>
            <a:ext cx="4462819" cy="818471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469232" y="1341355"/>
            <a:ext cx="100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GÁS</a:t>
            </a:r>
            <a:endParaRPr lang="en-US" sz="4400" i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0178946" y="3870901"/>
            <a:ext cx="1572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PLASMA</a:t>
            </a:r>
            <a:endParaRPr lang="en-US" sz="4400" i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4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INTRODUÇÃO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9232" y="1090135"/>
            <a:ext cx="116345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Aços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Inoxidáveis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principais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aplicações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indústria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petroquímica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biomédica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alimentícia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 nuclear  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esistência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à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corrosão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x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propriedades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mecânicas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Aços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supersaturados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com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nitrogênio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escoberta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anos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1980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austenita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expandida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fase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S)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melhora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das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propriedades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dificuldades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matemáticos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tensão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afinidade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cromo-nitrogênio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superfície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 DE </a:t>
            </a:r>
            <a:r>
              <a:rPr lang="en-US" sz="4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TRAPPING-DETRAPPING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87" y="1713052"/>
            <a:ext cx="4600575" cy="857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88" y="2587079"/>
            <a:ext cx="7176448" cy="54820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88" y="3296684"/>
            <a:ext cx="3262526" cy="6061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012" y="4795043"/>
            <a:ext cx="2628900" cy="5429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-955367" y="4780226"/>
            <a:ext cx="4292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Condições de</a:t>
            </a:r>
          </a:p>
          <a:p>
            <a:pPr algn="ctr"/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Contorno</a:t>
            </a:r>
          </a:p>
          <a:p>
            <a:pPr algn="ctr"/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926847" y="4964891"/>
            <a:ext cx="88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Gás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557" y="5840806"/>
            <a:ext cx="7867650" cy="63817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693417" y="5980525"/>
            <a:ext cx="1287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Plasma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178481" y="3973118"/>
            <a:ext cx="2073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 </a:t>
            </a:r>
          </a:p>
          <a:p>
            <a:pPr algn="ctr"/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constante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197" y="3818628"/>
            <a:ext cx="2628900" cy="542925"/>
          </a:xfrm>
          <a:prstGeom prst="rect">
            <a:avLst/>
          </a:prstGeom>
        </p:spPr>
      </p:pic>
      <p:grpSp>
        <p:nvGrpSpPr>
          <p:cNvPr id="20" name="Grupo 19"/>
          <p:cNvGrpSpPr/>
          <p:nvPr/>
        </p:nvGrpSpPr>
        <p:grpSpPr>
          <a:xfrm>
            <a:off x="4318566" y="4268576"/>
            <a:ext cx="1557106" cy="440302"/>
            <a:chOff x="5619947" y="4285050"/>
            <a:chExt cx="1557106" cy="440302"/>
          </a:xfrm>
        </p:grpSpPr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19947" y="4285050"/>
              <a:ext cx="1171575" cy="428625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29378" y="4344352"/>
              <a:ext cx="447675" cy="381000"/>
            </a:xfrm>
            <a:prstGeom prst="rect">
              <a:avLst/>
            </a:prstGeom>
          </p:spPr>
        </p:pic>
      </p:grpSp>
      <p:pic>
        <p:nvPicPr>
          <p:cNvPr id="25" name="Imagem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4095" y="5242074"/>
            <a:ext cx="3943350" cy="49530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218" y="6285028"/>
            <a:ext cx="2628900" cy="542925"/>
          </a:xfrm>
          <a:prstGeom prst="rect">
            <a:avLst/>
          </a:prstGeom>
        </p:spPr>
      </p:pic>
      <p:cxnSp>
        <p:nvCxnSpPr>
          <p:cNvPr id="27" name="Conector reto 26"/>
          <p:cNvCxnSpPr/>
          <p:nvPr/>
        </p:nvCxnSpPr>
        <p:spPr>
          <a:xfrm>
            <a:off x="2212393" y="3978343"/>
            <a:ext cx="34327" cy="2681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4179891" y="3852685"/>
            <a:ext cx="6824" cy="908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4191582" y="4864128"/>
            <a:ext cx="6824" cy="908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4199045" y="5860725"/>
            <a:ext cx="6824" cy="908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m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8660" y="4420957"/>
            <a:ext cx="257175" cy="133350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0579" y="4295263"/>
            <a:ext cx="976521" cy="461433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179477" y="1924705"/>
            <a:ext cx="88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Seja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469232" y="998685"/>
            <a:ext cx="2867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DISCRETIZAÇÃO</a:t>
            </a:r>
            <a:endParaRPr lang="en-US" sz="4400" i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328856" y="1425506"/>
            <a:ext cx="5330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as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equações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obtidas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lineares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utilização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método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explícito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0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 DE </a:t>
            </a:r>
            <a:r>
              <a:rPr lang="en-US" sz="4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TRAPPING-DETRAPPING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21"/>
          <p:cNvSpPr txBox="1"/>
          <p:nvPr/>
        </p:nvSpPr>
        <p:spPr>
          <a:xfrm>
            <a:off x="462103" y="982590"/>
            <a:ext cx="881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Parâmetros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 </a:t>
            </a:r>
            <a:r>
              <a:rPr lang="en-US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constantes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237221" y="1435957"/>
            <a:ext cx="7213799" cy="4211406"/>
            <a:chOff x="469233" y="1807583"/>
            <a:chExt cx="7213799" cy="4211406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3172" y="1807583"/>
              <a:ext cx="6791325" cy="2009775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766" y="3673046"/>
              <a:ext cx="6975266" cy="45720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173" y="4102950"/>
              <a:ext cx="6791325" cy="533400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233" y="4542614"/>
              <a:ext cx="6975266" cy="1476375"/>
            </a:xfrm>
            <a:prstGeom prst="rect">
              <a:avLst/>
            </a:prstGeom>
          </p:spPr>
        </p:pic>
      </p:grpSp>
      <p:sp>
        <p:nvSpPr>
          <p:cNvPr id="11" name="Retângulo 10"/>
          <p:cNvSpPr/>
          <p:nvPr/>
        </p:nvSpPr>
        <p:spPr>
          <a:xfrm>
            <a:off x="7267078" y="1435957"/>
            <a:ext cx="45635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AISI </a:t>
            </a:r>
            <a:r>
              <a:rPr lang="pt-BR" sz="2400" b="0" i="0" u="none" strike="noStrike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316L </a:t>
            </a:r>
          </a:p>
          <a:p>
            <a:pPr algn="ctr"/>
            <a:r>
              <a:rPr lang="pt-BR" sz="2400" b="0" i="0" u="none" strike="noStrike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11,3 </a:t>
            </a:r>
            <a:r>
              <a:rPr lang="pt-BR" sz="2400" b="0" i="0" u="none" strike="noStrike" baseline="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at</a:t>
            </a:r>
            <a:r>
              <a:rPr lang="pt-BR" sz="2400" b="0" i="0" u="none" strike="noStrike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.%</a:t>
            </a:r>
            <a:r>
              <a:rPr lang="pt-BR" sz="2400" b="0" i="0" u="none" strike="noStrike" baseline="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</a:t>
            </a:r>
            <a:endParaRPr lang="pt-BR" sz="2400" b="0" i="0" u="none" strike="noStrike" baseline="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pt-BR" sz="2400" b="0" i="0" u="none" strike="noStrike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19,5 </a:t>
            </a:r>
            <a:r>
              <a:rPr lang="pt-BR" sz="2400" b="0" i="0" u="none" strike="noStrike" baseline="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at</a:t>
            </a:r>
            <a:r>
              <a:rPr lang="pt-BR" sz="2400" b="0" i="0" u="none" strike="noStrike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.%Cr </a:t>
            </a:r>
          </a:p>
          <a:p>
            <a:pPr algn="ctr"/>
            <a:r>
              <a:rPr lang="pt-BR" sz="2400" b="0" i="0" u="none" strike="noStrike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69,2 at.% Fe</a:t>
            </a:r>
          </a:p>
          <a:p>
            <a:pPr algn="ctr"/>
            <a:endParaRPr lang="pt-BR" sz="2400" b="0" i="0" u="none" strike="noStrike" baseline="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pt-BR" b="0" i="0" u="none" strike="noStrike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Essa escolha foi feita pois foi o material utilizado por (MOSKALIOVIENE et al., 2011)</a:t>
            </a:r>
          </a:p>
          <a:p>
            <a:pPr algn="ctr"/>
            <a:r>
              <a:rPr lang="pt-BR" b="0" i="0" u="none" strike="noStrike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 (CHRISTIANSEN; DAHL; SOMERS, 2008) usa um AISI 316 com composição similar.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1828800" y="5533237"/>
            <a:ext cx="9326538" cy="1317107"/>
            <a:chOff x="1828800" y="5533237"/>
            <a:chExt cx="9326538" cy="1317107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8800" y="5533237"/>
              <a:ext cx="9326538" cy="1317107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36038" y="6378990"/>
              <a:ext cx="3019300" cy="345063"/>
            </a:xfrm>
            <a:prstGeom prst="rect">
              <a:avLst/>
            </a:prstGeom>
          </p:spPr>
        </p:pic>
      </p:grpSp>
      <p:sp>
        <p:nvSpPr>
          <p:cNvPr id="17" name="Retângulo 16"/>
          <p:cNvSpPr/>
          <p:nvPr/>
        </p:nvSpPr>
        <p:spPr>
          <a:xfrm>
            <a:off x="7267078" y="4969302"/>
            <a:ext cx="63934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densidade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corrente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média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= 0,44mA/cm</a:t>
            </a:r>
            <a:r>
              <a:rPr lang="en-US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698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RESULTADOS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046" y="2880299"/>
            <a:ext cx="6485672" cy="3152506"/>
          </a:xfrm>
          <a:prstGeom prst="rect">
            <a:avLst/>
          </a:prstGeom>
        </p:spPr>
      </p:pic>
      <p:cxnSp>
        <p:nvCxnSpPr>
          <p:cNvPr id="11" name="Conector reto 10"/>
          <p:cNvCxnSpPr/>
          <p:nvPr/>
        </p:nvCxnSpPr>
        <p:spPr>
          <a:xfrm>
            <a:off x="646653" y="1109232"/>
            <a:ext cx="0" cy="2084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646653" y="110923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Segunda Lei de </a:t>
            </a:r>
            <a:r>
              <a:rPr lang="pt-BR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Fick</a:t>
            </a:r>
            <a:endParaRPr lang="pt-B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 de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detrapping</a:t>
            </a:r>
            <a:endParaRPr lang="en-US" sz="2400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719988" y="6032805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para ambos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os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modelos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para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superficial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constante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após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2 horas</a:t>
            </a:r>
            <a:endParaRPr lang="en-US" sz="1600" b="1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5037855" y="1555327"/>
            <a:ext cx="13648" cy="1202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5051503" y="1492539"/>
            <a:ext cx="5540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superficial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constante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gás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plasma</a:t>
            </a:r>
          </a:p>
        </p:txBody>
      </p:sp>
    </p:spTree>
    <p:extLst>
      <p:ext uri="{BB962C8B-B14F-4D97-AF65-F5344CB8AC3E}">
        <p14:creationId xmlns:p14="http://schemas.microsoft.com/office/powerpoint/2010/main" val="18508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RESULTADOS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646653" y="1191120"/>
            <a:ext cx="0" cy="97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646653" y="1109232"/>
            <a:ext cx="544185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Segunda Lei de </a:t>
            </a:r>
            <a:r>
              <a:rPr lang="pt-BR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Fick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Superficial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Constante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 = 718K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pt-B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comportamento esperado pela Segunda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Lei de </a:t>
            </a:r>
            <a:r>
              <a:rPr lang="pt-B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Fick</a:t>
            </a:r>
            <a:endParaRPr lang="pt-BR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pt-BR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650173" y="3203800"/>
            <a:ext cx="654182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para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superficial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constante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após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2 horas</a:t>
            </a:r>
            <a:endParaRPr lang="en-US" sz="1600" b="1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486" y="506220"/>
            <a:ext cx="5101289" cy="269758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86" y="3619075"/>
            <a:ext cx="5203540" cy="2708902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5669158" y="6327977"/>
            <a:ext cx="654182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para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superficial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constante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após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22 horas</a:t>
            </a:r>
            <a:endParaRPr lang="en-US" sz="1600" b="1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646653" y="5186149"/>
            <a:ext cx="3024595" cy="1464993"/>
            <a:chOff x="646652" y="2388358"/>
            <a:chExt cx="4536796" cy="2224585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652" y="2500312"/>
              <a:ext cx="523875" cy="1857375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9294" y="2566987"/>
              <a:ext cx="3209925" cy="1790700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49998" y="2547890"/>
              <a:ext cx="933450" cy="1781175"/>
            </a:xfrm>
            <a:prstGeom prst="rect">
              <a:avLst/>
            </a:prstGeom>
          </p:spPr>
        </p:pic>
        <p:sp>
          <p:nvSpPr>
            <p:cNvPr id="19" name="Retângulo 18"/>
            <p:cNvSpPr/>
            <p:nvPr/>
          </p:nvSpPr>
          <p:spPr>
            <a:xfrm>
              <a:off x="646652" y="2388358"/>
              <a:ext cx="4536796" cy="222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63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RESULTADOS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646653" y="1163824"/>
            <a:ext cx="0" cy="97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646653" y="1109232"/>
            <a:ext cx="453967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Segunda Lei de </a:t>
            </a:r>
            <a:r>
              <a:rPr lang="pt-BR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Fick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Gasosa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= 718K</a:t>
            </a: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divergência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com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experimentais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como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esperado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 inferior à 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esperada pela solução da 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equação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7" name="Retângulo 6"/>
          <p:cNvSpPr/>
          <p:nvPr/>
        </p:nvSpPr>
        <p:spPr>
          <a:xfrm>
            <a:off x="5386732" y="4316606"/>
            <a:ext cx="65418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para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gasosa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após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22 horas, com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resultado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experimental de (CHRISTIANSEN; DAHL; SOMERS, 2008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904" y="618489"/>
            <a:ext cx="6919655" cy="3631999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646653" y="5186149"/>
            <a:ext cx="3024595" cy="1464993"/>
            <a:chOff x="646652" y="2388358"/>
            <a:chExt cx="4536796" cy="2224585"/>
          </a:xfrm>
        </p:grpSpPr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652" y="2500312"/>
              <a:ext cx="523875" cy="1857375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9294" y="2566987"/>
              <a:ext cx="3209925" cy="1790700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9998" y="2547890"/>
              <a:ext cx="933450" cy="1781175"/>
            </a:xfrm>
            <a:prstGeom prst="rect">
              <a:avLst/>
            </a:prstGeom>
          </p:spPr>
        </p:pic>
        <p:sp>
          <p:nvSpPr>
            <p:cNvPr id="24" name="Retângulo 23"/>
            <p:cNvSpPr/>
            <p:nvPr/>
          </p:nvSpPr>
          <p:spPr>
            <a:xfrm>
              <a:off x="646652" y="2388358"/>
              <a:ext cx="4536796" cy="222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tângulo 4"/>
          <p:cNvSpPr/>
          <p:nvPr/>
        </p:nvSpPr>
        <p:spPr>
          <a:xfrm>
            <a:off x="4835857" y="5132796"/>
            <a:ext cx="70927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número de interstícios ocupados na camada 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superficial é maior, reduz a probabilidade de saltos 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 o fluxo de átomos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atraso na propagação da 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 para dentro do material</a:t>
            </a:r>
            <a:endParaRPr lang="pt-BR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3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RESULTADOS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646653" y="1163824"/>
            <a:ext cx="0" cy="97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646653" y="1109232"/>
            <a:ext cx="5726851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Segunda Lei de </a:t>
            </a:r>
            <a:r>
              <a:rPr lang="pt-BR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Fick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Plasma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= 673K</a:t>
            </a: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valores obtidos para a concentração superficial  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superaram os obtidas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para </a:t>
            </a:r>
            <a:r>
              <a:rPr lang="pt-B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gás</a:t>
            </a:r>
            <a:endParaRPr lang="pt-B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pt-BR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o valor de 40% superestima os valores da 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literatura para a concentração de nitrogênio na 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pt-B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austenita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expandida – pre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cipitação</a:t>
            </a:r>
          </a:p>
          <a:p>
            <a:endParaRPr lang="pt-BR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profundidade</a:t>
            </a:r>
          </a:p>
        </p:txBody>
      </p:sp>
      <p:sp>
        <p:nvSpPr>
          <p:cNvPr id="7" name="Retângulo 6"/>
          <p:cNvSpPr/>
          <p:nvPr/>
        </p:nvSpPr>
        <p:spPr>
          <a:xfrm>
            <a:off x="6073254" y="3185067"/>
            <a:ext cx="61187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Resultado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para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gasosa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após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2 horas, com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resultados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experimentais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retirados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artigo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de (MOSKALIOVIENE et al., 2011)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994" y="459751"/>
            <a:ext cx="5186565" cy="2823228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646653" y="5186149"/>
            <a:ext cx="3024595" cy="1464993"/>
            <a:chOff x="646652" y="2388358"/>
            <a:chExt cx="4536796" cy="2224585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652" y="2500312"/>
              <a:ext cx="523875" cy="1857375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9294" y="2566987"/>
              <a:ext cx="3209925" cy="1790700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9998" y="2547890"/>
              <a:ext cx="933450" cy="1781175"/>
            </a:xfrm>
            <a:prstGeom prst="rect">
              <a:avLst/>
            </a:prstGeom>
          </p:spPr>
        </p:pic>
        <p:sp>
          <p:nvSpPr>
            <p:cNvPr id="22" name="Retângulo 21"/>
            <p:cNvSpPr/>
            <p:nvPr/>
          </p:nvSpPr>
          <p:spPr>
            <a:xfrm>
              <a:off x="646652" y="2388358"/>
              <a:ext cx="4536796" cy="222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tângulo 22"/>
          <p:cNvSpPr/>
          <p:nvPr/>
        </p:nvSpPr>
        <p:spPr>
          <a:xfrm>
            <a:off x="6256012" y="6509821"/>
            <a:ext cx="654182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para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plasma,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após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22 horas</a:t>
            </a:r>
            <a:endParaRPr lang="en-US" sz="1600" b="1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938" y="3720411"/>
            <a:ext cx="5268778" cy="28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RESULTADOS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646653" y="1163824"/>
            <a:ext cx="0" cy="97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646653" y="1109232"/>
            <a:ext cx="560402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Detrapping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Superficial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Constante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= </a:t>
            </a:r>
            <a:r>
              <a:rPr lang="en-US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673K</a:t>
            </a:r>
            <a:endParaRPr lang="en-US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pt-B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comportamento esperado</a:t>
            </a:r>
          </a:p>
          <a:p>
            <a:endParaRPr lang="pt-B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subestimou resultado final 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- influência das tensões</a:t>
            </a:r>
          </a:p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7" name="Retângulo 6"/>
          <p:cNvSpPr/>
          <p:nvPr/>
        </p:nvSpPr>
        <p:spPr>
          <a:xfrm>
            <a:off x="5619947" y="3317998"/>
            <a:ext cx="69783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Resultado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para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concetração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superficial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contante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após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22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horas, com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resultados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experimentais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de (CHRISTIANSEN; DAHL; SOMERS, 2008)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78" y="5303785"/>
            <a:ext cx="702909" cy="121933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16" y="467037"/>
            <a:ext cx="5529324" cy="2941548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646653" y="5186149"/>
            <a:ext cx="3024595" cy="1464993"/>
            <a:chOff x="646652" y="2388358"/>
            <a:chExt cx="4536796" cy="2224585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652" y="2500312"/>
              <a:ext cx="523875" cy="1857375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9294" y="2566987"/>
              <a:ext cx="3209925" cy="1790700"/>
            </a:xfrm>
            <a:prstGeom prst="rect">
              <a:avLst/>
            </a:prstGeom>
          </p:spPr>
        </p:pic>
        <p:sp>
          <p:nvSpPr>
            <p:cNvPr id="23" name="Retângulo 22"/>
            <p:cNvSpPr/>
            <p:nvPr/>
          </p:nvSpPr>
          <p:spPr>
            <a:xfrm>
              <a:off x="646652" y="2388358"/>
              <a:ext cx="4536796" cy="222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144" y="3902773"/>
            <a:ext cx="5489696" cy="2680129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5470142" y="6481188"/>
            <a:ext cx="6978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Perfil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ne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nitrogênio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livre e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aprisionado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após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2h</a:t>
            </a:r>
            <a:endParaRPr lang="en-US" sz="16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78" y="5303785"/>
            <a:ext cx="702909" cy="1219332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646653" y="5186149"/>
            <a:ext cx="3024595" cy="1464993"/>
            <a:chOff x="646652" y="2388358"/>
            <a:chExt cx="4536796" cy="2224585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652" y="2500312"/>
              <a:ext cx="523875" cy="1857375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9294" y="2566987"/>
              <a:ext cx="3209925" cy="1790700"/>
            </a:xfrm>
            <a:prstGeom prst="rect">
              <a:avLst/>
            </a:prstGeom>
          </p:spPr>
        </p:pic>
        <p:sp>
          <p:nvSpPr>
            <p:cNvPr id="23" name="Retângulo 22"/>
            <p:cNvSpPr/>
            <p:nvPr/>
          </p:nvSpPr>
          <p:spPr>
            <a:xfrm>
              <a:off x="646652" y="2388358"/>
              <a:ext cx="4536796" cy="222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RESULTADOS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646653" y="1150176"/>
            <a:ext cx="0" cy="97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646653" y="1109232"/>
            <a:ext cx="5917919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Detrapping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Gasosa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= </a:t>
            </a:r>
            <a:r>
              <a:rPr lang="en-US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673K</a:t>
            </a:r>
          </a:p>
          <a:p>
            <a:endParaRPr lang="pt-B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+ concentração na superfície ultrapassa àquela do 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 que se espera obter</a:t>
            </a:r>
          </a:p>
          <a:p>
            <a:endParaRPr lang="pt-BR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 tendência </a:t>
            </a: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é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concentração de nitrogênio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livre 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aumentar e a </a:t>
            </a: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outra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 manter </a:t>
            </a: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constante pois a </a:t>
            </a:r>
            <a:endParaRPr lang="pt-BR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possibilidade dos </a:t>
            </a: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átomos estarem aprisionados é </a:t>
            </a:r>
            <a:endParaRPr lang="pt-BR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maior </a:t>
            </a: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do que estarem livres,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 uma </a:t>
            </a: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vez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aprisionados é </a:t>
            </a:r>
            <a:r>
              <a:rPr lang="pt-BR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díficil</a:t>
            </a:r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deixarem essa posição. </a:t>
            </a:r>
          </a:p>
        </p:txBody>
      </p:sp>
      <p:sp>
        <p:nvSpPr>
          <p:cNvPr id="7" name="Retângulo 6"/>
          <p:cNvSpPr/>
          <p:nvPr/>
        </p:nvSpPr>
        <p:spPr>
          <a:xfrm>
            <a:off x="6168788" y="3232246"/>
            <a:ext cx="602321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Resultado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para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gasosa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após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8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horas, com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resultados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experimentais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de (CHRISTIANSEN; DAHL; SOMERS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2008)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572" y="417499"/>
            <a:ext cx="5427599" cy="2872003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5038997" y="6522809"/>
            <a:ext cx="771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Perfil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ne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nitrogênio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livre e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aprisionado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longo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do tempo</a:t>
            </a:r>
            <a:endParaRPr lang="en-US" sz="16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753" y="3798277"/>
            <a:ext cx="5250178" cy="27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7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RESULTADOS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646653" y="1163824"/>
            <a:ext cx="0" cy="978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646653" y="1109232"/>
            <a:ext cx="475537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Detrapping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Plasma</a:t>
            </a:r>
          </a:p>
          <a:p>
            <a:r>
              <a:rPr lang="en-US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= 673K</a:t>
            </a:r>
            <a:endParaRPr lang="pt-B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subestimou a concentração real obtida  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por (MOSKALIOVIENE et al., 2011)</a:t>
            </a:r>
          </a:p>
          <a:p>
            <a:endParaRPr lang="pt-B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nenhum modelo obteve valores próximos daqueles obtidos por </a:t>
            </a:r>
            <a:r>
              <a:rPr lang="pt-B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Galdikas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para um intervalo de tempo pequeno como 2 horas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926842" y="4105197"/>
            <a:ext cx="7328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Resultado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para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plasma,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após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 horas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78" y="5303785"/>
            <a:ext cx="702909" cy="1219332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646653" y="5186149"/>
            <a:ext cx="3024595" cy="1464993"/>
            <a:chOff x="646652" y="2388358"/>
            <a:chExt cx="4536796" cy="2224585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652" y="2500312"/>
              <a:ext cx="523875" cy="1857375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9294" y="2566987"/>
              <a:ext cx="3209925" cy="1790700"/>
            </a:xfrm>
            <a:prstGeom prst="rect">
              <a:avLst/>
            </a:prstGeom>
          </p:spPr>
        </p:pic>
        <p:sp>
          <p:nvSpPr>
            <p:cNvPr id="23" name="Retângulo 22"/>
            <p:cNvSpPr/>
            <p:nvPr/>
          </p:nvSpPr>
          <p:spPr>
            <a:xfrm>
              <a:off x="646652" y="2388358"/>
              <a:ext cx="4536796" cy="222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2025" y="628398"/>
            <a:ext cx="6618722" cy="3476799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5324204" y="518614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simplificações ligadas a características do processo</a:t>
            </a:r>
          </a:p>
          <a:p>
            <a:r>
              <a:rPr lang="pt-B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- </a:t>
            </a:r>
            <a:r>
              <a:rPr lang="pt-B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Galdikas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considerou </a:t>
            </a:r>
            <a:r>
              <a:rPr lang="pt-BR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swelling</a:t>
            </a:r>
            <a:endParaRPr lang="pt-BR" sz="2000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constantes </a:t>
            </a:r>
            <a:r>
              <a:rPr lang="pt-BR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pt-BR" sz="20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 </a:t>
            </a:r>
            <a:r>
              <a:rPr lang="pt-BR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pt-BR" sz="20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(4</a:t>
            </a:r>
            <a:r>
              <a:rPr lang="el-G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condi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ção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contorno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pt-BR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pt-BR" sz="2000" i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superficie</a:t>
            </a:r>
            <a:endParaRPr lang="pt-BR" sz="2000" i="1" baseline="-25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DISCUSSÃO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469231" y="1228298"/>
            <a:ext cx="1095097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divergência nos experimentos</a:t>
            </a: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gas x plasma</a:t>
            </a:r>
          </a:p>
          <a:p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limitações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temperaturas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inferiores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 450 °C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possibilidade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precipitação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sputtering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defeitos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causados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pelo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bombardeamento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íons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plasma</a:t>
            </a: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reações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superfície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influência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tensões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causadas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pela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expansão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reticulado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influência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composição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no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coeficiente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3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3971493" y="0"/>
            <a:ext cx="4572004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355302" y="1816376"/>
            <a:ext cx="33794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pt-BR" sz="3600" b="1" u="sng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pt-BR" sz="3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ESTUDAR O PROBLEMA E MODELOS DA LITERATURA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45000" y="1474617"/>
            <a:ext cx="362498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u="sng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pt-BR" sz="3600" b="1" u="sng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CRIAR UM MODELO SIMPLES E FAZER UM TRABALHO DIDÁTICO</a:t>
            </a:r>
            <a:endParaRPr lang="en-US" sz="3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497237" y="2028616"/>
            <a:ext cx="33794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pt-BR" sz="3600" b="1" u="sng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pt-BR" sz="3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TESTAR E TIRAR CONCLUSÕES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5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DISCUSSÃO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469231" y="1228298"/>
            <a:ext cx="109509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alternativa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para a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condição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contorno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da 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 plasma</a:t>
            </a:r>
          </a:p>
          <a:p>
            <a:endParaRPr lang="pt-B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pt-B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pt-BR" sz="20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sputtering</a:t>
            </a:r>
            <a:r>
              <a:rPr lang="pt-BR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≡ </a:t>
            </a:r>
            <a:r>
              <a:rPr lang="pt-B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remove a camada superficial</a:t>
            </a: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≡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influencia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cin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ética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processo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crescimento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profundidade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gás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métodos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preparação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superf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ície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efeito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cinética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das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reações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superfície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no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perfil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tensões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residuais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compressão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≡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força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motriz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adicional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para a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extende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para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profundidades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maiores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mas a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superfície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é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reduzida</a:t>
            </a:r>
            <a:endParaRPr lang="pt-B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268" y="936418"/>
            <a:ext cx="3114675" cy="790575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7634268" y="1585872"/>
            <a:ext cx="5649477" cy="109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constante determinada pelas reações diretas </a:t>
            </a:r>
          </a:p>
          <a:p>
            <a:r>
              <a:rPr lang="pt-BR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pt-B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–</a:t>
            </a:r>
            <a:r>
              <a:rPr lang="pt-B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constante determinada pelas reações inversas</a:t>
            </a:r>
          </a:p>
          <a:p>
            <a:r>
              <a:rPr lang="el-GR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pt-B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–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densidade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do metal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pt-BR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pt-BR" sz="2000" baseline="-25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1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CONCLUSÃO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469231" y="1228298"/>
            <a:ext cx="1172276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validade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com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relação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comportamento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no interior do material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afinidade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entre 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cromo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 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nitrogênio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que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provoca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um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efeito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aprisionamento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nitrogênio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em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sítios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cromo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pode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ser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modelada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matematicamente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considerando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que 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fenômeno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segue 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cinética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primeira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ordem</a:t>
            </a:r>
            <a:endParaRPr lang="pt-BR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condições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contorno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gás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-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satisfatório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plasma –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simplificações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podem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ter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influenciado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no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resultado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possibilidades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melhoria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≡ considerer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preparação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superfície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sputtering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ou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outros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efeitos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introdução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átomo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sz="20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swelling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testar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outros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valores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entrada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influência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das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tensões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compressão</a:t>
            </a:r>
            <a:endParaRPr lang="pt-B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93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77421" y="191070"/>
            <a:ext cx="11778018" cy="6469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3272588" y="2093494"/>
            <a:ext cx="5775159" cy="18889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endParaRPr lang="en-US" sz="3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838074" y="2253143"/>
            <a:ext cx="570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OBRIGADA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122686" y="4969042"/>
            <a:ext cx="407496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Segoe UI Semilight" panose="020B0402040204020203" pitchFamily="34" charset="0"/>
                <a:ea typeface="Cambria Math" panose="02040503050406030204" pitchFamily="18" charset="0"/>
                <a:cs typeface="Segoe UI Semilight" panose="020B0402040204020203" pitchFamily="34" charset="0"/>
              </a:rPr>
              <a:t>Julia </a:t>
            </a:r>
            <a:r>
              <a:rPr lang="en-US" sz="2800" dirty="0" err="1" smtClean="0">
                <a:latin typeface="Segoe UI Semilight" panose="020B0402040204020203" pitchFamily="34" charset="0"/>
                <a:ea typeface="Cambria Math" panose="02040503050406030204" pitchFamily="18" charset="0"/>
                <a:cs typeface="Segoe UI Semilight" panose="020B0402040204020203" pitchFamily="34" charset="0"/>
              </a:rPr>
              <a:t>Fernandes</a:t>
            </a:r>
            <a:r>
              <a:rPr lang="en-US" sz="2800" dirty="0" smtClean="0">
                <a:latin typeface="Segoe UI Semilight" panose="020B0402040204020203" pitchFamily="34" charset="0"/>
                <a:ea typeface="Cambria Math" panose="02040503050406030204" pitchFamily="18" charset="0"/>
                <a:cs typeface="Segoe UI Semilight" panose="020B0402040204020203" pitchFamily="34" charset="0"/>
              </a:rPr>
              <a:t> Moraes</a:t>
            </a:r>
          </a:p>
          <a:p>
            <a:pPr algn="ctr"/>
            <a:r>
              <a:rPr lang="en-US" sz="2000" dirty="0" smtClean="0">
                <a:latin typeface="Segoe UI Semilight" panose="020B0402040204020203" pitchFamily="34" charset="0"/>
                <a:ea typeface="Cambria Math" panose="02040503050406030204" pitchFamily="18" charset="0"/>
                <a:cs typeface="Segoe UI Semilight" panose="020B0402040204020203" pitchFamily="34" charset="0"/>
              </a:rPr>
              <a:t>fmoraes.julia@gmail.com</a:t>
            </a:r>
          </a:p>
          <a:p>
            <a:pPr algn="ctr"/>
            <a:r>
              <a:rPr lang="en-US" sz="2000" dirty="0" smtClean="0">
                <a:latin typeface="Segoe UI Semilight" panose="020B0402040204020203" pitchFamily="34" charset="0"/>
                <a:ea typeface="Cambria Math" panose="02040503050406030204" pitchFamily="18" charset="0"/>
                <a:cs typeface="Segoe UI Semilight" panose="020B0402040204020203" pitchFamily="34" charset="0"/>
              </a:rPr>
              <a:t>https://github.com/juliafmoraes/tcc</a:t>
            </a:r>
            <a:endParaRPr lang="en-US" sz="2000" dirty="0">
              <a:latin typeface="Segoe UI Semilight" panose="020B0402040204020203" pitchFamily="34" charset="0"/>
              <a:ea typeface="Cambria Math" panose="02040503050406030204" pitchFamily="18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8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REVISÃO BIBLIOGRÁFICA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9232" y="1090135"/>
            <a:ext cx="116345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transporte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matéria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movimentos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moleculares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aleatórios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diferença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potencial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químico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força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motriz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Fluxo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massa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difundida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por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unidade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tempo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através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uma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área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perpendicular à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direção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movimento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massa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Regime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Estacionário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Primeira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Lei de Fick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Regime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Não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Estacionário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Segunda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Lei de Fick</a:t>
            </a: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327" y="4066162"/>
            <a:ext cx="4210050" cy="809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47" y="5197117"/>
            <a:ext cx="2131610" cy="83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1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REVISÃO BIBLIOGRÁFICA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55003" y="2447573"/>
            <a:ext cx="2764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Segunda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Lei de Fick</a:t>
            </a: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817" y="2362789"/>
            <a:ext cx="2131610" cy="8346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746" y="4260892"/>
            <a:ext cx="2162175" cy="5619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533" y="4910267"/>
            <a:ext cx="3276600" cy="1143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889" y="3242500"/>
            <a:ext cx="1703890" cy="82991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6145" y="1937807"/>
            <a:ext cx="4416126" cy="3704273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8737620" y="5576535"/>
            <a:ext cx="32481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FONTE: Callister, 1940</a:t>
            </a:r>
            <a:endParaRPr lang="en-US" sz="1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69232" y="1107011"/>
            <a:ext cx="11634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Condições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Contorno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Condição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Inicial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permitem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resolver as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equações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55002" y="3374446"/>
            <a:ext cx="2764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Segunda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Lei de Fick 1D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15297" y="4260892"/>
            <a:ext cx="2764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Condição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Inicial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15297" y="5066268"/>
            <a:ext cx="2764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Condição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Contorno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8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REVISÃO BIBLIOGRÁFICA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466137" y="1107197"/>
            <a:ext cx="116345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Mecanismos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microestrutura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forças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interatômicas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por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lacuna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intersticial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por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contorno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grão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Coeficiente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605516" y="911618"/>
            <a:ext cx="5117912" cy="51861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POSIÇÃO LIVRE ADJACENTE À POSIÇÃO ATUAL </a:t>
            </a:r>
          </a:p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+ </a:t>
            </a:r>
          </a:p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ENERGIA PARA QUEBRAR AS LIGAÇÕES QUÍMICAS COM SEUS VIZINHOS E CAUSAR UMA DISTORÇÃO NO RETICULADO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30" y="3863362"/>
            <a:ext cx="1819275" cy="6191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30" y="5105400"/>
            <a:ext cx="3009900" cy="175260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505" y="4499549"/>
            <a:ext cx="30099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REVISÃO BIBLIOGRÁFICA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469232" y="1090135"/>
            <a:ext cx="726904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adição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nitrogênio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atravé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melhorar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propriedades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mecânicas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dureza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aumenta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resistência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desgaste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sem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afetar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resistência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à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corrosão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Aços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austeníticos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estrutura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austenítica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temperatura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ambiente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(CFC)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costumam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ter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resistência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à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corrosão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Nitrogênio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em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aços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austeníticos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ocupa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interstícios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octaédricos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temperatura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ideal para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evitar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precipitação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450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°C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relação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com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cromo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724633" y="600501"/>
            <a:ext cx="4107976" cy="58626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Austenita</a:t>
            </a:r>
            <a:r>
              <a:rPr lang="en-US" sz="24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Expandida</a:t>
            </a:r>
            <a:endParaRPr lang="en-US" sz="2400" b="1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soluçã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supersaturada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</a:p>
          <a:p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átomos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intersticiais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(N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C)</a:t>
            </a:r>
          </a:p>
          <a:p>
            <a:endParaRPr lang="en-US" sz="24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≡ [N] entre 9 a 20% </a:t>
            </a:r>
            <a:r>
              <a:rPr lang="en-US" sz="1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(WILLIAMSON) </a:t>
            </a:r>
          </a:p>
          <a:p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até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30% </a:t>
            </a:r>
            <a:r>
              <a:rPr lang="en-US" sz="1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(MOSKALIOVIENE)</a:t>
            </a:r>
          </a:p>
          <a:p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expansão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reticulado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cristalino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(11%) </a:t>
            </a:r>
            <a:r>
              <a:rPr lang="en-US" sz="1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(SOMERS)</a:t>
            </a:r>
            <a:endParaRPr lang="en-US" sz="24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tensão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residual de </a:t>
            </a:r>
          </a:p>
          <a:p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compressão</a:t>
            </a:r>
            <a:endParaRPr lang="en-US" sz="24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elevada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dureza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redução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da taxa de </a:t>
            </a:r>
            <a:r>
              <a:rPr lang="en-US" sz="24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desgaste</a:t>
            </a:r>
            <a:endParaRPr lang="en-US" sz="24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REVISÃO BIBLIOGRÁFICA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469232" y="1109232"/>
            <a:ext cx="123187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pt-BR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Perfil de concentração de nitrogênio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não é consistente com o perfil obtido pela resolução</a:t>
            </a: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da Segunda Lei de </a:t>
            </a:r>
            <a:r>
              <a:rPr lang="pt-BR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Fick</a:t>
            </a:r>
            <a:endParaRPr lang="pt-B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caracterizado por um platô seguido de uma queda </a:t>
            </a:r>
          </a:p>
          <a:p>
            <a:r>
              <a:rPr lang="pt-B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brusca da concentração</a:t>
            </a:r>
          </a:p>
          <a:p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pt-BR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Modelos</a:t>
            </a:r>
            <a:endParaRPr lang="en-U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</a:t>
            </a:r>
            <a:r>
              <a:rPr lang="en-US" sz="2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detrapping</a:t>
            </a:r>
            <a:endParaRPr lang="en-US" sz="2400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coeficiente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difusão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dependente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influência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tensões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≡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combinação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fatores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645" y="3902506"/>
            <a:ext cx="3904166" cy="2734284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8734650" y="3540506"/>
            <a:ext cx="27947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FONTE: </a:t>
            </a:r>
            <a:r>
              <a:rPr lang="en-US" sz="1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Moskalioviene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et al., 2011</a:t>
            </a:r>
            <a:endParaRPr lang="en-US" sz="1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475338" y="6523879"/>
            <a:ext cx="3452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FONTE: Christiansen, Dahl, Somers,  2008</a:t>
            </a:r>
            <a:endParaRPr lang="en-US" sz="1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594" y="755346"/>
            <a:ext cx="3604217" cy="28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9232" y="320694"/>
            <a:ext cx="10301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MATERIAIS E MÉTODOS</a:t>
            </a: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301597"/>
            <a:ext cx="114202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469232" y="1109232"/>
            <a:ext cx="49216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pt-BR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Segunda Lei de </a:t>
            </a:r>
            <a:r>
              <a:rPr lang="pt-BR" sz="24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Fick</a:t>
            </a:r>
            <a:endParaRPr lang="pt-BR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pt-BR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pt-B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pt-BR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Modelo de </a:t>
            </a:r>
            <a:r>
              <a:rPr lang="en-US" sz="24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trapping-</a:t>
            </a:r>
            <a:r>
              <a:rPr lang="en-US" sz="2400" b="1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detrapping</a:t>
            </a:r>
            <a:endParaRPr lang="en-US" sz="2400" b="1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Diferenças</a:t>
            </a:r>
            <a:r>
              <a:rPr 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Finitas</a:t>
            </a:r>
            <a:endParaRPr lang="en-US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4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Algoritmo</a:t>
            </a:r>
            <a:r>
              <a:rPr 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de Thomas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3534770" y="1117428"/>
            <a:ext cx="13648" cy="1202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3548418" y="1054640"/>
            <a:ext cx="5540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superficial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constante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gás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plasma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4997356" y="2623462"/>
            <a:ext cx="13648" cy="1202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5011004" y="2560674"/>
            <a:ext cx="5540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concentração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superficial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constante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gás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nitretação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plasma</a:t>
            </a:r>
          </a:p>
        </p:txBody>
      </p:sp>
      <p:cxnSp>
        <p:nvCxnSpPr>
          <p:cNvPr id="16" name="Conector reto 15"/>
          <p:cNvCxnSpPr/>
          <p:nvPr/>
        </p:nvCxnSpPr>
        <p:spPr>
          <a:xfrm>
            <a:off x="3250441" y="4332215"/>
            <a:ext cx="0" cy="8309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3250441" y="4291271"/>
            <a:ext cx="55409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implícita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explícita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1765</Words>
  <Application>Microsoft Office PowerPoint</Application>
  <PresentationFormat>Widescreen</PresentationFormat>
  <Paragraphs>359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1" baseType="lpstr">
      <vt:lpstr>Arabic Typesetting</vt:lpstr>
      <vt:lpstr>Arial</vt:lpstr>
      <vt:lpstr>Calibri</vt:lpstr>
      <vt:lpstr>Calibri Light</vt:lpstr>
      <vt:lpstr>Cambria Math</vt:lpstr>
      <vt:lpstr>FrankRuehl</vt:lpstr>
      <vt:lpstr>Segoe UI Semilight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 Moraes</dc:creator>
  <cp:lastModifiedBy>Julia Moraes</cp:lastModifiedBy>
  <cp:revision>81</cp:revision>
  <dcterms:created xsi:type="dcterms:W3CDTF">2019-12-07T20:40:44Z</dcterms:created>
  <dcterms:modified xsi:type="dcterms:W3CDTF">2019-12-09T02:03:52Z</dcterms:modified>
</cp:coreProperties>
</file>