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3F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CA4-13F7-4AE2-940A-A9C58B9EDAF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4835" y="0"/>
            <a:ext cx="4473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1538283" y="0"/>
            <a:ext cx="454815" cy="6858000"/>
            <a:chOff x="11713977" y="0"/>
            <a:chExt cx="276740" cy="6858000"/>
          </a:xfrm>
          <a:solidFill>
            <a:schemeClr val="tx1"/>
          </a:solidFill>
        </p:grpSpPr>
        <p:sp>
          <p:nvSpPr>
            <p:cNvPr id="5" name="Retângulo 4"/>
            <p:cNvSpPr/>
            <p:nvPr/>
          </p:nvSpPr>
          <p:spPr>
            <a:xfrm flipH="1">
              <a:off x="11831543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tângulo 5"/>
            <p:cNvSpPr/>
            <p:nvPr/>
          </p:nvSpPr>
          <p:spPr>
            <a:xfrm flipH="1">
              <a:off x="11944998" y="0"/>
              <a:ext cx="45719" cy="685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1713977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tângulo 2"/>
          <p:cNvSpPr/>
          <p:nvPr/>
        </p:nvSpPr>
        <p:spPr>
          <a:xfrm>
            <a:off x="3574853" y="191068"/>
            <a:ext cx="8000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Escola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Politécnica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da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Universidade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de São Paulo</a:t>
            </a:r>
          </a:p>
          <a:p>
            <a:pPr algn="r"/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Trabalho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Formatura</a:t>
            </a:r>
            <a:endParaRPr lang="en-US" sz="2400" dirty="0"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Orientador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Prof.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Doutor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Eduardo de Franco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Monlevade</a:t>
            </a:r>
            <a:endParaRPr lang="en-US" sz="2400" dirty="0" smtClean="0"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endParaRPr lang="en-US" sz="2400" dirty="0"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400" dirty="0" err="1" smtClean="0"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400" dirty="0" smtClean="0"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r"/>
            <a:endParaRPr lang="en-US" sz="2400" dirty="0"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31701" y="4272677"/>
            <a:ext cx="10488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ea typeface="Cambria Math" panose="02040503050406030204" pitchFamily="18" charset="0"/>
                <a:cs typeface="FrankRuehl" panose="020E0503060101010101" pitchFamily="34" charset="-79"/>
              </a:rPr>
              <a:t>Análise numérica da difusão de nitrogênio em aços inoxidáveis </a:t>
            </a:r>
            <a:r>
              <a:rPr lang="pt-BR" sz="5400" b="1" dirty="0" err="1" smtClean="0">
                <a:ea typeface="Cambria Math" panose="02040503050406030204" pitchFamily="18" charset="0"/>
                <a:cs typeface="FrankRuehl" panose="020E0503060101010101" pitchFamily="34" charset="-79"/>
              </a:rPr>
              <a:t>austeníticos</a:t>
            </a:r>
            <a:endParaRPr lang="en-US" sz="5400" dirty="0">
              <a:ea typeface="Cambria Math" panose="02040503050406030204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SEGUNDA LEI DE FICK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302023"/>
            <a:ext cx="3343505" cy="9140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29" y="1404000"/>
            <a:ext cx="4724400" cy="9810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85" y="2216075"/>
            <a:ext cx="2162175" cy="5619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2" y="2865450"/>
            <a:ext cx="3276600" cy="1143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54" y="2349425"/>
            <a:ext cx="43243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676" y="2778050"/>
            <a:ext cx="6076312" cy="1297315"/>
          </a:xfrm>
          <a:prstGeom prst="rect">
            <a:avLst/>
          </a:prstGeom>
        </p:spPr>
      </p:pic>
      <p:cxnSp>
        <p:nvCxnSpPr>
          <p:cNvPr id="21" name="Conector de seta reta 20"/>
          <p:cNvCxnSpPr/>
          <p:nvPr/>
        </p:nvCxnSpPr>
        <p:spPr>
          <a:xfrm>
            <a:off x="3990161" y="2545998"/>
            <a:ext cx="2069448" cy="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002624" y="2159536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ea typeface="Cambria Math" panose="02040503050406030204" pitchFamily="18" charset="0"/>
              </a:rPr>
              <a:t>método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implícito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8848" y="4008451"/>
            <a:ext cx="3799571" cy="27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DIFERENÇAS FINITAS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2" y="1037324"/>
            <a:ext cx="6274186" cy="1598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26" y="2972554"/>
            <a:ext cx="1276350" cy="352425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3589824" y="2722887"/>
            <a:ext cx="1285875" cy="314325"/>
            <a:chOff x="5048250" y="3873260"/>
            <a:chExt cx="1285875" cy="31432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250" y="3882786"/>
              <a:ext cx="409575" cy="295275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825" y="3873260"/>
              <a:ext cx="876300" cy="31432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874" y="3073432"/>
            <a:ext cx="1009650" cy="5715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63" y="2681423"/>
            <a:ext cx="1733550" cy="37147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672" y="3180190"/>
            <a:ext cx="619125" cy="3524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473" y="3203362"/>
            <a:ext cx="628650" cy="33337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447" y="3655011"/>
            <a:ext cx="7239000" cy="8382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93" y="4496438"/>
            <a:ext cx="4933950" cy="5619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575" y="5310682"/>
            <a:ext cx="3419475" cy="71437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663" y="6021211"/>
            <a:ext cx="4171950" cy="66675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1481" y="5352426"/>
            <a:ext cx="6819900" cy="1343025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71708" y="3825482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ea typeface="Cambria Math" panose="02040503050406030204" pitchFamily="18" charset="0"/>
              </a:rPr>
              <a:t>Série</a:t>
            </a:r>
            <a:r>
              <a:rPr lang="en-US" sz="2000" dirty="0" smtClean="0">
                <a:ea typeface="Cambria Math" panose="02040503050406030204" pitchFamily="18" charset="0"/>
              </a:rPr>
              <a:t> de Taylor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50127" y="1244178"/>
            <a:ext cx="2697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ea typeface="Cambria Math" panose="02040503050406030204" pitchFamily="18" charset="0"/>
              </a:rPr>
              <a:t>Equação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diferencial</a:t>
            </a:r>
            <a:r>
              <a:rPr lang="en-US" sz="2000" dirty="0" smtClean="0"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Dirichlet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48880" y="2626831"/>
            <a:ext cx="5155520" cy="101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/>
          <p:cNvSpPr/>
          <p:nvPr/>
        </p:nvSpPr>
        <p:spPr>
          <a:xfrm>
            <a:off x="153596" y="4398861"/>
            <a:ext cx="11801843" cy="233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6319518" y="3128151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40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DIFERENÇAS FINITAS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600"/>
            <a:ext cx="6781800" cy="2867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40" y="1042338"/>
            <a:ext cx="1571625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30268"/>
            <a:ext cx="1552575" cy="3314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5" y="1457039"/>
            <a:ext cx="3305175" cy="375285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879678" y="5568378"/>
            <a:ext cx="6387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resolvido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utilizando</a:t>
            </a:r>
            <a:r>
              <a:rPr lang="en-US" sz="2000" dirty="0" smtClean="0">
                <a:ea typeface="Cambria Math" panose="02040503050406030204" pitchFamily="18" charset="0"/>
              </a:rPr>
              <a:t> o </a:t>
            </a:r>
            <a:r>
              <a:rPr lang="en-US" sz="2000" dirty="0" err="1" smtClean="0">
                <a:ea typeface="Cambria Math" panose="02040503050406030204" pitchFamily="18" charset="0"/>
              </a:rPr>
              <a:t>Algoritmo</a:t>
            </a:r>
            <a:r>
              <a:rPr lang="en-US" sz="2000" dirty="0" smtClean="0">
                <a:ea typeface="Cambria Math" panose="02040503050406030204" pitchFamily="18" charset="0"/>
              </a:rPr>
              <a:t> de Thomas</a:t>
            </a:r>
          </a:p>
        </p:txBody>
      </p:sp>
    </p:spTree>
    <p:extLst>
      <p:ext uri="{BB962C8B-B14F-4D97-AF65-F5344CB8AC3E}">
        <p14:creationId xmlns:p14="http://schemas.microsoft.com/office/powerpoint/2010/main" val="1489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ALGORITMO DE THOMAS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31" y="1418416"/>
            <a:ext cx="62674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8" y="2294384"/>
            <a:ext cx="5867400" cy="32480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48" y="1847041"/>
            <a:ext cx="4868963" cy="196709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58" y="3693944"/>
            <a:ext cx="5177052" cy="193370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11" y="5627648"/>
            <a:ext cx="5600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818" y="1631577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-21230" y="83853"/>
            <a:ext cx="4348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ea typeface="Cambria Math" panose="02040503050406030204" pitchFamily="18" charset="0"/>
              </a:rPr>
              <a:t>Composição</a:t>
            </a:r>
            <a:r>
              <a:rPr lang="en-US" sz="3200" dirty="0" smtClean="0">
                <a:ea typeface="Cambria Math" panose="02040503050406030204" pitchFamily="18" charset="0"/>
              </a:rPr>
              <a:t> Superficial </a:t>
            </a:r>
            <a:r>
              <a:rPr lang="en-US" sz="3200" dirty="0" err="1" smtClean="0">
                <a:ea typeface="Cambria Math" panose="02040503050406030204" pitchFamily="18" charset="0"/>
              </a:rPr>
              <a:t>Constante</a:t>
            </a:r>
            <a:endParaRPr lang="en-US" sz="3200" dirty="0"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21230" y="1690899"/>
            <a:ext cx="362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ea typeface="Cambria Math" panose="02040503050406030204" pitchFamily="18" charset="0"/>
              </a:rPr>
              <a:t> Gasosa</a:t>
            </a:r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18364" y="3866789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ea typeface="Cambria Math" panose="02040503050406030204" pitchFamily="18" charset="0"/>
              </a:rPr>
              <a:t> a Plasma</a:t>
            </a:r>
            <a:endParaRPr lang="en-US" sz="3600" dirty="0"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58" y="161472"/>
            <a:ext cx="3735246" cy="7756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70" y="198423"/>
            <a:ext cx="3540013" cy="3508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53" y="661292"/>
            <a:ext cx="4062045" cy="8672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76" y="1737904"/>
            <a:ext cx="3735246" cy="7756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6" y="3899760"/>
            <a:ext cx="3735246" cy="775666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4367161" y="2884520"/>
            <a:ext cx="3467387" cy="412377"/>
            <a:chOff x="4297333" y="2618821"/>
            <a:chExt cx="3467387" cy="41237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7333" y="2623638"/>
              <a:ext cx="2359318" cy="407560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4501" y="2618821"/>
              <a:ext cx="2610219" cy="364767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4356318" y="2777078"/>
            <a:ext cx="3467387" cy="50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8232928" y="1758856"/>
            <a:ext cx="434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ea typeface="Cambria Math" panose="02040503050406030204" pitchFamily="18" charset="0"/>
              </a:rPr>
              <a:t>t = j</a:t>
            </a:r>
            <a:r>
              <a:rPr lang="el-GR" sz="2000" i="1" dirty="0" smtClean="0">
                <a:ea typeface="Cambria Math" panose="02040503050406030204" pitchFamily="18" charset="0"/>
              </a:rPr>
              <a:t>Δ</a:t>
            </a:r>
            <a:r>
              <a:rPr lang="en-US" sz="2000" i="1" dirty="0" smtClean="0">
                <a:ea typeface="Cambria Math" panose="02040503050406030204" pitchFamily="18" charset="0"/>
              </a:rPr>
              <a:t>t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instante</a:t>
            </a:r>
            <a:r>
              <a:rPr lang="en-US" sz="2000" dirty="0" smtClean="0">
                <a:ea typeface="Cambria Math" panose="02040503050406030204" pitchFamily="18" charset="0"/>
              </a:rPr>
              <a:t> de tempo</a:t>
            </a:r>
          </a:p>
          <a:p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velocidade</a:t>
            </a:r>
            <a:r>
              <a:rPr lang="en-US" sz="2000" dirty="0" smtClean="0">
                <a:ea typeface="Cambria Math" panose="02040503050406030204" pitchFamily="18" charset="0"/>
              </a:rPr>
              <a:t> que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 se </a:t>
            </a:r>
            <a:r>
              <a:rPr lang="en-US" sz="2000" dirty="0" err="1" smtClean="0">
                <a:ea typeface="Cambria Math" panose="02040503050406030204" pitchFamily="18" charset="0"/>
              </a:rPr>
              <a:t>atinge</a:t>
            </a:r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o </a:t>
            </a:r>
            <a:r>
              <a:rPr lang="en-US" sz="2000" dirty="0" err="1" smtClean="0">
                <a:ea typeface="Cambria Math" panose="02040503050406030204" pitchFamily="18" charset="0"/>
              </a:rPr>
              <a:t>equilíbrio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 smtClean="0">
                <a:ea typeface="Cambria Math" panose="02040503050406030204" pitchFamily="18" charset="0"/>
              </a:rPr>
              <a:t>eq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equilíbrio</a:t>
            </a:r>
            <a:endParaRPr lang="en-US" sz="2000" dirty="0">
              <a:ea typeface="Cambria Math" panose="020405030504060302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88923" y="2106397"/>
            <a:ext cx="3110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Christiansen, Dahl, Somers,  2008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8781" y="4916674"/>
            <a:ext cx="5288372" cy="7379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161" y="6266697"/>
            <a:ext cx="1425751" cy="55493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281" y="5776285"/>
            <a:ext cx="6343650" cy="49530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776303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8269931" y="3941421"/>
            <a:ext cx="4053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ea typeface="Cambria Math" panose="02040503050406030204" pitchFamily="18" charset="0"/>
              </a:rPr>
              <a:t>j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densidade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corrente</a:t>
            </a:r>
            <a:r>
              <a:rPr lang="en-US" sz="2000" dirty="0" smtClean="0">
                <a:ea typeface="Cambria Math" panose="02040503050406030204" pitchFamily="18" charset="0"/>
              </a:rPr>
              <a:t>    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</a:t>
            </a:r>
            <a:r>
              <a:rPr lang="en-US" sz="2000" dirty="0" err="1" smtClean="0">
                <a:ea typeface="Cambria Math" panose="02040503050406030204" pitchFamily="18" charset="0"/>
              </a:rPr>
              <a:t>média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íon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nitrogênio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i="1" dirty="0" smtClean="0">
                <a:ea typeface="Cambria Math" panose="02040503050406030204" pitchFamily="18" charset="0"/>
              </a:rPr>
              <a:t>q </a:t>
            </a:r>
            <a:r>
              <a:rPr lang="en-US" sz="2000" dirty="0" smtClean="0">
                <a:ea typeface="Cambria Math" panose="02040503050406030204" pitchFamily="18" charset="0"/>
              </a:rPr>
              <a:t>– </a:t>
            </a:r>
            <a:r>
              <a:rPr lang="en-US" sz="2000" dirty="0" err="1" smtClean="0">
                <a:ea typeface="Cambria Math" panose="02040503050406030204" pitchFamily="18" charset="0"/>
              </a:rPr>
              <a:t>carga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elementar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(1,602.10</a:t>
            </a:r>
            <a:r>
              <a:rPr lang="en-US" baseline="30000" dirty="0" smtClean="0">
                <a:ea typeface="Cambria Math" panose="02040503050406030204" pitchFamily="18" charset="0"/>
              </a:rPr>
              <a:t>-19</a:t>
            </a:r>
            <a:r>
              <a:rPr lang="en-US" dirty="0" smtClean="0">
                <a:ea typeface="Cambria Math" panose="02040503050406030204" pitchFamily="18" charset="0"/>
              </a:rPr>
              <a:t>C)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ea typeface="Cambria Math" panose="02040503050406030204" pitchFamily="18" charset="0"/>
              </a:rPr>
              <a:t>H</a:t>
            </a:r>
            <a:r>
              <a:rPr lang="en-US" sz="2000" i="1" baseline="-25000" dirty="0" err="1" smtClean="0">
                <a:ea typeface="Cambria Math" panose="02040503050406030204" pitchFamily="18" charset="0"/>
              </a:rPr>
              <a:t>superficie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átomos</a:t>
            </a:r>
            <a:r>
              <a:rPr lang="en-US" sz="2000" dirty="0" smtClean="0">
                <a:ea typeface="Cambria Math" panose="02040503050406030204" pitchFamily="18" charset="0"/>
              </a:rPr>
              <a:t> 	  </a:t>
            </a:r>
            <a:r>
              <a:rPr lang="en-US" sz="2000" dirty="0" err="1" smtClean="0">
                <a:ea typeface="Cambria Math" panose="02040503050406030204" pitchFamily="18" charset="0"/>
              </a:rPr>
              <a:t>hospedeiros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endParaRPr lang="en-US" sz="2000" dirty="0" smtClean="0">
              <a:ea typeface="Cambria Math" panose="020405030504060302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425466" y="4276201"/>
            <a:ext cx="244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et al., 2011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053593" y="5059781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738148" y="282295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ea typeface="Cambria Math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3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69232" y="1090135"/>
            <a:ext cx="10950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cromo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solução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sólida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agem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como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sítios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aprisionamento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devido</a:t>
            </a:r>
            <a:r>
              <a:rPr lang="en-US" sz="2400" dirty="0" smtClean="0"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ea typeface="Cambria Math" panose="02040503050406030204" pitchFamily="18" charset="0"/>
              </a:rPr>
              <a:t>alta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ea typeface="Cambria Math" panose="02040503050406030204" pitchFamily="18" charset="0"/>
              </a:rPr>
              <a:t> entre </a:t>
            </a:r>
            <a:r>
              <a:rPr lang="en-US" sz="2400" dirty="0" err="1" smtClean="0"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dois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átomos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pPr algn="just"/>
            <a:endParaRPr lang="en-US" sz="2400" dirty="0">
              <a:ea typeface="Cambria Math" panose="02040503050406030204" pitchFamily="18" charset="0"/>
            </a:endParaRPr>
          </a:p>
          <a:p>
            <a:pPr algn="just"/>
            <a:r>
              <a:rPr lang="en-US" sz="2400" dirty="0" smtClean="0"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ea typeface="Cambria Math" panose="02040503050406030204" pitchFamily="18" charset="0"/>
              </a:rPr>
              <a:t>quando todos os átomos de cromo já estão associados a átomos de nitrogênio, os novos átomos que difundem pela superfície difundem rapidamente pela camada formada até a região aonde os átomos de cromo ainda não estão saturados de nitrogênio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≡  as </a:t>
            </a:r>
            <a:r>
              <a:rPr lang="pt-BR" sz="2400" dirty="0" smtClean="0">
                <a:ea typeface="Cambria Math" panose="02040503050406030204" pitchFamily="18" charset="0"/>
              </a:rPr>
              <a:t>regiões de aprisionamento são representadas por átomos de cromo na matriz </a:t>
            </a:r>
            <a:r>
              <a:rPr lang="pt-BR" sz="2400" dirty="0" err="1" smtClean="0">
                <a:ea typeface="Cambria Math" panose="02040503050406030204" pitchFamily="18" charset="0"/>
              </a:rPr>
              <a:t>austenítica</a:t>
            </a:r>
            <a:r>
              <a:rPr lang="pt-BR" sz="2400" dirty="0" smtClean="0">
                <a:ea typeface="Cambria Math" panose="02040503050406030204" pitchFamily="18" charset="0"/>
              </a:rPr>
              <a:t> estacionária formada por elementos </a:t>
            </a:r>
            <a:r>
              <a:rPr lang="pt-BR" sz="2400" dirty="0" err="1" smtClean="0">
                <a:ea typeface="Cambria Math" panose="02040503050406030204" pitchFamily="18" charset="0"/>
              </a:rPr>
              <a:t>substitucionais</a:t>
            </a:r>
            <a:r>
              <a:rPr lang="pt-BR" sz="2400" dirty="0" smtClean="0">
                <a:ea typeface="Cambria Math" panose="02040503050406030204" pitchFamily="18" charset="0"/>
              </a:rPr>
              <a:t> </a:t>
            </a:r>
          </a:p>
          <a:p>
            <a:endParaRPr lang="pt-BR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≡ o</a:t>
            </a:r>
            <a:r>
              <a:rPr lang="pt-BR" sz="2400" dirty="0" smtClean="0">
                <a:ea typeface="Cambria Math" panose="02040503050406030204" pitchFamily="18" charset="0"/>
              </a:rPr>
              <a:t> nitrogênio é aprisionado em interstícios da solução, sendo que cada região de aprisionamento pode deter um átomo desse elemento</a:t>
            </a:r>
            <a:endParaRPr lang="en-US" sz="24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77" y="2066578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1" y="2933353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78" y="3808089"/>
            <a:ext cx="4933950" cy="9048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41192" y="4783600"/>
            <a:ext cx="10182723" cy="869271"/>
            <a:chOff x="354840" y="5210975"/>
            <a:chExt cx="10182723" cy="869271"/>
          </a:xfrm>
        </p:grpSpPr>
        <p:sp>
          <p:nvSpPr>
            <p:cNvPr id="6" name="CaixaDeTexto 5"/>
            <p:cNvSpPr txBox="1"/>
            <p:nvPr/>
          </p:nvSpPr>
          <p:spPr>
            <a:xfrm>
              <a:off x="354840" y="5249249"/>
              <a:ext cx="953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i="1" dirty="0" err="1"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ea typeface="Cambria Math" panose="02040503050406030204" pitchFamily="18" charset="0"/>
                </a:rPr>
                <a:t>t</a:t>
              </a:r>
              <a:r>
                <a:rPr lang="pt-BR" sz="2400" i="1" dirty="0">
                  <a:ea typeface="Cambria Math" panose="02040503050406030204" pitchFamily="18" charset="0"/>
                </a:rPr>
                <a:t> </a:t>
              </a:r>
              <a:r>
                <a:rPr lang="pt-BR" sz="2400" dirty="0">
                  <a:ea typeface="Cambria Math" panose="02040503050406030204" pitchFamily="18" charset="0"/>
                </a:rPr>
                <a:t> </a:t>
              </a:r>
              <a:r>
                <a:rPr lang="pt-BR" sz="2400" dirty="0" smtClean="0">
                  <a:ea typeface="Cambria Math" panose="02040503050406030204" pitchFamily="18" charset="0"/>
                </a:rPr>
                <a:t>- coeficiente </a:t>
              </a:r>
              <a:r>
                <a:rPr lang="pt-BR" sz="2400" dirty="0">
                  <a:ea typeface="Cambria Math" panose="02040503050406030204" pitchFamily="18" charset="0"/>
                </a:rPr>
                <a:t>de </a:t>
              </a:r>
              <a:r>
                <a:rPr lang="pt-BR" sz="2400" i="1" dirty="0" err="1">
                  <a:ea typeface="Cambria Math" panose="02040503050406030204" pitchFamily="18" charset="0"/>
                </a:rPr>
                <a:t>trapping</a:t>
              </a:r>
              <a:r>
                <a:rPr lang="pt-BR" sz="2400" i="1" dirty="0">
                  <a:ea typeface="Cambria Math" panose="02040503050406030204" pitchFamily="18" charset="0"/>
                </a:rPr>
                <a:t> </a:t>
              </a:r>
              <a:r>
                <a:rPr lang="pt-BR" sz="2400" i="1" dirty="0" smtClean="0">
                  <a:ea typeface="Cambria Math" panose="02040503050406030204" pitchFamily="18" charset="0"/>
                </a:rPr>
                <a:t> - </a:t>
              </a:r>
              <a:r>
                <a:rPr lang="pt-BR" sz="2400" dirty="0" smtClean="0">
                  <a:ea typeface="Cambria Math" panose="02040503050406030204" pitchFamily="18" charset="0"/>
                </a:rPr>
                <a:t>proporcional ao coeficiente de difusão</a:t>
              </a:r>
              <a:endParaRPr lang="pt-BR" sz="2400" i="1" dirty="0" smtClean="0">
                <a:ea typeface="Cambria Math" panose="02040503050406030204" pitchFamily="18" charset="0"/>
              </a:endParaRPr>
            </a:p>
            <a:p>
              <a:r>
                <a:rPr lang="pt-BR" sz="2400" i="1" dirty="0" err="1" smtClean="0"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ea typeface="Cambria Math" panose="02040503050406030204" pitchFamily="18" charset="0"/>
                </a:rPr>
                <a:t>d</a:t>
              </a:r>
              <a:r>
                <a:rPr lang="pt-BR" sz="2400" i="1" baseline="-25000" dirty="0">
                  <a:ea typeface="Cambria Math" panose="02040503050406030204" pitchFamily="18" charset="0"/>
                </a:rPr>
                <a:t>  </a:t>
              </a:r>
              <a:r>
                <a:rPr lang="pt-BR" sz="2400" i="1" dirty="0" smtClean="0">
                  <a:ea typeface="Cambria Math" panose="02040503050406030204" pitchFamily="18" charset="0"/>
                </a:rPr>
                <a:t>- </a:t>
              </a:r>
              <a:r>
                <a:rPr lang="pt-BR" sz="2400" dirty="0" smtClean="0">
                  <a:ea typeface="Cambria Math" panose="02040503050406030204" pitchFamily="18" charset="0"/>
                </a:rPr>
                <a:t>coeficiente </a:t>
              </a:r>
              <a:r>
                <a:rPr lang="pt-BR" sz="2400" dirty="0">
                  <a:ea typeface="Cambria Math" panose="02040503050406030204" pitchFamily="18" charset="0"/>
                </a:rPr>
                <a:t>de </a:t>
              </a:r>
              <a:r>
                <a:rPr lang="pt-BR" sz="2400" i="1" dirty="0" err="1" smtClean="0">
                  <a:ea typeface="Cambria Math" panose="02040503050406030204" pitchFamily="18" charset="0"/>
                </a:rPr>
                <a:t>detrapping</a:t>
              </a:r>
              <a:r>
                <a:rPr lang="pt-BR" sz="2400" dirty="0" smtClean="0">
                  <a:ea typeface="Cambria Math" panose="02040503050406030204" pitchFamily="18" charset="0"/>
                </a:rPr>
                <a:t> – proporcional a</a:t>
              </a:r>
              <a:endParaRPr lang="pt-BR" sz="2400" dirty="0">
                <a:ea typeface="Cambria Math" panose="02040503050406030204" pitchFamily="18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1688" y="5210975"/>
              <a:ext cx="1285875" cy="4762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0270" y="5677743"/>
              <a:ext cx="514350" cy="314325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7515367" y="1628599"/>
            <a:ext cx="4388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PARASCANDOLA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; MÖLLER; WILLIAMSON, 2000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1192" y="5834095"/>
            <a:ext cx="1156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Segundo </a:t>
            </a:r>
            <a:r>
              <a:rPr lang="pt-BR" sz="2400" dirty="0" err="1" smtClean="0">
                <a:ea typeface="Cambria Math" panose="02040503050406030204" pitchFamily="18" charset="0"/>
              </a:rPr>
              <a:t>Parascandola</a:t>
            </a:r>
            <a:r>
              <a:rPr lang="pt-BR" sz="2400" dirty="0" smtClean="0">
                <a:ea typeface="Cambria Math" panose="02040503050406030204" pitchFamily="18" charset="0"/>
              </a:rPr>
              <a:t>, os coeficientes </a:t>
            </a:r>
            <a:r>
              <a:rPr lang="pt-BR" sz="2400" i="1" dirty="0" err="1" smtClean="0"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ea typeface="Cambria Math" panose="02040503050406030204" pitchFamily="18" charset="0"/>
              </a:rPr>
              <a:t>t</a:t>
            </a:r>
            <a:r>
              <a:rPr lang="pt-BR" sz="2400" i="1" dirty="0" smtClean="0">
                <a:ea typeface="Cambria Math" panose="02040503050406030204" pitchFamily="18" charset="0"/>
              </a:rPr>
              <a:t>  </a:t>
            </a:r>
            <a:r>
              <a:rPr lang="pt-BR" sz="2400" dirty="0" smtClean="0">
                <a:ea typeface="Cambria Math" panose="02040503050406030204" pitchFamily="18" charset="0"/>
              </a:rPr>
              <a:t>e</a:t>
            </a:r>
            <a:r>
              <a:rPr lang="pt-BR" sz="2400" i="1" dirty="0" smtClean="0">
                <a:ea typeface="Cambria Math" panose="02040503050406030204" pitchFamily="18" charset="0"/>
              </a:rPr>
              <a:t> </a:t>
            </a:r>
            <a:r>
              <a:rPr lang="pt-BR" sz="2400" i="1" dirty="0" err="1" smtClean="0"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ea typeface="Cambria Math" panose="02040503050406030204" pitchFamily="18" charset="0"/>
              </a:rPr>
              <a:t>d</a:t>
            </a:r>
            <a:r>
              <a:rPr lang="pt-BR" sz="2400" i="1" dirty="0" smtClean="0"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ea typeface="Cambria Math" panose="02040503050406030204" pitchFamily="18" charset="0"/>
              </a:rPr>
              <a:t>possuem pouca influência na difusão não estacionária e o aprisionamento segue cinética de primeira ordem</a:t>
            </a:r>
            <a:endParaRPr lang="pt-BR" sz="24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12" y="1126701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37" y="1905669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87" y="2730313"/>
            <a:ext cx="4933950" cy="9048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714" y="3635188"/>
            <a:ext cx="11368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ea typeface="Cambria Math" panose="02040503050406030204" pitchFamily="18" charset="0"/>
              </a:rPr>
              <a:t>+ existe apenas um tipo de aprisionamento causado pelos átomos de cromo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+ cada sítio de aprisionamento pode reter apenas um átomo de nitrogênio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+ a concentração de sítios de aprisionamento é constante no tempo e espaço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+ a energia de ativação para </a:t>
            </a:r>
            <a:r>
              <a:rPr lang="pt-BR" sz="2400" i="1" dirty="0" err="1" smtClean="0">
                <a:ea typeface="Cambria Math" panose="02040503050406030204" pitchFamily="18" charset="0"/>
              </a:rPr>
              <a:t>detrapping</a:t>
            </a:r>
            <a:r>
              <a:rPr lang="pt-BR" sz="2400" dirty="0" smtClean="0">
                <a:ea typeface="Cambria Math" panose="02040503050406030204" pitchFamily="18" charset="0"/>
              </a:rPr>
              <a:t> não depende da fração de </a:t>
            </a:r>
            <a:r>
              <a:rPr lang="pt-BR" sz="2400" i="1" dirty="0" err="1" smtClean="0">
                <a:ea typeface="Cambria Math" panose="02040503050406030204" pitchFamily="18" charset="0"/>
              </a:rPr>
              <a:t>traps</a:t>
            </a:r>
            <a:r>
              <a:rPr lang="pt-BR" sz="2400" dirty="0" smtClean="0">
                <a:ea typeface="Cambria Math" panose="02040503050406030204" pitchFamily="18" charset="0"/>
              </a:rPr>
              <a:t> ocupados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+ existe equilíbrio local entre o nitrogênio nos sítios de difusão e aqueles nos sítios  </a:t>
            </a:r>
          </a:p>
          <a:p>
            <a:r>
              <a:rPr lang="pt-BR" sz="2400" dirty="0"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ea typeface="Cambria Math" panose="02040503050406030204" pitchFamily="18" charset="0"/>
              </a:rPr>
              <a:t>    de aprisionamento 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+ o fenômeno de </a:t>
            </a:r>
            <a:r>
              <a:rPr lang="pt-BR" sz="2400" i="1" dirty="0" err="1" smtClean="0">
                <a:ea typeface="Cambria Math" panose="02040503050406030204" pitchFamily="18" charset="0"/>
              </a:rPr>
              <a:t>trapping-detrapping</a:t>
            </a:r>
            <a:r>
              <a:rPr lang="pt-BR" sz="2400" dirty="0" smtClean="0">
                <a:ea typeface="Cambria Math" panose="02040503050406030204" pitchFamily="18" charset="0"/>
              </a:rPr>
              <a:t> é controlado por difusão e segue cinética de        </a:t>
            </a:r>
          </a:p>
          <a:p>
            <a:r>
              <a:rPr lang="pt-BR" sz="2400" dirty="0"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ea typeface="Cambria Math" panose="02040503050406030204" pitchFamily="18" charset="0"/>
              </a:rPr>
              <a:t>    primeira ordem</a:t>
            </a:r>
            <a:endParaRPr lang="pt-BR" sz="2400" dirty="0">
              <a:ea typeface="Cambria Math" panose="020405030504060302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4714" y="3050408"/>
            <a:ext cx="103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ea typeface="Cambria Math" panose="02040503050406030204" pitchFamily="18" charset="0"/>
              </a:rPr>
              <a:t>HIPÓTESES</a:t>
            </a:r>
            <a:endParaRPr lang="en-US" sz="4400" i="1" u="sng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65" y="2368247"/>
            <a:ext cx="7677150" cy="847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19" y="1619842"/>
            <a:ext cx="2695575" cy="4572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27" y="3176398"/>
            <a:ext cx="1190625" cy="381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390632" y="1617454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54840" y="1594608"/>
            <a:ext cx="41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91694" y="6381845"/>
            <a:ext cx="7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considera K = 4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pt-B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9" y="4314929"/>
            <a:ext cx="5211238" cy="81063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57" y="5902329"/>
            <a:ext cx="4614395" cy="84626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4" y="5127388"/>
            <a:ext cx="7179928" cy="79282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248289" y="4314929"/>
            <a:ext cx="7612821" cy="241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598" y="1614280"/>
            <a:ext cx="4299065" cy="5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53781"/>
            <a:ext cx="7039187" cy="269585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88" y="4225288"/>
            <a:ext cx="7353300" cy="8001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38" y="5025388"/>
            <a:ext cx="7677150" cy="8477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61" y="5952805"/>
            <a:ext cx="4462819" cy="81847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69232" y="1341355"/>
            <a:ext cx="10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ea typeface="Cambria Math" panose="02040503050406030204" pitchFamily="18" charset="0"/>
              </a:rPr>
              <a:t>GÁS</a:t>
            </a:r>
            <a:endParaRPr lang="en-US" sz="4400" i="1" u="sng" dirty="0">
              <a:ea typeface="Cambria Math" panose="020405030504060302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178946" y="3870901"/>
            <a:ext cx="157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ea typeface="Cambria Math" panose="02040503050406030204" pitchFamily="18" charset="0"/>
              </a:rPr>
              <a:t>PLASMA</a:t>
            </a:r>
            <a:endParaRPr lang="en-US" sz="4400" i="1" u="sng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ea typeface="Cambria Math" panose="02040503050406030204" pitchFamily="18" charset="0"/>
              </a:rPr>
              <a:t>INTRODUÇÃO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Inoxidáveis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ea typeface="Cambria Math" panose="02040503050406030204" pitchFamily="18" charset="0"/>
              </a:rPr>
              <a:t>principais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aplicações</a:t>
            </a:r>
            <a:r>
              <a:rPr lang="en-US" sz="2400" dirty="0" smtClean="0"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ea typeface="Cambria Math" panose="02040503050406030204" pitchFamily="18" charset="0"/>
              </a:rPr>
              <a:t>indústria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petroquímica</a:t>
            </a:r>
            <a:r>
              <a:rPr lang="en-US" sz="2400" dirty="0" smtClean="0"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ea typeface="Cambria Math" panose="02040503050406030204" pitchFamily="18" charset="0"/>
              </a:rPr>
              <a:t>biomédica</a:t>
            </a:r>
            <a:r>
              <a:rPr lang="en-US" sz="2400" dirty="0" smtClean="0"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ea typeface="Cambria Math" panose="02040503050406030204" pitchFamily="18" charset="0"/>
              </a:rPr>
              <a:t>alimentícia</a:t>
            </a:r>
            <a:r>
              <a:rPr lang="en-US" sz="2400" dirty="0" smtClean="0">
                <a:ea typeface="Cambria Math" panose="02040503050406030204" pitchFamily="18" charset="0"/>
              </a:rPr>
              <a:t> e nuclear 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</a:t>
            </a:r>
            <a:r>
              <a:rPr lang="en-US" sz="2400" dirty="0">
                <a:ea typeface="Cambria Math" panose="02040503050406030204" pitchFamily="18" charset="0"/>
              </a:rPr>
              <a:t>≡ </a:t>
            </a:r>
            <a:r>
              <a:rPr lang="en-US" sz="2400" dirty="0" err="1">
                <a:ea typeface="Cambria Math" panose="02040503050406030204" pitchFamily="18" charset="0"/>
              </a:rPr>
              <a:t>r</a:t>
            </a:r>
            <a:r>
              <a:rPr lang="en-US" sz="2400" dirty="0" err="1" smtClean="0">
                <a:ea typeface="Cambria Math" panose="02040503050406030204" pitchFamily="18" charset="0"/>
              </a:rPr>
              <a:t>esistência</a:t>
            </a:r>
            <a:r>
              <a:rPr lang="en-US" sz="2400" dirty="0" smtClean="0"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ea typeface="Cambria Math" panose="02040503050406030204" pitchFamily="18" charset="0"/>
              </a:rPr>
              <a:t>corrosão</a:t>
            </a:r>
            <a:r>
              <a:rPr lang="en-US" sz="2400" dirty="0" smtClean="0">
                <a:ea typeface="Cambria Math" panose="02040503050406030204" pitchFamily="18" charset="0"/>
              </a:rPr>
              <a:t> x </a:t>
            </a:r>
            <a:r>
              <a:rPr lang="en-US" sz="2400" dirty="0" err="1" smtClean="0"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mecânicas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supersaturados</a:t>
            </a:r>
            <a:r>
              <a:rPr lang="en-US" sz="2400" dirty="0" smtClean="0"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ea typeface="Cambria Math" panose="02040503050406030204" pitchFamily="18" charset="0"/>
              </a:rPr>
              <a:t>nitrogênio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>
                <a:ea typeface="Cambria Math" panose="02040503050406030204" pitchFamily="18" charset="0"/>
              </a:rPr>
              <a:t>d</a:t>
            </a:r>
            <a:r>
              <a:rPr lang="en-US" sz="2400" dirty="0" err="1" smtClean="0">
                <a:ea typeface="Cambria Math" panose="02040503050406030204" pitchFamily="18" charset="0"/>
              </a:rPr>
              <a:t>escoberta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anos</a:t>
            </a:r>
            <a:r>
              <a:rPr lang="en-US" sz="2400" dirty="0" smtClean="0">
                <a:ea typeface="Cambria Math" panose="02040503050406030204" pitchFamily="18" charset="0"/>
              </a:rPr>
              <a:t> 1980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austenita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expandida</a:t>
            </a:r>
            <a:r>
              <a:rPr lang="en-US" sz="2400" dirty="0" smtClean="0">
                <a:ea typeface="Cambria Math" panose="02040503050406030204" pitchFamily="18" charset="0"/>
              </a:rPr>
              <a:t> (</a:t>
            </a:r>
            <a:r>
              <a:rPr lang="en-US" sz="2400" dirty="0" err="1" smtClean="0">
                <a:ea typeface="Cambria Math" panose="02040503050406030204" pitchFamily="18" charset="0"/>
              </a:rPr>
              <a:t>fase</a:t>
            </a:r>
            <a:r>
              <a:rPr lang="en-US" sz="2400" dirty="0" smtClean="0">
                <a:ea typeface="Cambria Math" panose="02040503050406030204" pitchFamily="18" charset="0"/>
              </a:rPr>
              <a:t> S)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melhora</a:t>
            </a:r>
            <a:r>
              <a:rPr lang="en-US" sz="2400" dirty="0" smtClean="0">
                <a:ea typeface="Cambria Math" panose="02040503050406030204" pitchFamily="18" charset="0"/>
              </a:rPr>
              <a:t> das </a:t>
            </a:r>
            <a:r>
              <a:rPr lang="en-US" sz="2400" dirty="0" err="1" smtClean="0">
                <a:ea typeface="Cambria Math" panose="02040503050406030204" pitchFamily="18" charset="0"/>
              </a:rPr>
              <a:t>propriedades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dificuldades</a:t>
            </a:r>
            <a:r>
              <a:rPr lang="en-US" sz="2400" dirty="0" smtClean="0"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Modelos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matemáticos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tensão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cromo-nitrogênio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superfície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7" y="1713052"/>
            <a:ext cx="4600575" cy="857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" y="2587079"/>
            <a:ext cx="7176448" cy="5482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8" y="3296684"/>
            <a:ext cx="3262526" cy="6061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12" y="4795043"/>
            <a:ext cx="2628900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955367" y="4780226"/>
            <a:ext cx="429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a typeface="Cambria Math" panose="02040503050406030204" pitchFamily="18" charset="0"/>
              </a:rPr>
              <a:t>Condições de</a:t>
            </a:r>
          </a:p>
          <a:p>
            <a:pPr algn="ctr"/>
            <a:r>
              <a:rPr lang="pt-BR" sz="2400" dirty="0" smtClean="0">
                <a:ea typeface="Cambria Math" panose="02040503050406030204" pitchFamily="18" charset="0"/>
              </a:rPr>
              <a:t> Contorno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26847" y="4964891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Gás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557" y="5840806"/>
            <a:ext cx="7867650" cy="63817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693417" y="5980525"/>
            <a:ext cx="128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Plasma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78481" y="3973118"/>
            <a:ext cx="207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a typeface="Cambria Math" panose="02040503050406030204" pitchFamily="18" charset="0"/>
              </a:rPr>
              <a:t>Concentração </a:t>
            </a:r>
          </a:p>
          <a:p>
            <a:pPr algn="ctr"/>
            <a:r>
              <a:rPr lang="pt-BR" sz="2400" dirty="0" smtClean="0">
                <a:ea typeface="Cambria Math" panose="02040503050406030204" pitchFamily="18" charset="0"/>
              </a:rPr>
              <a:t>constante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97" y="3818628"/>
            <a:ext cx="2628900" cy="542925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318566" y="4268576"/>
            <a:ext cx="1557106" cy="440302"/>
            <a:chOff x="5619947" y="4285050"/>
            <a:chExt cx="1557106" cy="440302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9947" y="4285050"/>
              <a:ext cx="1171575" cy="428625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9378" y="4344352"/>
              <a:ext cx="447675" cy="381000"/>
            </a:xfrm>
            <a:prstGeom prst="rect">
              <a:avLst/>
            </a:prstGeom>
          </p:spPr>
        </p:pic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4095" y="5242074"/>
            <a:ext cx="3943350" cy="4953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18" y="6285028"/>
            <a:ext cx="2628900" cy="542925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2212393" y="3978343"/>
            <a:ext cx="34327" cy="2681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179891" y="385268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191582" y="4864128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4199045" y="586072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8660" y="4420957"/>
            <a:ext cx="257175" cy="13335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579" y="4295263"/>
            <a:ext cx="976521" cy="46143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179477" y="1924705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Seja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69232" y="998685"/>
            <a:ext cx="286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ea typeface="Cambria Math" panose="02040503050406030204" pitchFamily="18" charset="0"/>
              </a:rPr>
              <a:t>DISCRETIZAÇÃO</a:t>
            </a:r>
            <a:endParaRPr lang="en-US" sz="4400" i="1" u="sng" dirty="0">
              <a:ea typeface="Cambria Math" panose="020405030504060302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328856" y="1425506"/>
            <a:ext cx="533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as </a:t>
            </a:r>
            <a:r>
              <a:rPr lang="en-US" sz="2400" dirty="0" err="1" smtClean="0"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obtidas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não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lineares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utilização</a:t>
            </a:r>
            <a:r>
              <a:rPr lang="en-US" sz="2400" dirty="0" smtClean="0"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ea typeface="Cambria Math" panose="02040503050406030204" pitchFamily="18" charset="0"/>
              </a:rPr>
              <a:t>método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explícito</a:t>
            </a:r>
            <a:endParaRPr lang="en-US" sz="24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ea typeface="Cambria Math" panose="02040503050406030204" pitchFamily="18" charset="0"/>
              </a:rPr>
              <a:t>TRAPPING-DETRAPPING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462103" y="982590"/>
            <a:ext cx="881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ea typeface="Cambria Math" panose="02040503050406030204" pitchFamily="18" charset="0"/>
              </a:rPr>
              <a:t>Parâmetros</a:t>
            </a:r>
            <a:r>
              <a:rPr lang="en-US" sz="2800" dirty="0" smtClean="0">
                <a:ea typeface="Cambria Math" panose="02040503050406030204" pitchFamily="18" charset="0"/>
              </a:rPr>
              <a:t> e </a:t>
            </a:r>
            <a:r>
              <a:rPr lang="en-US" sz="2800" dirty="0" err="1" smtClean="0">
                <a:ea typeface="Cambria Math" panose="02040503050406030204" pitchFamily="18" charset="0"/>
              </a:rPr>
              <a:t>constantes</a:t>
            </a:r>
            <a:endParaRPr lang="en-US" sz="2800" dirty="0">
              <a:ea typeface="Cambria Math" panose="020405030504060302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37221" y="1435957"/>
            <a:ext cx="7213799" cy="4211406"/>
            <a:chOff x="469233" y="1807583"/>
            <a:chExt cx="7213799" cy="421140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2" y="1807583"/>
              <a:ext cx="6791325" cy="20097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66" y="3673046"/>
              <a:ext cx="6975266" cy="457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73" y="4102950"/>
              <a:ext cx="6791325" cy="5334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33" y="4542614"/>
              <a:ext cx="6975266" cy="1476375"/>
            </a:xfrm>
            <a:prstGeom prst="rect">
              <a:avLst/>
            </a:prstGeom>
          </p:spPr>
        </p:pic>
      </p:grpSp>
      <p:sp>
        <p:nvSpPr>
          <p:cNvPr id="11" name="Retângulo 10"/>
          <p:cNvSpPr/>
          <p:nvPr/>
        </p:nvSpPr>
        <p:spPr>
          <a:xfrm>
            <a:off x="7267078" y="1435957"/>
            <a:ext cx="4563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 smtClean="0">
                <a:ea typeface="Cambria Math" panose="02040503050406030204" pitchFamily="18" charset="0"/>
              </a:rPr>
              <a:t>AISI </a:t>
            </a:r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316L </a:t>
            </a:r>
          </a:p>
          <a:p>
            <a:pPr algn="ctr"/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11,3 </a:t>
            </a:r>
            <a:r>
              <a:rPr lang="pt-BR" sz="2400" b="0" i="0" u="none" strike="noStrike" baseline="0" dirty="0" err="1" smtClean="0"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.%</a:t>
            </a:r>
            <a:r>
              <a:rPr lang="pt-BR" sz="2400" b="0" i="0" u="none" strike="noStrike" baseline="0" dirty="0" err="1" smtClean="0">
                <a:ea typeface="Cambria Math" panose="02040503050406030204" pitchFamily="18" charset="0"/>
              </a:rPr>
              <a:t>Ni</a:t>
            </a:r>
            <a:endParaRPr lang="pt-BR" sz="2400" b="0" i="0" u="none" strike="noStrike" baseline="0" dirty="0" smtClean="0">
              <a:ea typeface="Cambria Math" panose="02040503050406030204" pitchFamily="18" charset="0"/>
            </a:endParaRPr>
          </a:p>
          <a:p>
            <a:pPr algn="ctr"/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19,5 </a:t>
            </a:r>
            <a:r>
              <a:rPr lang="pt-BR" sz="2400" b="0" i="0" u="none" strike="noStrike" baseline="0" dirty="0" err="1" smtClean="0"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.%Cr </a:t>
            </a:r>
          </a:p>
          <a:p>
            <a:pPr algn="ctr"/>
            <a:r>
              <a:rPr lang="pt-BR" sz="2400" b="0" i="0" u="none" strike="noStrike" baseline="0" dirty="0" smtClean="0">
                <a:ea typeface="Cambria Math" panose="02040503050406030204" pitchFamily="18" charset="0"/>
              </a:rPr>
              <a:t>69,2 at.% Fe</a:t>
            </a:r>
          </a:p>
          <a:p>
            <a:pPr algn="ctr"/>
            <a:endParaRPr lang="pt-BR" sz="2400" b="0" i="0" u="none" strike="noStrike" baseline="0" dirty="0" smtClean="0">
              <a:ea typeface="Cambria Math" panose="02040503050406030204" pitchFamily="18" charset="0"/>
            </a:endParaRPr>
          </a:p>
          <a:p>
            <a:pPr algn="ctr"/>
            <a:r>
              <a:rPr lang="pt-BR" b="0" i="0" u="none" strike="noStrike" baseline="0" dirty="0" smtClean="0">
                <a:ea typeface="Cambria Math" panose="02040503050406030204" pitchFamily="18" charset="0"/>
              </a:rPr>
              <a:t>Essa escolha foi feita pois foi o material utilizado por (MOSKALIOVIENE et al., 2011)</a:t>
            </a:r>
          </a:p>
          <a:p>
            <a:pPr algn="ctr"/>
            <a:r>
              <a:rPr lang="pt-BR" b="0" i="0" u="none" strike="noStrike" baseline="0" dirty="0" smtClean="0">
                <a:ea typeface="Cambria Math" panose="02040503050406030204" pitchFamily="18" charset="0"/>
              </a:rPr>
              <a:t>e (CHRISTIANSEN; DAHL; SOMERS, 2008) usa um AISI 316 com composição similar.</a:t>
            </a:r>
            <a:endParaRPr lang="en-US" dirty="0">
              <a:ea typeface="Cambria Math" panose="020405030504060302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828800" y="5533237"/>
            <a:ext cx="9326538" cy="1317107"/>
            <a:chOff x="1828800" y="5533237"/>
            <a:chExt cx="9326538" cy="131710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5533237"/>
              <a:ext cx="9326538" cy="131710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6038" y="6378990"/>
              <a:ext cx="3019300" cy="345063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7267078" y="4969302"/>
            <a:ext cx="6393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densidade</a:t>
            </a:r>
            <a:r>
              <a:rPr lang="en-US" dirty="0" smtClean="0">
                <a:ea typeface="Cambria Math" panose="02040503050406030204" pitchFamily="18" charset="0"/>
              </a:rPr>
              <a:t> de </a:t>
            </a:r>
            <a:r>
              <a:rPr lang="en-US" dirty="0" err="1" smtClean="0">
                <a:ea typeface="Cambria Math" panose="02040503050406030204" pitchFamily="18" charset="0"/>
              </a:rPr>
              <a:t>corrente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média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i="1" dirty="0" smtClean="0">
                <a:ea typeface="Cambria Math" panose="02040503050406030204" pitchFamily="18" charset="0"/>
              </a:rPr>
              <a:t>j </a:t>
            </a:r>
            <a:r>
              <a:rPr lang="en-US" i="1" dirty="0">
                <a:ea typeface="Cambria Math" panose="02040503050406030204" pitchFamily="18" charset="0"/>
              </a:rPr>
              <a:t>= 0,44mA/cm</a:t>
            </a:r>
            <a:r>
              <a:rPr lang="en-US" i="1" baseline="30000" dirty="0"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9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46" y="2880299"/>
            <a:ext cx="6485672" cy="3152506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646653" y="1109232"/>
            <a:ext cx="0" cy="2084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ea typeface="Cambria Math" panose="02040503050406030204" pitchFamily="18" charset="0"/>
              </a:rPr>
              <a:t>Fick</a:t>
            </a:r>
            <a:endParaRPr lang="pt-BR" sz="24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     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Modelo de </a:t>
            </a:r>
            <a:r>
              <a:rPr lang="en-US" sz="2400" i="1" dirty="0" smtClean="0"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19988" y="603280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ea typeface="Cambria Math" panose="02040503050406030204" pitchFamily="18" charset="0"/>
              </a:rPr>
              <a:t> para ambos </a:t>
            </a:r>
            <a:r>
              <a:rPr lang="en-US" sz="1600" dirty="0" err="1" smtClean="0">
                <a:ea typeface="Cambria Math" panose="02040503050406030204" pitchFamily="18" charset="0"/>
              </a:rPr>
              <a:t>os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modelos</a:t>
            </a:r>
            <a:r>
              <a:rPr lang="en-US" sz="1600" dirty="0" smtClean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037855" y="1555327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051503" y="1492539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ea typeface="Cambria Math" panose="02040503050406030204" pitchFamily="18" charset="0"/>
              </a:rPr>
              <a:t>constante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ea typeface="Cambria Math" panose="02040503050406030204" pitchFamily="18" charset="0"/>
              </a:rPr>
              <a:t>gás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plasma</a:t>
            </a:r>
          </a:p>
        </p:txBody>
      </p:sp>
    </p:spTree>
    <p:extLst>
      <p:ext uri="{BB962C8B-B14F-4D97-AF65-F5344CB8AC3E}">
        <p14:creationId xmlns:p14="http://schemas.microsoft.com/office/powerpoint/2010/main" val="1850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91120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4418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ea typeface="Cambria Math" panose="02040503050406030204" pitchFamily="18" charset="0"/>
              </a:rPr>
              <a:t>Constante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dirty="0" smtClean="0">
                <a:ea typeface="Cambria Math" panose="02040503050406030204" pitchFamily="18" charset="0"/>
              </a:rPr>
              <a:t>T = 718K</a:t>
            </a:r>
          </a:p>
          <a:p>
            <a:endParaRPr lang="pt-BR" sz="24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ea typeface="Cambria Math" panose="02040503050406030204" pitchFamily="18" charset="0"/>
              </a:rPr>
              <a:t>comportamento esperado pela Segunda Lei de </a:t>
            </a:r>
            <a:r>
              <a:rPr lang="pt-BR" sz="2000" dirty="0" err="1" smtClean="0">
                <a:ea typeface="Cambria Math" panose="02040503050406030204" pitchFamily="18" charset="0"/>
              </a:rPr>
              <a:t>Fick</a:t>
            </a:r>
            <a:endParaRPr lang="pt-BR" sz="2000" dirty="0" smtClean="0">
              <a:ea typeface="Cambria Math" panose="02040503050406030204" pitchFamily="18" charset="0"/>
            </a:endParaRPr>
          </a:p>
          <a:p>
            <a:endParaRPr lang="pt-BR" sz="2000" dirty="0" smtClean="0">
              <a:ea typeface="Cambria Math" panose="020405030504060302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0173" y="3203800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6" y="506220"/>
            <a:ext cx="5101289" cy="26975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6" y="3619075"/>
            <a:ext cx="5203540" cy="270890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669158" y="6327977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19" name="Retângulo 18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3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5396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Gasosa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ea typeface="Cambria Math" panose="02040503050406030204" pitchFamily="18" charset="0"/>
              </a:rPr>
              <a:t>T = 718K</a:t>
            </a: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divergência</a:t>
            </a:r>
            <a:r>
              <a:rPr lang="en-US" sz="2000" dirty="0" smtClean="0"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ea typeface="Cambria Math" panose="02040503050406030204" pitchFamily="18" charset="0"/>
              </a:rPr>
              <a:t>resultados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</a:t>
            </a:r>
            <a:r>
              <a:rPr lang="en-US" sz="2000" dirty="0" err="1" smtClean="0">
                <a:ea typeface="Cambria Math" panose="02040503050406030204" pitchFamily="18" charset="0"/>
              </a:rPr>
              <a:t>experimentais</a:t>
            </a:r>
            <a:r>
              <a:rPr lang="en-US" sz="2000" dirty="0" smtClean="0"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ea typeface="Cambria Math" panose="02040503050406030204" pitchFamily="18" charset="0"/>
              </a:rPr>
              <a:t>como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esperado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ea typeface="Cambria Math" panose="02040503050406030204" pitchFamily="18" charset="0"/>
              </a:rPr>
              <a:t>concentração inferior à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esperada pela solução da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equação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6732" y="4316606"/>
            <a:ext cx="6541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>
                <a:ea typeface="Cambria Math" panose="02040503050406030204" pitchFamily="18" charset="0"/>
              </a:rPr>
              <a:t>após</a:t>
            </a:r>
            <a:r>
              <a:rPr lang="en-US" sz="1600" dirty="0">
                <a:ea typeface="Cambria Math" panose="02040503050406030204" pitchFamily="18" charset="0"/>
              </a:rPr>
              <a:t> 22 horas, com </a:t>
            </a:r>
            <a:r>
              <a:rPr lang="en-US" sz="1600" dirty="0" err="1">
                <a:ea typeface="Cambria Math" panose="02040503050406030204" pitchFamily="18" charset="0"/>
              </a:rPr>
              <a:t>resultado</a:t>
            </a:r>
            <a:r>
              <a:rPr lang="en-US" sz="1600" dirty="0">
                <a:ea typeface="Cambria Math" panose="02040503050406030204" pitchFamily="18" charset="0"/>
              </a:rPr>
              <a:t> experimental de (CHRISTIANSEN; DAHL; SOMERS, 2008</a:t>
            </a:r>
            <a:r>
              <a:rPr lang="en-US" sz="1600" dirty="0" smtClean="0">
                <a:ea typeface="Cambria Math" panose="02040503050406030204" pitchFamily="18" charset="0"/>
              </a:rPr>
              <a:t>)</a:t>
            </a:r>
            <a:endParaRPr lang="en-US" sz="1600" dirty="0">
              <a:ea typeface="Cambria Math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4" y="618489"/>
            <a:ext cx="6919655" cy="363199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4" name="Retângulo 23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tângulo 4"/>
          <p:cNvSpPr/>
          <p:nvPr/>
        </p:nvSpPr>
        <p:spPr>
          <a:xfrm>
            <a:off x="4835857" y="5132796"/>
            <a:ext cx="7092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ea typeface="Cambria Math" panose="02040503050406030204" pitchFamily="18" charset="0"/>
              </a:rPr>
              <a:t>+ número de interstícios ocupados na camada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superficial é maior, reduz a probabilidade de saltos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e o fluxo de átomos </a:t>
            </a:r>
            <a:r>
              <a:rPr lang="pt-BR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pt-BR" sz="2000" dirty="0" smtClean="0">
                <a:ea typeface="Cambria Math" panose="02040503050406030204" pitchFamily="18" charset="0"/>
              </a:rPr>
              <a:t>  atraso na propagação da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difusão para dentro do material</a:t>
            </a:r>
          </a:p>
        </p:txBody>
      </p:sp>
    </p:spTree>
    <p:extLst>
      <p:ext uri="{BB962C8B-B14F-4D97-AF65-F5344CB8AC3E}">
        <p14:creationId xmlns:p14="http://schemas.microsoft.com/office/powerpoint/2010/main" val="3565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72685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Plasma</a:t>
            </a:r>
          </a:p>
          <a:p>
            <a:pPr lvl="0"/>
            <a:r>
              <a:rPr lang="en-US" dirty="0">
                <a:solidFill>
                  <a:prstClr val="black"/>
                </a:solidFill>
                <a:ea typeface="Cambria Math" panose="02040503050406030204" pitchFamily="18" charset="0"/>
              </a:rPr>
              <a:t>T = 673K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ea typeface="Cambria Math" panose="02040503050406030204" pitchFamily="18" charset="0"/>
              </a:rPr>
              <a:t>valores obtidos para a concentração superficial 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superaram os obtidas para </a:t>
            </a:r>
            <a:r>
              <a:rPr lang="pt-BR" sz="2000" dirty="0" err="1" smtClean="0">
                <a:ea typeface="Cambria Math" panose="02040503050406030204" pitchFamily="18" charset="0"/>
              </a:rPr>
              <a:t>nitretação</a:t>
            </a:r>
            <a:r>
              <a:rPr lang="pt-BR" sz="2000" dirty="0" smtClean="0">
                <a:ea typeface="Cambria Math" panose="02040503050406030204" pitchFamily="18" charset="0"/>
              </a:rPr>
              <a:t> a gás</a:t>
            </a:r>
            <a:endParaRPr lang="pt-BR" sz="2000" dirty="0">
              <a:ea typeface="Cambria Math" panose="02040503050406030204" pitchFamily="18" charset="0"/>
            </a:endParaRPr>
          </a:p>
          <a:p>
            <a:endParaRPr lang="pt-BR" sz="2000" dirty="0" smtClean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o valor de 40% superestima os valores da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literatura para a concentração de nitrogênio na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</a:t>
            </a:r>
            <a:r>
              <a:rPr lang="pt-BR" sz="2000" dirty="0" err="1" smtClean="0">
                <a:ea typeface="Cambria Math" panose="02040503050406030204" pitchFamily="18" charset="0"/>
              </a:rPr>
              <a:t>austenita</a:t>
            </a:r>
            <a:r>
              <a:rPr lang="pt-BR" sz="2000" dirty="0" smtClean="0">
                <a:ea typeface="Cambria Math" panose="02040503050406030204" pitchFamily="18" charset="0"/>
              </a:rPr>
              <a:t> expandida – precipitação</a:t>
            </a:r>
          </a:p>
          <a:p>
            <a:endParaRPr lang="pt-BR" sz="2000" dirty="0" smtClean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profundidade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73254" y="3185067"/>
            <a:ext cx="6118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ea typeface="Cambria Math" panose="02040503050406030204" pitchFamily="18" charset="0"/>
              </a:rPr>
              <a:t>Resultado</a:t>
            </a:r>
            <a:r>
              <a:rPr lang="en-US" sz="1600" dirty="0"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ea typeface="Cambria Math" panose="02040503050406030204" pitchFamily="18" charset="0"/>
              </a:rPr>
              <a:t>nitretação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gasosa</a:t>
            </a:r>
            <a:r>
              <a:rPr lang="en-US" sz="1600" dirty="0">
                <a:ea typeface="Cambria Math" panose="02040503050406030204" pitchFamily="18" charset="0"/>
              </a:rPr>
              <a:t>, </a:t>
            </a:r>
            <a:r>
              <a:rPr lang="en-US" sz="1600" dirty="0" err="1">
                <a:ea typeface="Cambria Math" panose="02040503050406030204" pitchFamily="18" charset="0"/>
              </a:rPr>
              <a:t>após</a:t>
            </a:r>
            <a:r>
              <a:rPr lang="en-US" sz="1600" dirty="0">
                <a:ea typeface="Cambria Math" panose="02040503050406030204" pitchFamily="18" charset="0"/>
              </a:rPr>
              <a:t> 2 horas, com </a:t>
            </a:r>
            <a:r>
              <a:rPr lang="en-US" sz="1600" dirty="0" err="1">
                <a:ea typeface="Cambria Math" panose="02040503050406030204" pitchFamily="18" charset="0"/>
              </a:rPr>
              <a:t>resultados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retirados</a:t>
            </a:r>
            <a:r>
              <a:rPr lang="en-US" sz="1600" dirty="0"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ea typeface="Cambria Math" panose="02040503050406030204" pitchFamily="18" charset="0"/>
              </a:rPr>
              <a:t>artigo</a:t>
            </a:r>
            <a:r>
              <a:rPr lang="en-US" sz="1600" dirty="0">
                <a:ea typeface="Cambria Math" panose="02040503050406030204" pitchFamily="18" charset="0"/>
              </a:rPr>
              <a:t> de (MOSKALIOVIENE et al., 2011)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459751"/>
            <a:ext cx="5186565" cy="2823228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256012" y="6509821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ea typeface="Cambria Math" panose="02040503050406030204" pitchFamily="18" charset="0"/>
              </a:rPr>
              <a:t> a plasma, </a:t>
            </a:r>
            <a:r>
              <a:rPr lang="en-US" sz="1600" dirty="0" err="1" smtClean="0"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938" y="3720411"/>
            <a:ext cx="5268778" cy="28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6040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ea typeface="Cambria Math" panose="02040503050406030204" pitchFamily="18" charset="0"/>
              </a:rPr>
              <a:t>Constante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ea typeface="Cambria Math" panose="02040503050406030204" pitchFamily="18" charset="0"/>
              </a:rPr>
              <a:t>673K</a:t>
            </a:r>
            <a:endParaRPr lang="en-US" dirty="0">
              <a:solidFill>
                <a:prstClr val="black"/>
              </a:solidFill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comportamento esperado</a:t>
            </a:r>
          </a:p>
          <a:p>
            <a:endParaRPr lang="pt-BR" sz="2000" dirty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subestimou resultado final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- influência das tensões</a:t>
            </a:r>
          </a:p>
          <a:p>
            <a:r>
              <a:rPr lang="pt-BR" sz="2000" dirty="0" smtClean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55139" y="3317998"/>
            <a:ext cx="6347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ea typeface="Cambria Math" panose="02040503050406030204" pitchFamily="18" charset="0"/>
              </a:rPr>
              <a:t>Resultado</a:t>
            </a:r>
            <a:r>
              <a:rPr lang="en-US" sz="1600" dirty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concetração</a:t>
            </a:r>
            <a:r>
              <a:rPr lang="en-US" sz="1600" dirty="0" smtClean="0"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ea typeface="Cambria Math" panose="02040503050406030204" pitchFamily="18" charset="0"/>
              </a:rPr>
              <a:t>contante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>
                <a:ea typeface="Cambria Math" panose="02040503050406030204" pitchFamily="18" charset="0"/>
              </a:rPr>
              <a:t>após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ea typeface="Cambria Math" panose="02040503050406030204" pitchFamily="18" charset="0"/>
              </a:rPr>
              <a:t>22 </a:t>
            </a:r>
            <a:r>
              <a:rPr lang="en-US" sz="1600" dirty="0"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ea typeface="Cambria Math" panose="02040503050406030204" pitchFamily="18" charset="0"/>
              </a:rPr>
              <a:t>resultados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ea typeface="Cambria Math" panose="02040503050406030204" pitchFamily="18" charset="0"/>
              </a:rPr>
              <a:t>de (CHRISTIANSEN; DAHL; SOMERS, 2008)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6" y="467037"/>
            <a:ext cx="5529324" cy="294154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144" y="3902773"/>
            <a:ext cx="5489696" cy="268012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5900829" y="6481865"/>
            <a:ext cx="6978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ea typeface="Cambria Math" panose="02040503050406030204" pitchFamily="18" charset="0"/>
              </a:rPr>
              <a:t> 2h</a:t>
            </a:r>
          </a:p>
        </p:txBody>
      </p:sp>
    </p:spTree>
    <p:extLst>
      <p:ext uri="{BB962C8B-B14F-4D97-AF65-F5344CB8AC3E}">
        <p14:creationId xmlns:p14="http://schemas.microsoft.com/office/powerpoint/2010/main" val="1502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50176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9179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Gasosa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ea typeface="Cambria Math" panose="02040503050406030204" pitchFamily="18" charset="0"/>
              </a:rPr>
              <a:t>673K</a:t>
            </a: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  + concentração na superfície ultrapassa àquela do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 resultado que se espera obter</a:t>
            </a:r>
          </a:p>
          <a:p>
            <a:endParaRPr lang="pt-BR" sz="2000" dirty="0" smtClean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 + tendência </a:t>
            </a:r>
            <a:r>
              <a:rPr lang="pt-BR" sz="2000" dirty="0">
                <a:ea typeface="Cambria Math" panose="02040503050406030204" pitchFamily="18" charset="0"/>
              </a:rPr>
              <a:t>é </a:t>
            </a:r>
            <a:r>
              <a:rPr lang="pt-BR" sz="2000" dirty="0" smtClean="0">
                <a:ea typeface="Cambria Math" panose="02040503050406030204" pitchFamily="18" charset="0"/>
              </a:rPr>
              <a:t>a </a:t>
            </a:r>
            <a:r>
              <a:rPr lang="pt-BR" sz="2000" dirty="0">
                <a:ea typeface="Cambria Math" panose="02040503050406030204" pitchFamily="18" charset="0"/>
              </a:rPr>
              <a:t>concentração de nitrogênio </a:t>
            </a:r>
            <a:r>
              <a:rPr lang="pt-BR" sz="2000" dirty="0" smtClean="0">
                <a:ea typeface="Cambria Math" panose="02040503050406030204" pitchFamily="18" charset="0"/>
              </a:rPr>
              <a:t>livre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aumentar e a </a:t>
            </a:r>
            <a:r>
              <a:rPr lang="pt-BR" sz="2000" dirty="0">
                <a:ea typeface="Cambria Math" panose="02040503050406030204" pitchFamily="18" charset="0"/>
              </a:rPr>
              <a:t>outra </a:t>
            </a:r>
            <a:r>
              <a:rPr lang="pt-BR" sz="2000" dirty="0" smtClean="0">
                <a:ea typeface="Cambria Math" panose="02040503050406030204" pitchFamily="18" charset="0"/>
              </a:rPr>
              <a:t>se manter </a:t>
            </a:r>
            <a:r>
              <a:rPr lang="pt-BR" sz="2000" dirty="0">
                <a:ea typeface="Cambria Math" panose="02040503050406030204" pitchFamily="18" charset="0"/>
              </a:rPr>
              <a:t>constante pois a </a:t>
            </a:r>
            <a:endParaRPr lang="pt-BR" sz="2000" dirty="0" smtClean="0">
              <a:ea typeface="Cambria Math" panose="02040503050406030204" pitchFamily="18" charset="0"/>
            </a:endParaRP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possibilidade dos </a:t>
            </a:r>
            <a:r>
              <a:rPr lang="pt-BR" sz="2000" dirty="0">
                <a:ea typeface="Cambria Math" panose="02040503050406030204" pitchFamily="18" charset="0"/>
              </a:rPr>
              <a:t>átomos estarem aprisionados é </a:t>
            </a:r>
            <a:endParaRPr lang="pt-BR" sz="2000" dirty="0" smtClean="0">
              <a:ea typeface="Cambria Math" panose="02040503050406030204" pitchFamily="18" charset="0"/>
            </a:endParaRP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maior </a:t>
            </a:r>
            <a:r>
              <a:rPr lang="pt-BR" sz="2000" dirty="0">
                <a:ea typeface="Cambria Math" panose="02040503050406030204" pitchFamily="18" charset="0"/>
              </a:rPr>
              <a:t>do que estarem livres, </a:t>
            </a:r>
            <a:r>
              <a:rPr lang="pt-BR" sz="2000" dirty="0" smtClean="0">
                <a:ea typeface="Cambria Math" panose="02040503050406030204" pitchFamily="18" charset="0"/>
              </a:rPr>
              <a:t>e uma </a:t>
            </a:r>
            <a:r>
              <a:rPr lang="pt-BR" sz="2000" dirty="0">
                <a:ea typeface="Cambria Math" panose="02040503050406030204" pitchFamily="18" charset="0"/>
              </a:rPr>
              <a:t>vez </a:t>
            </a:r>
            <a:r>
              <a:rPr lang="pt-BR" sz="20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 aprisionados é difícil </a:t>
            </a:r>
            <a:r>
              <a:rPr lang="pt-BR" sz="2000" dirty="0">
                <a:ea typeface="Cambria Math" panose="02040503050406030204" pitchFamily="18" charset="0"/>
              </a:rPr>
              <a:t>deixarem essa posição.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68788" y="3232246"/>
            <a:ext cx="60232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ea typeface="Cambria Math" panose="02040503050406030204" pitchFamily="18" charset="0"/>
              </a:rPr>
              <a:t>Resultado</a:t>
            </a:r>
            <a:r>
              <a:rPr lang="en-US" sz="1600" dirty="0"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ea typeface="Cambria Math" panose="02040503050406030204" pitchFamily="18" charset="0"/>
              </a:rPr>
              <a:t>, </a:t>
            </a:r>
            <a:r>
              <a:rPr lang="en-US" sz="1600" dirty="0" err="1">
                <a:ea typeface="Cambria Math" panose="02040503050406030204" pitchFamily="18" charset="0"/>
              </a:rPr>
              <a:t>após</a:t>
            </a:r>
            <a:r>
              <a:rPr lang="en-US" sz="1600" dirty="0">
                <a:ea typeface="Cambria Math" panose="02040503050406030204" pitchFamily="18" charset="0"/>
              </a:rPr>
              <a:t> 8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ea typeface="Cambria Math" panose="02040503050406030204" pitchFamily="18" charset="0"/>
              </a:rPr>
              <a:t>resultados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ea typeface="Cambria Math" panose="02040503050406030204" pitchFamily="18" charset="0"/>
              </a:rPr>
              <a:t>de (CHRISTIANSEN; DAHL; SOMERS</a:t>
            </a:r>
            <a:r>
              <a:rPr lang="en-US" dirty="0" smtClean="0">
                <a:ea typeface="Cambria Math" panose="02040503050406030204" pitchFamily="18" charset="0"/>
              </a:rPr>
              <a:t>, 2008)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72" y="417499"/>
            <a:ext cx="5427599" cy="28720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5038997" y="6522809"/>
            <a:ext cx="771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ao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longo</a:t>
            </a:r>
            <a:r>
              <a:rPr lang="en-US" sz="1600" dirty="0" smtClean="0">
                <a:ea typeface="Cambria Math" panose="02040503050406030204" pitchFamily="18" charset="0"/>
              </a:rPr>
              <a:t> do tempo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753" y="3798277"/>
            <a:ext cx="5250178" cy="27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RESULTADOS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7553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Plasma</a:t>
            </a:r>
          </a:p>
          <a:p>
            <a:r>
              <a:rPr lang="en-US" dirty="0">
                <a:solidFill>
                  <a:prstClr val="black"/>
                </a:solidFill>
                <a:ea typeface="Cambria Math" panose="02040503050406030204" pitchFamily="18" charset="0"/>
              </a:rPr>
              <a:t>T = 673K</a:t>
            </a:r>
            <a:endParaRPr lang="pt-BR" sz="24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 smtClean="0">
                <a:ea typeface="Cambria Math" panose="02040503050406030204" pitchFamily="18" charset="0"/>
              </a:rPr>
              <a:t>+ subestimou a concentração real obtida  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por (MOSKALIOVIENE et al., 2011)</a:t>
            </a:r>
          </a:p>
          <a:p>
            <a:endParaRPr lang="pt-BR" sz="2000" dirty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nenhum modelo obteve valores próximos daqueles obtidos por </a:t>
            </a:r>
            <a:r>
              <a:rPr lang="pt-BR" sz="2000" dirty="0" err="1" smtClean="0"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ea typeface="Cambria Math" panose="02040503050406030204" pitchFamily="18" charset="0"/>
              </a:rPr>
              <a:t> para um intervalo de tempo pequeno como 2 horas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26842" y="4105197"/>
            <a:ext cx="732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ea typeface="Cambria Math" panose="02040503050406030204" pitchFamily="18" charset="0"/>
              </a:rPr>
              <a:t>Resultado</a:t>
            </a:r>
            <a:r>
              <a:rPr lang="en-US" dirty="0">
                <a:ea typeface="Cambria Math" panose="02040503050406030204" pitchFamily="18" charset="0"/>
              </a:rPr>
              <a:t> para </a:t>
            </a:r>
            <a:r>
              <a:rPr lang="en-US" dirty="0" err="1" smtClean="0">
                <a:ea typeface="Cambria Math" panose="02040503050406030204" pitchFamily="18" charset="0"/>
              </a:rPr>
              <a:t>nitretação</a:t>
            </a:r>
            <a:r>
              <a:rPr lang="en-US" dirty="0" smtClean="0">
                <a:ea typeface="Cambria Math" panose="02040503050406030204" pitchFamily="18" charset="0"/>
              </a:rPr>
              <a:t> a plasma, </a:t>
            </a:r>
            <a:r>
              <a:rPr lang="en-US" dirty="0" err="1">
                <a:ea typeface="Cambria Math" panose="02040503050406030204" pitchFamily="18" charset="0"/>
              </a:rPr>
              <a:t>após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2 horas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025" y="628398"/>
            <a:ext cx="6618722" cy="347679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24204" y="51861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smtClean="0">
                <a:ea typeface="Cambria Math" panose="02040503050406030204" pitchFamily="18" charset="0"/>
              </a:rPr>
              <a:t>+ simplificações ligadas a características do processo</a:t>
            </a:r>
          </a:p>
          <a:p>
            <a:r>
              <a:rPr lang="pt-BR" sz="2000" dirty="0"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ea typeface="Cambria Math" panose="02040503050406030204" pitchFamily="18" charset="0"/>
              </a:rPr>
              <a:t>   - </a:t>
            </a:r>
            <a:r>
              <a:rPr lang="pt-BR" sz="2000" dirty="0" err="1" smtClean="0"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ea typeface="Cambria Math" panose="02040503050406030204" pitchFamily="18" charset="0"/>
              </a:rPr>
              <a:t> considerou </a:t>
            </a:r>
            <a:r>
              <a:rPr lang="pt-BR" sz="2000" i="1" dirty="0" err="1" smtClean="0">
                <a:ea typeface="Cambria Math" panose="02040503050406030204" pitchFamily="18" charset="0"/>
              </a:rPr>
              <a:t>swelling</a:t>
            </a:r>
            <a:endParaRPr lang="pt-BR" sz="2000" i="1" dirty="0" smtClean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constantes </a:t>
            </a:r>
            <a:r>
              <a:rPr lang="pt-BR" sz="2000" i="1" dirty="0" err="1" smtClean="0"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ea typeface="Cambria Math" panose="02040503050406030204" pitchFamily="18" charset="0"/>
              </a:rPr>
              <a:t>d</a:t>
            </a:r>
            <a:r>
              <a:rPr lang="pt-BR" sz="2000" dirty="0" smtClean="0">
                <a:ea typeface="Cambria Math" panose="02040503050406030204" pitchFamily="18" charset="0"/>
              </a:rPr>
              <a:t> e </a:t>
            </a:r>
            <a:r>
              <a:rPr lang="pt-BR" sz="2000" i="1" dirty="0" err="1" smtClean="0"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ea typeface="Cambria Math" panose="02040503050406030204" pitchFamily="18" charset="0"/>
              </a:rPr>
              <a:t>t</a:t>
            </a:r>
            <a:r>
              <a:rPr lang="pt-BR" sz="2000" dirty="0" smtClean="0">
                <a:ea typeface="Cambria Math" panose="02040503050406030204" pitchFamily="18" charset="0"/>
              </a:rPr>
              <a:t> (4</a:t>
            </a:r>
            <a:r>
              <a:rPr lang="el-GR" sz="2000" dirty="0" smtClean="0">
                <a:ea typeface="Cambria Math" panose="02040503050406030204" pitchFamily="18" charset="0"/>
              </a:rPr>
              <a:t>π</a:t>
            </a:r>
            <a:r>
              <a:rPr lang="pt-BR" sz="2000" dirty="0" smtClean="0"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ea typeface="Cambria Math" panose="02040503050406030204" pitchFamily="18" charset="0"/>
              </a:rPr>
              <a:t>+ condi</a:t>
            </a:r>
            <a:r>
              <a:rPr lang="en-US" sz="2000" dirty="0" err="1" smtClean="0">
                <a:ea typeface="Cambria Math" panose="02040503050406030204" pitchFamily="18" charset="0"/>
              </a:rPr>
              <a:t>ção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contorno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pt-BR" sz="2000" i="1" dirty="0" err="1" smtClean="0">
                <a:ea typeface="Cambria Math" panose="02040503050406030204" pitchFamily="18" charset="0"/>
              </a:rPr>
              <a:t>H</a:t>
            </a:r>
            <a:r>
              <a:rPr lang="pt-BR" sz="2000" i="1" baseline="-25000" dirty="0" err="1" smtClean="0">
                <a:ea typeface="Cambria Math" panose="02040503050406030204" pitchFamily="18" charset="0"/>
              </a:rPr>
              <a:t>superficie</a:t>
            </a:r>
            <a:endParaRPr lang="pt-BR" sz="2000" i="1" baseline="-2500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DISCUSSÃO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ea typeface="Cambria Math" panose="02040503050406030204" pitchFamily="18" charset="0"/>
              </a:rPr>
              <a:t>+ divergência nos experimentos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     ≡ gas x plasma</a:t>
            </a:r>
          </a:p>
          <a:p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limitações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modelo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>
                <a:ea typeface="Cambria Math" panose="02040503050406030204" pitchFamily="18" charset="0"/>
              </a:rPr>
              <a:t>temperaturas</a:t>
            </a:r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err="1">
                <a:ea typeface="Cambria Math" panose="02040503050406030204" pitchFamily="18" charset="0"/>
              </a:rPr>
              <a:t>inferiores</a:t>
            </a:r>
            <a:r>
              <a:rPr lang="en-US" sz="2000" dirty="0">
                <a:ea typeface="Cambria Math" panose="02040503050406030204" pitchFamily="18" charset="0"/>
              </a:rPr>
              <a:t> a 450 °C </a:t>
            </a:r>
            <a:r>
              <a:rPr lang="en-US" sz="2000" dirty="0" smtClean="0"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ea typeface="Cambria Math" panose="02040503050406030204" pitchFamily="18" charset="0"/>
              </a:rPr>
              <a:t>possibilidade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precipitação</a:t>
            </a:r>
            <a:r>
              <a:rPr lang="en-US" sz="2000" dirty="0" smtClean="0"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ea typeface="Cambria Math" panose="02040503050406030204" pitchFamily="18" charset="0"/>
              </a:rPr>
              <a:t>≡ </a:t>
            </a:r>
            <a:r>
              <a:rPr lang="en-US" sz="2000" i="1" dirty="0" smtClean="0"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ea typeface="Cambria Math" panose="02040503050406030204" pitchFamily="18" charset="0"/>
              </a:rPr>
              <a:t> e </a:t>
            </a:r>
            <a:r>
              <a:rPr lang="en-US" sz="2000" dirty="0" err="1" smtClean="0">
                <a:ea typeface="Cambria Math" panose="02040503050406030204" pitchFamily="18" charset="0"/>
              </a:rPr>
              <a:t>defeitos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causados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pelo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bombardeamento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íons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ea typeface="Cambria Math" panose="02040503050406030204" pitchFamily="18" charset="0"/>
              </a:rPr>
              <a:t> a plasma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causadas</a:t>
            </a:r>
            <a:r>
              <a:rPr lang="en-US" sz="2000" dirty="0" smtClean="0">
                <a:ea typeface="Cambria Math" panose="02040503050406030204" pitchFamily="18" charset="0"/>
              </a:rPr>
              <a:t> pela </a:t>
            </a:r>
            <a:r>
              <a:rPr lang="en-US" sz="2000" dirty="0" err="1" smtClean="0">
                <a:ea typeface="Cambria Math" panose="02040503050406030204" pitchFamily="18" charset="0"/>
              </a:rPr>
              <a:t>expansão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reticulado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≡ </a:t>
            </a:r>
            <a:r>
              <a:rPr lang="en-US" sz="2000" dirty="0" err="1" smtClean="0"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composição</a:t>
            </a:r>
            <a:r>
              <a:rPr lang="en-US" sz="2000" dirty="0" smtClean="0"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difusão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71493" y="0"/>
            <a:ext cx="457200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55302" y="1816376"/>
            <a:ext cx="3379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ea typeface="Cambria Math" panose="02040503050406030204" pitchFamily="18" charset="0"/>
              </a:rPr>
              <a:t>1</a:t>
            </a:r>
            <a:endParaRPr lang="pt-BR" sz="3600" b="1" u="sng" dirty="0" smtClean="0"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ea typeface="Cambria Math" panose="02040503050406030204" pitchFamily="18" charset="0"/>
              </a:rPr>
              <a:t>ESTUDAR O PROBLEMA E MODELOS DA LITERATURA</a:t>
            </a:r>
            <a:endParaRPr lang="en-US" sz="3600" dirty="0"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45000" y="1474617"/>
            <a:ext cx="36249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schemeClr val="bg1"/>
                </a:solidFill>
                <a:ea typeface="Cambria Math" panose="02040503050406030204" pitchFamily="18" charset="0"/>
              </a:rPr>
              <a:t>2</a:t>
            </a:r>
            <a:endParaRPr lang="pt-BR" sz="3600" b="1" u="sng" dirty="0" smtClean="0">
              <a:solidFill>
                <a:schemeClr val="bg1"/>
              </a:solidFill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ea typeface="Cambria Math" panose="02040503050406030204" pitchFamily="18" charset="0"/>
              </a:rPr>
              <a:t>CRIAR UM MODELO SIMPLES E FAZER UM TRABALHO DIDÁTICO</a:t>
            </a:r>
            <a:endParaRPr lang="en-US" sz="36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497237" y="2028616"/>
            <a:ext cx="33794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ea typeface="Cambria Math" panose="02040503050406030204" pitchFamily="18" charset="0"/>
              </a:rPr>
              <a:t>3</a:t>
            </a:r>
            <a:endParaRPr lang="pt-BR" sz="3600" b="1" u="sng" dirty="0" smtClean="0"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ea typeface="Cambria Math" panose="02040503050406030204" pitchFamily="18" charset="0"/>
              </a:rPr>
              <a:t>TESTAR E TIRAR CONCLUSÕES</a:t>
            </a:r>
            <a:endParaRPr lang="en-US" sz="36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DISCUSSÃO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>
                <a:ea typeface="Cambria Math" panose="02040503050406030204" pitchFamily="18" charset="0"/>
              </a:rPr>
              <a:t>alternativa</a:t>
            </a:r>
            <a:r>
              <a:rPr lang="en-US" sz="2000" dirty="0">
                <a:ea typeface="Cambria Math" panose="02040503050406030204" pitchFamily="18" charset="0"/>
              </a:rPr>
              <a:t> para a </a:t>
            </a:r>
            <a:r>
              <a:rPr lang="en-US" sz="2000" dirty="0" err="1">
                <a:ea typeface="Cambria Math" panose="02040503050406030204" pitchFamily="18" charset="0"/>
              </a:rPr>
              <a:t>condição</a:t>
            </a:r>
            <a:r>
              <a:rPr lang="en-US" sz="2000" dirty="0"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ea typeface="Cambria Math" panose="02040503050406030204" pitchFamily="18" charset="0"/>
              </a:rPr>
              <a:t>contorno</a:t>
            </a:r>
            <a:r>
              <a:rPr lang="en-US" sz="2000" dirty="0">
                <a:ea typeface="Cambria Math" panose="02040503050406030204" pitchFamily="18" charset="0"/>
              </a:rPr>
              <a:t> da </a:t>
            </a:r>
            <a:r>
              <a:rPr lang="en-US" sz="2000" dirty="0" err="1">
                <a:ea typeface="Cambria Math" panose="02040503050406030204" pitchFamily="18" charset="0"/>
              </a:rPr>
              <a:t>nitretação</a:t>
            </a:r>
            <a:r>
              <a:rPr lang="en-US" sz="2000" dirty="0">
                <a:ea typeface="Cambria Math" panose="02040503050406030204" pitchFamily="18" charset="0"/>
              </a:rPr>
              <a:t> a plasma</a:t>
            </a:r>
          </a:p>
          <a:p>
            <a:endParaRPr lang="pt-BR" sz="2000" dirty="0">
              <a:ea typeface="Cambria Math" panose="02040503050406030204" pitchFamily="18" charset="0"/>
            </a:endParaRPr>
          </a:p>
          <a:p>
            <a:endParaRPr lang="pt-BR" sz="2000" dirty="0">
              <a:ea typeface="Cambria Math" panose="02040503050406030204" pitchFamily="18" charset="0"/>
            </a:endParaRPr>
          </a:p>
          <a:p>
            <a:r>
              <a:rPr lang="pt-BR" sz="2000" dirty="0" smtClean="0">
                <a:ea typeface="Cambria Math" panose="02040503050406030204" pitchFamily="18" charset="0"/>
              </a:rPr>
              <a:t>+ </a:t>
            </a:r>
            <a:r>
              <a:rPr lang="pt-BR" sz="2000" i="1" dirty="0" err="1" smtClean="0">
                <a:ea typeface="Cambria Math" panose="02040503050406030204" pitchFamily="18" charset="0"/>
              </a:rPr>
              <a:t>sputtering</a:t>
            </a:r>
            <a:r>
              <a:rPr lang="pt-BR" sz="2000" i="1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      ≡ </a:t>
            </a:r>
            <a:r>
              <a:rPr lang="pt-BR" sz="2000" dirty="0" smtClean="0">
                <a:ea typeface="Cambria Math" panose="02040503050406030204" pitchFamily="18" charset="0"/>
              </a:rPr>
              <a:t>remove a camada superficial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ea typeface="Cambria Math" panose="02040503050406030204" pitchFamily="18" charset="0"/>
              </a:rPr>
              <a:t>influencia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processo</a:t>
            </a:r>
            <a:r>
              <a:rPr lang="en-US" sz="2000" dirty="0" smtClean="0"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ea typeface="Cambria Math" panose="02040503050406030204" pitchFamily="18" charset="0"/>
              </a:rPr>
              <a:t>crescimento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profundidade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difusão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ea typeface="Cambria Math" panose="02040503050406030204" pitchFamily="18" charset="0"/>
              </a:rPr>
              <a:t> a </a:t>
            </a:r>
            <a:r>
              <a:rPr lang="en-US" sz="2000" dirty="0" err="1" smtClean="0">
                <a:ea typeface="Cambria Math" panose="02040503050406030204" pitchFamily="18" charset="0"/>
              </a:rPr>
              <a:t>gás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métodos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ea typeface="Cambria Math" panose="02040503050406030204" pitchFamily="18" charset="0"/>
              </a:rPr>
              <a:t>perfil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concentração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residuais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compressão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ea typeface="Cambria Math" panose="02040503050406030204" pitchFamily="18" charset="0"/>
              </a:rPr>
              <a:t>força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motriz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adicional</a:t>
            </a:r>
            <a:r>
              <a:rPr lang="en-US" sz="2000" dirty="0" smtClean="0">
                <a:ea typeface="Cambria Math" panose="02040503050406030204" pitchFamily="18" charset="0"/>
              </a:rPr>
              <a:t> para a </a:t>
            </a:r>
            <a:r>
              <a:rPr lang="en-US" sz="2000" dirty="0" err="1" smtClean="0">
                <a:ea typeface="Cambria Math" panose="02040503050406030204" pitchFamily="18" charset="0"/>
              </a:rPr>
              <a:t>difusão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difusão</a:t>
            </a:r>
            <a:r>
              <a:rPr lang="en-US" sz="2000" dirty="0" smtClean="0">
                <a:ea typeface="Cambria Math" panose="02040503050406030204" pitchFamily="18" charset="0"/>
              </a:rPr>
              <a:t> se </a:t>
            </a:r>
            <a:r>
              <a:rPr lang="en-US" sz="2000" dirty="0" err="1" smtClean="0">
                <a:ea typeface="Cambria Math" panose="02040503050406030204" pitchFamily="18" charset="0"/>
              </a:rPr>
              <a:t>extende</a:t>
            </a:r>
            <a:r>
              <a:rPr lang="en-US" sz="2000" dirty="0" smtClean="0">
                <a:ea typeface="Cambria Math" panose="02040503050406030204" pitchFamily="18" charset="0"/>
              </a:rPr>
              <a:t> para </a:t>
            </a:r>
            <a:r>
              <a:rPr lang="en-US" sz="2000" dirty="0" err="1" smtClean="0">
                <a:ea typeface="Cambria Math" panose="02040503050406030204" pitchFamily="18" charset="0"/>
              </a:rPr>
              <a:t>profundidades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maiores</a:t>
            </a:r>
            <a:r>
              <a:rPr lang="en-US" sz="2000" dirty="0" smtClean="0">
                <a:ea typeface="Cambria Math" panose="02040503050406030204" pitchFamily="18" charset="0"/>
              </a:rPr>
              <a:t> mas a </a:t>
            </a:r>
            <a:r>
              <a:rPr lang="en-US" sz="20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ea typeface="Cambria Math" panose="02040503050406030204" pitchFamily="18" charset="0"/>
              </a:rPr>
              <a:t> é </a:t>
            </a:r>
            <a:r>
              <a:rPr lang="en-US" sz="2000" dirty="0" err="1" smtClean="0">
                <a:ea typeface="Cambria Math" panose="02040503050406030204" pitchFamily="18" charset="0"/>
              </a:rPr>
              <a:t>reduzida</a:t>
            </a:r>
            <a:endParaRPr lang="pt-BR" sz="2000" dirty="0">
              <a:ea typeface="Cambria Math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68" y="936418"/>
            <a:ext cx="3114675" cy="7905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634268" y="1585872"/>
            <a:ext cx="5649477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smtClean="0">
                <a:ea typeface="Cambria Math" panose="02040503050406030204" pitchFamily="18" charset="0"/>
              </a:rPr>
              <a:t>A</a:t>
            </a:r>
            <a:r>
              <a:rPr lang="pt-BR" sz="1600" dirty="0" smtClean="0">
                <a:ea typeface="Cambria Math" panose="02040503050406030204" pitchFamily="18" charset="0"/>
              </a:rPr>
              <a:t> – constante determinada pelas reações diretas </a:t>
            </a:r>
          </a:p>
          <a:p>
            <a:r>
              <a:rPr lang="pt-BR" sz="1600" i="1" dirty="0" smtClean="0">
                <a:ea typeface="Cambria Math" panose="02040503050406030204" pitchFamily="18" charset="0"/>
              </a:rPr>
              <a:t>B </a:t>
            </a:r>
            <a:r>
              <a:rPr lang="pt-BR" sz="1600" dirty="0" smtClean="0">
                <a:ea typeface="Cambria Math" panose="02040503050406030204" pitchFamily="18" charset="0"/>
              </a:rPr>
              <a:t>– </a:t>
            </a:r>
            <a:r>
              <a:rPr lang="pt-BR" sz="1600" i="1" dirty="0" smtClean="0">
                <a:ea typeface="Cambria Math" panose="02040503050406030204" pitchFamily="18" charset="0"/>
              </a:rPr>
              <a:t> </a:t>
            </a:r>
            <a:r>
              <a:rPr lang="pt-BR" sz="1600" dirty="0" smtClean="0">
                <a:ea typeface="Cambria Math" panose="02040503050406030204" pitchFamily="18" charset="0"/>
              </a:rPr>
              <a:t>constante determinada pelas reações inversas</a:t>
            </a:r>
          </a:p>
          <a:p>
            <a:r>
              <a:rPr lang="el-GR" sz="1600" i="1" dirty="0" smtClean="0">
                <a:ea typeface="Cambria Math" panose="02040503050406030204" pitchFamily="18" charset="0"/>
              </a:rPr>
              <a:t>ρ</a:t>
            </a:r>
            <a:r>
              <a:rPr lang="en-US" sz="1600" i="1" dirty="0" smtClean="0">
                <a:ea typeface="Cambria Math" panose="02040503050406030204" pitchFamily="18" charset="0"/>
              </a:rPr>
              <a:t>  </a:t>
            </a:r>
            <a:r>
              <a:rPr lang="pt-BR" sz="1600" dirty="0" smtClean="0">
                <a:ea typeface="Cambria Math" panose="02040503050406030204" pitchFamily="18" charset="0"/>
              </a:rPr>
              <a:t>–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ea typeface="Cambria Math" panose="02040503050406030204" pitchFamily="18" charset="0"/>
              </a:rPr>
              <a:t>densidade</a:t>
            </a:r>
            <a:r>
              <a:rPr lang="en-US" sz="1600" dirty="0" smtClean="0">
                <a:ea typeface="Cambria Math" panose="02040503050406030204" pitchFamily="18" charset="0"/>
              </a:rPr>
              <a:t> do metal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endParaRPr lang="pt-BR" sz="2000" dirty="0" smtClean="0">
              <a:ea typeface="Cambria Math" panose="02040503050406030204" pitchFamily="18" charset="0"/>
            </a:endParaRPr>
          </a:p>
          <a:p>
            <a:endParaRPr lang="pt-BR" sz="2000" baseline="-2500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CONCLUSÃO</a:t>
            </a:r>
            <a:endParaRPr lang="en-US" sz="4400" i="1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17227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validade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modelo</a:t>
            </a:r>
            <a:r>
              <a:rPr lang="en-US" sz="2000" dirty="0" smtClean="0"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ea typeface="Cambria Math" panose="02040503050406030204" pitchFamily="18" charset="0"/>
              </a:rPr>
              <a:t>relação</a:t>
            </a:r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ao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comportamento</a:t>
            </a:r>
            <a:r>
              <a:rPr lang="en-US" sz="2000" dirty="0" smtClean="0">
                <a:ea typeface="Cambria Math" panose="02040503050406030204" pitchFamily="18" charset="0"/>
              </a:rPr>
              <a:t> no interior do material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≡ </a:t>
            </a:r>
            <a:r>
              <a:rPr lang="en-US" sz="2000" dirty="0" err="1" smtClean="0">
                <a:ea typeface="Cambria Math" panose="02040503050406030204" pitchFamily="18" charset="0"/>
              </a:rPr>
              <a:t>afinidade</a:t>
            </a:r>
            <a:r>
              <a:rPr lang="en-US" sz="2000" dirty="0" smtClean="0">
                <a:ea typeface="Cambria Math" panose="02040503050406030204" pitchFamily="18" charset="0"/>
              </a:rPr>
              <a:t> entre o </a:t>
            </a:r>
            <a:r>
              <a:rPr lang="en-US" sz="2000" dirty="0" err="1" smtClean="0"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ea typeface="Cambria Math" panose="02040503050406030204" pitchFamily="18" charset="0"/>
              </a:rPr>
              <a:t> e o </a:t>
            </a:r>
            <a:r>
              <a:rPr lang="en-US" sz="2000" dirty="0" err="1" smtClean="0"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ea typeface="Cambria Math" panose="02040503050406030204" pitchFamily="18" charset="0"/>
              </a:rPr>
              <a:t> que </a:t>
            </a:r>
            <a:r>
              <a:rPr lang="en-US" sz="2000" dirty="0" err="1" smtClean="0">
                <a:ea typeface="Cambria Math" panose="02040503050406030204" pitchFamily="18" charset="0"/>
              </a:rPr>
              <a:t>provoca</a:t>
            </a:r>
            <a:r>
              <a:rPr lang="en-US" sz="2000" dirty="0" smtClean="0">
                <a:ea typeface="Cambria Math" panose="02040503050406030204" pitchFamily="18" charset="0"/>
              </a:rPr>
              <a:t> um </a:t>
            </a:r>
            <a:r>
              <a:rPr lang="en-US" sz="2000" dirty="0" err="1" smtClean="0"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aprisionamento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ea typeface="Cambria Math" panose="02040503050406030204" pitchFamily="18" charset="0"/>
              </a:rPr>
              <a:t>em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sítios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modelada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matematicamente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considerando</a:t>
            </a:r>
            <a:r>
              <a:rPr lang="en-US" sz="2000" dirty="0" smtClean="0">
                <a:ea typeface="Cambria Math" panose="02040503050406030204" pitchFamily="18" charset="0"/>
              </a:rPr>
              <a:t> que o </a:t>
            </a:r>
            <a:r>
              <a:rPr lang="en-US" sz="2000" dirty="0" err="1" smtClean="0">
                <a:ea typeface="Cambria Math" panose="02040503050406030204" pitchFamily="18" charset="0"/>
              </a:rPr>
              <a:t>fenômeno</a:t>
            </a:r>
            <a:r>
              <a:rPr lang="en-US" sz="2000" dirty="0" smtClean="0">
                <a:ea typeface="Cambria Math" panose="02040503050406030204" pitchFamily="18" charset="0"/>
              </a:rPr>
              <a:t> segue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primeira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ordem</a:t>
            </a:r>
            <a:endParaRPr lang="pt-BR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contorno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gás</a:t>
            </a:r>
            <a:r>
              <a:rPr lang="en-US" sz="2000" dirty="0" smtClean="0">
                <a:ea typeface="Cambria Math" panose="02040503050406030204" pitchFamily="18" charset="0"/>
              </a:rPr>
              <a:t> - </a:t>
            </a:r>
            <a:r>
              <a:rPr lang="en-US" sz="2000" dirty="0" err="1" smtClean="0">
                <a:ea typeface="Cambria Math" panose="02040503050406030204" pitchFamily="18" charset="0"/>
              </a:rPr>
              <a:t>satisfatório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plasma – </a:t>
            </a:r>
            <a:r>
              <a:rPr lang="en-US" sz="2000" dirty="0" err="1" smtClean="0">
                <a:ea typeface="Cambria Math" panose="02040503050406030204" pitchFamily="18" charset="0"/>
              </a:rPr>
              <a:t>simplificações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podem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ter</a:t>
            </a:r>
            <a:r>
              <a:rPr lang="en-US" sz="2000" dirty="0" smtClean="0"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ea typeface="Cambria Math" panose="02040503050406030204" pitchFamily="18" charset="0"/>
              </a:rPr>
              <a:t>influenciado</a:t>
            </a:r>
            <a:r>
              <a:rPr lang="en-US" sz="2000" dirty="0" smtClean="0"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ea typeface="Cambria Math" panose="02040503050406030204" pitchFamily="18" charset="0"/>
              </a:rPr>
              <a:t>resultado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ea typeface="Cambria Math" panose="02040503050406030204" pitchFamily="18" charset="0"/>
              </a:rPr>
              <a:t>possibilidades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melhoria</a:t>
            </a:r>
            <a:endParaRPr lang="en-US" sz="2000" dirty="0" smtClean="0">
              <a:ea typeface="Cambria Math" panose="02040503050406030204" pitchFamily="18" charset="0"/>
            </a:endParaRPr>
          </a:p>
          <a:p>
            <a:r>
              <a:rPr lang="en-US" sz="2000" dirty="0" smtClean="0">
                <a:ea typeface="Cambria Math" panose="02040503050406030204" pitchFamily="18" charset="0"/>
              </a:rPr>
              <a:t>      ≡ considerer </a:t>
            </a:r>
            <a:r>
              <a:rPr lang="en-US" sz="2000" dirty="0" err="1" smtClean="0"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ea typeface="Cambria Math" panose="02040503050406030204" pitchFamily="18" charset="0"/>
              </a:rPr>
              <a:t>) </a:t>
            </a:r>
            <a:r>
              <a:rPr lang="en-US" sz="2000" dirty="0" err="1" smtClean="0">
                <a:ea typeface="Cambria Math" panose="02040503050406030204" pitchFamily="18" charset="0"/>
              </a:rPr>
              <a:t>ou</a:t>
            </a:r>
            <a:r>
              <a:rPr lang="en-US" sz="2000" dirty="0" smtClean="0"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ea typeface="Cambria Math" panose="02040503050406030204" pitchFamily="18" charset="0"/>
              </a:rPr>
              <a:t>efeitos</a:t>
            </a:r>
            <a:r>
              <a:rPr lang="en-US" sz="2000" dirty="0" smtClean="0"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ea typeface="Cambria Math" panose="02040503050406030204" pitchFamily="18" charset="0"/>
              </a:rPr>
              <a:t>introdução</a:t>
            </a:r>
            <a:r>
              <a:rPr lang="en-US" sz="2000" dirty="0" smtClean="0"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ea typeface="Cambria Math" panose="02040503050406030204" pitchFamily="18" charset="0"/>
              </a:rPr>
              <a:t>átomo</a:t>
            </a:r>
            <a:r>
              <a:rPr lang="en-US" sz="2000" dirty="0" smtClean="0"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ea typeface="Cambria Math" panose="02040503050406030204" pitchFamily="18" charset="0"/>
              </a:rPr>
              <a:t>swelling</a:t>
            </a:r>
            <a:r>
              <a:rPr lang="en-US" sz="2000" dirty="0" smtClean="0">
                <a:ea typeface="Cambria Math" panose="02040503050406030204" pitchFamily="18" charset="0"/>
              </a:rPr>
              <a:t>)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testar</a:t>
            </a:r>
            <a:r>
              <a:rPr lang="en-US" sz="2000" dirty="0" smtClean="0"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ea typeface="Cambria Math" panose="02040503050406030204" pitchFamily="18" charset="0"/>
              </a:rPr>
              <a:t>valores</a:t>
            </a:r>
            <a:r>
              <a:rPr lang="en-US" sz="2000" dirty="0" smtClean="0">
                <a:ea typeface="Cambria Math" panose="02040503050406030204" pitchFamily="18" charset="0"/>
              </a:rPr>
              <a:t> de entrada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ea typeface="Cambria Math" panose="02040503050406030204" pitchFamily="18" charset="0"/>
              </a:rPr>
              <a:t>compressão</a:t>
            </a:r>
            <a:endParaRPr lang="pt-BR" sz="20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77421" y="191070"/>
            <a:ext cx="11778018" cy="6469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3272588" y="2093494"/>
            <a:ext cx="5775159" cy="1888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38074" y="2253143"/>
            <a:ext cx="570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OBRIGADA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22686" y="4969042"/>
            <a:ext cx="40749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800" dirty="0" err="1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fmoraes.julia@gmail.com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https://github.com/juliafmoraes/tcc</a:t>
            </a:r>
            <a:endParaRPr lang="en-US" sz="2000" dirty="0">
              <a:latin typeface="Segoe UI Semilight" panose="020B0402040204020203" pitchFamily="34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REVISÃO BIBLIOGRÁFICA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ea typeface="Cambria Math" panose="02040503050406030204" pitchFamily="18" charset="0"/>
              </a:rPr>
              <a:t>transporte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matéria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ea typeface="Cambria Math" panose="02040503050406030204" pitchFamily="18" charset="0"/>
              </a:rPr>
              <a:t>movimentos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moleculares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aleatórios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diferença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potencial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químico</a:t>
            </a:r>
            <a:r>
              <a:rPr lang="en-US" sz="2400" dirty="0" smtClean="0">
                <a:ea typeface="Cambria Math" panose="02040503050406030204" pitchFamily="18" charset="0"/>
              </a:rPr>
              <a:t> = </a:t>
            </a:r>
            <a:r>
              <a:rPr lang="en-US" sz="2400" dirty="0" err="1" smtClean="0">
                <a:ea typeface="Cambria Math" panose="02040503050406030204" pitchFamily="18" charset="0"/>
              </a:rPr>
              <a:t>força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motriz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Fluxo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difundida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unidade</a:t>
            </a:r>
            <a:r>
              <a:rPr lang="en-US" sz="2400" dirty="0" smtClean="0">
                <a:ea typeface="Cambria Math" panose="02040503050406030204" pitchFamily="18" charset="0"/>
              </a:rPr>
              <a:t> de tempo </a:t>
            </a:r>
            <a:r>
              <a:rPr lang="en-US" sz="2400" dirty="0" err="1" smtClean="0">
                <a:ea typeface="Cambria Math" panose="02040503050406030204" pitchFamily="18" charset="0"/>
              </a:rPr>
              <a:t>através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uma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área</a:t>
            </a:r>
            <a:r>
              <a:rPr lang="en-US" sz="2400" dirty="0" smtClean="0">
                <a:ea typeface="Cambria Math" panose="02040503050406030204" pitchFamily="18" charset="0"/>
              </a:rPr>
              <a:t> perpendicular à </a:t>
            </a:r>
            <a:r>
              <a:rPr lang="en-US" sz="2400" dirty="0" err="1" smtClean="0">
                <a:ea typeface="Cambria Math" panose="02040503050406030204" pitchFamily="18" charset="0"/>
              </a:rPr>
              <a:t>direção</a:t>
            </a:r>
            <a:r>
              <a:rPr lang="en-US" sz="2400" dirty="0" smtClean="0"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ea typeface="Cambria Math" panose="02040503050406030204" pitchFamily="18" charset="0"/>
              </a:rPr>
              <a:t>movimento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ea typeface="Cambria Math" panose="02040503050406030204" pitchFamily="18" charset="0"/>
              </a:rPr>
              <a:t>.</a:t>
            </a:r>
          </a:p>
          <a:p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Regime </a:t>
            </a:r>
            <a:r>
              <a:rPr lang="en-US" sz="2400" dirty="0" err="1" smtClean="0"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ea typeface="Cambria Math" panose="02040503050406030204" pitchFamily="18" charset="0"/>
              </a:rPr>
              <a:t>Primeira</a:t>
            </a:r>
            <a:r>
              <a:rPr lang="en-US" sz="2400" dirty="0" smtClean="0"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Regime </a:t>
            </a:r>
            <a:r>
              <a:rPr lang="en-US" sz="2400" dirty="0" err="1" smtClean="0">
                <a:ea typeface="Cambria Math" panose="02040503050406030204" pitchFamily="18" charset="0"/>
              </a:rPr>
              <a:t>Não</a:t>
            </a:r>
            <a:r>
              <a:rPr lang="en-US" sz="2400" dirty="0" err="1">
                <a:ea typeface="Cambria Math" panose="02040503050406030204" pitchFamily="18" charset="0"/>
              </a:rPr>
              <a:t>-</a:t>
            </a:r>
            <a:r>
              <a:rPr lang="en-US" sz="2400" dirty="0" err="1" smtClean="0"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27" y="4066162"/>
            <a:ext cx="4210050" cy="80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47" y="5197117"/>
            <a:ext cx="2131610" cy="8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REVISÃO BIBLIOGRÁFICA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5003" y="2447573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ea typeface="Cambria Math" panose="02040503050406030204" pitchFamily="18" charset="0"/>
              </a:rPr>
              <a:t> Lei de Fick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17" y="2362789"/>
            <a:ext cx="2131610" cy="834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46" y="4260892"/>
            <a:ext cx="2162175" cy="561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33" y="4910267"/>
            <a:ext cx="3276600" cy="1143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89" y="3242500"/>
            <a:ext cx="1703890" cy="8299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145" y="1937807"/>
            <a:ext cx="4416126" cy="370427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737620" y="5576535"/>
            <a:ext cx="3248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Callister, 1940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9232" y="1107011"/>
            <a:ext cx="1163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Condições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Inicial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permitem</a:t>
            </a:r>
            <a:r>
              <a:rPr lang="en-US" sz="2400" dirty="0" smtClean="0">
                <a:ea typeface="Cambria Math" panose="02040503050406030204" pitchFamily="18" charset="0"/>
              </a:rPr>
              <a:t> resolver as </a:t>
            </a:r>
            <a:r>
              <a:rPr lang="en-US" sz="2400" dirty="0" err="1" smtClean="0"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endParaRPr lang="en-US" sz="2400" dirty="0" smtClean="0"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5002" y="3374446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ea typeface="Cambria Math" panose="02040503050406030204" pitchFamily="18" charset="0"/>
              </a:rPr>
              <a:t> Lei de Fick 1D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297" y="4260892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Inicial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15297" y="5066268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Contorno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REVISÃO BIBLIOGRÁFICA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6137" y="1107197"/>
            <a:ext cx="11634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Mecanismos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microestrutura</a:t>
            </a:r>
            <a:r>
              <a:rPr lang="en-US" sz="2400" dirty="0" smtClean="0"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ea typeface="Cambria Math" panose="02040503050406030204" pitchFamily="18" charset="0"/>
              </a:rPr>
              <a:t>forças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interatômicas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ea typeface="Cambria Math" panose="02040503050406030204" pitchFamily="18" charset="0"/>
              </a:rPr>
              <a:t> lacuna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intersticial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grão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605516" y="911618"/>
            <a:ext cx="5117912" cy="5186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POSIÇÃO LIVRE ADJACENTE À POSIÇÃO ATUAL </a:t>
            </a:r>
          </a:p>
          <a:p>
            <a:pPr algn="ctr"/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+ </a:t>
            </a:r>
          </a:p>
          <a:p>
            <a:pPr algn="ctr"/>
            <a:r>
              <a:rPr lang="en-US" sz="24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ENERGIA PARA QUEBRAR AS LIGAÇÕES QUÍMICAS COM SEUS VIZINHOS E CAUSAR UMA DISTORÇÃO NO RETICULADO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0" y="3863362"/>
            <a:ext cx="1819275" cy="619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" y="5105400"/>
            <a:ext cx="3009900" cy="17526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505" y="4499549"/>
            <a:ext cx="3009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REVISÃO BIBLIOGRÁFICA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090135"/>
            <a:ext cx="7269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adição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através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melhorar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mecânicas</a:t>
            </a:r>
            <a:r>
              <a:rPr lang="en-US" sz="2400" dirty="0" smtClean="0"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aumenta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desgaste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sem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afetar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     </a:t>
            </a:r>
            <a:r>
              <a:rPr lang="en-US" sz="2400" dirty="0" err="1" smtClean="0"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ea typeface="Cambria Math" panose="02040503050406030204" pitchFamily="18" charset="0"/>
              </a:rPr>
              <a:t>corrosão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estrutura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austenítica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ambiente</a:t>
            </a:r>
            <a:r>
              <a:rPr lang="en-US" sz="2400" dirty="0">
                <a:ea typeface="Cambria Math" panose="02040503050406030204" pitchFamily="18" charset="0"/>
              </a:rPr>
              <a:t>  </a:t>
            </a:r>
            <a:r>
              <a:rPr lang="en-US" sz="2400" dirty="0" smtClean="0">
                <a:ea typeface="Cambria Math" panose="02040503050406030204" pitchFamily="18" charset="0"/>
              </a:rPr>
              <a:t>                          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     (CFC)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≡ </a:t>
            </a:r>
            <a:r>
              <a:rPr lang="en-US" sz="2400" dirty="0" err="1" smtClean="0">
                <a:ea typeface="Cambria Math" panose="02040503050406030204" pitchFamily="18" charset="0"/>
              </a:rPr>
              <a:t>costumam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ter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ea typeface="Cambria Math" panose="02040503050406030204" pitchFamily="18" charset="0"/>
              </a:rPr>
              <a:t>corrosão</a:t>
            </a:r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ea typeface="Cambria Math" panose="02040503050406030204" pitchFamily="18" charset="0"/>
              </a:rPr>
              <a:t>ocupam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interstícios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octaédricos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ea typeface="Cambria Math" panose="02040503050406030204" pitchFamily="18" charset="0"/>
              </a:rPr>
              <a:t> ideal para </a:t>
            </a:r>
            <a:r>
              <a:rPr lang="en-US" sz="2400" dirty="0" err="1" smtClean="0">
                <a:ea typeface="Cambria Math" panose="02040503050406030204" pitchFamily="18" charset="0"/>
              </a:rPr>
              <a:t>evitar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precipitação</a:t>
            </a:r>
            <a:r>
              <a:rPr lang="en-US" sz="2400" dirty="0" smtClean="0">
                <a:ea typeface="Cambria Math" panose="02040503050406030204" pitchFamily="18" charset="0"/>
              </a:rPr>
              <a:t> 450°C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ea typeface="Cambria Math" panose="02040503050406030204" pitchFamily="18" charset="0"/>
              </a:rPr>
              <a:t>relação</a:t>
            </a:r>
            <a:r>
              <a:rPr lang="en-US" sz="2400" dirty="0" smtClean="0"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ea typeface="Cambria Math" panose="02040503050406030204" pitchFamily="18" charset="0"/>
              </a:rPr>
              <a:t>cromo</a:t>
            </a:r>
            <a:endParaRPr lang="en-US" sz="2400" dirty="0"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724633" y="600501"/>
            <a:ext cx="4107976" cy="58626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Austenita</a:t>
            </a:r>
            <a:r>
              <a:rPr lang="en-US" sz="2400" b="1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Expandida</a:t>
            </a:r>
            <a:endParaRPr lang="en-US" sz="2400" b="1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solução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supersaturada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de </a:t>
            </a:r>
          </a:p>
          <a:p>
            <a:r>
              <a:rPr lang="en-US" sz="24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intersticiais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(N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C)</a:t>
            </a:r>
          </a:p>
          <a:p>
            <a:endParaRPr lang="en-US" sz="24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≡ [N] entre 9 a 20% </a:t>
            </a:r>
            <a:r>
              <a:rPr lang="en-US" sz="12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(WILLIAMSON) </a:t>
            </a:r>
          </a:p>
          <a:p>
            <a:r>
              <a:rPr lang="en-US" sz="12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até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30% </a:t>
            </a:r>
            <a:r>
              <a:rPr lang="en-US" sz="12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(MOSKALIOVIENE)</a:t>
            </a:r>
          </a:p>
          <a:p>
            <a:endParaRPr lang="en-US" sz="24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expansão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reticulado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cristalino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(11%) </a:t>
            </a:r>
            <a:r>
              <a:rPr lang="en-US" sz="1200" dirty="0" smtClean="0">
                <a:solidFill>
                  <a:prstClr val="black"/>
                </a:solidFill>
                <a:ea typeface="Cambria Math" panose="02040503050406030204" pitchFamily="18" charset="0"/>
              </a:rPr>
              <a:t>(SOMERS)</a:t>
            </a:r>
            <a:endParaRPr lang="en-US" sz="24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tensão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residual de </a:t>
            </a:r>
          </a:p>
          <a:p>
            <a:r>
              <a:rPr lang="en-US" sz="24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compressão</a:t>
            </a:r>
            <a:endParaRPr lang="en-US" sz="24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elevada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redução</a:t>
            </a:r>
            <a:r>
              <a:rPr lang="en-US" sz="24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da taxa de </a:t>
            </a:r>
            <a:r>
              <a:rPr lang="en-US" sz="2400" dirty="0" err="1" smtClean="0">
                <a:solidFill>
                  <a:schemeClr val="tx1"/>
                </a:solidFill>
                <a:ea typeface="Cambria Math" panose="02040503050406030204" pitchFamily="18" charset="0"/>
              </a:rPr>
              <a:t>desgaste</a:t>
            </a:r>
            <a:endParaRPr lang="en-US" sz="24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REVISÃO BIBLIOGRÁFICA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12318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ea typeface="Cambria Math" panose="02040503050406030204" pitchFamily="18" charset="0"/>
              </a:rPr>
              <a:t> Perfil de concentração de nitrogênio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ea typeface="Cambria Math" panose="02040503050406030204" pitchFamily="18" charset="0"/>
              </a:rPr>
              <a:t>não é consistente com o perfil obtido pela resolução</a:t>
            </a:r>
          </a:p>
          <a:p>
            <a:r>
              <a:rPr lang="pt-BR" sz="2400" dirty="0" smtClean="0">
                <a:ea typeface="Cambria Math" panose="02040503050406030204" pitchFamily="18" charset="0"/>
              </a:rPr>
              <a:t>           da Segunda Lei de </a:t>
            </a:r>
            <a:r>
              <a:rPr lang="pt-BR" sz="2400" dirty="0" err="1" smtClean="0">
                <a:ea typeface="Cambria Math" panose="02040503050406030204" pitchFamily="18" charset="0"/>
              </a:rPr>
              <a:t>Fick</a:t>
            </a:r>
            <a:endParaRPr lang="pt-BR" sz="24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ea typeface="Cambria Math" panose="02040503050406030204" pitchFamily="18" charset="0"/>
              </a:rPr>
              <a:t>≡</a:t>
            </a:r>
            <a:r>
              <a:rPr lang="pt-BR" sz="2400" dirty="0" smtClean="0">
                <a:ea typeface="Cambria Math" panose="02040503050406030204" pitchFamily="18" charset="0"/>
              </a:rPr>
              <a:t> caracterizado por um platô seguido de uma queda </a:t>
            </a:r>
          </a:p>
          <a:p>
            <a:r>
              <a:rPr lang="pt-BR" sz="2400" dirty="0"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ea typeface="Cambria Math" panose="02040503050406030204" pitchFamily="18" charset="0"/>
              </a:rPr>
              <a:t>          brusca da concentração</a:t>
            </a:r>
          </a:p>
          <a:p>
            <a:endParaRPr lang="pt-BR" sz="2400" dirty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ea typeface="Cambria Math" panose="02040503050406030204" pitchFamily="18" charset="0"/>
              </a:rPr>
              <a:t>Modelos</a:t>
            </a:r>
            <a:endParaRPr lang="en-US" sz="2400" b="1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i="1" dirty="0" smtClean="0"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ea typeface="Cambria Math" panose="02040503050406030204" pitchFamily="18" charset="0"/>
              </a:rPr>
              <a:t>dependente</a:t>
            </a:r>
            <a:r>
              <a:rPr lang="en-US" sz="2400" dirty="0" smtClean="0"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influência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tensões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ea typeface="Cambria Math" panose="02040503050406030204" pitchFamily="18" charset="0"/>
              </a:rPr>
              <a:t>combinação</a:t>
            </a:r>
            <a:r>
              <a:rPr lang="en-US" sz="2400" dirty="0" smtClean="0"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ea typeface="Cambria Math" panose="02040503050406030204" pitchFamily="18" charset="0"/>
              </a:rPr>
              <a:t>fatores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645" y="3902506"/>
            <a:ext cx="3904166" cy="273428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734650" y="3540506"/>
            <a:ext cx="2794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</a:t>
            </a:r>
            <a:r>
              <a:rPr lang="en-US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 al., 2011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475338" y="6523879"/>
            <a:ext cx="3452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Christiansen, Dahl, Somers,  2008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94" y="755346"/>
            <a:ext cx="3604217" cy="28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a typeface="Cambria Math" panose="02040503050406030204" pitchFamily="18" charset="0"/>
              </a:rPr>
              <a:t>MATERIAIS E MÉTODOS</a:t>
            </a:r>
            <a:endParaRPr lang="en-US" sz="4400" dirty="0"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49216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ea typeface="Cambria Math" panose="02040503050406030204" pitchFamily="18" charset="0"/>
              </a:rPr>
              <a:t> Segunda Lei de </a:t>
            </a:r>
            <a:r>
              <a:rPr lang="pt-BR" sz="2400" b="1" dirty="0" err="1" smtClean="0">
                <a:ea typeface="Cambria Math" panose="02040503050406030204" pitchFamily="18" charset="0"/>
              </a:rPr>
              <a:t>Fick</a:t>
            </a:r>
            <a:endParaRPr lang="pt-BR" sz="2400" b="1" dirty="0" smtClean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     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endParaRPr lang="pt-BR" sz="2400" dirty="0" smtClean="0">
              <a:ea typeface="Cambria Math" panose="02040503050406030204" pitchFamily="18" charset="0"/>
            </a:endParaRPr>
          </a:p>
          <a:p>
            <a:endParaRPr lang="pt-BR" sz="2400" dirty="0">
              <a:ea typeface="Cambria Math" panose="02040503050406030204" pitchFamily="18" charset="0"/>
            </a:endParaRPr>
          </a:p>
          <a:p>
            <a:r>
              <a:rPr lang="pt-BR" sz="2400" dirty="0" smtClean="0"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ea typeface="Cambria Math" panose="02040503050406030204" pitchFamily="18" charset="0"/>
              </a:rPr>
              <a:t>Modelo de </a:t>
            </a:r>
            <a:r>
              <a:rPr lang="en-US" sz="2400" b="1" i="1" dirty="0" smtClean="0">
                <a:ea typeface="Cambria Math" panose="02040503050406030204" pitchFamily="18" charset="0"/>
              </a:rPr>
              <a:t>trapping-</a:t>
            </a:r>
            <a:r>
              <a:rPr lang="en-US" sz="2400" b="1" i="1" dirty="0" err="1" smtClean="0">
                <a:ea typeface="Cambria Math" panose="02040503050406030204" pitchFamily="18" charset="0"/>
              </a:rPr>
              <a:t>detrapping</a:t>
            </a:r>
            <a:endParaRPr lang="en-US" sz="2400" b="1" i="1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   </a:t>
            </a: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ea typeface="Cambria Math" panose="02040503050406030204" pitchFamily="18" charset="0"/>
              </a:rPr>
              <a:t>Diferenças</a:t>
            </a:r>
            <a:r>
              <a:rPr lang="en-US" sz="2400" b="1" dirty="0" smtClean="0"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ea typeface="Cambria Math" panose="02040503050406030204" pitchFamily="18" charset="0"/>
              </a:rPr>
              <a:t>Finitas</a:t>
            </a:r>
            <a:endParaRPr lang="en-US" sz="2400" b="1" dirty="0" smtClean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ea typeface="Cambria Math" panose="02040503050406030204" pitchFamily="18" charset="0"/>
              </a:rPr>
              <a:t>Algoritmo</a:t>
            </a:r>
            <a:r>
              <a:rPr lang="en-US" sz="2400" b="1" dirty="0" smtClean="0">
                <a:ea typeface="Cambria Math" panose="02040503050406030204" pitchFamily="18" charset="0"/>
              </a:rPr>
              <a:t> de Thomas</a:t>
            </a: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 smtClean="0">
              <a:ea typeface="Cambria Math" panose="02040503050406030204" pitchFamily="18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3534770" y="1117428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548418" y="1054640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ea typeface="Cambria Math" panose="02040503050406030204" pitchFamily="18" charset="0"/>
              </a:rPr>
              <a:t>constante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ea typeface="Cambria Math" panose="02040503050406030204" pitchFamily="18" charset="0"/>
              </a:rPr>
              <a:t>gás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997356" y="2623462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011004" y="2560674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ea typeface="Cambria Math" panose="02040503050406030204" pitchFamily="18" charset="0"/>
              </a:rPr>
              <a:t>constante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ea typeface="Cambria Math" panose="02040503050406030204" pitchFamily="18" charset="0"/>
              </a:rPr>
              <a:t>gás</a:t>
            </a:r>
            <a:endParaRPr lang="en-US" sz="2400" dirty="0" smtClean="0"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3250441" y="4332215"/>
            <a:ext cx="0" cy="83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50441" y="4291271"/>
            <a:ext cx="5540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a typeface="Cambria Math" panose="02040503050406030204" pitchFamily="18" charset="0"/>
              </a:rPr>
              <a:t>implícita</a:t>
            </a:r>
            <a:r>
              <a:rPr lang="en-US" sz="2400" dirty="0" smtClean="0"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ea typeface="Cambria Math" panose="02040503050406030204" pitchFamily="18" charset="0"/>
              </a:rPr>
              <a:t>explícita</a:t>
            </a:r>
            <a:endParaRPr lang="en-US" sz="240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1765</Words>
  <Application>Microsoft Office PowerPoint</Application>
  <PresentationFormat>Widescreen</PresentationFormat>
  <Paragraphs>359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Arabic Typesetting</vt:lpstr>
      <vt:lpstr>Arial</vt:lpstr>
      <vt:lpstr>Calibri</vt:lpstr>
      <vt:lpstr>Calibri Light</vt:lpstr>
      <vt:lpstr>Cambria Math</vt:lpstr>
      <vt:lpstr>FrankRuehl</vt:lpstr>
      <vt:lpstr>Segoe UI Semilight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Moraes</dc:creator>
  <cp:lastModifiedBy>Julia Moraes</cp:lastModifiedBy>
  <cp:revision>88</cp:revision>
  <dcterms:created xsi:type="dcterms:W3CDTF">2019-12-07T20:40:44Z</dcterms:created>
  <dcterms:modified xsi:type="dcterms:W3CDTF">2019-12-09T16:24:33Z</dcterms:modified>
</cp:coreProperties>
</file>