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3"/>
  </p:notesMasterIdLst>
  <p:sldIdLst>
    <p:sldId id="257" r:id="rId2"/>
    <p:sldId id="258" r:id="rId3"/>
    <p:sldId id="300" r:id="rId4"/>
    <p:sldId id="307" r:id="rId5"/>
    <p:sldId id="294" r:id="rId6"/>
    <p:sldId id="259" r:id="rId7"/>
    <p:sldId id="268" r:id="rId8"/>
    <p:sldId id="306" r:id="rId9"/>
    <p:sldId id="261" r:id="rId10"/>
    <p:sldId id="264" r:id="rId11"/>
    <p:sldId id="265" r:id="rId12"/>
    <p:sldId id="267" r:id="rId13"/>
    <p:sldId id="269" r:id="rId14"/>
    <p:sldId id="270" r:id="rId15"/>
    <p:sldId id="301" r:id="rId16"/>
    <p:sldId id="302" r:id="rId17"/>
    <p:sldId id="304" r:id="rId18"/>
    <p:sldId id="309" r:id="rId19"/>
    <p:sldId id="277" r:id="rId20"/>
    <p:sldId id="299" r:id="rId21"/>
    <p:sldId id="288" r:id="rId22"/>
    <p:sldId id="308" r:id="rId23"/>
    <p:sldId id="289" r:id="rId24"/>
    <p:sldId id="290" r:id="rId25"/>
    <p:sldId id="291" r:id="rId26"/>
    <p:sldId id="286" r:id="rId27"/>
    <p:sldId id="305" r:id="rId28"/>
    <p:sldId id="296" r:id="rId29"/>
    <p:sldId id="280" r:id="rId30"/>
    <p:sldId id="298" r:id="rId31"/>
    <p:sldId id="29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FFB"/>
    <a:srgbClr val="7CA667"/>
    <a:srgbClr val="9DDC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72497"/>
  </p:normalViewPr>
  <p:slideViewPr>
    <p:cSldViewPr snapToGrid="0">
      <p:cViewPr>
        <p:scale>
          <a:sx n="94" d="100"/>
          <a:sy n="94" d="100"/>
        </p:scale>
        <p:origin x="137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AC5A33-4D89-D146-896C-92B4E203FD74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C409A-6EC9-B941-BC41-C561F1F929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443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we’ve seen how to discover structure in unlabeled data, the focus of this second demonstration will be how we can make predictions when we </a:t>
            </a:r>
            <a:r>
              <a:rPr lang="en-CA" i="1" dirty="0"/>
              <a:t>do</a:t>
            </a:r>
            <a:r>
              <a:rPr lang="en-CA" dirty="0"/>
              <a:t> have outcomes.</a:t>
            </a:r>
          </a:p>
          <a:p>
            <a:endParaRPr lang="en-CA" dirty="0"/>
          </a:p>
          <a:p>
            <a:r>
              <a:rPr lang="en-CA" dirty="0"/>
              <a:t>This lesson would fit within </a:t>
            </a:r>
            <a:r>
              <a:rPr lang="en-CA" b="1" dirty="0"/>
              <a:t>INF1344: Introduction to Statistics for Data Science</a:t>
            </a:r>
            <a:r>
              <a:rPr lang="en-CA" dirty="0"/>
              <a:t>, taught after students have learned about basic data types and distributions.</a:t>
            </a:r>
          </a:p>
          <a:p>
            <a:endParaRPr lang="en-CA" dirty="0"/>
          </a:p>
          <a:p>
            <a:r>
              <a:rPr lang="en-CA" dirty="0"/>
              <a:t>At this stage, the goal is to move from </a:t>
            </a:r>
            <a:r>
              <a:rPr lang="en-CA" i="1" dirty="0"/>
              <a:t>describing</a:t>
            </a:r>
            <a:r>
              <a:rPr lang="en-CA" dirty="0"/>
              <a:t> relationships to </a:t>
            </a:r>
            <a:r>
              <a:rPr lang="en-CA" i="1" dirty="0"/>
              <a:t>modeling</a:t>
            </a:r>
            <a:r>
              <a:rPr lang="en-CA" dirty="0"/>
              <a:t> them — we'll progress from correlation to regression to make predictions and assess how well the model fits.</a:t>
            </a:r>
          </a:p>
          <a:p>
            <a:endParaRPr lang="en-CA" dirty="0"/>
          </a:p>
          <a:p>
            <a:r>
              <a:rPr lang="en-CA" dirty="0"/>
              <a:t>Students in this course come from a variety of backgrounds — including information science, psychology, and sociology — so I focus on clarity and interpretation, emphasizing the </a:t>
            </a:r>
            <a:r>
              <a:rPr lang="en-CA" i="1" dirty="0"/>
              <a:t>why</a:t>
            </a:r>
            <a:r>
              <a:rPr lang="en-CA" dirty="0"/>
              <a:t> behind each step before we move to code.</a:t>
            </a:r>
          </a:p>
          <a:p>
            <a:endParaRPr lang="en-CA" dirty="0"/>
          </a:p>
          <a:p>
            <a:r>
              <a:rPr lang="en-CA" dirty="0"/>
              <a:t>And as before, for timing today, I’ve streamlined the code walkthroughs a bit, to mainly focus on the key steps.</a:t>
            </a:r>
          </a:p>
          <a:p>
            <a:endParaRPr lang="en-CA" dirty="0"/>
          </a:p>
          <a:p>
            <a:r>
              <a:rPr lang="en-CA" dirty="0"/>
              <a:t>Normally, I’d include a few brief check-in points for questions during the session, but today we’ll hold all questions until the end of the demonstration.</a:t>
            </a:r>
          </a:p>
          <a:p>
            <a:endParaRPr lang="en-CA" dirty="0"/>
          </a:p>
          <a:p>
            <a:r>
              <a:rPr lang="en-CA" dirty="0"/>
              <a:t>Ok, let's begin!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01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we look at the scatter plot, we notice a clear trend—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the size of a house increases, its sale price generally rises as well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positive correlation suggests that larger homes tend to sell for more, which aligns with our intuition about the real estate market.</a:t>
            </a:r>
            <a:endParaRPr lang="en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CA" b="0" dirty="0">
                <a:effectLst/>
              </a:rPr>
            </a:b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observation is important because it implies that we could potentially use the size of a house to predict its sale price. In other words, even if a house hasn't been sold yet, its size could help us estimate a reasonable selling price based on the patterns observed in our dataset.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93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5400" dirty="0"/>
              <a:t>So far, we’ve seen that house size and price are </a:t>
            </a:r>
            <a:r>
              <a:rPr lang="en-CA" sz="5400" b="1" dirty="0"/>
              <a:t>strongly positively correlated</a:t>
            </a:r>
            <a:r>
              <a:rPr lang="en-CA" sz="5400" dirty="0"/>
              <a:t> — but correlation only tells us </a:t>
            </a:r>
            <a:r>
              <a:rPr lang="en-CA" sz="5400" i="1" dirty="0"/>
              <a:t>how strong the link is</a:t>
            </a:r>
            <a:r>
              <a:rPr lang="en-CA" sz="5400" dirty="0"/>
              <a:t>.</a:t>
            </a:r>
          </a:p>
          <a:p>
            <a:r>
              <a:rPr lang="en-CA" sz="5400" dirty="0"/>
              <a:t>Now, let’s take the next step:</a:t>
            </a:r>
            <a:br>
              <a:rPr lang="en-CA" sz="5400" dirty="0"/>
            </a:br>
            <a:r>
              <a:rPr lang="en-CA" sz="5400" dirty="0"/>
              <a:t>Can we actually </a:t>
            </a:r>
            <a:r>
              <a:rPr lang="en-CA" sz="5400" b="1" dirty="0"/>
              <a:t>predict</a:t>
            </a:r>
            <a:r>
              <a:rPr lang="en-CA" sz="5400" dirty="0"/>
              <a:t> house price </a:t>
            </a:r>
            <a:r>
              <a:rPr lang="en-CA" sz="5400" i="1" dirty="0"/>
              <a:t>based on</a:t>
            </a:r>
            <a:r>
              <a:rPr lang="en-CA" sz="5400" dirty="0"/>
              <a:t> square footage?</a:t>
            </a:r>
          </a:p>
          <a:p>
            <a:r>
              <a:rPr lang="en-CA" sz="5400" dirty="0"/>
              <a:t>To do that, we use </a:t>
            </a:r>
            <a:r>
              <a:rPr lang="en-CA" sz="5400" b="1" dirty="0"/>
              <a:t>simple linear regression</a:t>
            </a:r>
            <a:r>
              <a:rPr lang="en-CA" sz="5400" dirty="0"/>
              <a:t>.</a:t>
            </a:r>
          </a:p>
          <a:p>
            <a:endParaRPr lang="en-CA" sz="4000" b="1" dirty="0"/>
          </a:p>
          <a:p>
            <a:r>
              <a:rPr lang="en-CA" sz="4000" b="1" dirty="0"/>
              <a:t>The equation for our model would look like this:</a:t>
            </a:r>
          </a:p>
          <a:p>
            <a:endParaRPr lang="en-CA" sz="4000" b="1" dirty="0"/>
          </a:p>
          <a:p>
            <a:r>
              <a:rPr lang="en-CA" sz="4000" b="1" dirty="0"/>
              <a:t>House Sale Price = </a:t>
            </a:r>
            <a:r>
              <a:rPr lang="el-GR" sz="4000" b="1" dirty="0"/>
              <a:t>β₀ + β₁ × (</a:t>
            </a:r>
            <a:r>
              <a:rPr lang="en-CA" sz="4000" b="1" dirty="0"/>
              <a:t>House Size)</a:t>
            </a:r>
            <a:endParaRPr lang="en-CA" sz="4000" dirty="0"/>
          </a:p>
          <a:p>
            <a:r>
              <a:rPr lang="en-CA" sz="4000" dirty="0"/>
              <a:t>where: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4000" b="1" dirty="0"/>
              <a:t>β₀</a:t>
            </a:r>
            <a:r>
              <a:rPr lang="el-GR" sz="4000" dirty="0"/>
              <a:t>, </a:t>
            </a:r>
            <a:r>
              <a:rPr lang="en-CA" sz="4000" dirty="0"/>
              <a:t>or the </a:t>
            </a:r>
            <a:r>
              <a:rPr lang="en-CA" sz="4000" b="1" dirty="0"/>
              <a:t>intercept</a:t>
            </a:r>
            <a:r>
              <a:rPr lang="en-CA" sz="4000" dirty="0"/>
              <a:t>, represents the estimated base price of a house with </a:t>
            </a:r>
            <a:r>
              <a:rPr lang="en-CA" sz="4000" b="1" dirty="0"/>
              <a:t>zero square feet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4000" dirty="0"/>
              <a:t>Now, that doesn’t make much practical sense — since no house is truly 0 square feet — but it’s an essential part of the equation because it defines the </a:t>
            </a:r>
            <a:r>
              <a:rPr lang="en-CA" sz="4000" b="1" dirty="0"/>
              <a:t>starting point of our regression line</a:t>
            </a:r>
            <a:r>
              <a:rPr lang="en-CA" sz="4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l-GR" sz="4000" b="1" dirty="0"/>
              <a:t>β₁</a:t>
            </a:r>
            <a:r>
              <a:rPr lang="el-GR" sz="4000" dirty="0"/>
              <a:t>, </a:t>
            </a:r>
            <a:r>
              <a:rPr lang="en-CA" sz="4000" dirty="0"/>
              <a:t>or the </a:t>
            </a:r>
            <a:r>
              <a:rPr lang="en-CA" sz="4000" b="1" dirty="0"/>
              <a:t>slope</a:t>
            </a:r>
            <a:r>
              <a:rPr lang="en-CA" sz="4000" dirty="0"/>
              <a:t>, tells us </a:t>
            </a:r>
            <a:r>
              <a:rPr lang="en-CA" sz="4000" b="1" dirty="0"/>
              <a:t>how much the price changes for each additional square foot</a:t>
            </a:r>
            <a:r>
              <a:rPr lang="en-CA" sz="4000" dirty="0"/>
              <a:t> of house size.</a:t>
            </a:r>
            <a:br>
              <a:rPr lang="en-CA" sz="4000" dirty="0"/>
            </a:br>
            <a:r>
              <a:rPr lang="en-CA" sz="4000" dirty="0"/>
              <a:t>For example, if </a:t>
            </a:r>
            <a:r>
              <a:rPr lang="el-GR" sz="4000" dirty="0"/>
              <a:t>β₁ = 150, </a:t>
            </a:r>
            <a:r>
              <a:rPr lang="en-CA" sz="4000" dirty="0"/>
              <a:t>that means for every extra square foot, the predicted price increases by 150 dollars</a:t>
            </a:r>
          </a:p>
          <a:p>
            <a:r>
              <a:rPr lang="en-CA" sz="4000" dirty="0"/>
              <a:t>Together, </a:t>
            </a:r>
            <a:r>
              <a:rPr lang="el-GR" sz="4000" b="1" dirty="0"/>
              <a:t>β₀ </a:t>
            </a:r>
            <a:r>
              <a:rPr lang="en-CA" sz="4000" b="1" dirty="0"/>
              <a:t>and </a:t>
            </a:r>
            <a:r>
              <a:rPr lang="el-GR" sz="4000" b="1" dirty="0"/>
              <a:t>β₁ </a:t>
            </a:r>
            <a:r>
              <a:rPr lang="en-CA" sz="4000" b="1" dirty="0"/>
              <a:t>define the line of best fit</a:t>
            </a:r>
            <a:r>
              <a:rPr lang="en-CA" sz="4000" dirty="0"/>
              <a:t> — the straight line that minimizes the difference, or error, in other words between our </a:t>
            </a:r>
            <a:r>
              <a:rPr lang="en-CA" sz="4000" b="1" dirty="0"/>
              <a:t>predicted prices</a:t>
            </a:r>
            <a:r>
              <a:rPr lang="en-CA" sz="4000" dirty="0"/>
              <a:t> and the </a:t>
            </a:r>
            <a:r>
              <a:rPr lang="en-CA" sz="4000" b="1" dirty="0"/>
              <a:t>actual price.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18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4000" dirty="0"/>
              <a:t>This line summarizes the overall pattern in the data —</a:t>
            </a:r>
            <a:br>
              <a:rPr lang="en-CA" sz="4000" dirty="0"/>
            </a:br>
            <a:r>
              <a:rPr lang="en-CA" sz="4000" dirty="0"/>
              <a:t>as </a:t>
            </a:r>
            <a:r>
              <a:rPr lang="en-CA" sz="4000" b="1" dirty="0"/>
              <a:t>square footage increases</a:t>
            </a:r>
            <a:r>
              <a:rPr lang="en-CA" sz="4000" dirty="0"/>
              <a:t>, </a:t>
            </a:r>
            <a:r>
              <a:rPr lang="en-CA" sz="4000" b="1" dirty="0"/>
              <a:t>price</a:t>
            </a:r>
            <a:r>
              <a:rPr lang="en-CA" sz="4000" dirty="0"/>
              <a:t> generally increases as well.</a:t>
            </a:r>
          </a:p>
          <a:p>
            <a:endParaRPr lang="en-CA" sz="4000" dirty="0"/>
          </a:p>
          <a:p>
            <a:r>
              <a:rPr lang="en-CA" sz="4000" dirty="0"/>
              <a:t>You can also see that the points don’t fall perfectly on the line — there’s some </a:t>
            </a:r>
            <a:r>
              <a:rPr lang="en-CA" sz="4000" b="1" dirty="0"/>
              <a:t>spread</a:t>
            </a:r>
            <a:r>
              <a:rPr lang="en-CA" sz="4000" dirty="0"/>
              <a:t>, or </a:t>
            </a:r>
            <a:r>
              <a:rPr lang="en-CA" sz="4000" b="1" dirty="0"/>
              <a:t>residual error</a:t>
            </a:r>
            <a:r>
              <a:rPr lang="en-CA" sz="4000" dirty="0"/>
              <a:t> — which reflects the real-world variation that our model doesn’t fully explain.</a:t>
            </a:r>
            <a:br>
              <a:rPr lang="en-CA" sz="4000" dirty="0"/>
            </a:br>
            <a:r>
              <a:rPr lang="en-CA" sz="4000" dirty="0"/>
              <a:t>We’ll talk more about that soon!</a:t>
            </a:r>
          </a:p>
          <a:p>
            <a:endParaRPr lang="en-CA" sz="4000" dirty="0"/>
          </a:p>
          <a:p>
            <a:r>
              <a:rPr lang="en-CA" sz="4000" dirty="0"/>
              <a:t>Now, let’s take this one step further.</a:t>
            </a:r>
            <a:br>
              <a:rPr lang="en-CA" sz="4000" dirty="0"/>
            </a:br>
            <a:r>
              <a:rPr lang="en-CA" sz="4000" dirty="0"/>
              <a:t>Suppose we want to know whether a </a:t>
            </a:r>
            <a:r>
              <a:rPr lang="en-CA" sz="4000" b="1" dirty="0"/>
              <a:t>$350,000 asking price</a:t>
            </a:r>
            <a:r>
              <a:rPr lang="en-CA" sz="4000" dirty="0"/>
              <a:t> for a </a:t>
            </a:r>
            <a:r>
              <a:rPr lang="en-CA" sz="4000" b="1" dirty="0"/>
              <a:t>2,000 square-foot house</a:t>
            </a:r>
            <a:r>
              <a:rPr lang="en-CA" sz="4000" dirty="0"/>
              <a:t> in Sacramento is fair.</a:t>
            </a:r>
          </a:p>
          <a:p>
            <a:r>
              <a:rPr lang="en-CA" sz="4000" dirty="0"/>
              <a:t>In our dataset, we don’t have a house that’s exactly 2,000 square feet — so how can we estimate what it </a:t>
            </a:r>
            <a:r>
              <a:rPr lang="en-CA" sz="4000" i="1" dirty="0"/>
              <a:t>should</a:t>
            </a:r>
            <a:r>
              <a:rPr lang="en-CA" sz="4000" dirty="0"/>
              <a:t> sell for?</a:t>
            </a:r>
          </a:p>
          <a:p>
            <a:endParaRPr lang="en-CA" sz="4000" dirty="0"/>
          </a:p>
          <a:p>
            <a:r>
              <a:rPr lang="en-CA" sz="4000" dirty="0"/>
              <a:t>That’s exactly where our </a:t>
            </a:r>
            <a:r>
              <a:rPr lang="en-CA" sz="4000" b="1" dirty="0"/>
              <a:t>line of best fit</a:t>
            </a:r>
            <a:r>
              <a:rPr lang="en-CA" sz="4000" dirty="0"/>
              <a:t> becomes useful.</a:t>
            </a:r>
            <a:br>
              <a:rPr lang="en-CA" sz="4000" dirty="0"/>
            </a:br>
            <a:r>
              <a:rPr lang="en-CA" sz="4000" dirty="0"/>
              <a:t>It gives us a </a:t>
            </a:r>
            <a:r>
              <a:rPr lang="en-CA" sz="4000" b="1" dirty="0"/>
              <a:t>mathematical equation</a:t>
            </a:r>
            <a:r>
              <a:rPr lang="en-CA" sz="4000" dirty="0"/>
              <a:t> we can use to </a:t>
            </a:r>
            <a:r>
              <a:rPr lang="en-CA" sz="4000" b="1" dirty="0"/>
              <a:t>predict</a:t>
            </a:r>
            <a:r>
              <a:rPr lang="en-CA" sz="4000" dirty="0"/>
              <a:t> the expected price for any given house size — even if that specific value doesn’t appear in our data.</a:t>
            </a: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352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we have the coefficients—base price beta_0 and slope; beta_1 —we can use this regression equation to predict the sale price of a house based on its size.</a:t>
            </a: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let’s say:</a:t>
            </a:r>
            <a:endParaRPr lang="en-CA" b="0" dirty="0">
              <a:effectLst/>
            </a:endParaRP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price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(beta_0​) is roughly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$16 thousand 196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slope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(beta_1​) is roughly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$135 per square foot</a:t>
            </a:r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the equation:</a:t>
            </a:r>
            <a:endParaRPr lang="en-CA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 Price = 135×(House Size) + 16 thousand, 196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for a 2,000 square-foot house, the predicted sale price is approx.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$285,000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I do want to point out that linear regression models can make predictions for any value of x, even for extreme or unrealistic values, such as:</a:t>
            </a:r>
            <a:endParaRPr lang="en-CA" b="0" dirty="0">
              <a:effectLst/>
            </a:endParaRP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6-million-square-foot house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would produce an unusually high price,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-2,000 square-foot house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which would result in an illogical negative price.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These predictions are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unreliable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because they fall outside the range of the data we used to make the model.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So, while linear regression can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extrapolate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(predict beyond the data range), it’s important to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make predictions only within the original data range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Extrapolating outside of that range should be done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only when logically justified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545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plotting data points on a graph, we can see that there are many possible lines that could be drawn through the points. So, you may be asking yourself how do we choose 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 of best fit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line of best fit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the line that minimizes 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error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between the predicted values and the actual data points. In other words, we are looking for the line that has 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smallest total distance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the data points.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42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4000" dirty="0"/>
              <a:t>Once we’ve fit our regression line, we need to check </a:t>
            </a:r>
            <a:r>
              <a:rPr lang="en-CA" sz="4000" b="1" dirty="0"/>
              <a:t>how well it predicts the data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4000" dirty="0"/>
              <a:t>To do that, we evaluate the model using two key metrics: the </a:t>
            </a:r>
            <a:r>
              <a:rPr lang="en-CA" sz="4000" b="1" dirty="0"/>
              <a:t>Root Mean Square Error (RMSE)</a:t>
            </a:r>
            <a:r>
              <a:rPr lang="en-CA" sz="4000" dirty="0"/>
              <a:t> and </a:t>
            </a:r>
            <a:r>
              <a:rPr lang="en-CA" sz="4000" b="1" dirty="0"/>
              <a:t>R²</a:t>
            </a:r>
            <a:r>
              <a:rPr lang="en-CA" sz="4000" dirty="0"/>
              <a:t>, the coefficient of determination.</a:t>
            </a:r>
          </a:p>
          <a:p>
            <a:endParaRPr lang="en-CA" sz="4000" dirty="0"/>
          </a:p>
          <a:p>
            <a:r>
              <a:rPr lang="en-CA" sz="4000" b="1" dirty="0"/>
              <a:t>RMSE</a:t>
            </a:r>
            <a:r>
              <a:rPr lang="en-CA" sz="4000" dirty="0"/>
              <a:t> tells us, on average, </a:t>
            </a:r>
            <a:r>
              <a:rPr lang="en-CA" sz="4000" b="1" dirty="0"/>
              <a:t>how far our predictions are from the actual values</a:t>
            </a:r>
            <a:r>
              <a:rPr lang="en-CA" sz="4000" dirty="0"/>
              <a:t>, using the same units as our response variable.</a:t>
            </a:r>
            <a:br>
              <a:rPr lang="en-CA" sz="4000" dirty="0"/>
            </a:br>
            <a:r>
              <a:rPr lang="en-CA" sz="4000" dirty="0"/>
              <a:t>A smaller RMSE means our predictions are closer to reality — in other words, the model is more accurate.</a:t>
            </a:r>
          </a:p>
          <a:p>
            <a:endParaRPr lang="en-CA" sz="4000" dirty="0"/>
          </a:p>
          <a:p>
            <a:r>
              <a:rPr lang="en-CA" sz="5400" dirty="0"/>
              <a:t>While RMSE tells us about </a:t>
            </a:r>
            <a:r>
              <a:rPr lang="en-CA" sz="5400" i="1" dirty="0"/>
              <a:t>accuracy in the original units</a:t>
            </a:r>
            <a:r>
              <a:rPr lang="en-CA" sz="5400" dirty="0"/>
              <a:t>, R² tells </a:t>
            </a:r>
            <a:r>
              <a:rPr lang="en-CA" sz="4000" dirty="0"/>
              <a:t>us </a:t>
            </a:r>
            <a:r>
              <a:rPr lang="en-CA" sz="4000" b="1" dirty="0"/>
              <a:t>how well our model explains the variation</a:t>
            </a:r>
            <a:r>
              <a:rPr lang="en-CA" sz="4000" dirty="0"/>
              <a:t> in the response variable — or how much of the change in </a:t>
            </a:r>
            <a:r>
              <a:rPr lang="en-CA" sz="4000" i="1" dirty="0"/>
              <a:t>y</a:t>
            </a:r>
            <a:r>
              <a:rPr lang="en-CA" sz="4000" dirty="0"/>
              <a:t> can be explained by </a:t>
            </a:r>
            <a:r>
              <a:rPr lang="en-CA" sz="4000" i="1" dirty="0"/>
              <a:t>x</a:t>
            </a:r>
            <a:r>
              <a:rPr lang="en-CA" sz="4000" dirty="0"/>
              <a:t>.</a:t>
            </a:r>
            <a:br>
              <a:rPr lang="en-CA" sz="4000" dirty="0"/>
            </a:br>
            <a:r>
              <a:rPr lang="en-CA" sz="4000" dirty="0"/>
              <a:t>It ranges from 0 to 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An R² close to </a:t>
            </a:r>
            <a:r>
              <a:rPr lang="en-CA" sz="4000" b="1" dirty="0"/>
              <a:t>1</a:t>
            </a:r>
            <a:r>
              <a:rPr lang="en-CA" sz="4000" dirty="0"/>
              <a:t> means the model explains most of the variation — the line fits the data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dirty="0"/>
              <a:t>An R² close to </a:t>
            </a:r>
            <a:r>
              <a:rPr lang="en-CA" sz="4000" b="1" dirty="0"/>
              <a:t>0</a:t>
            </a:r>
            <a:r>
              <a:rPr lang="en-CA" sz="4000" dirty="0"/>
              <a:t> means it explains very little — the line doesn’t capture the pattern effectively.</a:t>
            </a:r>
          </a:p>
          <a:p>
            <a:r>
              <a:rPr lang="en-CA" sz="4000" dirty="0"/>
              <a:t>In simple linear regression, </a:t>
            </a:r>
            <a:r>
              <a:rPr lang="en-CA" sz="4000" b="1" dirty="0"/>
              <a:t>R² is the square of the correlation coefficient (r)</a:t>
            </a:r>
            <a:r>
              <a:rPr lang="en-CA" sz="4000" dirty="0"/>
              <a:t>, meaning it represents the strength of the linear relationship between our predictor and response, but in terms of explained variance.</a:t>
            </a:r>
          </a:p>
          <a:p>
            <a:endParaRPr lang="en-CA" sz="4000" dirty="0"/>
          </a:p>
          <a:p>
            <a:r>
              <a:rPr lang="en-CA" sz="4000" dirty="0"/>
              <a:t>Together, </a:t>
            </a:r>
            <a:r>
              <a:rPr lang="en-CA" sz="4000" b="1" dirty="0"/>
              <a:t>R² and RMSE</a:t>
            </a:r>
            <a:r>
              <a:rPr lang="en-CA" sz="4000" dirty="0"/>
              <a:t> give us a complete picture of model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b="1" dirty="0"/>
              <a:t>R²</a:t>
            </a:r>
            <a:r>
              <a:rPr lang="en-CA" sz="4000" dirty="0"/>
              <a:t> shows how well the model fits the data overall.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4000" b="1" dirty="0"/>
              <a:t>RMSE</a:t>
            </a:r>
            <a:r>
              <a:rPr lang="en-CA" sz="4000" dirty="0"/>
              <a:t> tells us how accurate the predictions are, on average, for new or unseen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827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Everything we’ve covered today — </a:t>
            </a:r>
            <a:r>
              <a:rPr lang="en-CA" b="1" dirty="0"/>
              <a:t>correlation</a:t>
            </a:r>
            <a:r>
              <a:rPr lang="en-CA" dirty="0"/>
              <a:t>, </a:t>
            </a:r>
            <a:r>
              <a:rPr lang="en-CA" b="1" dirty="0"/>
              <a:t>simple linear regression</a:t>
            </a:r>
            <a:r>
              <a:rPr lang="en-CA" dirty="0"/>
              <a:t>, and evaluation metrics like </a:t>
            </a:r>
            <a:r>
              <a:rPr lang="en-CA" b="1" dirty="0"/>
              <a:t>RMSE</a:t>
            </a:r>
            <a:r>
              <a:rPr lang="en-CA" dirty="0"/>
              <a:t> and </a:t>
            </a:r>
            <a:r>
              <a:rPr lang="en-CA" b="1" dirty="0"/>
              <a:t>R²</a:t>
            </a:r>
            <a:r>
              <a:rPr lang="en-CA" dirty="0"/>
              <a:t> — forms the foundation of how we understand and model relationships between numeric variables.</a:t>
            </a:r>
          </a:p>
          <a:p>
            <a:endParaRPr lang="en-CA" dirty="0"/>
          </a:p>
          <a:p>
            <a:r>
              <a:rPr lang="en-CA" dirty="0"/>
              <a:t>It’s worth noting that there are also </a:t>
            </a:r>
            <a:r>
              <a:rPr lang="en-CA" b="1" dirty="0"/>
              <a:t>extensions</a:t>
            </a:r>
            <a:r>
              <a:rPr lang="en-CA" dirty="0"/>
              <a:t> that allow us to model more complex patterns in data.</a:t>
            </a:r>
            <a:br>
              <a:rPr lang="en-CA" dirty="0"/>
            </a:br>
            <a:r>
              <a:rPr lang="en-CA" dirty="0"/>
              <a:t>These are </a:t>
            </a:r>
            <a:r>
              <a:rPr lang="en-CA" b="1" dirty="0"/>
              <a:t>beyond the scope</a:t>
            </a:r>
            <a:r>
              <a:rPr lang="en-CA" dirty="0"/>
              <a:t> of today’s session, but here’s a quick preview: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can </a:t>
            </a:r>
            <a:r>
              <a:rPr lang="en-CA" b="1" dirty="0"/>
              <a:t>include categorical predictors</a:t>
            </a:r>
            <a:r>
              <a:rPr lang="en-CA" dirty="0"/>
              <a:t>, such as the </a:t>
            </a:r>
            <a:r>
              <a:rPr lang="en-CA" b="1" dirty="0"/>
              <a:t>type of home</a:t>
            </a:r>
            <a:r>
              <a:rPr lang="en-CA" dirty="0"/>
              <a:t> — for instance, Residential, Multi-family, or Condo.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We can </a:t>
            </a:r>
            <a:r>
              <a:rPr lang="en-CA" b="1" dirty="0"/>
              <a:t>add multiple predictors</a:t>
            </a:r>
            <a:r>
              <a:rPr lang="en-CA" dirty="0"/>
              <a:t>, like combining </a:t>
            </a:r>
            <a:r>
              <a:rPr lang="en-CA" b="1" dirty="0"/>
              <a:t>house size</a:t>
            </a:r>
            <a:r>
              <a:rPr lang="en-CA" dirty="0"/>
              <a:t> and </a:t>
            </a:r>
            <a:r>
              <a:rPr lang="en-CA" b="1" dirty="0"/>
              <a:t>number of bedrooms</a:t>
            </a:r>
            <a:r>
              <a:rPr lang="en-CA" dirty="0"/>
              <a:t> to improve our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And we can </a:t>
            </a:r>
            <a:r>
              <a:rPr lang="en-CA" b="1" dirty="0"/>
              <a:t>model non-linear relationships</a:t>
            </a:r>
            <a:r>
              <a:rPr lang="en-CA" dirty="0"/>
              <a:t>, where the trend curves rather than forms a straight line — often captured using </a:t>
            </a:r>
            <a:r>
              <a:rPr lang="en-CA" b="1" dirty="0"/>
              <a:t>polynomial terms</a:t>
            </a:r>
            <a:r>
              <a:rPr lang="en-CA" dirty="0"/>
              <a:t>.</a:t>
            </a:r>
          </a:p>
          <a:p>
            <a:r>
              <a:rPr lang="en-CA" dirty="0"/>
              <a:t>These techniques build on the same core ideas we explored in this demonstration — just extended to capture more complex real-world relationships.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40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BD92-0B99-C5AE-EE03-971206FE0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2459CB-F27C-E74E-30F6-EB9E38F040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D6282-3C0A-63DC-898D-378B7DD3A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Now </a:t>
            </a:r>
            <a:r>
              <a:rPr lang="en-CA" sz="1200" dirty="0"/>
              <a:t>that we know the steps conceptually, let’s see what this looks like in R.</a:t>
            </a:r>
            <a:endParaRPr lang="en-CA" sz="1000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7E1FF-2CFE-0073-D992-B46A89256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684CCC-3B07-9749-B35D-9DD2CC5B7C8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3520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64662-5E3C-0147-BBB6-C3ECAFC1E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8D07C9-D72B-860D-7632-7C365C81E5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BB8852-D598-30C4-EBE3-73D48DCD1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9600" dirty="0"/>
              <a:t>Let’s start by importing the libraries we’ll need for our analysis.</a:t>
            </a:r>
            <a:br>
              <a:rPr lang="en-CA" sz="9600" dirty="0"/>
            </a:br>
            <a:r>
              <a:rPr lang="en-CA" sz="9600" dirty="0"/>
              <a:t>The good news is that most of the packages we need are already built into R, so we don’t have to install or load very much.</a:t>
            </a:r>
          </a:p>
          <a:p>
            <a:br>
              <a:rPr lang="en-CA" sz="9600" dirty="0"/>
            </a:br>
            <a:r>
              <a:rPr lang="en-CA" sz="9600" dirty="0"/>
              <a:t>The main one we’ll be using here is </a:t>
            </a:r>
            <a:r>
              <a:rPr lang="en-CA" sz="9600" b="1" dirty="0"/>
              <a:t>ggplot2</a:t>
            </a:r>
            <a:r>
              <a:rPr lang="en-CA" sz="9600" dirty="0"/>
              <a:t>, which allows us to easily visualize our data — including the </a:t>
            </a:r>
            <a:r>
              <a:rPr lang="en-CA" sz="9600" b="1" dirty="0"/>
              <a:t>line of best fit</a:t>
            </a:r>
            <a:r>
              <a:rPr lang="en-CA" sz="9600" dirty="0"/>
              <a:t> from our regression model.</a:t>
            </a:r>
            <a:endParaRPr lang="en-CA" sz="7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16D1A-25F7-5F7C-770F-E7249A20F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6684CCC-3B07-9749-B35D-9DD2CC5B7C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45713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FDD5-2741-AC80-2814-CE0E6D763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46BBEE-7075-A020-B4CB-80FFBED8C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6683D-EDBD-59C0-3005-803CA38C79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start by loading and previewing our dataset.</a:t>
            </a:r>
          </a:p>
          <a:p>
            <a:r>
              <a:rPr lang="en-CA" dirty="0"/>
              <a:t>“Here, We’ll use </a:t>
            </a:r>
            <a:r>
              <a:rPr lang="en-CA" dirty="0" err="1"/>
              <a:t>read.csv</a:t>
            </a:r>
            <a:r>
              <a:rPr lang="en-CA" dirty="0"/>
              <a:t>() to load the file called </a:t>
            </a:r>
            <a:r>
              <a:rPr lang="en-CA" i="1" dirty="0" err="1"/>
              <a:t>sacramento.csv</a:t>
            </a:r>
            <a:r>
              <a:rPr lang="en-CA" dirty="0"/>
              <a:t> and save it as a data frame called </a:t>
            </a:r>
            <a:r>
              <a:rPr lang="en-CA" dirty="0" err="1"/>
              <a:t>sacramento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Next, we use the head() function to preview the first few rows of the dataset.</a:t>
            </a:r>
            <a:br>
              <a:rPr lang="en-CA" dirty="0"/>
            </a:br>
            <a:r>
              <a:rPr lang="en-CA" dirty="0"/>
              <a:t>This helps us quickly confirm that the file loaded correctly and lets us see what variables we’re working with.</a:t>
            </a:r>
          </a:p>
          <a:p>
            <a:endParaRPr lang="en-CA" dirty="0"/>
          </a:p>
          <a:p>
            <a:r>
              <a:rPr lang="en-CA" dirty="0"/>
              <a:t>We can spot the key columns we’ll be using today — </a:t>
            </a:r>
            <a:r>
              <a:rPr lang="en-CA" b="1" dirty="0"/>
              <a:t>square footage</a:t>
            </a:r>
            <a:r>
              <a:rPr lang="en-CA" dirty="0"/>
              <a:t> as our predictor, and </a:t>
            </a:r>
            <a:r>
              <a:rPr lang="en-CA" b="1" dirty="0"/>
              <a:t>price</a:t>
            </a:r>
            <a:r>
              <a:rPr lang="en-CA" dirty="0"/>
              <a:t> as our response variable</a:t>
            </a:r>
          </a:p>
          <a:p>
            <a:endParaRPr lang="en-CA" sz="1200" dirty="0"/>
          </a:p>
          <a:p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81099-7068-A057-3D9C-9F17B40C10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887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sz="1200" dirty="0"/>
          </a:p>
          <a:p>
            <a:r>
              <a:rPr lang="en-CA" dirty="0"/>
              <a:t>By the end of this demonstration, you should be able to do three main things.</a:t>
            </a:r>
          </a:p>
          <a:p>
            <a:endParaRPr lang="en-CA" dirty="0"/>
          </a:p>
          <a:p>
            <a:r>
              <a:rPr lang="en-CA" dirty="0"/>
              <a:t>First, you’ll be able to identify what </a:t>
            </a:r>
            <a:r>
              <a:rPr lang="en-CA" i="1" dirty="0"/>
              <a:t>correlation</a:t>
            </a:r>
            <a:r>
              <a:rPr lang="en-CA" dirty="0"/>
              <a:t> and </a:t>
            </a:r>
            <a:r>
              <a:rPr lang="en-CA" i="1" dirty="0"/>
              <a:t>regression</a:t>
            </a:r>
            <a:r>
              <a:rPr lang="en-CA" dirty="0"/>
              <a:t> are — and understand when each is useful.</a:t>
            </a:r>
            <a:br>
              <a:rPr lang="en-CA" dirty="0"/>
            </a:br>
            <a:endParaRPr lang="en-CA" dirty="0"/>
          </a:p>
          <a:p>
            <a:r>
              <a:rPr lang="en-CA" dirty="0"/>
              <a:t>Second, we’ll focus in on </a:t>
            </a:r>
            <a:r>
              <a:rPr lang="en-CA" i="1" dirty="0"/>
              <a:t>simple linear regression, exploring </a:t>
            </a:r>
            <a:r>
              <a:rPr lang="en-CA" dirty="0"/>
              <a:t>how this method fits a straight line through our data to model relationships and make predictions for new observations.</a:t>
            </a:r>
          </a:p>
          <a:p>
            <a:endParaRPr lang="en-CA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And finally, we’ll apply what we’ve learned in </a:t>
            </a:r>
            <a:r>
              <a:rPr lang="en-CA" b="1" dirty="0"/>
              <a:t>R</a:t>
            </a:r>
            <a:r>
              <a:rPr lang="en-CA" dirty="0"/>
              <a:t>, walking through a real dataset example. </a:t>
            </a:r>
            <a:endParaRPr lang="en-CA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86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84082-D90D-0C5B-BC4E-A75B220B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79FC6-0DEF-C77C-6BF8-23FA1F5D8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E5D4F-4953-7AAB-4B04-9E8B3D8C8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we’ve looked at our data, let’s quantify the relationship between house size and sale price.</a:t>
            </a:r>
          </a:p>
          <a:p>
            <a:endParaRPr lang="en-CA" dirty="0"/>
          </a:p>
          <a:p>
            <a:r>
              <a:rPr lang="en-CA" dirty="0"/>
              <a:t>Here, we’re using the </a:t>
            </a:r>
            <a:r>
              <a:rPr lang="en-CA" dirty="0" err="1"/>
              <a:t>cor</a:t>
            </a:r>
            <a:r>
              <a:rPr lang="en-CA" dirty="0"/>
              <a:t>() function to calculate </a:t>
            </a:r>
            <a:r>
              <a:rPr lang="en-CA" b="1" dirty="0"/>
              <a:t>Pearson’s correlation coefficient</a:t>
            </a:r>
            <a:r>
              <a:rPr lang="en-CA" dirty="0"/>
              <a:t> between the variables </a:t>
            </a:r>
            <a:r>
              <a:rPr lang="en-CA" dirty="0" err="1"/>
              <a:t>sq__ft</a:t>
            </a:r>
            <a:r>
              <a:rPr lang="en-CA" dirty="0"/>
              <a:t> and price.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This gives us a single number that tells us both the </a:t>
            </a:r>
            <a:r>
              <a:rPr lang="en-CA" b="1" dirty="0"/>
              <a:t>strength</a:t>
            </a:r>
            <a:r>
              <a:rPr lang="en-CA" dirty="0"/>
              <a:t> and </a:t>
            </a:r>
            <a:r>
              <a:rPr lang="en-CA" b="1" dirty="0"/>
              <a:t>direction</a:t>
            </a:r>
            <a:r>
              <a:rPr lang="en-CA" dirty="0"/>
              <a:t> of the relationship between these two variables.</a:t>
            </a:r>
          </a:p>
          <a:p>
            <a:r>
              <a:rPr lang="en-CA" dirty="0"/>
              <a:t>When we run this, we get a correlation of </a:t>
            </a:r>
            <a:r>
              <a:rPr lang="en-CA" b="1" dirty="0"/>
              <a:t>0.73</a:t>
            </a:r>
            <a:r>
              <a:rPr lang="en-CA" dirty="0"/>
              <a:t>.</a:t>
            </a:r>
          </a:p>
          <a:p>
            <a:r>
              <a:rPr lang="en-CA" dirty="0"/>
              <a:t>That’s a </a:t>
            </a:r>
            <a:r>
              <a:rPr lang="en-CA" b="1" dirty="0"/>
              <a:t>strong positive correlation</a:t>
            </a:r>
            <a:r>
              <a:rPr lang="en-CA" dirty="0"/>
              <a:t>, meaning that as house size increases, sale price tends to increase as well, which aligns with what we saw in the plot.</a:t>
            </a:r>
          </a:p>
          <a:p>
            <a:r>
              <a:rPr lang="en-CA" dirty="0"/>
              <a:t>It’s important to note that correlation doesn’t imply causation — it just tells us that the two variables move together in a consistent pattern.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A5D88-1E10-74DC-DE9B-627F3E92A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196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B9910-8C5C-6282-1455-B0D527AE8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1563A-CCAD-EC3D-2997-DFCDA7F98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C151C6-8419-9ED2-EECB-1CC6BEC31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Since we’ve found a strong positive correlation between house size and price, the next step is to build a model that lets us </a:t>
            </a:r>
            <a:r>
              <a:rPr lang="en-CA" i="1" dirty="0"/>
              <a:t>predict</a:t>
            </a:r>
            <a:r>
              <a:rPr lang="en-CA" dirty="0"/>
              <a:t> price based on size.</a:t>
            </a:r>
          </a:p>
          <a:p>
            <a:r>
              <a:rPr lang="en-CA" dirty="0"/>
              <a:t>We can do that using </a:t>
            </a:r>
            <a:r>
              <a:rPr lang="en-CA" b="1" dirty="0"/>
              <a:t>simple linear regression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In R, the function </a:t>
            </a:r>
            <a:r>
              <a:rPr lang="en-CA" dirty="0" err="1"/>
              <a:t>lm</a:t>
            </a:r>
            <a:r>
              <a:rPr lang="en-CA" dirty="0"/>
              <a:t>() stands for </a:t>
            </a:r>
            <a:r>
              <a:rPr lang="en-CA" i="1" dirty="0"/>
              <a:t>linear model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The syntax follows the form y ~ x, which reads as ‘predict </a:t>
            </a:r>
            <a:r>
              <a:rPr lang="en-CA" i="1" dirty="0"/>
              <a:t>y</a:t>
            </a:r>
            <a:r>
              <a:rPr lang="en-CA" dirty="0"/>
              <a:t> from </a:t>
            </a:r>
            <a:r>
              <a:rPr lang="en-CA" i="1" dirty="0"/>
              <a:t>x</a:t>
            </a:r>
            <a:r>
              <a:rPr lang="en-CA" dirty="0"/>
              <a:t>.’</a:t>
            </a:r>
          </a:p>
          <a:p>
            <a:br>
              <a:rPr lang="en-CA" dirty="0"/>
            </a:br>
            <a:r>
              <a:rPr lang="en-CA" dirty="0"/>
              <a:t>Here, we’re predicting </a:t>
            </a:r>
            <a:r>
              <a:rPr lang="en-CA" b="1" dirty="0"/>
              <a:t>price</a:t>
            </a:r>
            <a:r>
              <a:rPr lang="en-CA" dirty="0"/>
              <a:t> from </a:t>
            </a:r>
            <a:r>
              <a:rPr lang="en-CA" b="1" dirty="0"/>
              <a:t>square footage</a:t>
            </a:r>
            <a:r>
              <a:rPr lang="en-CA" dirty="0"/>
              <a:t>.</a:t>
            </a:r>
          </a:p>
          <a:p>
            <a:r>
              <a:rPr lang="en-CA" dirty="0"/>
              <a:t>When we run this code, R creates a model object called lin_reg.</a:t>
            </a:r>
          </a:p>
          <a:p>
            <a:br>
              <a:rPr lang="en-CA" dirty="0"/>
            </a:br>
            <a:r>
              <a:rPr lang="en-CA" dirty="0"/>
              <a:t>It automatically calculates several key components — things like coefficients, residuals — and stores them inside this object.</a:t>
            </a:r>
          </a:p>
          <a:p>
            <a:endParaRPr lang="en-CA" dirty="0"/>
          </a:p>
          <a:p>
            <a:r>
              <a:rPr lang="en-CA" dirty="0"/>
              <a:t>If we check the coefficients component, we can see the two main numbers that define our line of best fit: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/>
              <a:t>intercept</a:t>
            </a:r>
            <a:r>
              <a:rPr lang="en-CA" dirty="0"/>
              <a:t>, about </a:t>
            </a:r>
            <a:r>
              <a:rPr lang="en-CA" b="1" dirty="0"/>
              <a:t>16,195</a:t>
            </a:r>
            <a:r>
              <a:rPr lang="en-CA" dirty="0"/>
              <a:t>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The </a:t>
            </a:r>
            <a:r>
              <a:rPr lang="en-CA" b="1" dirty="0"/>
              <a:t>slope</a:t>
            </a:r>
            <a:r>
              <a:rPr lang="en-CA" dirty="0"/>
              <a:t>, about </a:t>
            </a:r>
            <a:r>
              <a:rPr lang="en-CA" b="1" dirty="0"/>
              <a:t>134.6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This means that for every additional square foot of living space, the model predicts the price will increase by roughly </a:t>
            </a:r>
            <a:r>
              <a:rPr lang="en-CA" b="1" dirty="0"/>
              <a:t>$135</a:t>
            </a:r>
            <a:r>
              <a:rPr lang="en-CA" dirty="0"/>
              <a:t>.”</a:t>
            </a:r>
          </a:p>
          <a:p>
            <a:r>
              <a:rPr lang="en-CA" dirty="0"/>
              <a:t>So, we’ve moved beyond describing a relationship — now we can actually use that line to make predictions.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E4C27-9831-9BBB-AFDA-68338462D9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386891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E75CF-95A1-A27D-563F-1BFAA148E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8D1509-BC2E-5624-F272-C3162CA7E7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9E4410-E96E-88C1-EA0B-2E7FD912D0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 that we’ve built our regression model, let’s take a look at what that relationship actually looks like.</a:t>
            </a:r>
          </a:p>
          <a:p>
            <a:br>
              <a:rPr lang="en-CA" dirty="0"/>
            </a:br>
            <a:r>
              <a:rPr lang="en-CA" dirty="0"/>
              <a:t>Here, we’re plotting </a:t>
            </a:r>
            <a:r>
              <a:rPr lang="en-CA" b="1" dirty="0"/>
              <a:t>house size</a:t>
            </a:r>
            <a:r>
              <a:rPr lang="en-CA" dirty="0"/>
              <a:t> on the x-axis and </a:t>
            </a:r>
            <a:r>
              <a:rPr lang="en-CA" b="1" dirty="0"/>
              <a:t>house price</a:t>
            </a:r>
            <a:r>
              <a:rPr lang="en-CA" dirty="0"/>
              <a:t> on the y-axis, where each point represents a single home in our dataset.</a:t>
            </a:r>
          </a:p>
          <a:p>
            <a:br>
              <a:rPr lang="en-CA" dirty="0"/>
            </a:br>
            <a:r>
              <a:rPr lang="en-CA" dirty="0"/>
              <a:t>We start by adding a </a:t>
            </a:r>
            <a:r>
              <a:rPr lang="en-CA" b="1" dirty="0"/>
              <a:t>scatter plot</a:t>
            </a:r>
            <a:r>
              <a:rPr lang="en-CA" dirty="0"/>
              <a:t> layer using </a:t>
            </a:r>
            <a:r>
              <a:rPr lang="en-CA" dirty="0" err="1"/>
              <a:t>geom_point</a:t>
            </a:r>
            <a:r>
              <a:rPr lang="en-CA" dirty="0"/>
              <a:t>().</a:t>
            </a:r>
          </a:p>
          <a:p>
            <a:br>
              <a:rPr lang="en-CA" dirty="0"/>
            </a:br>
            <a:r>
              <a:rPr lang="en-CA" dirty="0"/>
              <a:t>Then, we add a </a:t>
            </a:r>
            <a:r>
              <a:rPr lang="en-CA" b="1" dirty="0"/>
              <a:t>regression line</a:t>
            </a:r>
            <a:r>
              <a:rPr lang="en-CA" dirty="0"/>
              <a:t> using the </a:t>
            </a:r>
            <a:r>
              <a:rPr lang="en-CA" dirty="0" err="1"/>
              <a:t>geom_smooth</a:t>
            </a:r>
            <a:r>
              <a:rPr lang="en-CA" dirty="0"/>
              <a:t>() function, with the argument </a:t>
            </a:r>
            <a:r>
              <a:rPr lang="en-CA" b="1" dirty="0"/>
              <a:t>method = "</a:t>
            </a:r>
            <a:r>
              <a:rPr lang="en-CA" b="1" dirty="0" err="1"/>
              <a:t>lm</a:t>
            </a:r>
            <a:r>
              <a:rPr lang="en-CA" b="1" dirty="0"/>
              <a:t>"</a:t>
            </a:r>
            <a:r>
              <a:rPr lang="en-CA" dirty="0"/>
              <a:t> — that tells R to fit a </a:t>
            </a:r>
            <a:r>
              <a:rPr lang="en-CA" b="1" dirty="0"/>
              <a:t>linear model</a:t>
            </a:r>
            <a:r>
              <a:rPr lang="en-CA" dirty="0"/>
              <a:t>.</a:t>
            </a:r>
          </a:p>
          <a:p>
            <a:br>
              <a:rPr lang="en-CA" dirty="0"/>
            </a:br>
            <a:r>
              <a:rPr lang="en-CA" dirty="0"/>
              <a:t>This line of best fit captures the trend our model just estimated — how price tends to increase as house size gets larger.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39FF2-5A01-654B-365D-AA24610169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697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1D00-3610-D2CB-FEF7-AC251EAC3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6E01D-4DFD-A5EA-DA0D-35ACA84C34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B3669D-BF2A-F322-FC60-BF557EE383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4000" dirty="0"/>
              <a:t>Once we’ve fit our regression model, we can evaluate how </a:t>
            </a:r>
            <a:r>
              <a:rPr lang="en-CA" sz="4000" i="1" dirty="0"/>
              <a:t>accurate</a:t>
            </a:r>
            <a:r>
              <a:rPr lang="en-CA" sz="4000" dirty="0"/>
              <a:t> our predictions are on average.</a:t>
            </a:r>
          </a:p>
          <a:p>
            <a:endParaRPr lang="en-CA" sz="4000" dirty="0"/>
          </a:p>
          <a:p>
            <a:r>
              <a:rPr lang="en-CA" sz="4000" dirty="0"/>
              <a:t>We can measure that using the </a:t>
            </a:r>
            <a:r>
              <a:rPr lang="en-CA" sz="4000" b="1" dirty="0"/>
              <a:t>Root Mean Squared Error</a:t>
            </a:r>
            <a:r>
              <a:rPr lang="en-CA" sz="4000" dirty="0"/>
              <a:t>, or </a:t>
            </a:r>
            <a:r>
              <a:rPr lang="en-CA" sz="4000" b="1" dirty="0"/>
              <a:t>RMSE</a:t>
            </a:r>
            <a:r>
              <a:rPr lang="en-CA" sz="4000" dirty="0"/>
              <a:t>.”</a:t>
            </a:r>
          </a:p>
          <a:p>
            <a:r>
              <a:rPr lang="en-CA" sz="4000" dirty="0"/>
              <a:t>Here’s how it works: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First, we take the </a:t>
            </a:r>
            <a:r>
              <a:rPr lang="en-CA" sz="4000" b="1" dirty="0"/>
              <a:t>residuals</a:t>
            </a:r>
            <a:r>
              <a:rPr lang="en-CA" sz="4000" dirty="0"/>
              <a:t>, which are the differences between our predicted prices and the actual sale prices.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Then we </a:t>
            </a:r>
            <a:r>
              <a:rPr lang="en-CA" sz="4000" b="1" dirty="0"/>
              <a:t>square</a:t>
            </a:r>
            <a:r>
              <a:rPr lang="en-CA" sz="4000" dirty="0"/>
              <a:t> those residuals — this makes all the errors positive and gives more weight to larger mistakes.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Next, we find the </a:t>
            </a:r>
            <a:r>
              <a:rPr lang="en-CA" sz="4000" b="1" dirty="0"/>
              <a:t>average</a:t>
            </a:r>
            <a:r>
              <a:rPr lang="en-CA" sz="4000" dirty="0"/>
              <a:t> of those squared errors.</a:t>
            </a:r>
          </a:p>
          <a:p>
            <a:pPr>
              <a:buFont typeface="+mj-lt"/>
              <a:buAutoNum type="arabicPeriod"/>
            </a:pPr>
            <a:r>
              <a:rPr lang="en-CA" sz="4000" dirty="0"/>
              <a:t>And finally, we take the </a:t>
            </a:r>
            <a:r>
              <a:rPr lang="en-CA" sz="4000" b="1" dirty="0"/>
              <a:t>square root</a:t>
            </a:r>
            <a:r>
              <a:rPr lang="en-CA" sz="4000" dirty="0"/>
              <a:t> to bring the number back to the original units — in this case, dollars.</a:t>
            </a:r>
          </a:p>
          <a:p>
            <a:pPr>
              <a:buFont typeface="+mj-lt"/>
              <a:buAutoNum type="arabicPeriod"/>
            </a:pPr>
            <a:endParaRPr lang="en-CA" sz="4000" dirty="0"/>
          </a:p>
          <a:p>
            <a:r>
              <a:rPr lang="en-CA" sz="4000" dirty="0"/>
              <a:t>When we do that, we get an RMSE of about </a:t>
            </a:r>
            <a:r>
              <a:rPr lang="en-CA" sz="4000" b="1" dirty="0"/>
              <a:t>$81,885</a:t>
            </a:r>
            <a:r>
              <a:rPr lang="en-CA" sz="4000" dirty="0"/>
              <a:t>.”</a:t>
            </a:r>
          </a:p>
          <a:p>
            <a:r>
              <a:rPr lang="en-CA" sz="4000" dirty="0"/>
              <a:t>That means, on average, our model’s predictions are about </a:t>
            </a:r>
            <a:r>
              <a:rPr lang="en-CA" sz="4000" b="1" dirty="0"/>
              <a:t>$82,000 off</a:t>
            </a:r>
            <a:r>
              <a:rPr lang="en-CA" sz="4000" dirty="0"/>
              <a:t> from the true sale prices.</a:t>
            </a:r>
          </a:p>
          <a:p>
            <a:endParaRPr lang="en-CA" sz="4000" dirty="0"/>
          </a:p>
          <a:p>
            <a:r>
              <a:rPr lang="en-CA" sz="4000" dirty="0"/>
              <a:t>So while the model captures the overall trend well — bigger houses cost more — there’s still quite a bit of variability that house size alone can’t explain.</a:t>
            </a:r>
          </a:p>
          <a:p>
            <a:r>
              <a:rPr lang="en-CA" sz="5400" dirty="0"/>
              <a:t>In a real-world setting, we could reduce that error by including more predictors — just like we discussed earlier when talking about extensions beyond simple linear regression.</a:t>
            </a:r>
            <a:endParaRPr lang="en-CA" sz="1800" b="0" i="0" u="none" strike="noStrike" dirty="0">
              <a:solidFill>
                <a:srgbClr val="212121"/>
              </a:solidFill>
              <a:effectLst/>
              <a:latin typeface="Arial" panose="020B0604020202020204" pitchFamily="34" charset="0"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E185A-B60A-6EFD-8C30-55839EDC77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2702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02469-6DB5-8573-ED88-3ED4EF5BD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20525A-C8E5-B51B-A3AF-533749C513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4B0F54-7BA5-A40D-5B1D-573F797AA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/>
              <a:t>Now let’s look at R2 to see  we know how much variation in house price our model explains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CA" dirty="0"/>
          </a:p>
          <a:p>
            <a:r>
              <a:rPr lang="en-CA" dirty="0"/>
              <a:t>We can access it by calling summary(lin_reg) — which calculates several derived statistics, including R².”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Here, R² is </a:t>
            </a:r>
            <a:r>
              <a:rPr lang="en-CA" b="1" dirty="0"/>
              <a:t>0.53</a:t>
            </a:r>
            <a:r>
              <a:rPr lang="en-CA" dirty="0"/>
              <a:t>, meaning our model explains about </a:t>
            </a:r>
            <a:r>
              <a:rPr lang="en-CA" b="1" dirty="0"/>
              <a:t>53% of the variation</a:t>
            </a:r>
            <a:r>
              <a:rPr lang="en-CA" dirty="0"/>
              <a:t> in house prices using size alone.</a:t>
            </a:r>
          </a:p>
          <a:p>
            <a:endParaRPr lang="en-CA" dirty="0"/>
          </a:p>
          <a:p>
            <a:r>
              <a:rPr lang="en-CA" dirty="0"/>
              <a:t>We can actually verify that value — if we square our correlation coefficient from earlier, we get the same result.</a:t>
            </a:r>
            <a:br>
              <a:rPr lang="en-CA" dirty="0"/>
            </a:br>
            <a:r>
              <a:rPr lang="en-CA" dirty="0"/>
              <a:t>That’s because in </a:t>
            </a:r>
            <a:r>
              <a:rPr lang="en-CA" b="1" dirty="0"/>
              <a:t>simple linear regression</a:t>
            </a:r>
            <a:r>
              <a:rPr lang="en-CA" dirty="0"/>
              <a:t>, R² is literally the square of the correlation between the observed and predicted values.”</a:t>
            </a:r>
          </a:p>
          <a:p>
            <a:endParaRPr lang="en-CA" dirty="0"/>
          </a:p>
          <a:p>
            <a:r>
              <a:rPr lang="en-CA" dirty="0"/>
              <a:t>So, what does 0.53 mean in practical terms?</a:t>
            </a:r>
            <a:br>
              <a:rPr lang="en-CA" dirty="0"/>
            </a:br>
            <a:r>
              <a:rPr lang="en-CA" dirty="0"/>
              <a:t>It tells us that </a:t>
            </a:r>
            <a:r>
              <a:rPr lang="en-CA" b="1" dirty="0"/>
              <a:t>about half of the differences in house prices</a:t>
            </a:r>
            <a:r>
              <a:rPr lang="en-CA" dirty="0"/>
              <a:t> can be explained by house size , which is a strong relationship for a single variable!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32BCD-1A56-D0F9-C01E-16E634748F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164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end off by quickly reviewing a </a:t>
            </a:r>
            <a:r>
              <a:rPr lang="en-CA" b="1" dirty="0"/>
              <a:t>concept map</a:t>
            </a:r>
            <a:r>
              <a:rPr lang="en-CA" dirty="0"/>
              <a:t> of the key ideas we covered in today’s demonstration.</a:t>
            </a:r>
          </a:p>
          <a:p>
            <a:r>
              <a:rPr lang="en-CA" dirty="0"/>
              <a:t>We started with the idea of </a:t>
            </a:r>
            <a:r>
              <a:rPr lang="en-CA" b="1" dirty="0"/>
              <a:t>linear regression</a:t>
            </a:r>
            <a:r>
              <a:rPr lang="en-CA" dirty="0"/>
              <a:t>, which fits a </a:t>
            </a:r>
            <a:r>
              <a:rPr lang="en-CA" b="1" dirty="0"/>
              <a:t>straight line</a:t>
            </a:r>
            <a:r>
              <a:rPr lang="en-CA" dirty="0"/>
              <a:t> to model the relationship between two numeric variables — an </a:t>
            </a:r>
            <a:r>
              <a:rPr lang="en-CA" b="1" dirty="0"/>
              <a:t>x</a:t>
            </a:r>
            <a:r>
              <a:rPr lang="en-CA" dirty="0"/>
              <a:t> (predictor) and a </a:t>
            </a:r>
            <a:r>
              <a:rPr lang="en-CA" b="1" dirty="0"/>
              <a:t>y</a:t>
            </a:r>
            <a:r>
              <a:rPr lang="en-CA" dirty="0"/>
              <a:t> (response).</a:t>
            </a:r>
          </a:p>
          <a:p>
            <a:r>
              <a:rPr lang="en-CA" dirty="0"/>
              <a:t>Specifically, linear regression uses information about the </a:t>
            </a:r>
            <a:r>
              <a:rPr lang="en-CA" b="1" dirty="0"/>
              <a:t>predictor variable</a:t>
            </a:r>
            <a:r>
              <a:rPr lang="en-CA" dirty="0"/>
              <a:t> to make </a:t>
            </a:r>
            <a:r>
              <a:rPr lang="en-CA" b="1" dirty="0"/>
              <a:t>predictions</a:t>
            </a:r>
            <a:r>
              <a:rPr lang="en-CA" dirty="0"/>
              <a:t> for the </a:t>
            </a:r>
            <a:r>
              <a:rPr lang="en-CA" b="1" dirty="0"/>
              <a:t>numeric response variable</a:t>
            </a:r>
            <a:r>
              <a:rPr lang="en-CA" dirty="0"/>
              <a:t>.</a:t>
            </a:r>
          </a:p>
          <a:p>
            <a:endParaRPr lang="en-CA" dirty="0"/>
          </a:p>
          <a:p>
            <a:r>
              <a:rPr lang="en-CA" dirty="0"/>
              <a:t>We then looked at </a:t>
            </a:r>
            <a:r>
              <a:rPr lang="en-CA" b="1" dirty="0"/>
              <a:t>how to evaluate</a:t>
            </a:r>
            <a:r>
              <a:rPr lang="en-CA" dirty="0"/>
              <a:t> our model’s performance in two main ways: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First, using the </a:t>
            </a:r>
            <a:r>
              <a:rPr lang="en-CA" b="1" dirty="0"/>
              <a:t>Root Mean Squared Error (RMSE)</a:t>
            </a:r>
            <a:r>
              <a:rPr lang="en-CA" dirty="0"/>
              <a:t>, which tells us the </a:t>
            </a:r>
            <a:r>
              <a:rPr lang="en-CA" b="1" dirty="0"/>
              <a:t>average prediction error</a:t>
            </a:r>
            <a:r>
              <a:rPr lang="en-CA" dirty="0"/>
              <a:t> — how far off our predictions are, on average, from the true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And second, using the </a:t>
            </a:r>
            <a:r>
              <a:rPr lang="en-CA" b="1" dirty="0"/>
              <a:t>Coefficient of Determination (R²)</a:t>
            </a:r>
            <a:r>
              <a:rPr lang="en-CA" dirty="0"/>
              <a:t>, which tells us </a:t>
            </a:r>
            <a:r>
              <a:rPr lang="en-CA" b="1" dirty="0"/>
              <a:t>how much of the variation</a:t>
            </a:r>
            <a:r>
              <a:rPr lang="en-CA" dirty="0"/>
              <a:t> in our response variable is </a:t>
            </a:r>
            <a:r>
              <a:rPr lang="en-CA" b="1" dirty="0"/>
              <a:t>explained by our model</a:t>
            </a:r>
            <a:r>
              <a:rPr lang="en-CA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Importantly, in simple linear regression, </a:t>
            </a:r>
            <a:r>
              <a:rPr lang="en-CA" b="1" dirty="0"/>
              <a:t>R² is directly related to Pearson’s correlation coefficient</a:t>
            </a:r>
            <a:r>
              <a:rPr lang="en-CA" dirty="0"/>
              <a:t> — it’s actually the </a:t>
            </a:r>
            <a:r>
              <a:rPr lang="en-CA" b="1" dirty="0"/>
              <a:t>square of r</a:t>
            </a:r>
            <a:r>
              <a:rPr lang="en-CA" dirty="0"/>
              <a:t>.</a:t>
            </a:r>
          </a:p>
          <a:p>
            <a:r>
              <a:rPr lang="en-CA" dirty="0"/>
              <a:t>So together, these concepts help us understand both </a:t>
            </a:r>
            <a:r>
              <a:rPr lang="en-CA" b="1" dirty="0"/>
              <a:t>how well two variables are related</a:t>
            </a:r>
            <a:r>
              <a:rPr lang="en-CA" dirty="0"/>
              <a:t> and </a:t>
            </a:r>
            <a:r>
              <a:rPr lang="en-CA" b="1" dirty="0"/>
              <a:t>how accurately we can use one to predict the other</a:t>
            </a:r>
            <a:r>
              <a:rPr lang="en-CA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65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2BF9-EDF6-6027-6DA6-AE75F1E92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54781-E897-27B0-75F9-C44C574DC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75BFAB-E33B-6CCC-300B-6778C6D1EA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Like in our clustering demonstration, </a:t>
            </a:r>
            <a:r>
              <a:rPr lang="en-CA" dirty="0"/>
              <a:t>before we jump into any analysis or modeling, it’s really important to take time to </a:t>
            </a:r>
            <a:r>
              <a:rPr lang="en-CA" b="1" dirty="0"/>
              <a:t>explore our data</a:t>
            </a:r>
            <a:r>
              <a:rPr lang="en-CA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6654-0E5B-7FF5-C248-E4A0966999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2888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AEFC-1A4C-321F-2F83-8206194B3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68913-7E60-DB53-DD4C-0D410721A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C7768D-A74A-78C6-F52F-8B49891DC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Now that we’ve loaded our dataset, let’s take a closer look. we can use the </a:t>
            </a:r>
            <a:r>
              <a:rPr lang="en-CA" sz="1200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structure()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function on our </a:t>
            </a:r>
            <a:r>
              <a:rPr lang="en-CA" sz="1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DataFrame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endParaRPr lang="en-CA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When you run </a:t>
            </a:r>
            <a:r>
              <a:rPr lang="en-CA" sz="1200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str(sacramento), 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get a concise summary of the dataset, including:</a:t>
            </a:r>
            <a:endParaRPr lang="en-CA" b="0" dirty="0">
              <a:effectLst/>
            </a:endParaRPr>
          </a:p>
          <a:p>
            <a:pPr rtl="0" fontAlgn="base">
              <a:spcBef>
                <a:spcPts val="15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Column names</a:t>
            </a:r>
            <a:endParaRPr lang="en-CA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types</a:t>
            </a: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each column i.e., whether its an integer o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CA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first few observations in that column</a:t>
            </a:r>
          </a:p>
          <a:p>
            <a:pPr rtl="0" fontAlgn="base"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CA" sz="12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is incredibly helpful for understanding the structure of your dataset!</a:t>
            </a:r>
            <a:endParaRPr lang="en-CA" b="0" dirty="0">
              <a:effectLst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D76FF-7493-B76B-D2F3-30431568D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3221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7B310-80C7-1FB8-391A-64EAF4EA0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B8326-74E2-FB82-AE5A-912847BBC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B21D55-0169-7336-C9DA-97D16AF592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Next, let’s pull out some </a:t>
            </a:r>
            <a:r>
              <a:rPr lang="en-CA" b="1" dirty="0"/>
              <a:t>summary statistics</a:t>
            </a:r>
            <a:r>
              <a:rPr lang="en-CA" dirty="0"/>
              <a:t> for our variables to get a better sense of what we’re working with.</a:t>
            </a:r>
          </a:p>
          <a:p>
            <a:endParaRPr lang="en-CA" dirty="0"/>
          </a:p>
          <a:p>
            <a:r>
              <a:rPr lang="en-CA" dirty="0"/>
              <a:t>We can do this easily using the </a:t>
            </a:r>
            <a:r>
              <a:rPr lang="en-CA" b="1" dirty="0"/>
              <a:t>summary()</a:t>
            </a:r>
            <a:r>
              <a:rPr lang="en-CA" dirty="0"/>
              <a:t> function.</a:t>
            </a:r>
          </a:p>
          <a:p>
            <a:endParaRPr lang="en-CA" dirty="0"/>
          </a:p>
          <a:p>
            <a:r>
              <a:rPr lang="en-CA" dirty="0"/>
              <a:t>This function gives us a quick overview of key statistics — like the mean, </a:t>
            </a:r>
            <a:r>
              <a:rPr lang="en-CA" b="1" dirty="0"/>
              <a:t>minimum and maximum values</a:t>
            </a:r>
            <a:r>
              <a:rPr lang="en-CA" dirty="0"/>
              <a:t>, median, the </a:t>
            </a:r>
            <a:r>
              <a:rPr lang="en-CA" b="1" dirty="0"/>
              <a:t>25th, and 75th percentiles</a:t>
            </a:r>
            <a:r>
              <a:rPr lang="en-CA" dirty="0"/>
              <a:t> for each numeric variable.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179AF4-94EB-5AB3-7A7D-0EA55EFBA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37166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EEFE4-20B0-EBA9-0688-327738357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291876-7F1D-0053-F955-10FCC8D358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2F329C-9A0C-8BC3-46FD-BC11B8EB5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/>
              <a:t>Lastly, let’s </a:t>
            </a:r>
            <a:r>
              <a:rPr lang="en-CA" sz="1200" b="1" dirty="0"/>
              <a:t>visualize the relationship</a:t>
            </a:r>
            <a:r>
              <a:rPr lang="en-CA" sz="1200" dirty="0"/>
              <a:t> between our two variables –house size and house price— to see if we can spot any </a:t>
            </a:r>
            <a:r>
              <a:rPr lang="en-CA" sz="1200" b="1" dirty="0"/>
              <a:t>trends </a:t>
            </a:r>
            <a:r>
              <a:rPr lang="en-CA" sz="1200" dirty="0"/>
              <a:t>in the data.</a:t>
            </a:r>
          </a:p>
          <a:p>
            <a:r>
              <a:rPr lang="en-CA" sz="1200" dirty="0"/>
              <a:t>In this code, we’re using </a:t>
            </a:r>
            <a:r>
              <a:rPr lang="en-CA" sz="1200" b="1" dirty="0" err="1"/>
              <a:t>ggplot</a:t>
            </a:r>
            <a:r>
              <a:rPr lang="en-CA" sz="1200" dirty="0"/>
              <a:t> to create a </a:t>
            </a:r>
            <a:r>
              <a:rPr lang="en-CA" sz="1200" b="1" dirty="0"/>
              <a:t>scatter plot, which is specified by the </a:t>
            </a:r>
            <a:r>
              <a:rPr lang="en-CA" sz="1200" b="1" dirty="0" err="1"/>
              <a:t>geom_point</a:t>
            </a:r>
            <a:r>
              <a:rPr lang="en-CA" sz="1200" b="1" dirty="0"/>
              <a:t> layer.</a:t>
            </a:r>
            <a:endParaRPr lang="en-CA" sz="1200" dirty="0"/>
          </a:p>
          <a:p>
            <a:r>
              <a:rPr lang="en-CA" sz="1200" dirty="0"/>
              <a:t>Here, Each point represents a house listing where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1200" dirty="0"/>
              <a:t>The </a:t>
            </a:r>
            <a:r>
              <a:rPr lang="en-CA" sz="1200" b="1" dirty="0"/>
              <a:t>x-axis</a:t>
            </a:r>
            <a:r>
              <a:rPr lang="en-CA" sz="1200" dirty="0"/>
              <a:t> shows the </a:t>
            </a:r>
            <a:r>
              <a:rPr lang="en-CA" sz="1200" i="1" dirty="0"/>
              <a:t>house size</a:t>
            </a:r>
            <a:r>
              <a:rPr lang="en-CA" sz="1200" dirty="0"/>
              <a:t> </a:t>
            </a:r>
            <a:r>
              <a:rPr lang="en-CA" dirty="0"/>
              <a:t>and the </a:t>
            </a:r>
            <a:r>
              <a:rPr lang="en-CA" b="1" dirty="0"/>
              <a:t>y-axis</a:t>
            </a:r>
            <a:r>
              <a:rPr lang="en-CA" dirty="0"/>
              <a:t> shows the </a:t>
            </a:r>
            <a:r>
              <a:rPr lang="en-CA" i="1" dirty="0"/>
              <a:t>house price</a:t>
            </a:r>
            <a:endParaRPr lang="en-US" dirty="0"/>
          </a:p>
          <a:p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28E0F-A492-F34B-913F-704DC7AFF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08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Let’s start with the big question: </a:t>
            </a:r>
            <a:r>
              <a:rPr lang="en-CA" b="1" dirty="0"/>
              <a:t>How are two sets of numbers related?</a:t>
            </a:r>
          </a:p>
          <a:p>
            <a:endParaRPr lang="en-CA" dirty="0"/>
          </a:p>
          <a:p>
            <a:r>
              <a:rPr lang="en-CA" dirty="0"/>
              <a:t>First, </a:t>
            </a:r>
            <a:r>
              <a:rPr lang="en-CA" b="1" dirty="0"/>
              <a:t>correlation</a:t>
            </a:r>
            <a:r>
              <a:rPr lang="en-CA" dirty="0"/>
              <a:t> tells us </a:t>
            </a:r>
            <a:r>
              <a:rPr lang="en-CA" b="1" dirty="0"/>
              <a:t>how strongly two things move together</a:t>
            </a:r>
            <a:r>
              <a:rPr lang="en-CA" dirty="0"/>
              <a:t> — and </a:t>
            </a:r>
            <a:r>
              <a:rPr lang="en-CA" b="1" dirty="0"/>
              <a:t>in what direction</a:t>
            </a:r>
            <a:r>
              <a:rPr lang="en-CA" dirty="0"/>
              <a:t>.</a:t>
            </a:r>
          </a:p>
          <a:p>
            <a:r>
              <a:rPr lang="en-CA" dirty="0"/>
              <a:t>If the relationship is </a:t>
            </a:r>
            <a:r>
              <a:rPr lang="en-CA" b="1" dirty="0"/>
              <a:t>positive</a:t>
            </a:r>
            <a:r>
              <a:rPr lang="en-CA" dirty="0"/>
              <a:t>, that means both variables increase together.</a:t>
            </a:r>
            <a:br>
              <a:rPr lang="en-CA" dirty="0"/>
            </a:br>
            <a:r>
              <a:rPr lang="en-CA" dirty="0"/>
              <a:t>For example, as </a:t>
            </a:r>
            <a:r>
              <a:rPr lang="en-CA" b="1" dirty="0"/>
              <a:t>height increases</a:t>
            </a:r>
            <a:r>
              <a:rPr lang="en-CA" dirty="0"/>
              <a:t>, </a:t>
            </a:r>
            <a:r>
              <a:rPr lang="en-CA" b="1" dirty="0"/>
              <a:t>weight</a:t>
            </a:r>
            <a:r>
              <a:rPr lang="en-CA" dirty="0"/>
              <a:t> tends to increase too.</a:t>
            </a:r>
          </a:p>
          <a:p>
            <a:r>
              <a:rPr lang="en-CA" dirty="0"/>
              <a:t>If it’s </a:t>
            </a:r>
            <a:r>
              <a:rPr lang="en-CA" b="1" dirty="0"/>
              <a:t>negative</a:t>
            </a:r>
            <a:r>
              <a:rPr lang="en-CA" dirty="0"/>
              <a:t>, one goes up while the other goes down.</a:t>
            </a:r>
            <a:br>
              <a:rPr lang="en-CA" dirty="0"/>
            </a:br>
            <a:r>
              <a:rPr lang="en-CA" dirty="0"/>
              <a:t>For example, as </a:t>
            </a:r>
            <a:r>
              <a:rPr lang="en-CA" b="1" dirty="0"/>
              <a:t>stress levels increase</a:t>
            </a:r>
            <a:r>
              <a:rPr lang="en-CA" dirty="0"/>
              <a:t>, </a:t>
            </a:r>
            <a:r>
              <a:rPr lang="en-CA" b="1" dirty="0"/>
              <a:t>we tend to be able to sleep less</a:t>
            </a:r>
            <a:endParaRPr lang="en-CA" dirty="0"/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710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8631A-DAF0-4654-AFC3-31203CDCA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FA5EF2-38BC-D845-B5AE-6ACC7F501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5366D-D54B-E211-8D35-61FA8535A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Now, </a:t>
            </a:r>
            <a:r>
              <a:rPr lang="en-CA" b="1" dirty="0"/>
              <a:t>simple linear regression</a:t>
            </a:r>
            <a:r>
              <a:rPr lang="en-CA" dirty="0"/>
              <a:t> takes this one step further.</a:t>
            </a:r>
            <a:br>
              <a:rPr lang="en-CA" dirty="0"/>
            </a:br>
            <a:r>
              <a:rPr lang="en-CA" dirty="0"/>
              <a:t>Instead of just describing the relationship, it lets us </a:t>
            </a:r>
            <a:r>
              <a:rPr lang="en-CA" b="1" dirty="0"/>
              <a:t>predict</a:t>
            </a:r>
            <a:r>
              <a:rPr lang="en-CA" dirty="0"/>
              <a:t> one value </a:t>
            </a:r>
            <a:r>
              <a:rPr lang="en-CA" b="1" dirty="0"/>
              <a:t>from another</a:t>
            </a:r>
            <a:r>
              <a:rPr lang="en-CA" dirty="0"/>
              <a:t>.</a:t>
            </a:r>
          </a:p>
          <a:p>
            <a:r>
              <a:rPr lang="en-CA" dirty="0"/>
              <a:t>It does this by creating a line that best summarizes the pattern we see.</a:t>
            </a:r>
            <a:br>
              <a:rPr lang="en-CA" dirty="0"/>
            </a:br>
            <a:r>
              <a:rPr lang="en-CA" dirty="0"/>
              <a:t>We'll go more into detail with regards to what this actually means and how this line is defined in a bit!</a:t>
            </a:r>
          </a:p>
          <a:p>
            <a:endParaRPr lang="en-CA" dirty="0"/>
          </a:p>
          <a:p>
            <a:r>
              <a:rPr lang="en-CA" dirty="0"/>
              <a:t>For example, we could use height to </a:t>
            </a:r>
            <a:r>
              <a:rPr lang="en-CA" b="1" dirty="0"/>
              <a:t>predict someone’s weight</a:t>
            </a:r>
            <a:r>
              <a:rPr lang="en-CA" dirty="0"/>
              <a:t>,</a:t>
            </a:r>
            <a:br>
              <a:rPr lang="en-CA" dirty="0"/>
            </a:br>
            <a:r>
              <a:rPr lang="en-CA" dirty="0"/>
              <a:t>or use </a:t>
            </a:r>
            <a:r>
              <a:rPr lang="en-CA" b="1" dirty="0"/>
              <a:t>stress levels to predict how much sleep someone gets</a:t>
            </a:r>
            <a:endParaRPr lang="en-CA" dirty="0"/>
          </a:p>
          <a:p>
            <a:endParaRPr lang="en-CA" dirty="0"/>
          </a:p>
          <a:p>
            <a:r>
              <a:rPr lang="en-CA" dirty="0"/>
              <a:t>So to summarize (ANIMATION), </a:t>
            </a:r>
            <a:r>
              <a:rPr lang="en-CA" b="1" dirty="0"/>
              <a:t>Correlation</a:t>
            </a:r>
            <a:r>
              <a:rPr lang="en-CA" dirty="0"/>
              <a:t> answers the question, </a:t>
            </a:r>
            <a:r>
              <a:rPr lang="en-CA" i="1" dirty="0"/>
              <a:t>“How strong is the link between two variables?”</a:t>
            </a:r>
            <a:br>
              <a:rPr lang="en-CA" dirty="0"/>
            </a:br>
            <a:r>
              <a:rPr lang="en-CA" dirty="0"/>
              <a:t>It tells us about </a:t>
            </a:r>
            <a:r>
              <a:rPr lang="en-CA" b="1" dirty="0"/>
              <a:t>strength</a:t>
            </a:r>
            <a:r>
              <a:rPr lang="en-CA" dirty="0"/>
              <a:t> and </a:t>
            </a:r>
            <a:r>
              <a:rPr lang="en-CA" b="1" dirty="0"/>
              <a:t>direction</a:t>
            </a:r>
            <a:r>
              <a:rPr lang="en-CA" dirty="0"/>
              <a:t>, but it doesn’t let us make predictions.</a:t>
            </a:r>
          </a:p>
          <a:p>
            <a:r>
              <a:rPr lang="en-CA" dirty="0"/>
              <a:t>On the other hand, </a:t>
            </a:r>
            <a:r>
              <a:rPr lang="en-CA" b="1" dirty="0"/>
              <a:t>Regression</a:t>
            </a:r>
            <a:r>
              <a:rPr lang="en-CA" dirty="0"/>
              <a:t>, answers the question, </a:t>
            </a:r>
            <a:r>
              <a:rPr lang="en-CA" i="1" dirty="0"/>
              <a:t>“Can we predict one variable from the other?”</a:t>
            </a:r>
            <a:br>
              <a:rPr lang="en-CA" dirty="0"/>
            </a:br>
            <a:r>
              <a:rPr lang="en-CA" dirty="0"/>
              <a:t>It not only describes the relationship but also builds an </a:t>
            </a:r>
            <a:r>
              <a:rPr lang="en-CA" b="1" dirty="0"/>
              <a:t>equation</a:t>
            </a:r>
            <a:r>
              <a:rPr lang="en-CA" dirty="0"/>
              <a:t> we can use to make those predictions.</a:t>
            </a:r>
          </a:p>
          <a:p>
            <a:endParaRPr lang="en-CA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3D79-5AC1-F315-BCB3-D219A39E3D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3750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First, Let’s talk about </a:t>
            </a:r>
            <a:r>
              <a:rPr lang="en-CA" i="1" dirty="0"/>
              <a:t>Pearson’s correlation coefficient</a:t>
            </a:r>
            <a:r>
              <a:rPr lang="en-CA" dirty="0"/>
              <a:t>, often just called </a:t>
            </a:r>
            <a:r>
              <a:rPr lang="en-CA" i="1" dirty="0"/>
              <a:t>r</a:t>
            </a:r>
            <a:r>
              <a:rPr lang="en-CA" dirty="0"/>
              <a:t>.</a:t>
            </a:r>
          </a:p>
          <a:p>
            <a:r>
              <a:rPr lang="en-CA" dirty="0"/>
              <a:t>This value tells us </a:t>
            </a:r>
            <a:r>
              <a:rPr lang="en-CA" b="1" dirty="0"/>
              <a:t>how strongly two numeric variables move together</a:t>
            </a:r>
            <a:r>
              <a:rPr lang="en-CA" dirty="0"/>
              <a:t>.</a:t>
            </a:r>
            <a:br>
              <a:rPr lang="en-CA" dirty="0"/>
            </a:br>
            <a:r>
              <a:rPr lang="en-CA" dirty="0"/>
              <a:t>It ranges from </a:t>
            </a:r>
            <a:r>
              <a:rPr lang="en-CA" b="1" dirty="0"/>
              <a:t>–1 to +1</a:t>
            </a:r>
            <a:r>
              <a:rPr lang="en-CA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value of </a:t>
            </a:r>
            <a:r>
              <a:rPr lang="en-CA" b="1" dirty="0"/>
              <a:t>+1</a:t>
            </a:r>
            <a:r>
              <a:rPr lang="en-CA" dirty="0"/>
              <a:t> means a </a:t>
            </a:r>
            <a:r>
              <a:rPr lang="en-CA" i="1" dirty="0"/>
              <a:t>perfect positive relationship</a:t>
            </a:r>
            <a:r>
              <a:rPr lang="en-CA" dirty="0"/>
              <a:t> — as one variable increases, the other increases in a perfectly consistent way.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 value of </a:t>
            </a:r>
            <a:r>
              <a:rPr lang="en-CA" b="1" dirty="0"/>
              <a:t>–1</a:t>
            </a:r>
            <a:r>
              <a:rPr lang="en-CA" dirty="0"/>
              <a:t> means a </a:t>
            </a:r>
            <a:r>
              <a:rPr lang="en-CA" i="1" dirty="0"/>
              <a:t>perfect negative relationship</a:t>
            </a:r>
            <a:r>
              <a:rPr lang="en-CA" dirty="0"/>
              <a:t> — as one goes up, the other goes down in a perfectly predictable pattern.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And a value of </a:t>
            </a:r>
            <a:r>
              <a:rPr lang="en-CA" b="1" dirty="0"/>
              <a:t>0</a:t>
            </a:r>
            <a:r>
              <a:rPr lang="en-CA" dirty="0"/>
              <a:t> means </a:t>
            </a:r>
            <a:r>
              <a:rPr lang="en-CA" i="1" dirty="0"/>
              <a:t>no linear relationship</a:t>
            </a:r>
            <a:r>
              <a:rPr lang="en-CA" dirty="0"/>
              <a:t> between the two variables, where the movement of one </a:t>
            </a:r>
            <a:r>
              <a:rPr lang="en-CA" dirty="0" err="1"/>
              <a:t>doesnt</a:t>
            </a:r>
            <a:r>
              <a:rPr lang="en-CA" dirty="0"/>
              <a:t> relate to the movement of the other.</a:t>
            </a:r>
          </a:p>
          <a:p>
            <a:r>
              <a:rPr lang="en-CA" dirty="0"/>
              <a:t>The </a:t>
            </a:r>
            <a:r>
              <a:rPr lang="en-CA" b="1" dirty="0"/>
              <a:t>closer r is to –1 or +1</a:t>
            </a:r>
            <a:r>
              <a:rPr lang="en-CA" dirty="0"/>
              <a:t>, the </a:t>
            </a:r>
            <a:r>
              <a:rPr lang="en-CA" b="1" dirty="0"/>
              <a:t>stronger</a:t>
            </a:r>
            <a:r>
              <a:rPr lang="en-CA" dirty="0"/>
              <a:t> the linear link.</a:t>
            </a:r>
            <a:br>
              <a:rPr lang="en-CA" dirty="0"/>
            </a:br>
            <a:r>
              <a:rPr lang="en-CA" dirty="0"/>
              <a:t>The </a:t>
            </a:r>
            <a:r>
              <a:rPr lang="en-CA" b="1" dirty="0"/>
              <a:t>sign</a:t>
            </a:r>
            <a:r>
              <a:rPr lang="en-CA" dirty="0"/>
              <a:t> tells us the </a:t>
            </a:r>
            <a:r>
              <a:rPr lang="en-CA" b="1" dirty="0"/>
              <a:t>direction</a:t>
            </a:r>
            <a:r>
              <a:rPr lang="en-CA" dirty="0"/>
              <a:t> of the relationship:</a:t>
            </a:r>
            <a:br>
              <a:rPr lang="en-CA" dirty="0"/>
            </a:br>
            <a:r>
              <a:rPr lang="en-CA" dirty="0"/>
              <a:t> When </a:t>
            </a:r>
            <a:r>
              <a:rPr lang="en-CA" b="1" dirty="0"/>
              <a:t>r is positive</a:t>
            </a:r>
            <a:r>
              <a:rPr lang="en-CA" dirty="0"/>
              <a:t>, both variables move in the same direction — for example, as height increases, weight tends to increase.</a:t>
            </a:r>
            <a:br>
              <a:rPr lang="en-CA" dirty="0"/>
            </a:br>
            <a:r>
              <a:rPr lang="en-CA" dirty="0"/>
              <a:t> When </a:t>
            </a:r>
            <a:r>
              <a:rPr lang="en-CA" b="1" dirty="0"/>
              <a:t>r is negative</a:t>
            </a:r>
            <a:r>
              <a:rPr lang="en-CA" dirty="0"/>
              <a:t>, they move in opposite directions</a:t>
            </a:r>
          </a:p>
          <a:p>
            <a:endParaRPr lang="en-CA" dirty="0"/>
          </a:p>
          <a:p>
            <a:r>
              <a:rPr lang="en-CA" dirty="0"/>
              <a:t>These plots illustrate different strengths and directions of linear relationships.</a:t>
            </a:r>
          </a:p>
          <a:p>
            <a:endParaRPr lang="en-CA" dirty="0"/>
          </a:p>
          <a:p>
            <a:r>
              <a:rPr lang="en-CA" dirty="0"/>
              <a:t>In the top left, we see a </a:t>
            </a:r>
            <a:r>
              <a:rPr lang="en-CA" i="1" dirty="0"/>
              <a:t>perfect positive correlation</a:t>
            </a:r>
            <a:r>
              <a:rPr lang="en-CA" dirty="0"/>
              <a:t> — as one variable increases, the other increases in perfect sync, so r=1</a:t>
            </a:r>
          </a:p>
          <a:p>
            <a:endParaRPr lang="en-CA" dirty="0"/>
          </a:p>
          <a:p>
            <a:r>
              <a:rPr lang="en-CA" dirty="0"/>
              <a:t>Next, with r=0.6, the relationship is still positive but weaker — the points are more scattered.</a:t>
            </a:r>
          </a:p>
          <a:p>
            <a:endParaRPr lang="en-CA" dirty="0"/>
          </a:p>
          <a:p>
            <a:r>
              <a:rPr lang="en-CA" dirty="0"/>
              <a:t>In the third plot, r=0, meaning there’s </a:t>
            </a:r>
            <a:r>
              <a:rPr lang="en-CA" i="1" dirty="0"/>
              <a:t>no linear relationship</a:t>
            </a:r>
            <a:r>
              <a:rPr lang="en-CA" dirty="0"/>
              <a:t> — the points don’t show any consistent pattern.</a:t>
            </a:r>
          </a:p>
          <a:p>
            <a:endParaRPr lang="en-CA" dirty="0"/>
          </a:p>
          <a:p>
            <a:r>
              <a:rPr lang="en-CA" dirty="0"/>
              <a:t>Finally, in the bottom right, r=−0.8, which shows a strong </a:t>
            </a:r>
            <a:r>
              <a:rPr lang="en-CA" i="1" dirty="0"/>
              <a:t>negative correlation</a:t>
            </a:r>
            <a:r>
              <a:rPr lang="en-CA" dirty="0"/>
              <a:t> — as one variable goes up, the other tends to go down.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39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a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regression problem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we're trying to predict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numeric value of interest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based on one or more input variables/ or features.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example, imagine we want to predict the sale price of a house (so this would be our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 variable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). One predictor or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 variable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we could use is the size of the house. Intuitively, larger houses might generally sell for higher prices. Regression allows us to quantify this relationship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regression model works by examining a dataset of past observations to identify patterns in the relationship between predictors and the response variable. Using these patterns, the model essentially 'draws' a line of best fit—mathematically, this is a line that minimizes the error between our observed values and the predicted values - we’ll talk more about this in the next few slides. </a:t>
            </a: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endParaRPr lang="en-CA" b="0" dirty="0">
              <a:effectLst/>
            </a:endParaRPr>
          </a:p>
          <a:p>
            <a:pPr rtl="0">
              <a:spcBef>
                <a:spcPts val="1500"/>
              </a:spcBef>
              <a:spcAft>
                <a:spcPts val="150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This best-fit line then becomes the tool for making predictions. For any new observation, such as a house we haven't seen before, the model uses the established relationship to estimate the expected sale price.</a:t>
            </a:r>
            <a:endParaRPr lang="en-CA" b="0" dirty="0">
              <a:effectLst/>
            </a:endParaRPr>
          </a:p>
          <a:p>
            <a:br>
              <a:rPr lang="en-CA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91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Let’s talk about </a:t>
            </a:r>
            <a:r>
              <a:rPr lang="en-CA" sz="2800" b="1" dirty="0"/>
              <a:t>simple linear regression</a:t>
            </a:r>
            <a:r>
              <a:rPr lang="en-CA" sz="2800" dirty="0"/>
              <a:t> — one of the most fundamental algorithms in predictive modeling.</a:t>
            </a:r>
          </a:p>
          <a:p>
            <a:endParaRPr lang="en-CA" sz="2800" dirty="0"/>
          </a:p>
          <a:p>
            <a:r>
              <a:rPr lang="en-CA" sz="2800" dirty="0"/>
              <a:t>At its core, simple linear regression helps us </a:t>
            </a:r>
            <a:r>
              <a:rPr lang="en-CA" sz="2800" b="1" dirty="0"/>
              <a:t>understand the relationship between two variables</a:t>
            </a:r>
            <a:r>
              <a:rPr lang="en-CA" sz="2800" dirty="0"/>
              <a:t> by fitting a </a:t>
            </a:r>
            <a:r>
              <a:rPr lang="en-CA" sz="2800" b="1" dirty="0"/>
              <a:t>straight line</a:t>
            </a:r>
            <a:r>
              <a:rPr lang="en-CA" sz="2800" dirty="0"/>
              <a:t> through the data.</a:t>
            </a:r>
          </a:p>
          <a:p>
            <a:r>
              <a:rPr lang="en-CA" sz="2800" dirty="0"/>
              <a:t>The formula is probably one you’ve seen before in high school math:</a:t>
            </a:r>
            <a:br>
              <a:rPr lang="en-CA" sz="2800" dirty="0"/>
            </a:br>
            <a:r>
              <a:rPr lang="en-CA" sz="2800" b="1" dirty="0"/>
              <a:t>y = mx + b</a:t>
            </a:r>
            <a:r>
              <a:rPr lang="en-CA" sz="2800" dirty="0"/>
              <a:t>, or in statistical terms, </a:t>
            </a:r>
            <a:r>
              <a:rPr lang="en-CA" sz="2800" b="1" dirty="0"/>
              <a:t>y = </a:t>
            </a:r>
            <a:r>
              <a:rPr lang="en-CA" sz="2800" b="1" dirty="0" err="1"/>
              <a:t>b₁x</a:t>
            </a:r>
            <a:r>
              <a:rPr lang="en-CA" sz="2800" b="1" dirty="0"/>
              <a:t> + b₀</a:t>
            </a:r>
            <a:r>
              <a:rPr lang="en-CA" sz="2800" dirty="0"/>
              <a:t>.</a:t>
            </a:r>
          </a:p>
          <a:p>
            <a:endParaRPr lang="en-CA" sz="2800" dirty="0"/>
          </a:p>
          <a:p>
            <a:r>
              <a:rPr lang="en-CA" sz="2800" dirty="0"/>
              <a:t>Let’s break down what each part means: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Predictor Variable (x):</a:t>
            </a:r>
            <a:r>
              <a:rPr lang="en-CA" sz="2800" dirty="0"/>
              <a:t> This is the </a:t>
            </a:r>
            <a:r>
              <a:rPr lang="en-CA" sz="2800" i="1" dirty="0"/>
              <a:t>independent variable</a:t>
            </a:r>
            <a:r>
              <a:rPr lang="en-CA" sz="2800" dirty="0"/>
              <a:t> — the factor you use to make predictions. For example, you might use a person’s </a:t>
            </a:r>
            <a:r>
              <a:rPr lang="en-CA" sz="2800" b="1" dirty="0"/>
              <a:t>age</a:t>
            </a:r>
            <a:r>
              <a:rPr lang="en-CA" sz="2800" dirty="0"/>
              <a:t> to predict their </a:t>
            </a:r>
            <a:r>
              <a:rPr lang="en-CA" sz="2800" b="1" dirty="0"/>
              <a:t>income</a:t>
            </a:r>
            <a:r>
              <a:rPr lang="en-CA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Response Variable (y):</a:t>
            </a:r>
            <a:r>
              <a:rPr lang="en-CA" sz="2800" dirty="0"/>
              <a:t> This is the </a:t>
            </a:r>
            <a:r>
              <a:rPr lang="en-CA" sz="2800" i="1" dirty="0"/>
              <a:t>dependent variable</a:t>
            </a:r>
            <a:r>
              <a:rPr lang="en-CA" sz="2800" dirty="0"/>
              <a:t> — the outcome you’re trying to predict. In our example, that would be </a:t>
            </a:r>
            <a:r>
              <a:rPr lang="en-CA" sz="2800" b="1" dirty="0"/>
              <a:t>income</a:t>
            </a:r>
            <a:r>
              <a:rPr lang="en-CA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Slope (b₁):</a:t>
            </a:r>
            <a:r>
              <a:rPr lang="en-CA" sz="2800" dirty="0"/>
              <a:t> The slope tells us </a:t>
            </a:r>
            <a:r>
              <a:rPr lang="en-CA" sz="2800" b="1" dirty="0"/>
              <a:t>how much y changes</a:t>
            </a:r>
            <a:r>
              <a:rPr lang="en-CA" sz="2800" dirty="0"/>
              <a:t> for every one-unit increase in x. A steeper slope means a stronger relationship between the two variables.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800" b="1" dirty="0"/>
              <a:t>Y-intercept (b₀):</a:t>
            </a:r>
            <a:r>
              <a:rPr lang="en-CA" sz="2800" dirty="0"/>
              <a:t> This is the value of y when x is zero — essentially the </a:t>
            </a:r>
            <a:r>
              <a:rPr lang="en-CA" sz="2800" b="1" dirty="0"/>
              <a:t>starting point</a:t>
            </a:r>
            <a:r>
              <a:rPr lang="en-CA" sz="2800" dirty="0"/>
              <a:t> of the line on the y-axis.</a:t>
            </a:r>
          </a:p>
          <a:p>
            <a:pPr>
              <a:buFont typeface="Arial" panose="020B0604020202020204" pitchFamily="34" charset="0"/>
              <a:buChar char="•"/>
            </a:pPr>
            <a:endParaRPr lang="en-CA" sz="2800" dirty="0"/>
          </a:p>
          <a:p>
            <a:r>
              <a:rPr lang="en-CA" sz="2800" dirty="0"/>
              <a:t>So, together, these elements define a line that best fits our data, helping us </a:t>
            </a:r>
            <a:r>
              <a:rPr lang="en-CA" sz="2800" b="1" dirty="0"/>
              <a:t>quantify and predict</a:t>
            </a:r>
            <a:r>
              <a:rPr lang="en-CA" sz="2800" dirty="0"/>
              <a:t> how one variable changes with another.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73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1BD69-1222-C5F5-413D-5EA68280F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525B03-4E2B-74D8-4B8D-1BC5FD1FD3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5E2A0E-C677-3D84-3750-81B5B9FEA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800" dirty="0"/>
              <a:t>Linear regression goes one step </a:t>
            </a:r>
            <a:r>
              <a:rPr lang="en-CA" sz="2800" b="1" dirty="0"/>
              <a:t>beyond correlation</a:t>
            </a:r>
            <a:r>
              <a:rPr lang="en-CA" sz="2800" dirty="0"/>
              <a:t>.</a:t>
            </a:r>
          </a:p>
          <a:p>
            <a:r>
              <a:rPr lang="en-CA" sz="2800" dirty="0"/>
              <a:t>While correlation only tells us that two variables are related, </a:t>
            </a:r>
            <a:r>
              <a:rPr lang="en-CA" sz="2800" b="1" dirty="0"/>
              <a:t>regression actually quantifies that relationship</a:t>
            </a:r>
            <a:r>
              <a:rPr lang="en-CA" sz="2800" dirty="0"/>
              <a:t>.</a:t>
            </a:r>
          </a:p>
          <a:p>
            <a:r>
              <a:rPr lang="en-CA" sz="2800" dirty="0"/>
              <a:t>It estimates a </a:t>
            </a:r>
            <a:r>
              <a:rPr lang="en-CA" sz="2800" b="1" dirty="0"/>
              <a:t>slope</a:t>
            </a:r>
            <a:r>
              <a:rPr lang="en-CA" sz="2800" dirty="0"/>
              <a:t>, showing </a:t>
            </a:r>
            <a:r>
              <a:rPr lang="en-CA" sz="2800" b="1" dirty="0"/>
              <a:t>how much y changes</a:t>
            </a:r>
            <a:r>
              <a:rPr lang="en-CA" sz="2800" dirty="0"/>
              <a:t> when x increases by one unit — and, importantly, it gives us an </a:t>
            </a:r>
            <a:r>
              <a:rPr lang="en-CA" sz="2800" b="1" dirty="0"/>
              <a:t>equation</a:t>
            </a:r>
            <a:r>
              <a:rPr lang="en-CA" sz="2800" dirty="0"/>
              <a:t> we can use to </a:t>
            </a:r>
            <a:r>
              <a:rPr lang="en-CA" sz="2800" b="1" dirty="0"/>
              <a:t>predict y from x</a:t>
            </a:r>
            <a:r>
              <a:rPr lang="en-CA" sz="2800" dirty="0"/>
              <a:t>.</a:t>
            </a:r>
          </a:p>
          <a:p>
            <a:r>
              <a:rPr lang="en-CA" sz="2800" dirty="0"/>
              <a:t>So rather than just knowing two variables move together, regression lets us model </a:t>
            </a:r>
            <a:r>
              <a:rPr lang="en-CA" sz="2800" i="1" dirty="0"/>
              <a:t>how much</a:t>
            </a:r>
            <a:r>
              <a:rPr lang="en-CA" sz="2800" dirty="0"/>
              <a:t> and </a:t>
            </a:r>
            <a:r>
              <a:rPr lang="en-CA" sz="2800" i="1" dirty="0"/>
              <a:t>in what direction</a:t>
            </a:r>
            <a:r>
              <a:rPr lang="en-CA" sz="2800" dirty="0"/>
              <a:t> one affects the other.</a:t>
            </a:r>
          </a:p>
          <a:p>
            <a:endParaRPr lang="en-CA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DD65B4-7B33-C351-528A-395E47A573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DEC409A-6EC9-B941-BC41-C561F1F9298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2035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Let’s walk through an example to illustrate how regression modeling can be applied in practice.</a:t>
            </a:r>
            <a:endParaRPr lang="en-CA" b="0" dirty="0">
              <a:effectLst/>
            </a:endParaRPr>
          </a:p>
          <a:p>
            <a:endParaRPr lang="en-CA" b="0" dirty="0">
              <a:effectLst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Once again, </a:t>
            </a:r>
            <a:r>
              <a:rPr lang="en-CA" sz="1200" dirty="0"/>
              <a:t>for anyone who wants to explore the dataset later, I’ve included a </a:t>
            </a:r>
            <a:r>
              <a:rPr lang="en-CA" sz="1200" b="1" dirty="0"/>
              <a:t>QR code</a:t>
            </a:r>
            <a:r>
              <a:rPr lang="en-CA" sz="1200" dirty="0"/>
              <a:t> links directly to the dataset.</a:t>
            </a:r>
          </a:p>
          <a:p>
            <a:br>
              <a:rPr lang="en-CA" b="0" dirty="0">
                <a:effectLst/>
              </a:rPr>
            </a:b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Here, we’re focusing on whether the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size of a house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—measured in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square feet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—can be used to predict its </a:t>
            </a:r>
            <a:r>
              <a:rPr lang="en-CA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sale price</a:t>
            </a:r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This type of analysis has real-world applications in real estate, where understanding the relationship between house size and price can provide valuable insights for buyers, sellers, and investors!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C409A-6EC9-B941-BC41-C561F1F929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59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8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3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73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3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379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0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5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1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49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2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786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9C1E032-8598-D245-A611-EA3486D38588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A0F8ABF-90C8-B749-959D-C788298CC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292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E1707-777C-7A52-3280-B460A827B0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Correlation &amp; </a:t>
            </a:r>
            <a:b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</a:b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Simple Linear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E53FD7-2DFC-6C46-9DD8-3F808B642D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621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b="1" dirty="0"/>
              <a:t>Julia Gallucci HB.Sc, M.Sc, Ph.D. (c) </a:t>
            </a:r>
          </a:p>
          <a:p>
            <a:pPr algn="l"/>
            <a:r>
              <a:rPr lang="en-US" sz="1400" dirty="0"/>
              <a:t>Campbell Family Mental Health Research Institute, CAMH</a:t>
            </a:r>
          </a:p>
          <a:p>
            <a:pPr algn="l"/>
            <a:r>
              <a:rPr lang="en-US" sz="1400" dirty="0"/>
              <a:t>Institute of Medical Science | University of Toronto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0175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4F7D2-4897-C911-C7BA-FBA2DF254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C3CBA-CDD6-6F65-298C-F427DCDC1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4F239-8A08-47F6-2ACB-4B85F15D4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624327"/>
            <a:ext cx="4677394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Visualizing the relationship between house size (predictor) and sale price (response) suggests a positive correlation</a:t>
            </a:r>
            <a:r>
              <a:rPr lang="en-CA" sz="2400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sz="2400" b="0" dirty="0">
                <a:solidFill>
                  <a:schemeClr val="bg1"/>
                </a:solidFill>
                <a:effectLst/>
              </a:rPr>
              <a:t> </a:t>
            </a:r>
            <a:r>
              <a:rPr lang="en-CA" sz="2400" b="1" dirty="0">
                <a:solidFill>
                  <a:schemeClr val="bg1"/>
                </a:solidFill>
                <a:effectLst/>
              </a:rPr>
              <a:t>as house size increases, sale price tends to rise</a:t>
            </a:r>
            <a:r>
              <a:rPr lang="en-CA" sz="2400" b="0" dirty="0">
                <a:solidFill>
                  <a:schemeClr val="bg1"/>
                </a:solidFill>
                <a:effectLst/>
              </a:rPr>
              <a:t>.</a:t>
            </a:r>
            <a:br>
              <a:rPr lang="en-CA" sz="2400" b="0" dirty="0">
                <a:solidFill>
                  <a:schemeClr val="bg1"/>
                </a:solidFill>
                <a:effectLst/>
              </a:rPr>
            </a:br>
            <a:endParaRPr lang="en-CA" sz="2400" b="0" dirty="0">
              <a:solidFill>
                <a:schemeClr val="bg1"/>
              </a:solidFill>
              <a:effectLst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This pattern also indicates that we could potentially predict a home’s sale price based on its size, even if it hasn’t been sold yet.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43BBF93-2F22-69A3-4369-E5622AED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698"/>
          <a:stretch/>
        </p:blipFill>
        <p:spPr>
          <a:xfrm>
            <a:off x="5814667" y="365125"/>
            <a:ext cx="5238344" cy="6081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10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31C6C-BDD7-5FDE-E25A-4A3B4CB6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585C7-74D0-348D-29D5-89778CE4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0C029-31B4-32EB-F976-4055FFCA3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94627"/>
                <a:ext cx="1083524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h𝑜𝑢𝑠𝑒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h𝑜𝑢𝑠𝑒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32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2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CA" sz="2400" dirty="0">
                    <a:solidFill>
                      <a:schemeClr val="bg1"/>
                    </a:solidFill>
                  </a:rPr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is the vertical intercept (price when house size is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is the slope (rate of price increase as house size increases)</a:t>
                </a:r>
                <a:br>
                  <a:rPr lang="en-CA" sz="2400" dirty="0">
                    <a:solidFill>
                      <a:schemeClr val="bg1"/>
                    </a:solidFill>
                  </a:rPr>
                </a:br>
                <a:endParaRPr lang="en-CA" sz="2400" dirty="0">
                  <a:solidFill>
                    <a:schemeClr val="bg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dirty="0">
                    <a:solidFill>
                      <a:schemeClr val="bg1"/>
                    </a:solidFill>
                  </a:rPr>
                  <a:t>Finding the line of best fit involves determining coefficients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sz="2400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that define the line.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represents the "base price"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CA" b="0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is the price increase per square foot</a:t>
                </a:r>
              </a:p>
              <a:p>
                <a:pPr marL="0" indent="0">
                  <a:buNone/>
                </a:pPr>
                <a:endParaRPr lang="en-CA" sz="32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70C029-31B4-32EB-F976-4055FFCA3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94627"/>
                <a:ext cx="10835243" cy="4351338"/>
              </a:xfrm>
              <a:blipFill>
                <a:blip r:embed="rId3"/>
                <a:stretch>
                  <a:fillRect l="-937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285B06B-2A9D-00BB-18BC-B00E9B9346BB}"/>
              </a:ext>
            </a:extLst>
          </p:cNvPr>
          <p:cNvSpPr txBox="1"/>
          <p:nvPr/>
        </p:nvSpPr>
        <p:spPr>
          <a:xfrm>
            <a:off x="838200" y="1568787"/>
            <a:ext cx="103483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</a:rPr>
              <a:t>The equation for the straight line in simple linear regression is:</a:t>
            </a:r>
          </a:p>
        </p:txBody>
      </p:sp>
    </p:spTree>
    <p:extLst>
      <p:ext uri="{BB962C8B-B14F-4D97-AF65-F5344CB8AC3E}">
        <p14:creationId xmlns:p14="http://schemas.microsoft.com/office/powerpoint/2010/main" val="3809486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DB3AD5-CB3B-2F76-4E65-5BDC0CB1F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F1A4C-9EE0-91B6-687F-E41ED3C29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101813"/>
            <a:ext cx="4677394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To decide whether the $350,000 asking price for the 2,000 square-foot house is fair, we can use our existing data to predict its likely sale price.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However, since there are no exact observations for a 2,000 square-foot house in our dataset, we need a method to estimate the price. 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Using simple linear regression, we can use the data to draw a </a:t>
            </a:r>
            <a:r>
              <a:rPr lang="en-CA" sz="2400" b="0" dirty="0">
                <a:solidFill>
                  <a:srgbClr val="3366FF"/>
                </a:solidFill>
                <a:effectLst/>
              </a:rPr>
              <a:t>straight line of best fit through our existing data points.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DD8409-5073-C7F3-355A-59FA96B27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631"/>
          <a:stretch/>
        </p:blipFill>
        <p:spPr>
          <a:xfrm>
            <a:off x="5803652" y="373944"/>
            <a:ext cx="5233315" cy="600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871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EBD1E-A402-E8D2-BE24-18D3904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D730D-3A26-FB8F-297F-837D5970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9" y="1547756"/>
            <a:ext cx="4924421" cy="4351338"/>
          </a:xfrm>
        </p:spPr>
        <p:txBody>
          <a:bodyPr>
            <a:noAutofit/>
          </a:bodyPr>
          <a:lstStyle/>
          <a:p>
            <a:r>
              <a:rPr lang="en-CA" sz="2400" b="0" dirty="0">
                <a:solidFill>
                  <a:schemeClr val="bg1"/>
                </a:solidFill>
                <a:effectLst/>
              </a:rPr>
              <a:t>Once we have the coefficients, we can use the equation to estimate the predicted sale price given the value we have for the predictor variable—</a:t>
            </a:r>
            <a:r>
              <a:rPr lang="en-CA" sz="2400" dirty="0">
                <a:solidFill>
                  <a:schemeClr val="bg1"/>
                </a:solidFill>
                <a:effectLst/>
              </a:rPr>
              <a:t>e.g. 2,000 square feet</a:t>
            </a:r>
            <a:r>
              <a:rPr lang="en-CA" sz="2400" b="0" dirty="0">
                <a:solidFill>
                  <a:schemeClr val="bg1"/>
                </a:solidFill>
                <a:effectLst/>
              </a:rPr>
              <a:t>.</a:t>
            </a:r>
          </a:p>
          <a:p>
            <a:r>
              <a:rPr lang="en-CA" sz="2400" dirty="0">
                <a:solidFill>
                  <a:schemeClr val="bg1"/>
                </a:solidFill>
              </a:rPr>
              <a:t>For every additional square foot, price increases by approximately $135 on average.</a:t>
            </a:r>
            <a:endParaRPr lang="en-CA" sz="2400" b="0" dirty="0">
              <a:solidFill>
                <a:schemeClr val="bg1"/>
              </a:solidFill>
              <a:effectLst/>
            </a:endParaRPr>
          </a:p>
          <a:p>
            <a:r>
              <a:rPr lang="en-CA" sz="2400" b="0" dirty="0">
                <a:solidFill>
                  <a:schemeClr val="bg1"/>
                </a:solidFill>
                <a:effectLst/>
              </a:rPr>
              <a:t>This gives us a simple way to estimate price for any home size within our data range; extrapolate only when logically justified.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BA53EA-8F3B-79AE-D534-961A38737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93"/>
          <a:stretch/>
        </p:blipFill>
        <p:spPr>
          <a:xfrm>
            <a:off x="5803653" y="1113905"/>
            <a:ext cx="5347278" cy="5266542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AD2DA128-A356-91AD-32A2-2BDB32625764}"/>
              </a:ext>
            </a:extLst>
          </p:cNvPr>
          <p:cNvSpPr/>
          <p:nvPr/>
        </p:nvSpPr>
        <p:spPr>
          <a:xfrm>
            <a:off x="8311900" y="4164747"/>
            <a:ext cx="153681" cy="13831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0E266E-6B5C-BFA8-DDA7-7547D258BBD3}"/>
              </a:ext>
            </a:extLst>
          </p:cNvPr>
          <p:cNvCxnSpPr/>
          <p:nvPr/>
        </p:nvCxnSpPr>
        <p:spPr>
          <a:xfrm flipV="1">
            <a:off x="8384098" y="4233903"/>
            <a:ext cx="0" cy="1665191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9EB5A99-72CB-8C92-2AFF-B7FACB9A8EB9}"/>
              </a:ext>
            </a:extLst>
          </p:cNvPr>
          <p:cNvSpPr/>
          <p:nvPr/>
        </p:nvSpPr>
        <p:spPr>
          <a:xfrm>
            <a:off x="2890894" y="2895998"/>
            <a:ext cx="2528971" cy="362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2,000 square feet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454040-3822-971B-5708-A93193FA1F5F}"/>
              </a:ext>
            </a:extLst>
          </p:cNvPr>
          <p:cNvSpPr/>
          <p:nvPr/>
        </p:nvSpPr>
        <p:spPr>
          <a:xfrm>
            <a:off x="8495054" y="4426004"/>
            <a:ext cx="1503900" cy="3628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$285,477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D8C2E1-2F31-0EE3-5394-156A3E0A2886}"/>
                  </a:ext>
                </a:extLst>
              </p:cNvPr>
              <p:cNvSpPr txBox="1"/>
              <p:nvPr/>
            </p:nvSpPr>
            <p:spPr>
              <a:xfrm>
                <a:off x="5989184" y="6380447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h𝑜𝑢𝑠𝑒</m:t>
                      </m:r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𝑝𝑟𝑖𝑐𝑒</m:t>
                      </m:r>
                      <m:r>
                        <a:rPr lang="en-CA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(134.6408)</m:t>
                      </m:r>
                      <m:r>
                        <a:rPr lang="en-CA" sz="18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2000</m:t>
                      </m:r>
                      <m:r>
                        <a:rPr lang="en-CA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CA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16195.5456</m:t>
                      </m:r>
                      <m:r>
                        <a:rPr lang="en-CA" sz="18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CA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AD8C2E1-2F31-0EE3-5394-156A3E0A28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184" y="6380447"/>
                <a:ext cx="609600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0B984F-DAE3-8A8C-4244-5F7ADE2A3B23}"/>
              </a:ext>
            </a:extLst>
          </p:cNvPr>
          <p:cNvCxnSpPr>
            <a:cxnSpLocks/>
          </p:cNvCxnSpPr>
          <p:nvPr/>
        </p:nvCxnSpPr>
        <p:spPr>
          <a:xfrm flipH="1">
            <a:off x="6610120" y="4233903"/>
            <a:ext cx="1701780" cy="0"/>
          </a:xfrm>
          <a:prstGeom prst="line">
            <a:avLst/>
          </a:prstGeom>
          <a:ln w="28575"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23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091EF-68BD-5521-A20B-A552B1DDB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D00B-6A3F-BC56-1FC0-50C2CBEF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57011"/>
            <a:ext cx="5098143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Choosing the line of best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FDCA3-140E-BC76-3C1A-435492A6A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24327"/>
            <a:ext cx="4541323" cy="4351338"/>
          </a:xfrm>
        </p:spPr>
        <p:txBody>
          <a:bodyPr>
            <a:noAutofit/>
          </a:bodyPr>
          <a:lstStyle/>
          <a:p>
            <a:endParaRPr lang="en-CA" sz="2400" b="0" dirty="0">
              <a:solidFill>
                <a:schemeClr val="bg1"/>
              </a:solidFill>
              <a:effectLst/>
            </a:endParaRPr>
          </a:p>
          <a:p>
            <a:endParaRPr lang="en-CA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Many different lines could be drawn through the data points; how do we choose the line of best fit? </a:t>
            </a:r>
          </a:p>
          <a:p>
            <a:pPr marL="0" indent="0">
              <a:buNone/>
            </a:pPr>
            <a:endParaRPr lang="en-CA" sz="2400" b="0" dirty="0">
              <a:solidFill>
                <a:schemeClr val="bg1"/>
              </a:solidFill>
              <a:effectLst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9B52386-FB88-7D5B-0F9B-144976080C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44"/>
          <a:stretch/>
        </p:blipFill>
        <p:spPr>
          <a:xfrm>
            <a:off x="5814667" y="757011"/>
            <a:ext cx="5675204" cy="5689851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41FDD03-C32F-AE7D-9B04-703489BC3EF8}"/>
              </a:ext>
            </a:extLst>
          </p:cNvPr>
          <p:cNvCxnSpPr/>
          <p:nvPr/>
        </p:nvCxnSpPr>
        <p:spPr>
          <a:xfrm flipV="1">
            <a:off x="7039429" y="1690688"/>
            <a:ext cx="2989942" cy="3737655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629F4A-7B8C-F346-75D6-04E91A30D99D}"/>
              </a:ext>
            </a:extLst>
          </p:cNvPr>
          <p:cNvCxnSpPr>
            <a:cxnSpLocks/>
          </p:cNvCxnSpPr>
          <p:nvPr/>
        </p:nvCxnSpPr>
        <p:spPr>
          <a:xfrm flipV="1">
            <a:off x="7191829" y="2206171"/>
            <a:ext cx="3272687" cy="337457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EBAEF0-D448-D8C5-47FD-2AEFC8436874}"/>
              </a:ext>
            </a:extLst>
          </p:cNvPr>
          <p:cNvCxnSpPr>
            <a:cxnSpLocks/>
          </p:cNvCxnSpPr>
          <p:nvPr/>
        </p:nvCxnSpPr>
        <p:spPr>
          <a:xfrm flipV="1">
            <a:off x="7547429" y="1814286"/>
            <a:ext cx="2551028" cy="3889828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A269CF-9675-BBAA-9DE8-82F5882FDC77}"/>
              </a:ext>
            </a:extLst>
          </p:cNvPr>
          <p:cNvCxnSpPr>
            <a:cxnSpLocks/>
          </p:cNvCxnSpPr>
          <p:nvPr/>
        </p:nvCxnSpPr>
        <p:spPr>
          <a:xfrm flipV="1">
            <a:off x="7366047" y="2394857"/>
            <a:ext cx="3359103" cy="3309257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57BBE2A-DBFD-17E3-153C-886B729F7DCF}"/>
              </a:ext>
            </a:extLst>
          </p:cNvPr>
          <p:cNvSpPr txBox="1"/>
          <p:nvPr/>
        </p:nvSpPr>
        <p:spPr>
          <a:xfrm>
            <a:off x="838200" y="3990597"/>
            <a:ext cx="454132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Simple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>linear regression finds the line of best fit by minimizing the </a:t>
            </a:r>
            <a:r>
              <a:rPr lang="en-US" sz="2400" b="1" dirty="0">
                <a:solidFill>
                  <a:schemeClr val="bg1"/>
                </a:solidFill>
              </a:rPr>
              <a:t>Root Mean Squared Error (RMSE).</a:t>
            </a:r>
          </a:p>
        </p:txBody>
      </p:sp>
    </p:spTree>
    <p:extLst>
      <p:ext uri="{BB962C8B-B14F-4D97-AF65-F5344CB8AC3E}">
        <p14:creationId xmlns:p14="http://schemas.microsoft.com/office/powerpoint/2010/main" val="3974869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DBB69C-937A-BC42-3235-C28C95624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F184E44-D79F-69AA-E6BD-3EF9C63FAED0}"/>
              </a:ext>
            </a:extLst>
          </p:cNvPr>
          <p:cNvSpPr txBox="1">
            <a:spLocks/>
          </p:cNvSpPr>
          <p:nvPr/>
        </p:nvSpPr>
        <p:spPr>
          <a:xfrm>
            <a:off x="702128" y="517525"/>
            <a:ext cx="106516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Evaluating model fit: RMSE and R</a:t>
            </a:r>
            <a:r>
              <a:rPr kumimoji="0" lang="en-US" sz="44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2</a:t>
            </a: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D2E92D4-4936-6A67-5A79-3E2D11438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2128" y="1989137"/>
                <a:ext cx="6837661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CA" sz="2400" dirty="0">
                    <a:solidFill>
                      <a:schemeClr val="bg1"/>
                    </a:solidFill>
                  </a:rPr>
                  <a:t>1. Root Mean Squared Error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Measures the </a:t>
                </a:r>
                <a:r>
                  <a:rPr lang="en-CA" b="1" dirty="0">
                    <a:solidFill>
                      <a:schemeClr val="bg1"/>
                    </a:solidFill>
                  </a:rPr>
                  <a:t>average prediction error</a:t>
                </a:r>
                <a:r>
                  <a:rPr lang="en-CA" dirty="0">
                    <a:solidFill>
                      <a:schemeClr val="bg1"/>
                    </a:solidFill>
                  </a:rPr>
                  <a:t> - how far predicted values are from actual values. 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Lower RMSE = better fit</a:t>
                </a:r>
                <a:endParaRPr lang="en-CA" sz="2400" b="0" i="0" dirty="0">
                  <a:solidFill>
                    <a:schemeClr val="bg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</a:rPr>
                      <m:t>2</m:t>
                    </m:r>
                    <m: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R</m:t>
                    </m:r>
                    <m:r>
                      <a:rPr lang="en-CA" sz="2400" b="0" i="0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CA" sz="2400" b="0" dirty="0">
                    <a:solidFill>
                      <a:schemeClr val="bg1"/>
                    </a:solidFill>
                    <a:effectLst/>
                  </a:rPr>
                  <a:t> (coefficient of determination)</a:t>
                </a:r>
                <a:endParaRPr lang="en-CA" sz="2400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Measures the proportion of variation in the outcome 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) explained by the predictor (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).</a:t>
                </a:r>
                <a:endParaRPr lang="en-CA" dirty="0">
                  <a:solidFill>
                    <a:schemeClr val="bg1"/>
                  </a:solidFill>
                </a:endParaRPr>
              </a:p>
              <a:p>
                <a:pPr lvl="1"/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Always between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0 </m:t>
                    </m:r>
                  </m:oMath>
                </a14:m>
                <a:r>
                  <a:rPr lang="en-CA" b="0" dirty="0">
                    <a:solidFill>
                      <a:schemeClr val="bg1"/>
                    </a:solidFill>
                    <a:effectLst/>
                  </a:rPr>
                  <a:t>and </a:t>
                </a:r>
                <a14:m>
                  <m:oMath xmlns:m="http://schemas.openxmlformats.org/officeDocument/2006/math">
                    <m:r>
                      <a:rPr lang="en-CA" b="0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b="0" dirty="0">
                  <a:solidFill>
                    <a:schemeClr val="bg1"/>
                  </a:solidFill>
                  <a:effectLst/>
                </a:endParaRP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Higher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²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= model explains more of the variation</a:t>
                </a:r>
              </a:p>
              <a:p>
                <a:pPr lvl="1"/>
                <a:r>
                  <a:rPr lang="en-CA" b="1" dirty="0">
                    <a:solidFill>
                      <a:schemeClr val="bg1"/>
                    </a:solidFill>
                  </a:rPr>
                  <a:t>In simple linear regression, </a:t>
                </a:r>
                <a:r>
                  <a:rPr lang="en-CA" b="1" dirty="0">
                    <a:solidFill>
                      <a:schemeClr val="bg1"/>
                    </a:solidFill>
                    <a:effectLst/>
                  </a:rPr>
                  <a:t>the square of </a:t>
                </a:r>
                <a14:m>
                  <m:oMath xmlns:m="http://schemas.openxmlformats.org/officeDocument/2006/math">
                    <m:r>
                      <a:rPr lang="en-CA" b="1" i="1" dirty="0" smtClean="0">
                        <a:solidFill>
                          <a:schemeClr val="bg1"/>
                        </a:solidFill>
                        <a:effectLst/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endParaRPr lang="en-CA" sz="12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CA" b="1" dirty="0">
                  <a:solidFill>
                    <a:schemeClr val="bg1"/>
                  </a:solidFill>
                  <a:effectLst/>
                </a:endParaRPr>
              </a:p>
              <a:p>
                <a:pPr lvl="1"/>
                <a:endParaRPr lang="en-CA" b="1" dirty="0">
                  <a:solidFill>
                    <a:schemeClr val="bg1"/>
                  </a:solidFill>
                </a:endParaRPr>
              </a:p>
              <a:p>
                <a:pPr lvl="1"/>
                <a:endParaRPr lang="en-CA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D2E92D4-4936-6A67-5A79-3E2D11438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2128" y="1989137"/>
                <a:ext cx="6837661" cy="4351338"/>
              </a:xfrm>
              <a:blipFill>
                <a:blip r:embed="rId3"/>
                <a:stretch>
                  <a:fillRect l="-1484" t="-2035" r="-1670" b="-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page10image54870224">
            <a:extLst>
              <a:ext uri="{FF2B5EF4-FFF2-40B4-BE49-F238E27FC236}">
                <a16:creationId xmlns:a16="http://schemas.microsoft.com/office/drawing/2014/main" id="{0F0EFA88-5401-3E92-44C1-911377820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9789" y="1667965"/>
            <a:ext cx="4039633" cy="3186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BC307F-D925-C801-2BBB-F54EC09FF56F}"/>
              </a:ext>
            </a:extLst>
          </p:cNvPr>
          <p:cNvSpPr txBox="1"/>
          <p:nvPr/>
        </p:nvSpPr>
        <p:spPr>
          <a:xfrm>
            <a:off x="8213558" y="4827507"/>
            <a:ext cx="3365864" cy="101566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sz="2000" dirty="0">
                <a:solidFill>
                  <a:schemeClr val="bg1"/>
                </a:solidFill>
              </a:rPr>
              <a:t>Error, or </a:t>
            </a:r>
            <a:r>
              <a:rPr lang="en-CA" sz="2000" b="1" dirty="0">
                <a:solidFill>
                  <a:schemeClr val="bg1"/>
                </a:solidFill>
              </a:rPr>
              <a:t>residuals</a:t>
            </a:r>
            <a:r>
              <a:rPr lang="en-CA" sz="2000" dirty="0">
                <a:solidFill>
                  <a:schemeClr val="bg1"/>
                </a:solidFill>
              </a:rPr>
              <a:t>, measure how far each data point is from the regression line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5281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788942-A90B-4191-DB4E-8635EB19F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A56C48D-8330-5AF8-665F-30FA3638CC73}"/>
              </a:ext>
            </a:extLst>
          </p:cNvPr>
          <p:cNvSpPr txBox="1">
            <a:spLocks/>
          </p:cNvSpPr>
          <p:nvPr/>
        </p:nvSpPr>
        <p:spPr>
          <a:xfrm>
            <a:off x="702128" y="517525"/>
            <a:ext cx="106516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Simple</a:t>
            </a:r>
            <a:r>
              <a:rPr lang="en-US" dirty="0">
                <a:solidFill>
                  <a:prstClr val="black"/>
                </a:solidFill>
                <a:latin typeface="Aptos Display" panose="02110004020202020204"/>
              </a:rPr>
              <a:t> linear regression is just the start!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F6F61C7-2976-C825-55A8-0E08054B5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989137"/>
            <a:ext cx="10511972" cy="4351338"/>
          </a:xfrm>
        </p:spPr>
        <p:txBody>
          <a:bodyPr>
            <a:noAutofit/>
          </a:bodyPr>
          <a:lstStyle/>
          <a:p>
            <a:r>
              <a:rPr lang="en-CA" sz="2400" dirty="0">
                <a:solidFill>
                  <a:schemeClr val="bg1"/>
                </a:solidFill>
              </a:rPr>
              <a:t>Some extensions allow us to model </a:t>
            </a:r>
            <a:r>
              <a:rPr lang="en-CA" sz="2400" b="1" dirty="0">
                <a:solidFill>
                  <a:schemeClr val="bg1"/>
                </a:solidFill>
              </a:rPr>
              <a:t>more complex patterns</a:t>
            </a:r>
            <a:r>
              <a:rPr lang="en-CA" sz="2400" dirty="0">
                <a:solidFill>
                  <a:schemeClr val="bg1"/>
                </a:solidFill>
              </a:rPr>
              <a:t> in our data: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CA" i="1" dirty="0">
              <a:solidFill>
                <a:schemeClr val="bg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CA" i="1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0DAE5B-3B80-7834-CEF0-9ADAAA7118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842"/>
          <a:stretch/>
        </p:blipFill>
        <p:spPr>
          <a:xfrm>
            <a:off x="6210432" y="2732970"/>
            <a:ext cx="5642923" cy="3757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3B274B-26E0-0576-031C-01749FFB7832}"/>
              </a:ext>
            </a:extLst>
          </p:cNvPr>
          <p:cNvSpPr txBox="1"/>
          <p:nvPr/>
        </p:nvSpPr>
        <p:spPr>
          <a:xfrm>
            <a:off x="702128" y="2486429"/>
            <a:ext cx="614755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solidFill>
                  <a:schemeClr val="bg1"/>
                </a:solidFill>
              </a:rPr>
              <a:t>Include categorical predictors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i="1" dirty="0">
                <a:solidFill>
                  <a:schemeClr val="bg1"/>
                </a:solidFill>
              </a:rPr>
              <a:t>(e.g., type of home — Residential, Multi-family, Condo)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4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solidFill>
                  <a:schemeClr val="bg1"/>
                </a:solidFill>
              </a:rPr>
              <a:t>Add multiple predictors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i="1" dirty="0">
                <a:solidFill>
                  <a:schemeClr val="bg1"/>
                </a:solidFill>
              </a:rPr>
              <a:t>(e.g., house size + number of bedrooms)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CA" sz="2400" dirty="0">
              <a:solidFill>
                <a:schemeClr val="bg1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CA" sz="2400" b="1" dirty="0">
                <a:solidFill>
                  <a:schemeClr val="bg1"/>
                </a:solidFill>
              </a:rPr>
              <a:t>Model non-linear relationships</a:t>
            </a:r>
            <a:br>
              <a:rPr lang="en-CA" sz="2400" dirty="0">
                <a:solidFill>
                  <a:schemeClr val="bg1"/>
                </a:solidFill>
              </a:rPr>
            </a:br>
            <a:r>
              <a:rPr lang="en-CA" sz="2400" i="1" dirty="0">
                <a:solidFill>
                  <a:schemeClr val="bg1"/>
                </a:solidFill>
              </a:rPr>
              <a:t>(e.g., curved trends captured using polynomial terms)</a:t>
            </a:r>
          </a:p>
        </p:txBody>
      </p:sp>
    </p:spTree>
    <p:extLst>
      <p:ext uri="{BB962C8B-B14F-4D97-AF65-F5344CB8AC3E}">
        <p14:creationId xmlns:p14="http://schemas.microsoft.com/office/powerpoint/2010/main" val="213961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28F4-AC33-A630-0221-68F4AAFCD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A160-DC60-44FC-E2EF-3CD552697F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Putting it all together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19B48-3E6F-DD32-D902-EC770F7A14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13621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algn="l"/>
            <a:r>
              <a:rPr lang="en-US" sz="3200" b="1" dirty="0"/>
              <a:t>Correlation &amp; simple linear regression in R</a:t>
            </a:r>
            <a:endParaRPr lang="en-US" sz="1800" dirty="0"/>
          </a:p>
          <a:p>
            <a:pPr algn="l"/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4656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A4CDA5-2C2C-5B29-DA69-7A82C6F67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B5FD3-10B8-35BA-ECA2-853126AB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1" y="365125"/>
            <a:ext cx="1112399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Load in packages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AC609C3-B402-B3FE-EABA-352393831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1" y="1690688"/>
            <a:ext cx="11123997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endParaRPr lang="en-US" sz="2400" dirty="0"/>
          </a:p>
          <a:p>
            <a:pPr marL="0" indent="0">
              <a:buNone/>
            </a:pPr>
            <a:r>
              <a:rPr lang="en-CA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library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ggplot2</a:t>
            </a:r>
            <a:r>
              <a:rPr lang="en-CA" sz="24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29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FDAB7D-5E60-036A-673E-B65DF376C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3CB2B-CF47-827E-764B-B60C511ED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758" y="366437"/>
            <a:ext cx="11105042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Load and preview dataset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2F635E-BCB9-919A-B3C0-A935328CE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2000"/>
            <a:ext cx="11124000" cy="4802400"/>
          </a:xfrm>
          <a:solidFill>
            <a:schemeClr val="tx2">
              <a:lumMod val="25000"/>
            </a:schemeClr>
          </a:solidFill>
        </p:spPr>
        <p:txBody>
          <a:bodyPr/>
          <a:lstStyle/>
          <a:p>
            <a:pPr marL="0" indent="0">
              <a:buNone/>
            </a:pPr>
            <a:endParaRPr lang="en-CA" sz="2400" dirty="0">
              <a:solidFill>
                <a:srgbClr val="9CDCFE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CA" sz="24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2400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read.csv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”</a:t>
            </a:r>
            <a:r>
              <a:rPr lang="en-CA" sz="2400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sacramento.csv</a:t>
            </a:r>
            <a:r>
              <a:rPr lang="en-CA" sz="24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r>
              <a:rPr lang="en-CA" sz="24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head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>
                <a:latin typeface="Menlo" panose="020B0609030804020204" pitchFamily="49" charset="0"/>
              </a:rPr>
              <a:t>) 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View first few rows</a:t>
            </a:r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3B3BF-3594-2B50-C256-13066B97E0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15006"/>
              </p:ext>
            </p:extLst>
          </p:nvPr>
        </p:nvGraphicFramePr>
        <p:xfrm>
          <a:off x="1054902" y="3429000"/>
          <a:ext cx="9509312" cy="2367816"/>
        </p:xfrm>
        <a:graphic>
          <a:graphicData uri="http://schemas.openxmlformats.org/drawingml/2006/table">
            <a:tbl>
              <a:tblPr/>
              <a:tblGrid>
                <a:gridCol w="3291811">
                  <a:extLst>
                    <a:ext uri="{9D8B030D-6E8A-4147-A177-3AD203B41FA5}">
                      <a16:colId xmlns:a16="http://schemas.microsoft.com/office/drawing/2014/main" val="1744597792"/>
                    </a:ext>
                  </a:extLst>
                </a:gridCol>
                <a:gridCol w="1961322">
                  <a:extLst>
                    <a:ext uri="{9D8B030D-6E8A-4147-A177-3AD203B41FA5}">
                      <a16:colId xmlns:a16="http://schemas.microsoft.com/office/drawing/2014/main" val="203538660"/>
                    </a:ext>
                  </a:extLst>
                </a:gridCol>
                <a:gridCol w="1139687">
                  <a:extLst>
                    <a:ext uri="{9D8B030D-6E8A-4147-A177-3AD203B41FA5}">
                      <a16:colId xmlns:a16="http://schemas.microsoft.com/office/drawing/2014/main" val="1271417221"/>
                    </a:ext>
                  </a:extLst>
                </a:gridCol>
                <a:gridCol w="450574">
                  <a:extLst>
                    <a:ext uri="{9D8B030D-6E8A-4147-A177-3AD203B41FA5}">
                      <a16:colId xmlns:a16="http://schemas.microsoft.com/office/drawing/2014/main" val="3005710404"/>
                    </a:ext>
                  </a:extLst>
                </a:gridCol>
                <a:gridCol w="1099930">
                  <a:extLst>
                    <a:ext uri="{9D8B030D-6E8A-4147-A177-3AD203B41FA5}">
                      <a16:colId xmlns:a16="http://schemas.microsoft.com/office/drawing/2014/main" val="1448507357"/>
                    </a:ext>
                  </a:extLst>
                </a:gridCol>
                <a:gridCol w="437322">
                  <a:extLst>
                    <a:ext uri="{9D8B030D-6E8A-4147-A177-3AD203B41FA5}">
                      <a16:colId xmlns:a16="http://schemas.microsoft.com/office/drawing/2014/main" val="3671157061"/>
                    </a:ext>
                  </a:extLst>
                </a:gridCol>
                <a:gridCol w="1128666">
                  <a:extLst>
                    <a:ext uri="{9D8B030D-6E8A-4147-A177-3AD203B41FA5}">
                      <a16:colId xmlns:a16="http://schemas.microsoft.com/office/drawing/2014/main" val="3280353902"/>
                    </a:ext>
                  </a:extLst>
                </a:gridCol>
              </a:tblGrid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street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city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zip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 err="1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sq_ft</a:t>
                      </a:r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…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price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423197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1005 MORENO WAY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SACRAMENTO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95838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180000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082866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10105 MONTE VALLO CT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SACRAMENTO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95827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1578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190000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504146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10133 NEBBIOLO CT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ELK GROVE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95624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2096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289000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206652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10165 LOFTON WAY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ELK GROVE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95834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1540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266510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9627537"/>
                  </a:ext>
                </a:extLst>
              </a:tr>
              <a:tr h="394636">
                <a:tc>
                  <a:txBody>
                    <a:bodyPr/>
                    <a:lstStyle/>
                    <a:p>
                      <a:pPr algn="r" fontAlgn="ctr"/>
                      <a:r>
                        <a:rPr lang="en-CA" sz="2000" b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10254 JULIANA WAY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SACRAMENTO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95827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2258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CA" sz="2000" dirty="0">
                        <a:effectLst/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331200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6867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85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2B004-DEF5-406C-8AD6-3F634E4E8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BCF6B-5C58-D402-B42A-C11166569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cs typeface="Calibri Light" panose="020F0302020204030204" pitchFamily="34" charset="0"/>
              </a:rPr>
              <a:t>Why correlation and regression?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cs typeface="Calibri Light" panose="020F0302020204030204" pitchFamily="34" charset="0"/>
              </a:rPr>
              <a:t>How regression works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r>
              <a:rPr lang="en-US" sz="2600" dirty="0">
                <a:solidFill>
                  <a:schemeClr val="bg1"/>
                </a:solidFill>
                <a:cs typeface="Calibri Light" panose="020F0302020204030204" pitchFamily="34" charset="0"/>
              </a:rPr>
              <a:t>Try it in R!</a:t>
            </a: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Calibri Light" panose="020F0302020204030204" pitchFamily="34" charset="0"/>
            </a:endParaRPr>
          </a:p>
          <a:p>
            <a:pPr>
              <a:lnSpc>
                <a:spcPct val="20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353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83755E-00A7-D475-E61B-4B4FD2FC4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021D0-6730-348A-0A3C-D0742572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365125"/>
            <a:ext cx="111239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 Pearson’s correlation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0855BA-FB9F-5451-48C2-88B606894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7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# Syntax = 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cor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data$x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, 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data$y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)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cor</a:t>
            </a:r>
            <a:r>
              <a:rPr lang="en-CA" sz="2400" dirty="0"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dirty="0">
                <a:latin typeface="Menlo" panose="020B0609030804020204" pitchFamily="49" charset="0"/>
              </a:rPr>
              <a:t>)</a:t>
            </a:r>
            <a:endParaRPr lang="en-CA" sz="24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0.728642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# This indicates a strong positive correlation between house size and house price!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4870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24B8E-DE74-684E-A38B-DC763A6CF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DFD5-C77B-CEEA-8C71-01627DD9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978" y="366437"/>
            <a:ext cx="11000874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Perform simple linear regression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8C1D6F-4751-A022-7145-BDC82FC61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2000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# Syntax = lm(y ~ x, data)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 </a:t>
            </a: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lm</a:t>
            </a:r>
            <a:r>
              <a:rPr lang="en-CA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price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~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data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 marL="0" indent="0">
              <a:buNone/>
            </a:pP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F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itted model components (e.g. coefficients, residuals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) 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are stored in lin_reg</a:t>
            </a:r>
          </a:p>
          <a:p>
            <a:pPr marL="0" indent="0">
              <a:buNone/>
            </a:pP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coefficients</a:t>
            </a:r>
            <a:endParaRPr lang="en-CA" sz="2400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effectLst/>
                <a:latin typeface="Menlo" panose="020B0609030804020204" pitchFamily="49" charset="0"/>
              </a:rPr>
              <a:t>(Intercept)      sq_ft </a:t>
            </a:r>
          </a:p>
          <a:p>
            <a:pPr marL="0" indent="0">
              <a:buNone/>
            </a:pPr>
            <a:r>
              <a:rPr lang="en-CA" sz="2400" b="0" dirty="0">
                <a:effectLst/>
                <a:latin typeface="Menlo" panose="020B0609030804020204" pitchFamily="49" charset="0"/>
              </a:rPr>
              <a:t> 16195.5456    134.6408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6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68C8BF-B40A-340A-5516-D3E7B3771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55ED0-6C75-3CB0-6EEB-C495114C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Plot the line of best fit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3DEAA-11F7-B58C-CABF-FE6D77DF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7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400" dirty="0" err="1">
                <a:solidFill>
                  <a:srgbClr val="4EC9B0"/>
                </a:solidFill>
                <a:latin typeface="Menlo" panose="020B0609030804020204" pitchFamily="49" charset="0"/>
              </a:rPr>
              <a:t>g</a:t>
            </a:r>
            <a:r>
              <a:rPr lang="en-CA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gplot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data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, </a:t>
            </a:r>
            <a:r>
              <a:rPr lang="en-CA" sz="2400" dirty="0" err="1">
                <a:solidFill>
                  <a:srgbClr val="DCDCAA"/>
                </a:solidFill>
                <a:latin typeface="Menlo" panose="020B0609030804020204" pitchFamily="49" charset="0"/>
              </a:rPr>
              <a:t>aes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x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y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 +</a:t>
            </a:r>
          </a:p>
          <a:p>
            <a:pPr marL="457200" lvl="1" indent="0">
              <a:buNone/>
            </a:pPr>
            <a:r>
              <a:rPr lang="en-CA" b="0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geom_point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+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Add scatter plot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geom_smooth</a:t>
            </a:r>
            <a:r>
              <a:rPr lang="en-CA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(method =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CA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lm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CA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CA" dirty="0">
                <a:solidFill>
                  <a:srgbClr val="7CA668"/>
                </a:solidFill>
                <a:latin typeface="Menlo" panose="020B0609030804020204" pitchFamily="49" charset="0"/>
              </a:rPr>
              <a:t>A</a:t>
            </a:r>
            <a:r>
              <a:rPr lang="en-CA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dd the line of best fit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8A5F9-9DA4-EB31-CAEB-D83B5BF42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1912" y="2958055"/>
            <a:ext cx="3766293" cy="3418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1472AB-F010-F70C-CCC7-174E107B9B09}"/>
              </a:ext>
            </a:extLst>
          </p:cNvPr>
          <p:cNvSpPr txBox="1"/>
          <p:nvPr/>
        </p:nvSpPr>
        <p:spPr>
          <a:xfrm>
            <a:off x="5661329" y="6077589"/>
            <a:ext cx="500932" cy="25391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sq_ft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841D8C-1CE4-2D8D-1DFD-74ACEEB10428}"/>
              </a:ext>
            </a:extLst>
          </p:cNvPr>
          <p:cNvSpPr txBox="1"/>
          <p:nvPr/>
        </p:nvSpPr>
        <p:spPr>
          <a:xfrm rot="16200000">
            <a:off x="3543181" y="4500304"/>
            <a:ext cx="490127" cy="13849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sz="3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93B408-7410-29BF-A89B-00668674BB30}"/>
              </a:ext>
            </a:extLst>
          </p:cNvPr>
          <p:cNvSpPr txBox="1"/>
          <p:nvPr/>
        </p:nvSpPr>
        <p:spPr>
          <a:xfrm rot="16200000">
            <a:off x="2233687" y="4550791"/>
            <a:ext cx="31195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1868851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95F1C-5A90-E4B6-FB28-8BCE639AA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5DA8-9BA9-4B9F-18B3-C1ECD04C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00" y="365125"/>
            <a:ext cx="11124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Evaluate model fit: RMSE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C84621-7254-221D-A6D0-CD1D29ABB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8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CA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Step 1. Get the residuals</a:t>
            </a:r>
          </a:p>
          <a:p>
            <a:pPr marL="0" indent="0">
              <a:buNone/>
            </a:pPr>
            <a:r>
              <a:rPr lang="en-CA" sz="3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&lt;-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3400" b="0" dirty="0" err="1">
                <a:effectLst/>
                <a:latin typeface="Menlo" panose="020B0609030804020204" pitchFamily="49" charset="0"/>
              </a:rPr>
              <a:t>$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residuals</a:t>
            </a:r>
            <a:endParaRPr lang="en-CA" sz="3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Step 2. Square the residuals</a:t>
            </a:r>
          </a:p>
          <a:p>
            <a:pPr marL="0" indent="0">
              <a:buNone/>
            </a:pP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&lt;-</a:t>
            </a: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CA" sz="3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residuals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**2  </a:t>
            </a:r>
          </a:p>
          <a:p>
            <a:pPr marL="0" indent="0">
              <a:buNone/>
            </a:pPr>
            <a:r>
              <a:rPr lang="en-CA" sz="3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Step 3. Find the average</a:t>
            </a:r>
            <a:endParaRPr lang="en-CA" sz="34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avg_r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lang="en-CA" sz="3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&lt;-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lang="en-CA" sz="3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mean</a:t>
            </a:r>
            <a:r>
              <a:rPr lang="en-CA" sz="34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lang="en-CA" sz="3400" b="0" dirty="0">
                <a:effectLst/>
                <a:latin typeface="Menlo" panose="020B06090308040202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# Step 4. </a:t>
            </a:r>
            <a:r>
              <a:rPr lang="en-CA" sz="3400" dirty="0">
                <a:solidFill>
                  <a:srgbClr val="7CA668"/>
                </a:solidFill>
                <a:latin typeface="Menlo" panose="020B0609030804020204" pitchFamily="49" charset="0"/>
              </a:rPr>
              <a:t>Take the square root</a:t>
            </a:r>
            <a:endParaRPr kumimoji="0" lang="en-CA" sz="3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nlo" panose="020B060903080402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RMSE 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&lt;-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7CA668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 </a:t>
            </a:r>
            <a:r>
              <a:rPr lang="en-CA" sz="3400" dirty="0">
                <a:solidFill>
                  <a:srgbClr val="4EC9B0"/>
                </a:solidFill>
                <a:latin typeface="Menlo" panose="020B0609030804020204" pitchFamily="49" charset="0"/>
              </a:rPr>
              <a:t>sqrt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(</a:t>
            </a:r>
            <a:r>
              <a:rPr lang="en-CA" sz="3400" dirty="0" err="1">
                <a:solidFill>
                  <a:srgbClr val="9CDCFE"/>
                </a:solidFill>
                <a:latin typeface="Menlo" panose="020B0609030804020204" pitchFamily="49" charset="0"/>
              </a:rPr>
              <a:t>avg_r</a:t>
            </a:r>
            <a:r>
              <a:rPr lang="en-CA" sz="34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esiduals_squared</a:t>
            </a: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CA" sz="34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Menlo" panose="020B0609030804020204" pitchFamily="49" charset="0"/>
                <a:ea typeface="+mn-ea"/>
                <a:cs typeface="+mn-cs"/>
              </a:rPr>
              <a:t>RMSE</a:t>
            </a:r>
            <a:endParaRPr lang="en-CA" sz="3400" dirty="0">
              <a:solidFill>
                <a:prstClr val="white"/>
              </a:solidFill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81885.64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400" b="0" i="0" u="none" strike="noStrike" kern="1200" cap="none" spc="0" normalizeH="0" baseline="0" noProof="0" dirty="0">
                <a:ln>
                  <a:noFill/>
                </a:ln>
                <a:solidFill>
                  <a:srgbClr val="7CA667"/>
                </a:solidFill>
                <a:effectLst/>
                <a:uLnTx/>
                <a:uFillTx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CA" sz="3400" dirty="0">
                <a:solidFill>
                  <a:srgbClr val="7CA66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 average predictions are about $82,000 off from the true sale prices.</a:t>
            </a:r>
            <a:endParaRPr kumimoji="0" lang="en-US" sz="3400" i="0" u="none" strike="noStrike" kern="1200" cap="none" spc="0" normalizeH="0" baseline="0" noProof="0" dirty="0">
              <a:ln>
                <a:noFill/>
              </a:ln>
              <a:solidFill>
                <a:srgbClr val="7CA667"/>
              </a:solidFill>
              <a:effectLst/>
              <a:uLnTx/>
              <a:uFillTx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600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1631E4-4FD4-1F02-7330-CB19C45B8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93EBA-1371-5E82-B1A1-D631DC9CC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799" y="365125"/>
            <a:ext cx="1112399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Evaluate model fit: R</a:t>
            </a:r>
            <a:r>
              <a:rPr lang="en-US" baseline="30000" dirty="0">
                <a:solidFill>
                  <a:schemeClr val="bg1"/>
                </a:solidFill>
                <a:latin typeface="Courier" pitchFamily="2" charset="0"/>
              </a:rPr>
              <a:t>2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9DAE60-8749-E3DD-63B5-EF89CD801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800" y="1690687"/>
            <a:ext cx="11124000" cy="4802400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# Metrics such as R</a:t>
            </a:r>
            <a:r>
              <a:rPr lang="en-CA" sz="2400" b="0" baseline="3000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CA" sz="2400" b="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 are derived statistics that are calculated only when you call summary()</a:t>
            </a:r>
          </a:p>
          <a:p>
            <a:pPr marL="0" indent="0">
              <a:buNone/>
            </a:pP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summary</a:t>
            </a:r>
            <a:r>
              <a:rPr lang="en-CA" sz="2400" dirty="0"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l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in_reg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$</a:t>
            </a:r>
            <a:r>
              <a:rPr lang="en-CA" sz="240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coefficients</a:t>
            </a:r>
            <a:r>
              <a:rPr lang="en-CA" sz="2400" b="0" dirty="0">
                <a:effectLst/>
                <a:latin typeface="Menlo" panose="020B0609030804020204" pitchFamily="49" charset="0"/>
              </a:rPr>
              <a:t>)$</a:t>
            </a:r>
            <a:r>
              <a:rPr lang="en-CA" sz="2400" b="0" dirty="0" err="1">
                <a:solidFill>
                  <a:srgbClr val="9DDCFF"/>
                </a:solidFill>
                <a:effectLst/>
                <a:latin typeface="Menlo" panose="020B0609030804020204" pitchFamily="49" charset="0"/>
              </a:rPr>
              <a:t>r.squared</a:t>
            </a:r>
            <a:endParaRPr lang="en-CA" sz="2400" dirty="0">
              <a:solidFill>
                <a:srgbClr val="9DDCFF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0.5309191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 err="1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cor</a:t>
            </a:r>
            <a:r>
              <a:rPr lang="en-CA" sz="2400" dirty="0">
                <a:latin typeface="Menlo" panose="020B0609030804020204" pitchFamily="49" charset="0"/>
              </a:rPr>
              <a:t>(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dirty="0" err="1">
                <a:latin typeface="Menlo" panose="020B0609030804020204" pitchFamily="49" charset="0"/>
              </a:rPr>
              <a:t>$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dirty="0">
                <a:latin typeface="Menlo" panose="020B0609030804020204" pitchFamily="49" charset="0"/>
              </a:rPr>
              <a:t>)</a:t>
            </a:r>
            <a:r>
              <a:rPr lang="en-CA" sz="2400" b="0" dirty="0">
                <a:effectLst/>
                <a:latin typeface="Menlo" panose="020B0609030804020204" pitchFamily="49" charset="0"/>
              </a:rPr>
              <a:t>**2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0.5309191</a:t>
            </a:r>
          </a:p>
          <a:p>
            <a:pPr marL="0" indent="0">
              <a:buNone/>
            </a:pP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CA66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CA" sz="2400" b="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-CA" sz="2400" b="0" baseline="30000" dirty="0">
                <a:solidFill>
                  <a:srgbClr val="7CA667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2400" dirty="0">
                <a:solidFill>
                  <a:srgbClr val="7CA667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tells us how much of the variation in price we can explain using size — here, about half!</a:t>
            </a:r>
            <a:endParaRPr lang="en-CA" sz="2400" b="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7CA667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605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22723-C043-71F2-C8EA-7C355CDA8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AutoShape 74">
            <a:extLst>
              <a:ext uri="{FF2B5EF4-FFF2-40B4-BE49-F238E27FC236}">
                <a16:creationId xmlns:a16="http://schemas.microsoft.com/office/drawing/2014/main" id="{8F1D03FD-72DF-2434-DF61-DB54AB3C0E65}"/>
              </a:ext>
            </a:extLst>
          </p:cNvPr>
          <p:cNvSpPr/>
          <p:nvPr/>
        </p:nvSpPr>
        <p:spPr>
          <a:xfrm>
            <a:off x="1875449" y="4941519"/>
            <a:ext cx="3983333" cy="1238598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1" name="AutoShape 73">
            <a:extLst>
              <a:ext uri="{FF2B5EF4-FFF2-40B4-BE49-F238E27FC236}">
                <a16:creationId xmlns:a16="http://schemas.microsoft.com/office/drawing/2014/main" id="{71B0ADB7-4524-D494-7007-4FBD0C83C050}"/>
              </a:ext>
            </a:extLst>
          </p:cNvPr>
          <p:cNvSpPr/>
          <p:nvPr/>
        </p:nvSpPr>
        <p:spPr>
          <a:xfrm>
            <a:off x="3603435" y="4049094"/>
            <a:ext cx="1994921" cy="178208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3" name="AutoShape 2">
            <a:extLst>
              <a:ext uri="{FF2B5EF4-FFF2-40B4-BE49-F238E27FC236}">
                <a16:creationId xmlns:a16="http://schemas.microsoft.com/office/drawing/2014/main" id="{1B3D6964-4DCC-6A47-5ECF-F0715693648E}"/>
              </a:ext>
            </a:extLst>
          </p:cNvPr>
          <p:cNvSpPr/>
          <p:nvPr/>
        </p:nvSpPr>
        <p:spPr>
          <a:xfrm flipH="1">
            <a:off x="6469287" y="2533652"/>
            <a:ext cx="4733774" cy="754503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94" name="Group 3">
            <a:extLst>
              <a:ext uri="{FF2B5EF4-FFF2-40B4-BE49-F238E27FC236}">
                <a16:creationId xmlns:a16="http://schemas.microsoft.com/office/drawing/2014/main" id="{3AEFFAB1-9BB6-5E38-5AD2-FB564B85325C}"/>
              </a:ext>
            </a:extLst>
          </p:cNvPr>
          <p:cNvGrpSpPr/>
          <p:nvPr/>
        </p:nvGrpSpPr>
        <p:grpSpPr>
          <a:xfrm>
            <a:off x="7507328" y="2320634"/>
            <a:ext cx="1967465" cy="1728460"/>
            <a:chOff x="0" y="0"/>
            <a:chExt cx="506825" cy="363972"/>
          </a:xfrm>
        </p:grpSpPr>
        <p:sp>
          <p:nvSpPr>
            <p:cNvPr id="195" name="Freeform 4">
              <a:extLst>
                <a:ext uri="{FF2B5EF4-FFF2-40B4-BE49-F238E27FC236}">
                  <a16:creationId xmlns:a16="http://schemas.microsoft.com/office/drawing/2014/main" id="{B461E936-4EC8-1433-8AEF-9ED09703191E}"/>
                </a:ext>
              </a:extLst>
            </p:cNvPr>
            <p:cNvSpPr/>
            <p:nvPr/>
          </p:nvSpPr>
          <p:spPr>
            <a:xfrm>
              <a:off x="0" y="0"/>
              <a:ext cx="506825" cy="363972"/>
            </a:xfrm>
            <a:custGeom>
              <a:avLst/>
              <a:gdLst/>
              <a:ahLst/>
              <a:cxnLst/>
              <a:rect l="l" t="t" r="r" b="b"/>
              <a:pathLst>
                <a:path w="506825" h="363972">
                  <a:moveTo>
                    <a:pt x="253413" y="0"/>
                  </a:moveTo>
                  <a:cubicBezTo>
                    <a:pt x="113457" y="0"/>
                    <a:pt x="0" y="81478"/>
                    <a:pt x="0" y="181986"/>
                  </a:cubicBezTo>
                  <a:cubicBezTo>
                    <a:pt x="0" y="282494"/>
                    <a:pt x="113457" y="363972"/>
                    <a:pt x="253413" y="363972"/>
                  </a:cubicBezTo>
                  <a:cubicBezTo>
                    <a:pt x="393369" y="363972"/>
                    <a:pt x="506825" y="282494"/>
                    <a:pt x="506825" y="181986"/>
                  </a:cubicBezTo>
                  <a:cubicBezTo>
                    <a:pt x="506825" y="81478"/>
                    <a:pt x="393369" y="0"/>
                    <a:pt x="253413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6" name="TextBox 5">
              <a:extLst>
                <a:ext uri="{FF2B5EF4-FFF2-40B4-BE49-F238E27FC236}">
                  <a16:creationId xmlns:a16="http://schemas.microsoft.com/office/drawing/2014/main" id="{68250585-0DB8-BAEB-C59C-B1F8670784DA}"/>
                </a:ext>
              </a:extLst>
            </p:cNvPr>
            <p:cNvSpPr txBox="1"/>
            <p:nvPr/>
          </p:nvSpPr>
          <p:spPr>
            <a:xfrm>
              <a:off x="47515" y="15072"/>
              <a:ext cx="411795" cy="314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use information about</a:t>
              </a:r>
            </a:p>
          </p:txBody>
        </p:sp>
      </p:grpSp>
      <p:sp>
        <p:nvSpPr>
          <p:cNvPr id="200" name="AutoShape 69">
            <a:extLst>
              <a:ext uri="{FF2B5EF4-FFF2-40B4-BE49-F238E27FC236}">
                <a16:creationId xmlns:a16="http://schemas.microsoft.com/office/drawing/2014/main" id="{B5C5A4AC-9F2A-CEF3-CE2C-ED0FBA9537DF}"/>
              </a:ext>
            </a:extLst>
          </p:cNvPr>
          <p:cNvSpPr/>
          <p:nvPr/>
        </p:nvSpPr>
        <p:spPr>
          <a:xfrm flipH="1" flipV="1">
            <a:off x="9151344" y="641193"/>
            <a:ext cx="1590095" cy="161017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4" name="AutoShape 82">
            <a:extLst>
              <a:ext uri="{FF2B5EF4-FFF2-40B4-BE49-F238E27FC236}">
                <a16:creationId xmlns:a16="http://schemas.microsoft.com/office/drawing/2014/main" id="{979ED3C7-DF99-B02F-8231-BEF95F48690D}"/>
              </a:ext>
            </a:extLst>
          </p:cNvPr>
          <p:cNvSpPr/>
          <p:nvPr/>
        </p:nvSpPr>
        <p:spPr>
          <a:xfrm flipH="1">
            <a:off x="7021215" y="680428"/>
            <a:ext cx="2627549" cy="75924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01" name="Group 70">
            <a:extLst>
              <a:ext uri="{FF2B5EF4-FFF2-40B4-BE49-F238E27FC236}">
                <a16:creationId xmlns:a16="http://schemas.microsoft.com/office/drawing/2014/main" id="{C2F6E20C-9765-0297-BCAF-449978DFB80F}"/>
              </a:ext>
            </a:extLst>
          </p:cNvPr>
          <p:cNvGrpSpPr/>
          <p:nvPr/>
        </p:nvGrpSpPr>
        <p:grpSpPr>
          <a:xfrm>
            <a:off x="8706301" y="224708"/>
            <a:ext cx="1668465" cy="1521420"/>
            <a:chOff x="0" y="0"/>
            <a:chExt cx="440339" cy="265456"/>
          </a:xfrm>
        </p:grpSpPr>
        <p:sp>
          <p:nvSpPr>
            <p:cNvPr id="202" name="Freeform 71">
              <a:extLst>
                <a:ext uri="{FF2B5EF4-FFF2-40B4-BE49-F238E27FC236}">
                  <a16:creationId xmlns:a16="http://schemas.microsoft.com/office/drawing/2014/main" id="{8DE14146-996F-CE1F-F997-1168ADE3EB0F}"/>
                </a:ext>
              </a:extLst>
            </p:cNvPr>
            <p:cNvSpPr/>
            <p:nvPr/>
          </p:nvSpPr>
          <p:spPr>
            <a:xfrm>
              <a:off x="0" y="0"/>
              <a:ext cx="440339" cy="265456"/>
            </a:xfrm>
            <a:custGeom>
              <a:avLst/>
              <a:gdLst/>
              <a:ahLst/>
              <a:cxnLst/>
              <a:rect l="l" t="t" r="r" b="b"/>
              <a:pathLst>
                <a:path w="440339" h="265456">
                  <a:moveTo>
                    <a:pt x="220169" y="0"/>
                  </a:moveTo>
                  <a:cubicBezTo>
                    <a:pt x="98573" y="0"/>
                    <a:pt x="0" y="59424"/>
                    <a:pt x="0" y="132728"/>
                  </a:cubicBezTo>
                  <a:cubicBezTo>
                    <a:pt x="0" y="206031"/>
                    <a:pt x="98573" y="265456"/>
                    <a:pt x="220169" y="265456"/>
                  </a:cubicBezTo>
                  <a:cubicBezTo>
                    <a:pt x="341766" y="265456"/>
                    <a:pt x="440339" y="206031"/>
                    <a:pt x="440339" y="132728"/>
                  </a:cubicBezTo>
                  <a:cubicBezTo>
                    <a:pt x="440339" y="59424"/>
                    <a:pt x="341766" y="0"/>
                    <a:pt x="220169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3" name="TextBox 72">
              <a:extLst>
                <a:ext uri="{FF2B5EF4-FFF2-40B4-BE49-F238E27FC236}">
                  <a16:creationId xmlns:a16="http://schemas.microsoft.com/office/drawing/2014/main" id="{75E35AF7-B82F-AAD7-CC4E-BD876AF88DB8}"/>
                </a:ext>
              </a:extLst>
            </p:cNvPr>
            <p:cNvSpPr txBox="1"/>
            <p:nvPr/>
          </p:nvSpPr>
          <p:spPr>
            <a:xfrm>
              <a:off x="21461" y="20216"/>
              <a:ext cx="397417" cy="23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o make predictions for</a:t>
              </a:r>
            </a:p>
          </p:txBody>
        </p:sp>
      </p:grpSp>
      <p:sp>
        <p:nvSpPr>
          <p:cNvPr id="212" name="AutoShape 17">
            <a:extLst>
              <a:ext uri="{FF2B5EF4-FFF2-40B4-BE49-F238E27FC236}">
                <a16:creationId xmlns:a16="http://schemas.microsoft.com/office/drawing/2014/main" id="{EB150E9E-F135-C680-F875-A3F0592F76D8}"/>
              </a:ext>
            </a:extLst>
          </p:cNvPr>
          <p:cNvSpPr/>
          <p:nvPr/>
        </p:nvSpPr>
        <p:spPr>
          <a:xfrm flipH="1" flipV="1">
            <a:off x="5868142" y="3380032"/>
            <a:ext cx="95892" cy="2235056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3" name="AutoShape 18">
            <a:extLst>
              <a:ext uri="{FF2B5EF4-FFF2-40B4-BE49-F238E27FC236}">
                <a16:creationId xmlns:a16="http://schemas.microsoft.com/office/drawing/2014/main" id="{87A2BB55-0947-EBBB-C65B-B4FDFD093CB5}"/>
              </a:ext>
            </a:extLst>
          </p:cNvPr>
          <p:cNvSpPr/>
          <p:nvPr/>
        </p:nvSpPr>
        <p:spPr>
          <a:xfrm flipH="1">
            <a:off x="3505039" y="2113073"/>
            <a:ext cx="345288" cy="1214122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20" name="Group 25">
            <a:extLst>
              <a:ext uri="{FF2B5EF4-FFF2-40B4-BE49-F238E27FC236}">
                <a16:creationId xmlns:a16="http://schemas.microsoft.com/office/drawing/2014/main" id="{A2216EA8-B982-7D72-F9B3-648BB028EC35}"/>
              </a:ext>
            </a:extLst>
          </p:cNvPr>
          <p:cNvGrpSpPr/>
          <p:nvPr/>
        </p:nvGrpSpPr>
        <p:grpSpPr>
          <a:xfrm>
            <a:off x="5095709" y="4831987"/>
            <a:ext cx="2230633" cy="1946857"/>
            <a:chOff x="0" y="0"/>
            <a:chExt cx="618217" cy="219217"/>
          </a:xfrm>
        </p:grpSpPr>
        <p:sp>
          <p:nvSpPr>
            <p:cNvPr id="221" name="Freeform 26">
              <a:extLst>
                <a:ext uri="{FF2B5EF4-FFF2-40B4-BE49-F238E27FC236}">
                  <a16:creationId xmlns:a16="http://schemas.microsoft.com/office/drawing/2014/main" id="{16D67C64-29F9-EB84-AC63-E4D9591B3FAA}"/>
                </a:ext>
              </a:extLst>
            </p:cNvPr>
            <p:cNvSpPr/>
            <p:nvPr/>
          </p:nvSpPr>
          <p:spPr>
            <a:xfrm>
              <a:off x="0" y="0"/>
              <a:ext cx="618217" cy="219217"/>
            </a:xfrm>
            <a:custGeom>
              <a:avLst/>
              <a:gdLst/>
              <a:ahLst/>
              <a:cxnLst/>
              <a:rect l="l" t="t" r="r" b="b"/>
              <a:pathLst>
                <a:path w="618217" h="219217">
                  <a:moveTo>
                    <a:pt x="309109" y="0"/>
                  </a:moveTo>
                  <a:cubicBezTo>
                    <a:pt x="138393" y="0"/>
                    <a:pt x="0" y="49073"/>
                    <a:pt x="0" y="109609"/>
                  </a:cubicBezTo>
                  <a:cubicBezTo>
                    <a:pt x="0" y="170144"/>
                    <a:pt x="138393" y="219217"/>
                    <a:pt x="309109" y="219217"/>
                  </a:cubicBezTo>
                  <a:cubicBezTo>
                    <a:pt x="479824" y="219217"/>
                    <a:pt x="618217" y="170144"/>
                    <a:pt x="618217" y="109609"/>
                  </a:cubicBezTo>
                  <a:cubicBezTo>
                    <a:pt x="618217" y="49073"/>
                    <a:pt x="479824" y="0"/>
                    <a:pt x="309109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22" name="TextBox 27">
              <a:extLst>
                <a:ext uri="{FF2B5EF4-FFF2-40B4-BE49-F238E27FC236}">
                  <a16:creationId xmlns:a16="http://schemas.microsoft.com/office/drawing/2014/main" id="{6732C5F1-34D9-39B0-AF71-AC36D15521CC}"/>
                </a:ext>
              </a:extLst>
            </p:cNvPr>
            <p:cNvSpPr txBox="1"/>
            <p:nvPr/>
          </p:nvSpPr>
          <p:spPr>
            <a:xfrm>
              <a:off x="57958" y="1502"/>
              <a:ext cx="502301" cy="1971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ts val="126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  <a:p>
              <a:pPr marL="0" marR="0" lvl="0" indent="0" algn="ctr" defTabSz="457200" rtl="0" eaLnBrk="1" fontAlgn="auto" latinLnBrk="0" hangingPunct="1">
                <a:lnSpc>
                  <a:spcPts val="126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evaluation</a:t>
              </a:r>
            </a:p>
          </p:txBody>
        </p:sp>
      </p:grpSp>
      <p:sp>
        <p:nvSpPr>
          <p:cNvPr id="247" name="AutoShape 10">
            <a:extLst>
              <a:ext uri="{FF2B5EF4-FFF2-40B4-BE49-F238E27FC236}">
                <a16:creationId xmlns:a16="http://schemas.microsoft.com/office/drawing/2014/main" id="{AE0EE7D6-1F39-614D-737A-CEBC239A827A}"/>
              </a:ext>
            </a:extLst>
          </p:cNvPr>
          <p:cNvSpPr/>
          <p:nvPr/>
        </p:nvSpPr>
        <p:spPr>
          <a:xfrm flipH="1" flipV="1">
            <a:off x="6198170" y="3380032"/>
            <a:ext cx="3570983" cy="265343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48" name="Group 11">
            <a:extLst>
              <a:ext uri="{FF2B5EF4-FFF2-40B4-BE49-F238E27FC236}">
                <a16:creationId xmlns:a16="http://schemas.microsoft.com/office/drawing/2014/main" id="{267D3FD2-3E7C-8B2D-DDF2-37FDA73BCB27}"/>
              </a:ext>
            </a:extLst>
          </p:cNvPr>
          <p:cNvGrpSpPr/>
          <p:nvPr/>
        </p:nvGrpSpPr>
        <p:grpSpPr>
          <a:xfrm>
            <a:off x="8665440" y="3911180"/>
            <a:ext cx="2911104" cy="2901104"/>
            <a:chOff x="0" y="0"/>
            <a:chExt cx="888658" cy="363972"/>
          </a:xfrm>
        </p:grpSpPr>
        <p:sp>
          <p:nvSpPr>
            <p:cNvPr id="249" name="Freeform 12">
              <a:extLst>
                <a:ext uri="{FF2B5EF4-FFF2-40B4-BE49-F238E27FC236}">
                  <a16:creationId xmlns:a16="http://schemas.microsoft.com/office/drawing/2014/main" id="{448FB5DB-DCA7-1FC3-E600-466C5CAA4F4B}"/>
                </a:ext>
              </a:extLst>
            </p:cNvPr>
            <p:cNvSpPr/>
            <p:nvPr/>
          </p:nvSpPr>
          <p:spPr>
            <a:xfrm>
              <a:off x="0" y="0"/>
              <a:ext cx="888658" cy="363972"/>
            </a:xfrm>
            <a:custGeom>
              <a:avLst/>
              <a:gdLst/>
              <a:ahLst/>
              <a:cxnLst/>
              <a:rect l="l" t="t" r="r" b="b"/>
              <a:pathLst>
                <a:path w="888658" h="363972">
                  <a:moveTo>
                    <a:pt x="444329" y="0"/>
                  </a:moveTo>
                  <a:cubicBezTo>
                    <a:pt x="198933" y="0"/>
                    <a:pt x="0" y="81478"/>
                    <a:pt x="0" y="181986"/>
                  </a:cubicBezTo>
                  <a:cubicBezTo>
                    <a:pt x="0" y="282494"/>
                    <a:pt x="198933" y="363972"/>
                    <a:pt x="444329" y="363972"/>
                  </a:cubicBezTo>
                  <a:cubicBezTo>
                    <a:pt x="689725" y="363972"/>
                    <a:pt x="888658" y="282494"/>
                    <a:pt x="888658" y="181986"/>
                  </a:cubicBezTo>
                  <a:cubicBezTo>
                    <a:pt x="888658" y="81478"/>
                    <a:pt x="689725" y="0"/>
                    <a:pt x="444329" y="0"/>
                  </a:cubicBezTo>
                  <a:close/>
                </a:path>
              </a:pathLst>
            </a:custGeom>
            <a:solidFill>
              <a:srgbClr val="CAEFFB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50" name="TextBox 13">
              <a:extLst>
                <a:ext uri="{FF2B5EF4-FFF2-40B4-BE49-F238E27FC236}">
                  <a16:creationId xmlns:a16="http://schemas.microsoft.com/office/drawing/2014/main" id="{5283C59E-7AC0-1A73-7DFE-4AB7139D279D}"/>
                </a:ext>
              </a:extLst>
            </p:cNvPr>
            <p:cNvSpPr txBox="1"/>
            <p:nvPr/>
          </p:nvSpPr>
          <p:spPr>
            <a:xfrm>
              <a:off x="54265" y="30137"/>
              <a:ext cx="780127" cy="314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fits a straight line to model relationship between x and y</a:t>
              </a:r>
            </a:p>
          </p:txBody>
        </p:sp>
      </p:grpSp>
      <p:grpSp>
        <p:nvGrpSpPr>
          <p:cNvPr id="197" name="Group 6">
            <a:extLst>
              <a:ext uri="{FF2B5EF4-FFF2-40B4-BE49-F238E27FC236}">
                <a16:creationId xmlns:a16="http://schemas.microsoft.com/office/drawing/2014/main" id="{B7E98E7C-71F3-6439-2424-A91070C37BD1}"/>
              </a:ext>
            </a:extLst>
          </p:cNvPr>
          <p:cNvGrpSpPr/>
          <p:nvPr/>
        </p:nvGrpSpPr>
        <p:grpSpPr>
          <a:xfrm>
            <a:off x="9889543" y="1439672"/>
            <a:ext cx="2071999" cy="2043918"/>
            <a:chOff x="0" y="0"/>
            <a:chExt cx="533012" cy="407535"/>
          </a:xfrm>
        </p:grpSpPr>
        <p:sp>
          <p:nvSpPr>
            <p:cNvPr id="198" name="Freeform 7">
              <a:extLst>
                <a:ext uri="{FF2B5EF4-FFF2-40B4-BE49-F238E27FC236}">
                  <a16:creationId xmlns:a16="http://schemas.microsoft.com/office/drawing/2014/main" id="{2FED8427-D7D0-13C0-358F-CA5172F3D25F}"/>
                </a:ext>
              </a:extLst>
            </p:cNvPr>
            <p:cNvSpPr/>
            <p:nvPr/>
          </p:nvSpPr>
          <p:spPr>
            <a:xfrm>
              <a:off x="0" y="0"/>
              <a:ext cx="533012" cy="407535"/>
            </a:xfrm>
            <a:custGeom>
              <a:avLst/>
              <a:gdLst/>
              <a:ahLst/>
              <a:cxnLst/>
              <a:rect l="l" t="t" r="r" b="b"/>
              <a:pathLst>
                <a:path w="533012" h="407535">
                  <a:moveTo>
                    <a:pt x="266506" y="0"/>
                  </a:moveTo>
                  <a:cubicBezTo>
                    <a:pt x="119319" y="0"/>
                    <a:pt x="0" y="91230"/>
                    <a:pt x="0" y="203767"/>
                  </a:cubicBezTo>
                  <a:cubicBezTo>
                    <a:pt x="0" y="316305"/>
                    <a:pt x="119319" y="407535"/>
                    <a:pt x="266506" y="407535"/>
                  </a:cubicBezTo>
                  <a:cubicBezTo>
                    <a:pt x="413693" y="407535"/>
                    <a:pt x="533012" y="316305"/>
                    <a:pt x="533012" y="203767"/>
                  </a:cubicBezTo>
                  <a:cubicBezTo>
                    <a:pt x="533012" y="91230"/>
                    <a:pt x="413693" y="0"/>
                    <a:pt x="266506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99" name="TextBox 8">
              <a:extLst>
                <a:ext uri="{FF2B5EF4-FFF2-40B4-BE49-F238E27FC236}">
                  <a16:creationId xmlns:a16="http://schemas.microsoft.com/office/drawing/2014/main" id="{9BAC29BB-7527-B388-FC57-82F121408CE4}"/>
                </a:ext>
              </a:extLst>
            </p:cNvPr>
            <p:cNvSpPr txBox="1"/>
            <p:nvPr/>
          </p:nvSpPr>
          <p:spPr>
            <a:xfrm>
              <a:off x="49970" y="19156"/>
              <a:ext cx="433072" cy="350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predictor variable (x)</a:t>
              </a:r>
            </a:p>
          </p:txBody>
        </p:sp>
      </p:grpSp>
      <p:sp>
        <p:nvSpPr>
          <p:cNvPr id="192" name="TextBox 9">
            <a:extLst>
              <a:ext uri="{FF2B5EF4-FFF2-40B4-BE49-F238E27FC236}">
                <a16:creationId xmlns:a16="http://schemas.microsoft.com/office/drawing/2014/main" id="{E23B26BE-8630-8725-198B-0ACDF8D82929}"/>
              </a:ext>
            </a:extLst>
          </p:cNvPr>
          <p:cNvSpPr txBox="1"/>
          <p:nvPr/>
        </p:nvSpPr>
        <p:spPr>
          <a:xfrm>
            <a:off x="4856807" y="3044872"/>
            <a:ext cx="1925333" cy="984885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4572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Linear</a:t>
            </a:r>
          </a:p>
          <a:p>
            <a:pPr marL="0" marR="0" lvl="0" indent="0" algn="ctr" defTabSz="457200" rtl="0" eaLnBrk="1" fontAlgn="auto" latinLnBrk="0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Regression</a:t>
            </a:r>
          </a:p>
        </p:txBody>
      </p:sp>
      <p:sp>
        <p:nvSpPr>
          <p:cNvPr id="2" name="AutoShape 18">
            <a:extLst>
              <a:ext uri="{FF2B5EF4-FFF2-40B4-BE49-F238E27FC236}">
                <a16:creationId xmlns:a16="http://schemas.microsoft.com/office/drawing/2014/main" id="{8F59B19F-3577-97C1-6B4A-051B16EF57EC}"/>
              </a:ext>
            </a:extLst>
          </p:cNvPr>
          <p:cNvSpPr/>
          <p:nvPr/>
        </p:nvSpPr>
        <p:spPr>
          <a:xfrm>
            <a:off x="1336198" y="1707105"/>
            <a:ext cx="242133" cy="227689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217" name="Group 22">
            <a:extLst>
              <a:ext uri="{FF2B5EF4-FFF2-40B4-BE49-F238E27FC236}">
                <a16:creationId xmlns:a16="http://schemas.microsoft.com/office/drawing/2014/main" id="{C1C46EBC-D0F6-29C4-A434-E42E2ABF26D2}"/>
              </a:ext>
            </a:extLst>
          </p:cNvPr>
          <p:cNvGrpSpPr/>
          <p:nvPr/>
        </p:nvGrpSpPr>
        <p:grpSpPr>
          <a:xfrm>
            <a:off x="2114842" y="2433282"/>
            <a:ext cx="2414203" cy="2276890"/>
            <a:chOff x="0" y="0"/>
            <a:chExt cx="690061" cy="520067"/>
          </a:xfrm>
        </p:grpSpPr>
        <p:sp>
          <p:nvSpPr>
            <p:cNvPr id="218" name="Freeform 23">
              <a:extLst>
                <a:ext uri="{FF2B5EF4-FFF2-40B4-BE49-F238E27FC236}">
                  <a16:creationId xmlns:a16="http://schemas.microsoft.com/office/drawing/2014/main" id="{7AA56116-EC22-A273-9672-4C42BC084C0A}"/>
                </a:ext>
              </a:extLst>
            </p:cNvPr>
            <p:cNvSpPr/>
            <p:nvPr/>
          </p:nvSpPr>
          <p:spPr>
            <a:xfrm>
              <a:off x="0" y="0"/>
              <a:ext cx="690061" cy="520067"/>
            </a:xfrm>
            <a:custGeom>
              <a:avLst/>
              <a:gdLst/>
              <a:ahLst/>
              <a:cxnLst/>
              <a:rect l="l" t="t" r="r" b="b"/>
              <a:pathLst>
                <a:path w="690061" h="520067">
                  <a:moveTo>
                    <a:pt x="345031" y="0"/>
                  </a:moveTo>
                  <a:cubicBezTo>
                    <a:pt x="154475" y="0"/>
                    <a:pt x="0" y="116421"/>
                    <a:pt x="0" y="260033"/>
                  </a:cubicBezTo>
                  <a:cubicBezTo>
                    <a:pt x="0" y="403646"/>
                    <a:pt x="154475" y="520067"/>
                    <a:pt x="345031" y="520067"/>
                  </a:cubicBezTo>
                  <a:cubicBezTo>
                    <a:pt x="535586" y="520067"/>
                    <a:pt x="690061" y="403646"/>
                    <a:pt x="690061" y="260033"/>
                  </a:cubicBezTo>
                  <a:cubicBezTo>
                    <a:pt x="690061" y="116421"/>
                    <a:pt x="535586" y="0"/>
                    <a:pt x="345031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9" name="TextBox 24">
              <a:extLst>
                <a:ext uri="{FF2B5EF4-FFF2-40B4-BE49-F238E27FC236}">
                  <a16:creationId xmlns:a16="http://schemas.microsoft.com/office/drawing/2014/main" id="{902C2276-FA3D-A6B6-3534-CDC2266E0140}"/>
                </a:ext>
              </a:extLst>
            </p:cNvPr>
            <p:cNvSpPr txBox="1"/>
            <p:nvPr/>
          </p:nvSpPr>
          <p:spPr>
            <a:xfrm>
              <a:off x="37027" y="50677"/>
              <a:ext cx="610999" cy="4416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Root mean squared error (RMSE)</a:t>
              </a:r>
            </a:p>
          </p:txBody>
        </p:sp>
      </p:grpSp>
      <p:grpSp>
        <p:nvGrpSpPr>
          <p:cNvPr id="214" name="Group 19">
            <a:extLst>
              <a:ext uri="{FF2B5EF4-FFF2-40B4-BE49-F238E27FC236}">
                <a16:creationId xmlns:a16="http://schemas.microsoft.com/office/drawing/2014/main" id="{B957E933-1082-8871-B159-A39CFCD64D73}"/>
              </a:ext>
            </a:extLst>
          </p:cNvPr>
          <p:cNvGrpSpPr/>
          <p:nvPr/>
        </p:nvGrpSpPr>
        <p:grpSpPr>
          <a:xfrm>
            <a:off x="2624199" y="214703"/>
            <a:ext cx="2125681" cy="2036661"/>
            <a:chOff x="0" y="0"/>
            <a:chExt cx="590628" cy="462489"/>
          </a:xfrm>
        </p:grpSpPr>
        <p:sp>
          <p:nvSpPr>
            <p:cNvPr id="215" name="Freeform 20">
              <a:extLst>
                <a:ext uri="{FF2B5EF4-FFF2-40B4-BE49-F238E27FC236}">
                  <a16:creationId xmlns:a16="http://schemas.microsoft.com/office/drawing/2014/main" id="{700194F1-04B4-9549-22BA-3C38CDA1DFEA}"/>
                </a:ext>
              </a:extLst>
            </p:cNvPr>
            <p:cNvSpPr/>
            <p:nvPr/>
          </p:nvSpPr>
          <p:spPr>
            <a:xfrm>
              <a:off x="0" y="0"/>
              <a:ext cx="590628" cy="462489"/>
            </a:xfrm>
            <a:custGeom>
              <a:avLst/>
              <a:gdLst/>
              <a:ahLst/>
              <a:cxnLst/>
              <a:rect l="l" t="t" r="r" b="b"/>
              <a:pathLst>
                <a:path w="590628" h="462489">
                  <a:moveTo>
                    <a:pt x="295314" y="0"/>
                  </a:moveTo>
                  <a:cubicBezTo>
                    <a:pt x="132217" y="0"/>
                    <a:pt x="0" y="103532"/>
                    <a:pt x="0" y="231245"/>
                  </a:cubicBezTo>
                  <a:cubicBezTo>
                    <a:pt x="0" y="358957"/>
                    <a:pt x="132217" y="462489"/>
                    <a:pt x="295314" y="462489"/>
                  </a:cubicBezTo>
                  <a:cubicBezTo>
                    <a:pt x="458411" y="462489"/>
                    <a:pt x="590628" y="358957"/>
                    <a:pt x="590628" y="231245"/>
                  </a:cubicBezTo>
                  <a:cubicBezTo>
                    <a:pt x="590628" y="103532"/>
                    <a:pt x="458411" y="0"/>
                    <a:pt x="295314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16" name="TextBox 21">
              <a:extLst>
                <a:ext uri="{FF2B5EF4-FFF2-40B4-BE49-F238E27FC236}">
                  <a16:creationId xmlns:a16="http://schemas.microsoft.com/office/drawing/2014/main" id="{2036A1F3-5DAC-4572-D501-B53FEE048D11}"/>
                </a:ext>
              </a:extLst>
            </p:cNvPr>
            <p:cNvSpPr txBox="1"/>
            <p:nvPr/>
          </p:nvSpPr>
          <p:spPr>
            <a:xfrm>
              <a:off x="55371" y="24308"/>
              <a:ext cx="479885" cy="394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average prediction error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205" name="Group 83">
            <a:extLst>
              <a:ext uri="{FF2B5EF4-FFF2-40B4-BE49-F238E27FC236}">
                <a16:creationId xmlns:a16="http://schemas.microsoft.com/office/drawing/2014/main" id="{BCB4AFAD-865F-A946-70A8-D21AE8860ABD}"/>
              </a:ext>
            </a:extLst>
          </p:cNvPr>
          <p:cNvGrpSpPr/>
          <p:nvPr/>
        </p:nvGrpSpPr>
        <p:grpSpPr>
          <a:xfrm>
            <a:off x="4897266" y="37002"/>
            <a:ext cx="2585621" cy="2449360"/>
            <a:chOff x="0" y="0"/>
            <a:chExt cx="639079" cy="295003"/>
          </a:xfrm>
        </p:grpSpPr>
        <p:sp>
          <p:nvSpPr>
            <p:cNvPr id="206" name="Freeform 84">
              <a:extLst>
                <a:ext uri="{FF2B5EF4-FFF2-40B4-BE49-F238E27FC236}">
                  <a16:creationId xmlns:a16="http://schemas.microsoft.com/office/drawing/2014/main" id="{5D43306F-94EE-5C53-0559-07FB3690AAFA}"/>
                </a:ext>
              </a:extLst>
            </p:cNvPr>
            <p:cNvSpPr/>
            <p:nvPr/>
          </p:nvSpPr>
          <p:spPr>
            <a:xfrm>
              <a:off x="0" y="0"/>
              <a:ext cx="639079" cy="295003"/>
            </a:xfrm>
            <a:custGeom>
              <a:avLst/>
              <a:gdLst/>
              <a:ahLst/>
              <a:cxnLst/>
              <a:rect l="l" t="t" r="r" b="b"/>
              <a:pathLst>
                <a:path w="639079" h="295003">
                  <a:moveTo>
                    <a:pt x="319539" y="0"/>
                  </a:moveTo>
                  <a:cubicBezTo>
                    <a:pt x="143063" y="0"/>
                    <a:pt x="0" y="66039"/>
                    <a:pt x="0" y="147502"/>
                  </a:cubicBezTo>
                  <a:cubicBezTo>
                    <a:pt x="0" y="228965"/>
                    <a:pt x="143063" y="295003"/>
                    <a:pt x="319539" y="295003"/>
                  </a:cubicBezTo>
                  <a:cubicBezTo>
                    <a:pt x="496016" y="295003"/>
                    <a:pt x="639079" y="228965"/>
                    <a:pt x="639079" y="147502"/>
                  </a:cubicBezTo>
                  <a:cubicBezTo>
                    <a:pt x="639079" y="66039"/>
                    <a:pt x="496016" y="0"/>
                    <a:pt x="319539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07" name="TextBox 85">
              <a:extLst>
                <a:ext uri="{FF2B5EF4-FFF2-40B4-BE49-F238E27FC236}">
                  <a16:creationId xmlns:a16="http://schemas.microsoft.com/office/drawing/2014/main" id="{3D42DEB3-B3C6-80CF-B7BC-3F9671632AF0}"/>
                </a:ext>
              </a:extLst>
            </p:cNvPr>
            <p:cNvSpPr txBox="1"/>
            <p:nvPr/>
          </p:nvSpPr>
          <p:spPr>
            <a:xfrm>
              <a:off x="59914" y="8607"/>
              <a:ext cx="519251" cy="2587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nva Sans Bold"/>
                  <a:ea typeface="Canva Sans Bold"/>
                  <a:cs typeface="Canva Sans Bold"/>
                  <a:sym typeface="Canva Sans Bold"/>
                </a:rPr>
                <a:t>numeric response variable (y)</a:t>
              </a:r>
            </a:p>
          </p:txBody>
        </p:sp>
      </p:grpSp>
      <p:grpSp>
        <p:nvGrpSpPr>
          <p:cNvPr id="236" name="Group 79">
            <a:extLst>
              <a:ext uri="{FF2B5EF4-FFF2-40B4-BE49-F238E27FC236}">
                <a16:creationId xmlns:a16="http://schemas.microsoft.com/office/drawing/2014/main" id="{0F092831-FE4D-7C04-23C6-170335123B9F}"/>
              </a:ext>
            </a:extLst>
          </p:cNvPr>
          <p:cNvGrpSpPr/>
          <p:nvPr/>
        </p:nvGrpSpPr>
        <p:grpSpPr>
          <a:xfrm>
            <a:off x="468057" y="1493941"/>
            <a:ext cx="1806369" cy="1674422"/>
            <a:chOff x="0" y="0"/>
            <a:chExt cx="484941" cy="265456"/>
          </a:xfrm>
        </p:grpSpPr>
        <p:sp>
          <p:nvSpPr>
            <p:cNvPr id="237" name="Freeform 80">
              <a:extLst>
                <a:ext uri="{FF2B5EF4-FFF2-40B4-BE49-F238E27FC236}">
                  <a16:creationId xmlns:a16="http://schemas.microsoft.com/office/drawing/2014/main" id="{85C00D98-2779-E38E-D0FD-EF871BD15FA3}"/>
                </a:ext>
              </a:extLst>
            </p:cNvPr>
            <p:cNvSpPr/>
            <p:nvPr/>
          </p:nvSpPr>
          <p:spPr>
            <a:xfrm>
              <a:off x="0" y="0"/>
              <a:ext cx="484941" cy="265456"/>
            </a:xfrm>
            <a:custGeom>
              <a:avLst/>
              <a:gdLst/>
              <a:ahLst/>
              <a:cxnLst/>
              <a:rect l="l" t="t" r="r" b="b"/>
              <a:pathLst>
                <a:path w="484941" h="265456">
                  <a:moveTo>
                    <a:pt x="242471" y="0"/>
                  </a:moveTo>
                  <a:cubicBezTo>
                    <a:pt x="108558" y="0"/>
                    <a:pt x="0" y="59424"/>
                    <a:pt x="0" y="132728"/>
                  </a:cubicBezTo>
                  <a:cubicBezTo>
                    <a:pt x="0" y="206031"/>
                    <a:pt x="108558" y="265456"/>
                    <a:pt x="242471" y="265456"/>
                  </a:cubicBezTo>
                  <a:cubicBezTo>
                    <a:pt x="376383" y="265456"/>
                    <a:pt x="484941" y="206031"/>
                    <a:pt x="484941" y="132728"/>
                  </a:cubicBezTo>
                  <a:cubicBezTo>
                    <a:pt x="484941" y="59424"/>
                    <a:pt x="376383" y="0"/>
                    <a:pt x="242471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8" name="TextBox 81">
              <a:extLst>
                <a:ext uri="{FF2B5EF4-FFF2-40B4-BE49-F238E27FC236}">
                  <a16:creationId xmlns:a16="http://schemas.microsoft.com/office/drawing/2014/main" id="{46737229-C3DF-5D50-B9F2-1A06B486378F}"/>
                </a:ext>
              </a:extLst>
            </p:cNvPr>
            <p:cNvSpPr txBox="1"/>
            <p:nvPr/>
          </p:nvSpPr>
          <p:spPr>
            <a:xfrm>
              <a:off x="45463" y="5836"/>
              <a:ext cx="394015" cy="23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nva Sans"/>
                  <a:ea typeface="Canva Sans"/>
                  <a:cs typeface="Canva Sans"/>
                  <a:sym typeface="Canva Sans"/>
                </a:rPr>
                <a:t>ow much variance explained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BE1BE8F-AE01-443A-30FB-B3516B61E40E}"/>
              </a:ext>
            </a:extLst>
          </p:cNvPr>
          <p:cNvSpPr txBox="1"/>
          <p:nvPr/>
        </p:nvSpPr>
        <p:spPr>
          <a:xfrm>
            <a:off x="142127" y="149737"/>
            <a:ext cx="2410973" cy="523220"/>
          </a:xfrm>
          <a:prstGeom prst="rect">
            <a:avLst/>
          </a:prstGeom>
          <a:solidFill>
            <a:schemeClr val="tx2"/>
          </a:solidFill>
          <a:ln w="5715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CA" sz="2800" dirty="0">
                <a:solidFill>
                  <a:schemeClr val="bg1"/>
                </a:solidFill>
              </a:rPr>
              <a:t>Concept map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10" name="AutoShape 18">
            <a:extLst>
              <a:ext uri="{FF2B5EF4-FFF2-40B4-BE49-F238E27FC236}">
                <a16:creationId xmlns:a16="http://schemas.microsoft.com/office/drawing/2014/main" id="{516C0110-BF23-1E19-2B59-95569A4DFD30}"/>
              </a:ext>
            </a:extLst>
          </p:cNvPr>
          <p:cNvSpPr/>
          <p:nvPr/>
        </p:nvSpPr>
        <p:spPr>
          <a:xfrm flipH="1">
            <a:off x="804695" y="4823480"/>
            <a:ext cx="650169" cy="169106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7" name="Group 79">
            <a:extLst>
              <a:ext uri="{FF2B5EF4-FFF2-40B4-BE49-F238E27FC236}">
                <a16:creationId xmlns:a16="http://schemas.microsoft.com/office/drawing/2014/main" id="{8E23AA33-7CDA-CEE6-3263-9F2A595356B7}"/>
              </a:ext>
            </a:extLst>
          </p:cNvPr>
          <p:cNvGrpSpPr/>
          <p:nvPr/>
        </p:nvGrpSpPr>
        <p:grpSpPr>
          <a:xfrm>
            <a:off x="48859" y="5349293"/>
            <a:ext cx="1643901" cy="1457595"/>
            <a:chOff x="0" y="0"/>
            <a:chExt cx="484941" cy="265456"/>
          </a:xfrm>
        </p:grpSpPr>
        <p:sp>
          <p:nvSpPr>
            <p:cNvPr id="8" name="Freeform 80">
              <a:extLst>
                <a:ext uri="{FF2B5EF4-FFF2-40B4-BE49-F238E27FC236}">
                  <a16:creationId xmlns:a16="http://schemas.microsoft.com/office/drawing/2014/main" id="{68AA32FD-FD6C-9443-820E-7C4A1199FF21}"/>
                </a:ext>
              </a:extLst>
            </p:cNvPr>
            <p:cNvSpPr/>
            <p:nvPr/>
          </p:nvSpPr>
          <p:spPr>
            <a:xfrm>
              <a:off x="0" y="0"/>
              <a:ext cx="484941" cy="265456"/>
            </a:xfrm>
            <a:custGeom>
              <a:avLst/>
              <a:gdLst/>
              <a:ahLst/>
              <a:cxnLst/>
              <a:rect l="l" t="t" r="r" b="b"/>
              <a:pathLst>
                <a:path w="484941" h="265456">
                  <a:moveTo>
                    <a:pt x="242471" y="0"/>
                  </a:moveTo>
                  <a:cubicBezTo>
                    <a:pt x="108558" y="0"/>
                    <a:pt x="0" y="59424"/>
                    <a:pt x="0" y="132728"/>
                  </a:cubicBezTo>
                  <a:cubicBezTo>
                    <a:pt x="0" y="206031"/>
                    <a:pt x="108558" y="265456"/>
                    <a:pt x="242471" y="265456"/>
                  </a:cubicBezTo>
                  <a:cubicBezTo>
                    <a:pt x="376383" y="265456"/>
                    <a:pt x="484941" y="206031"/>
                    <a:pt x="484941" y="132728"/>
                  </a:cubicBezTo>
                  <a:cubicBezTo>
                    <a:pt x="484941" y="59424"/>
                    <a:pt x="376383" y="0"/>
                    <a:pt x="242471" y="0"/>
                  </a:cubicBezTo>
                  <a:close/>
                </a:path>
              </a:pathLst>
            </a:custGeom>
            <a:solidFill>
              <a:srgbClr val="E7E7E7"/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" name="TextBox 81">
              <a:extLst>
                <a:ext uri="{FF2B5EF4-FFF2-40B4-BE49-F238E27FC236}">
                  <a16:creationId xmlns:a16="http://schemas.microsoft.com/office/drawing/2014/main" id="{E1FD3C53-B55D-E787-74D5-60715067CEF7}"/>
                </a:ext>
              </a:extLst>
            </p:cNvPr>
            <p:cNvSpPr txBox="1"/>
            <p:nvPr/>
          </p:nvSpPr>
          <p:spPr>
            <a:xfrm>
              <a:off x="19244" y="25284"/>
              <a:ext cx="444310" cy="2347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Pearson’s correlation (</a:t>
              </a:r>
              <a:r>
                <a:rPr lang="en-US" sz="2400" i="1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)</a:t>
              </a:r>
              <a:endParaRPr kumimoji="0" lang="en-US" sz="2400" b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  <p:grpSp>
        <p:nvGrpSpPr>
          <p:cNvPr id="233" name="Group 75">
            <a:extLst>
              <a:ext uri="{FF2B5EF4-FFF2-40B4-BE49-F238E27FC236}">
                <a16:creationId xmlns:a16="http://schemas.microsoft.com/office/drawing/2014/main" id="{0CEC6EFA-C55A-E05F-9B1E-4D48C29DA777}"/>
              </a:ext>
            </a:extLst>
          </p:cNvPr>
          <p:cNvGrpSpPr/>
          <p:nvPr/>
        </p:nvGrpSpPr>
        <p:grpSpPr>
          <a:xfrm>
            <a:off x="769575" y="3820514"/>
            <a:ext cx="1436787" cy="1278171"/>
            <a:chOff x="0" y="0"/>
            <a:chExt cx="515408" cy="308567"/>
          </a:xfrm>
        </p:grpSpPr>
        <p:sp>
          <p:nvSpPr>
            <p:cNvPr id="234" name="Freeform 76">
              <a:extLst>
                <a:ext uri="{FF2B5EF4-FFF2-40B4-BE49-F238E27FC236}">
                  <a16:creationId xmlns:a16="http://schemas.microsoft.com/office/drawing/2014/main" id="{817EB90C-8D49-2C12-2CF3-EB6351855167}"/>
                </a:ext>
              </a:extLst>
            </p:cNvPr>
            <p:cNvSpPr/>
            <p:nvPr/>
          </p:nvSpPr>
          <p:spPr>
            <a:xfrm>
              <a:off x="0" y="0"/>
              <a:ext cx="515408" cy="308567"/>
            </a:xfrm>
            <a:custGeom>
              <a:avLst/>
              <a:gdLst/>
              <a:ahLst/>
              <a:cxnLst/>
              <a:rect l="l" t="t" r="r" b="b"/>
              <a:pathLst>
                <a:path w="515408" h="308567">
                  <a:moveTo>
                    <a:pt x="257704" y="0"/>
                  </a:moveTo>
                  <a:cubicBezTo>
                    <a:pt x="115378" y="0"/>
                    <a:pt x="0" y="69075"/>
                    <a:pt x="0" y="154284"/>
                  </a:cubicBezTo>
                  <a:cubicBezTo>
                    <a:pt x="0" y="239492"/>
                    <a:pt x="115378" y="308567"/>
                    <a:pt x="257704" y="308567"/>
                  </a:cubicBezTo>
                  <a:cubicBezTo>
                    <a:pt x="400030" y="308567"/>
                    <a:pt x="515408" y="239492"/>
                    <a:pt x="515408" y="154284"/>
                  </a:cubicBezTo>
                  <a:cubicBezTo>
                    <a:pt x="515408" y="69075"/>
                    <a:pt x="400030" y="0"/>
                    <a:pt x="257704" y="0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35" name="TextBox 77">
              <a:extLst>
                <a:ext uri="{FF2B5EF4-FFF2-40B4-BE49-F238E27FC236}">
                  <a16:creationId xmlns:a16="http://schemas.microsoft.com/office/drawing/2014/main" id="{159C7142-2FFE-8A18-F894-6F08AD753A15}"/>
                </a:ext>
              </a:extLst>
            </p:cNvPr>
            <p:cNvSpPr txBox="1"/>
            <p:nvPr/>
          </p:nvSpPr>
          <p:spPr>
            <a:xfrm>
              <a:off x="48319" y="9878"/>
              <a:ext cx="418769" cy="269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4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  <a:r>
                <a:rPr lang="en-US" sz="2400" baseline="30000" dirty="0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2</a:t>
              </a:r>
              <a:endParaRPr kumimoji="0" lang="en-US" sz="2400" b="0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75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1" grpId="0" animBg="1"/>
      <p:bldP spid="193" grpId="0" animBg="1"/>
      <p:bldP spid="200" grpId="0" animBg="1"/>
      <p:bldP spid="204" grpId="0" animBg="1"/>
      <p:bldP spid="212" grpId="0" animBg="1"/>
      <p:bldP spid="213" grpId="0" animBg="1"/>
      <p:bldP spid="247" grpId="0" animBg="1"/>
      <p:bldP spid="2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CAC20-9017-EE9F-ECBD-52CBCA89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732-F480-9A1B-BD7D-380CB712A4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 you!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8C8DD7-3BF0-CDE8-4108-634B5F18CB65}"/>
              </a:ext>
            </a:extLst>
          </p:cNvPr>
          <p:cNvSpPr txBox="1"/>
          <p:nvPr/>
        </p:nvSpPr>
        <p:spPr>
          <a:xfrm>
            <a:off x="47500" y="638599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Acknowledgements</a:t>
            </a:r>
            <a:r>
              <a:rPr lang="en-US" sz="1600" dirty="0"/>
              <a:t>: </a:t>
            </a:r>
            <a:r>
              <a:rPr lang="en-US" sz="1600" i="1" dirty="0"/>
              <a:t>The</a:t>
            </a:r>
            <a:r>
              <a:rPr lang="en-US" sz="1600" dirty="0"/>
              <a:t> </a:t>
            </a:r>
            <a:r>
              <a:rPr lang="en-US" sz="1600" i="1" dirty="0"/>
              <a:t>content in this demonstration was adapted from material I’ve previously developed at the Data Science Institute</a:t>
            </a:r>
          </a:p>
          <a:p>
            <a:endParaRPr lang="en-US" sz="1600" i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1CE27C3-643F-3D15-5C82-55064BE1C5D9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13621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/>
          </a:p>
          <a:p>
            <a:pPr algn="l"/>
            <a:r>
              <a:rPr lang="en-US" dirty="0"/>
              <a:t>Questions?</a:t>
            </a:r>
            <a:endParaRPr lang="en-US" sz="1400" dirty="0"/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295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40C0F4-CC16-26B7-0C1C-13E0835F2F69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F9ED5">
                    <a:lumMod val="40000"/>
                    <a:lumOff val="60000"/>
                  </a:srgbClr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0310229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21151-4F6A-781A-C1D9-A822C7C90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DF11C-1282-F282-3CF7-90980F962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624327"/>
            <a:ext cx="10067471" cy="4351338"/>
          </a:xfrm>
        </p:spPr>
        <p:txBody>
          <a:bodyPr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CA" sz="2400" dirty="0">
                <a:solidFill>
                  <a:schemeClr val="bg1"/>
                </a:solidFill>
              </a:rPr>
              <a:t>Before any analysis or modeling, it’s essential to </a:t>
            </a:r>
            <a:r>
              <a:rPr lang="en-CA" sz="2400" b="1" dirty="0">
                <a:solidFill>
                  <a:schemeClr val="bg1"/>
                </a:solidFill>
              </a:rPr>
              <a:t>explore your data</a:t>
            </a:r>
            <a:r>
              <a:rPr lang="en-CA" sz="2400" dirty="0">
                <a:solidFill>
                  <a:schemeClr val="bg1"/>
                </a:solidFill>
              </a:rPr>
              <a:t> to understand its structure and quality.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dirty="0">
                <a:solidFill>
                  <a:schemeClr val="bg1"/>
                </a:solidFill>
              </a:rPr>
              <a:t>EDA helps reveal </a:t>
            </a:r>
            <a:r>
              <a:rPr lang="en-CA" sz="2400" b="1" dirty="0">
                <a:solidFill>
                  <a:schemeClr val="bg1"/>
                </a:solidFill>
              </a:rPr>
              <a:t>distributions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b="1" dirty="0">
                <a:solidFill>
                  <a:schemeClr val="bg1"/>
                </a:solidFill>
              </a:rPr>
              <a:t>relationships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b="1" dirty="0">
                <a:solidFill>
                  <a:schemeClr val="bg1"/>
                </a:solidFill>
              </a:rPr>
              <a:t>outliers</a:t>
            </a:r>
            <a:r>
              <a:rPr lang="en-CA" sz="2400" dirty="0">
                <a:solidFill>
                  <a:schemeClr val="bg1"/>
                </a:solidFill>
              </a:rPr>
              <a:t>, </a:t>
            </a:r>
            <a:r>
              <a:rPr lang="en-CA" sz="2400" b="1" dirty="0">
                <a:solidFill>
                  <a:schemeClr val="bg1"/>
                </a:solidFill>
              </a:rPr>
              <a:t>missing values</a:t>
            </a:r>
            <a:r>
              <a:rPr lang="en-CA" sz="2400" dirty="0">
                <a:solidFill>
                  <a:schemeClr val="bg1"/>
                </a:solidFill>
              </a:rPr>
              <a:t>, and guides </a:t>
            </a:r>
            <a:r>
              <a:rPr lang="en-CA" sz="2400" b="1" dirty="0">
                <a:solidFill>
                  <a:schemeClr val="bg1"/>
                </a:solidFill>
              </a:rPr>
              <a:t>model building</a:t>
            </a:r>
            <a:r>
              <a:rPr lang="en-CA" sz="2400" dirty="0">
                <a:solidFill>
                  <a:schemeClr val="bg1"/>
                </a:solidFill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CA" sz="2400" b="0" dirty="0">
                <a:solidFill>
                  <a:schemeClr val="bg1"/>
                </a:solidFill>
                <a:effectLst/>
              </a:rPr>
              <a:t>3 main steps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1. Inspect the raw data </a:t>
            </a:r>
            <a:r>
              <a:rPr lang="en-CA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b="0" dirty="0">
                <a:solidFill>
                  <a:schemeClr val="bg1"/>
                </a:solidFill>
                <a:effectLst/>
              </a:rPr>
              <a:t> get a feel for what’s in the dataset.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2. Compute summary statistics </a:t>
            </a:r>
            <a:r>
              <a:rPr lang="en-CA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b="0" dirty="0">
                <a:solidFill>
                  <a:schemeClr val="bg1"/>
                </a:solidFill>
                <a:effectLst/>
              </a:rPr>
              <a:t> e.g., mean, median, interquartile range.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chemeClr val="bg1"/>
                </a:solidFill>
                <a:effectLst/>
              </a:rPr>
              <a:t>3. Visualize the data </a:t>
            </a:r>
            <a:r>
              <a:rPr lang="en-CA" b="0" dirty="0">
                <a:solidFill>
                  <a:schemeClr val="bg1"/>
                </a:solidFill>
                <a:effectLst/>
                <a:sym typeface="Wingdings" pitchFamily="2" charset="2"/>
              </a:rPr>
              <a:t></a:t>
            </a:r>
            <a:r>
              <a:rPr lang="en-CA" b="0" dirty="0">
                <a:solidFill>
                  <a:schemeClr val="bg1"/>
                </a:solidFill>
                <a:effectLst/>
              </a:rPr>
              <a:t> use plots to spot patterns and anomalies.</a:t>
            </a:r>
          </a:p>
          <a:p>
            <a:pPr>
              <a:buFont typeface="Courier New" panose="02070309020205020404" pitchFamily="49" charset="0"/>
              <a:buChar char="o"/>
            </a:pPr>
            <a:endParaRPr lang="en-CA" sz="24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A07AF2-7E9C-D01D-6409-DA00D551A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Exploratory data analysis</a:t>
            </a:r>
          </a:p>
        </p:txBody>
      </p:sp>
      <p:pic>
        <p:nvPicPr>
          <p:cNvPr id="2056" name="Picture 8" descr="Median Icon: Over 920 Royalty-Free Licensable Stock Illustrations &amp;  Drawings | Shutterstock">
            <a:extLst>
              <a:ext uri="{FF2B5EF4-FFF2-40B4-BE49-F238E27FC236}">
                <a16:creationId xmlns:a16="http://schemas.microsoft.com/office/drawing/2014/main" id="{3B561F75-C5D7-39AB-024A-316E7A22D6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1" t="7143" r="15539" b="13571"/>
          <a:stretch/>
        </p:blipFill>
        <p:spPr bwMode="auto">
          <a:xfrm>
            <a:off x="4870138" y="5214070"/>
            <a:ext cx="1524000" cy="15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42+ Thousand Data Clipart Royalty-Free Images, Stock Photos &amp; Pictures |  Shutterstock">
            <a:extLst>
              <a:ext uri="{FF2B5EF4-FFF2-40B4-BE49-F238E27FC236}">
                <a16:creationId xmlns:a16="http://schemas.microsoft.com/office/drawing/2014/main" id="{2AF4EA25-8935-29AE-6711-BF08EF426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473" y="5220623"/>
            <a:ext cx="1749595" cy="1530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Scatter Plot Analysis: Over 1,187 Royalty-Free Licensable Stock  Illustrations &amp; Drawings | Shutterstock">
            <a:extLst>
              <a:ext uri="{FF2B5EF4-FFF2-40B4-BE49-F238E27FC236}">
                <a16:creationId xmlns:a16="http://schemas.microsoft.com/office/drawing/2014/main" id="{B1A11793-AD00-C9B7-4D5A-FF91EE4842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3" t="9707" r="8136" b="9286"/>
          <a:stretch/>
        </p:blipFill>
        <p:spPr bwMode="auto">
          <a:xfrm>
            <a:off x="6692277" y="5373373"/>
            <a:ext cx="1342065" cy="132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213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12FA2-C2E3-10BF-2D88-565025342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2AB3-1EF3-B90C-D05B-66403774F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E83757-F443-D166-9EC0-1246EE1F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500" cy="4900612"/>
          </a:xfrm>
          <a:solidFill>
            <a:schemeClr val="tx2">
              <a:lumMod val="25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endParaRPr lang="en-CA" sz="23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1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. Inspect the data by viewing the first few rows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4EC9B0"/>
                </a:solidFill>
                <a:latin typeface="Menlo" panose="020B0609030804020204" pitchFamily="49" charset="0"/>
              </a:rPr>
              <a:t>str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2400" dirty="0"/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'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data.frame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’: 813 obs. of  12 variables:</a:t>
            </a:r>
          </a:p>
          <a:p>
            <a:pPr marL="0" indent="0">
              <a:buNone/>
            </a:pPr>
            <a:r>
              <a:rPr lang="en-US" sz="20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</a:t>
            </a:r>
            <a:r>
              <a:rPr lang="en-US" sz="24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sq_ft</a:t>
            </a: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int  1410 1578 2096 1540 2484 2258 1720 1410 1623 …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  <a:p>
            <a:pPr marL="0" indent="0">
              <a:buNone/>
            </a:pPr>
            <a:r>
              <a:rPr lang="en-US" sz="2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 price: int  180000 190000 289000 266510 331200 232500 290000…</a:t>
            </a:r>
            <a:endParaRPr lang="en-US" sz="20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Note. In this slide only relevant columns are shown</a:t>
            </a:r>
            <a:endParaRPr lang="en-US" sz="2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2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63938-53D1-0440-117F-59781DC4F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B63B1388-DD3B-8CD7-90CD-688274D10F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107204"/>
              </p:ext>
            </p:extLst>
          </p:nvPr>
        </p:nvGraphicFramePr>
        <p:xfrm>
          <a:off x="838200" y="1690688"/>
          <a:ext cx="10386634" cy="3840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49253">
                  <a:extLst>
                    <a:ext uri="{9D8B030D-6E8A-4147-A177-3AD203B41FA5}">
                      <a16:colId xmlns:a16="http://schemas.microsoft.com/office/drawing/2014/main" val="23861919"/>
                    </a:ext>
                  </a:extLst>
                </a:gridCol>
                <a:gridCol w="5337381">
                  <a:extLst>
                    <a:ext uri="{9D8B030D-6E8A-4147-A177-3AD203B41FA5}">
                      <a16:colId xmlns:a16="http://schemas.microsoft.com/office/drawing/2014/main" val="373161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Correlation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Simple 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9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Tells us how strongly two things move together</a:t>
                      </a:r>
                      <a:endParaRPr lang="en-US" sz="2400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Shows direction: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Positive, both go up.  Example: Height ↔ Weight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  <a:cs typeface="Calibri Light" panose="020F0302020204030204" pitchFamily="34" charset="0"/>
                        </a:rPr>
                        <a:t>Negative, one goes up, the other goes down.  Example: Stress levels ↔ Hours of sleep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Allows us to predict one value from another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Builds a line of best fit through the data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Gives us an equation to make those predictions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Example: Predicting weight </a:t>
                      </a:r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based on 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height, or predicting stress levels </a:t>
                      </a:r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based on</a:t>
                      </a: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 hours of 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4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7C78B8CB-27B0-D979-5652-315B6B31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are 2 sets of numbers related?</a:t>
            </a:r>
          </a:p>
        </p:txBody>
      </p:sp>
    </p:spTree>
    <p:extLst>
      <p:ext uri="{BB962C8B-B14F-4D97-AF65-F5344CB8AC3E}">
        <p14:creationId xmlns:p14="http://schemas.microsoft.com/office/powerpoint/2010/main" val="2905415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09ED31-9146-E0D0-3E6D-205A35145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05B5-4774-F6AD-226B-87D597E19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CD9D1-376E-B87D-B477-DBDF0F27D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583112"/>
          </a:xfrm>
          <a:solidFill>
            <a:schemeClr val="tx2">
              <a:lumMod val="25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6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2. Summarise data by computing summary statistics</a:t>
            </a:r>
            <a:endParaRPr lang="en-CA" sz="26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600" dirty="0">
                <a:solidFill>
                  <a:srgbClr val="4EC9B0"/>
                </a:solidFill>
                <a:latin typeface="Menlo" panose="020B0609030804020204" pitchFamily="49" charset="0"/>
              </a:rPr>
              <a:t>summary</a:t>
            </a:r>
            <a:r>
              <a:rPr lang="en-CA" sz="2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600" dirty="0">
                <a:solidFill>
                  <a:srgbClr val="9CDCFE"/>
                </a:solidFill>
                <a:latin typeface="Menlo" panose="020B0609030804020204" pitchFamily="49" charset="0"/>
              </a:rPr>
              <a:t>sacramento</a:t>
            </a:r>
            <a:r>
              <a:rPr lang="en-CA" sz="26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</a:t>
            </a:r>
            <a:endParaRPr lang="en-US" sz="2600" dirty="0"/>
          </a:p>
          <a:p>
            <a:pPr marL="0" indent="0">
              <a:buNone/>
            </a:pPr>
            <a:r>
              <a:rPr lang="en-US" sz="26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sq_ft</a:t>
            </a: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 ...  price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Min.   : 484      Min.   : 30000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1st Qu.:1144      1st Qu.:148750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Median :1418      Median :208000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Mean   :1586      Mean   :229728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3rd Qu.:1851      3rd Qu.:285000</a:t>
            </a:r>
          </a:p>
          <a:p>
            <a:pPr marL="0" indent="0">
              <a:buNone/>
            </a:pPr>
            <a:r>
              <a:rPr lang="en-US" sz="2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Max.   :4400      Max.   :884790</a:t>
            </a:r>
          </a:p>
          <a:p>
            <a:pPr marL="0" indent="0">
              <a:buNone/>
            </a:pPr>
            <a:r>
              <a:rPr lang="en-CA" sz="26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sz="2600" b="0" dirty="0">
                <a:solidFill>
                  <a:srgbClr val="7CA668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Note. In this slide only relevant columns are shown</a:t>
            </a:r>
            <a:endParaRPr lang="en-US" sz="26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438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6C44EF-9671-C3CF-32CD-0D804978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8B1E1-A96E-3C28-01BF-CE27AF394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ourier" pitchFamily="2" charset="0"/>
              </a:rPr>
              <a:t>R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803DB7-F94F-DC47-7F41-E2A6F75D7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21387"/>
          </a:xfrm>
          <a:solidFill>
            <a:schemeClr val="tx2">
              <a:lumMod val="2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CA" sz="2400" b="0" dirty="0">
              <a:solidFill>
                <a:srgbClr val="7CA668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3. Visualize data: Scatter plot for </a:t>
            </a:r>
            <a:r>
              <a:rPr lang="en-CA" sz="2400" b="0" dirty="0" err="1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sq_</a:t>
            </a:r>
            <a:r>
              <a:rPr lang="en-CA" sz="2400" dirty="0" err="1">
                <a:solidFill>
                  <a:srgbClr val="7CA668"/>
                </a:solidFill>
                <a:latin typeface="Menlo" panose="020B0609030804020204" pitchFamily="49" charset="0"/>
              </a:rPr>
              <a:t>ft</a:t>
            </a:r>
            <a:r>
              <a:rPr lang="en-CA" sz="2400" dirty="0">
                <a:solidFill>
                  <a:srgbClr val="7CA668"/>
                </a:solidFill>
                <a:latin typeface="Menlo" panose="020B0609030804020204" pitchFamily="49" charset="0"/>
              </a:rPr>
              <a:t> </a:t>
            </a:r>
            <a:r>
              <a:rPr lang="en-CA" sz="2400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vs price</a:t>
            </a:r>
            <a:endParaRPr lang="en-CA" sz="2400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CA" sz="2400" dirty="0">
                <a:solidFill>
                  <a:srgbClr val="4EC9B0"/>
                </a:solidFill>
                <a:latin typeface="Menlo" panose="020B0609030804020204" pitchFamily="49" charset="0"/>
              </a:rPr>
              <a:t>g</a:t>
            </a:r>
            <a:r>
              <a:rPr lang="en-CA" sz="24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gplot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data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sacramento,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aes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(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x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 err="1">
                <a:solidFill>
                  <a:srgbClr val="9CDCFE"/>
                </a:solidFill>
                <a:latin typeface="Menlo" panose="020B0609030804020204" pitchFamily="49" charset="0"/>
              </a:rPr>
              <a:t>sq_ft</a:t>
            </a:r>
            <a:r>
              <a:rPr lang="en-CA" sz="2400" dirty="0">
                <a:latin typeface="Menlo" panose="020B0609030804020204" pitchFamily="49" charset="0"/>
              </a:rPr>
              <a:t>, 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y </a:t>
            </a:r>
            <a:r>
              <a:rPr lang="en-CA" sz="2400" dirty="0">
                <a:latin typeface="Menlo" panose="020B0609030804020204" pitchFamily="49" charset="0"/>
              </a:rPr>
              <a:t>=</a:t>
            </a:r>
            <a:r>
              <a:rPr lang="en-CA" sz="2400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sz="2400" dirty="0">
                <a:solidFill>
                  <a:srgbClr val="9CDCFE"/>
                </a:solidFill>
                <a:latin typeface="Menlo" panose="020B0609030804020204" pitchFamily="49" charset="0"/>
              </a:rPr>
              <a:t>price</a:t>
            </a:r>
            <a:r>
              <a:rPr lang="en-CA" sz="2400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)) +</a:t>
            </a:r>
          </a:p>
          <a:p>
            <a:pPr marL="457200" lvl="1" indent="0">
              <a:buNone/>
            </a:pPr>
            <a:r>
              <a:rPr lang="en-CA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geom_point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+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Adding scatter plot</a:t>
            </a:r>
            <a:endParaRPr lang="en-CA" dirty="0">
              <a:solidFill>
                <a:srgbClr val="FFFFFF"/>
              </a:solidFill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l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abs(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x </a:t>
            </a:r>
            <a:r>
              <a:rPr lang="en-CA" dirty="0"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‘Square Feet’,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 y </a:t>
            </a:r>
            <a:r>
              <a:rPr lang="en-CA" dirty="0">
                <a:latin typeface="Menlo" panose="020B0609030804020204" pitchFamily="49" charset="0"/>
              </a:rPr>
              <a:t>=</a:t>
            </a: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‘Price’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) +</a:t>
            </a:r>
            <a:r>
              <a:rPr lang="en-CA" dirty="0">
                <a:solidFill>
                  <a:srgbClr val="FFFFFF"/>
                </a:solidFill>
                <a:latin typeface="Menlo" panose="020B0609030804020204" pitchFamily="49" charset="0"/>
              </a:rPr>
              <a:t>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Adding label</a:t>
            </a:r>
            <a:endParaRPr lang="en-CA" b="0" dirty="0">
              <a:solidFill>
                <a:srgbClr val="FFFFFF"/>
              </a:solidFill>
              <a:effectLst/>
              <a:latin typeface="Menlo" panose="020B0609030804020204" pitchFamily="49" charset="0"/>
            </a:endParaRPr>
          </a:p>
          <a:p>
            <a:pPr marL="457200" lvl="1" indent="0">
              <a:buNone/>
            </a:pPr>
            <a:r>
              <a:rPr lang="en-CA" dirty="0">
                <a:solidFill>
                  <a:srgbClr val="DCDCAA"/>
                </a:solidFill>
                <a:latin typeface="Menlo" panose="020B0609030804020204" pitchFamily="49" charset="0"/>
              </a:rPr>
              <a:t>theme_classic</a:t>
            </a:r>
            <a:r>
              <a:rPr lang="en-US" dirty="0"/>
              <a:t> </a:t>
            </a:r>
            <a:r>
              <a:rPr lang="en-CA" b="0" dirty="0">
                <a:solidFill>
                  <a:srgbClr val="FFFFFF"/>
                </a:solidFill>
                <a:effectLst/>
                <a:latin typeface="Menlo" panose="020B0609030804020204" pitchFamily="49" charset="0"/>
              </a:rPr>
              <a:t>()</a:t>
            </a:r>
            <a:r>
              <a:rPr lang="en-US" dirty="0"/>
              <a:t>  </a:t>
            </a:r>
            <a:r>
              <a:rPr lang="en-CA" b="0" dirty="0">
                <a:solidFill>
                  <a:srgbClr val="7CA668"/>
                </a:solidFill>
                <a:effectLst/>
                <a:latin typeface="Menlo" panose="020B0609030804020204" pitchFamily="49" charset="0"/>
              </a:rPr>
              <a:t># Format background and font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41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1616F-92B7-B134-F335-EDB17F554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45ECCA4-7CC3-0AF3-ED31-29FDA3797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11379405"/>
              </p:ext>
            </p:extLst>
          </p:nvPr>
        </p:nvGraphicFramePr>
        <p:xfrm>
          <a:off x="838200" y="1690688"/>
          <a:ext cx="10386634" cy="384048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5049253">
                  <a:extLst>
                    <a:ext uri="{9D8B030D-6E8A-4147-A177-3AD203B41FA5}">
                      <a16:colId xmlns:a16="http://schemas.microsoft.com/office/drawing/2014/main" val="23861919"/>
                    </a:ext>
                  </a:extLst>
                </a:gridCol>
                <a:gridCol w="5337381">
                  <a:extLst>
                    <a:ext uri="{9D8B030D-6E8A-4147-A177-3AD203B41FA5}">
                      <a16:colId xmlns:a16="http://schemas.microsoft.com/office/drawing/2014/main" val="3731617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chemeClr val="tx2">
                              <a:lumMod val="90000"/>
                            </a:schemeClr>
                          </a:solidFill>
                        </a:rPr>
                        <a:t>Correlation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Simple Linear Regression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69096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Tells us how strongly two things move together</a:t>
                      </a:r>
                      <a:endParaRPr lang="en-US" sz="2400" dirty="0">
                        <a:solidFill>
                          <a:schemeClr val="tx2">
                            <a:lumMod val="90000"/>
                          </a:schemeClr>
                        </a:solidFill>
                      </a:endParaRPr>
                    </a:p>
                    <a:p>
                      <a:pPr marL="342900" indent="-342900">
                        <a:lnSpc>
                          <a:spcPct val="110000"/>
                        </a:lnSpc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Shows direction: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Positive, both go up.  Example: Height ↔ Weight</a:t>
                      </a:r>
                    </a:p>
                    <a:p>
                      <a:pPr marL="800100" marR="0" lvl="1" indent="-34290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2">
                              <a:lumMod val="90000"/>
                            </a:schemeClr>
                          </a:solidFill>
                          <a:cs typeface="Calibri Light" panose="020F0302020204030204" pitchFamily="34" charset="0"/>
                        </a:rPr>
                        <a:t>Negative, one goes up, the other goes down.  Example: Stress levels ↔ Hours of sleep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Allows us to predict one value from another</a:t>
                      </a:r>
                    </a:p>
                    <a:p>
                      <a:pPr marL="342900" indent="-342900">
                        <a:buFont typeface="Courier New" panose="02070309020205020404" pitchFamily="49" charset="0"/>
                        <a:buChar char="o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Builds a line of best fit through the data</a:t>
                      </a:r>
                    </a:p>
                    <a:p>
                      <a:pPr marL="800100" lvl="1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Gives us an equation to make those predictions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Example: Predicting weight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based on 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height, or predicting stress levels 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based on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hours of sleep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60000"/>
                        <a:lumOff val="40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85408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28B0D6-E964-1C23-F562-8031F0D2A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are 2 sets of numbers related?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05D53-A7F9-C2BA-831F-3D51CA14080C}"/>
              </a:ext>
            </a:extLst>
          </p:cNvPr>
          <p:cNvSpPr txBox="1"/>
          <p:nvPr/>
        </p:nvSpPr>
        <p:spPr>
          <a:xfrm>
            <a:off x="838200" y="5765079"/>
            <a:ext cx="109890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Key take-away: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Correlation = how strong is the link?</a:t>
            </a:r>
            <a:b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		     Regression = can we predict one from the other?</a:t>
            </a:r>
          </a:p>
        </p:txBody>
      </p:sp>
    </p:spTree>
    <p:extLst>
      <p:ext uri="{BB962C8B-B14F-4D97-AF65-F5344CB8AC3E}">
        <p14:creationId xmlns:p14="http://schemas.microsoft.com/office/powerpoint/2010/main" val="120107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A9E9F0-2148-B8CB-F068-58E7231F2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32F9E-3A76-5096-1FED-73EA62BDD09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Pearson’s correlation coefficient (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32F9E-3A76-5096-1FED-73EA62BDD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B9F19-C1CC-BDFA-A110-514F4D45D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4869" y="1758156"/>
                <a:ext cx="5680532" cy="462017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ranges from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endParaRPr lang="en-US" sz="2600" dirty="0">
                  <a:solidFill>
                    <a:schemeClr val="bg1"/>
                  </a:solidFill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: perfect positive relationship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: perfect negative relationship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0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: no linear relationship</a:t>
                </a:r>
              </a:p>
              <a:p>
                <a:pPr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What it tells us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The closer 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is to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−1 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sz="26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+1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, the stronger the linear link.</a:t>
                </a:r>
              </a:p>
              <a:p>
                <a:pPr>
                  <a:lnSpc>
                    <a:spcPct val="110000"/>
                  </a:lnSpc>
                  <a:buFont typeface="Courier New" panose="02070309020205020404" pitchFamily="49" charset="0"/>
                  <a:buChar char="o"/>
                </a:pP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The sign shows the direction: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📈</a:t>
                </a: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Positive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&gt; 0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): as one goes up, the other goes up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📉</a:t>
                </a:r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Negative (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𝑟</m:t>
                    </m:r>
                    <m:r>
                      <a:rPr lang="en-US" sz="26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 &lt; 0</m:t>
                    </m:r>
                  </m:oMath>
                </a14:m>
                <a:r>
                  <a:rPr lang="en-US" sz="26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): as one goes up, the other goes down</a:t>
                </a:r>
              </a:p>
              <a:p>
                <a:pPr lvl="1"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endParaRPr lang="en-US" sz="2000" dirty="0">
                  <a:solidFill>
                    <a:schemeClr val="bg1"/>
                  </a:solidFill>
                  <a:cs typeface="Calibri Light" panose="020F0302020204030204" pitchFamily="34" charset="0"/>
                </a:endParaRPr>
              </a:p>
              <a:p>
                <a:pPr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endParaRPr lang="en-US" sz="2400" dirty="0">
                  <a:solidFill>
                    <a:schemeClr val="bg1"/>
                  </a:solidFill>
                  <a:cs typeface="Calibri Light" panose="020F0302020204030204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EB9F19-C1CC-BDFA-A110-514F4D45D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4869" y="1758156"/>
                <a:ext cx="5680532" cy="4620172"/>
              </a:xfrm>
              <a:blipFill>
                <a:blip r:embed="rId4"/>
                <a:stretch>
                  <a:fillRect l="-1336" t="-2466" r="-1559" b="-21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diagram of graphs and equations&#10;&#10;Description automatically generated with medium confidence">
            <a:extLst>
              <a:ext uri="{FF2B5EF4-FFF2-40B4-BE49-F238E27FC236}">
                <a16:creationId xmlns:a16="http://schemas.microsoft.com/office/drawing/2014/main" id="{E5A70E29-9F67-58D9-0933-C939FDA5FF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70" y="1247775"/>
            <a:ext cx="5680530" cy="5058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3599F-BC4D-D793-08FF-BF996114D0BB}"/>
                  </a:ext>
                </a:extLst>
              </p:cNvPr>
              <p:cNvSpPr txBox="1"/>
              <p:nvPr/>
            </p:nvSpPr>
            <p:spPr>
              <a:xfrm>
                <a:off x="6710134" y="6318003"/>
                <a:ext cx="5215166" cy="369332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</a:rPr>
                  <a:t>The closer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is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stronger the relationship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3F3599F-BC4D-D793-08FF-BF996114D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0134" y="6318003"/>
                <a:ext cx="5215166" cy="369332"/>
              </a:xfrm>
              <a:prstGeom prst="rect">
                <a:avLst/>
              </a:prstGeom>
              <a:blipFill>
                <a:blip r:embed="rId6"/>
                <a:stretch>
                  <a:fillRect l="-971" t="-3125" b="-218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19D8B97-0D52-1D43-36DA-D78F742EC7C5}"/>
              </a:ext>
            </a:extLst>
          </p:cNvPr>
          <p:cNvSpPr txBox="1"/>
          <p:nvPr/>
        </p:nvSpPr>
        <p:spPr>
          <a:xfrm>
            <a:off x="6869101" y="1543128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B9E430-1DE1-9F9E-C62A-5DF4F50A89E3}"/>
              </a:ext>
            </a:extLst>
          </p:cNvPr>
          <p:cNvSpPr txBox="1"/>
          <p:nvPr/>
        </p:nvSpPr>
        <p:spPr>
          <a:xfrm>
            <a:off x="9535251" y="1515831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9B1024-1B9B-FA3B-8578-51856449716F}"/>
              </a:ext>
            </a:extLst>
          </p:cNvPr>
          <p:cNvSpPr txBox="1"/>
          <p:nvPr/>
        </p:nvSpPr>
        <p:spPr>
          <a:xfrm>
            <a:off x="6869100" y="3924612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A7EF9-3C29-F172-7A03-5EFFC35D53A3}"/>
              </a:ext>
            </a:extLst>
          </p:cNvPr>
          <p:cNvSpPr txBox="1"/>
          <p:nvPr/>
        </p:nvSpPr>
        <p:spPr>
          <a:xfrm>
            <a:off x="9616254" y="3910964"/>
            <a:ext cx="2147611" cy="1977993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57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7" grpId="0" animBg="1"/>
      <p:bldP spid="7" grpId="1" animBg="1"/>
      <p:bldP spid="9" grpId="0" animBg="1"/>
      <p:bldP spid="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B174A4-98FC-6A2D-DE45-616406C2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 descr="page3image54657440">
            <a:extLst>
              <a:ext uri="{FF2B5EF4-FFF2-40B4-BE49-F238E27FC236}">
                <a16:creationId xmlns:a16="http://schemas.microsoft.com/office/drawing/2014/main" id="{8A7A30DB-38E4-1FF2-75E6-6F4FB043B7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737"/>
          <a:stretch/>
        </p:blipFill>
        <p:spPr bwMode="auto">
          <a:xfrm>
            <a:off x="7486650" y="1027906"/>
            <a:ext cx="4279900" cy="31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217FE5-4A89-F8E9-1D90-9C29DC4F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regression problem: Finding the line of best fit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81032-71DA-28B6-6E29-5A434FB582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789999"/>
                <a:ext cx="6095999" cy="43513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Uses one or more variables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𝑥</m:t>
                    </m:r>
                    <m:r>
                      <a:rPr lang="en-CA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to predict a numeric value of interest (response variable;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).</a:t>
                </a:r>
              </a:p>
              <a:p>
                <a:pPr>
                  <a:lnSpc>
                    <a:spcPct val="20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Examples of applications: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Predicting the price of a house using the size of a house </a:t>
                </a:r>
              </a:p>
              <a:p>
                <a:pPr>
                  <a:lnSpc>
                    <a:spcPct val="100000"/>
                  </a:lnSpc>
                  <a:buFont typeface="Courier New" panose="02070309020205020404" pitchFamily="49" charset="0"/>
                  <a:buChar char="o"/>
                </a:pP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Regression models predict new observation’s response variable based on finding a pattern in the data set of past observations and drawing a </a:t>
                </a:r>
                <a:r>
                  <a:rPr lang="en-US" sz="2400" b="1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line of best fit</a:t>
                </a:r>
                <a:r>
                  <a:rPr lang="en-US" sz="2400" dirty="0">
                    <a:solidFill>
                      <a:schemeClr val="bg1"/>
                    </a:solidFill>
                    <a:cs typeface="Calibri Light" panose="020F0302020204030204" pitchFamily="34" charset="0"/>
                  </a:rPr>
                  <a:t> through it.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81032-71DA-28B6-6E29-5A434FB582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789999"/>
                <a:ext cx="6095999" cy="4351338"/>
              </a:xfrm>
              <a:blipFill>
                <a:blip r:embed="rId4"/>
                <a:stretch>
                  <a:fillRect l="-1455" t="-1166" r="-2287" b="-13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5" name="Picture 1" descr="page3image54657440">
            <a:extLst>
              <a:ext uri="{FF2B5EF4-FFF2-40B4-BE49-F238E27FC236}">
                <a16:creationId xmlns:a16="http://schemas.microsoft.com/office/drawing/2014/main" id="{B58EF58B-05B1-D05D-7DDB-BC87E05DB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736"/>
          <a:stretch/>
        </p:blipFill>
        <p:spPr bwMode="auto">
          <a:xfrm>
            <a:off x="7486650" y="3753852"/>
            <a:ext cx="4279900" cy="310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4900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583A1-C41B-07C7-DA81-69765584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7A76-2E36-038F-43C6-E1F5CD1B7F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i="1" baseline="-25000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CA" sz="3200" i="1" dirty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2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CA" sz="2400" dirty="0">
                  <a:solidFill>
                    <a:schemeClr val="bg1"/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Predictor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</a:t>
                </a:r>
                <a:r>
                  <a:rPr lang="en-CA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factor you’re using to make the prediction (independent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Response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outcome or result you’re trying to predict (dependent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Slope of the line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 </a:t>
                </a:r>
                <a:r>
                  <a:rPr lang="en-CA" sz="2400" dirty="0">
                    <a:solidFill>
                      <a:schemeClr val="bg1"/>
                    </a:solidFill>
                  </a:rPr>
                  <a:t>: 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average change in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for every one-unit change in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bg1"/>
                    </a:solidFill>
                  </a:rPr>
                  <a:t>Y-intercept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) </a:t>
                </a:r>
                <a:r>
                  <a:rPr lang="en-CA" sz="2400" dirty="0">
                    <a:solidFill>
                      <a:schemeClr val="bg1"/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bg1"/>
                    </a:solidFill>
                  </a:rPr>
                  <a:t>The starting value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>
                    <a:solidFill>
                      <a:schemeClr val="bg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487A76-2E36-038F-43C6-E1F5CD1B7F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  <a:blipFill>
                <a:blip r:embed="rId3"/>
                <a:stretch>
                  <a:fillRect l="-820" t="-872" b="-4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81829E82-3024-C6E4-AACB-8F67F840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 regression problem: Finding the line of best fit</a:t>
            </a:r>
          </a:p>
        </p:txBody>
      </p:sp>
    </p:spTree>
    <p:extLst>
      <p:ext uri="{BB962C8B-B14F-4D97-AF65-F5344CB8AC3E}">
        <p14:creationId xmlns:p14="http://schemas.microsoft.com/office/powerpoint/2010/main" val="3623554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A40867-C3D7-256F-AD02-D3A0D6F7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B8272-332A-7B80-94BB-E2941DA0D4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CA" sz="3200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i="1" baseline="-25000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200" i="1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CA" sz="3200" i="1" dirty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CA" sz="3200" b="0" i="1" baseline="-25000" dirty="0" smtClean="0">
                          <a:solidFill>
                            <a:schemeClr val="tx2">
                              <a:lumMod val="9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CA" sz="3200" dirty="0">
                  <a:solidFill>
                    <a:schemeClr val="tx2">
                      <a:lumMod val="90000"/>
                    </a:schemeClr>
                  </a:solidFill>
                </a:endParaRP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Predictor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  <a:r>
                  <a:rPr lang="en-CA" sz="2400" dirty="0">
                    <a:solidFill>
                      <a:schemeClr val="tx2">
                        <a:lumMod val="9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factor you’re using to make the prediction (independent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Response Variable (</a:t>
                </a:r>
                <a14:m>
                  <m:oMath xmlns:m="http://schemas.openxmlformats.org/officeDocument/2006/math">
                    <m:r>
                      <a:rPr lang="en-CA" sz="2400" b="1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outcome or result you’re trying to predict (dependent variable)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Slope of the line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 </a:t>
                </a:r>
                <a:r>
                  <a:rPr lang="en-CA" sz="2400" dirty="0">
                    <a:solidFill>
                      <a:schemeClr val="tx2">
                        <a:lumMod val="90000"/>
                      </a:schemeClr>
                    </a:solidFill>
                  </a:rPr>
                  <a:t>: 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average change in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 for every one-unit change in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.</a:t>
                </a:r>
              </a:p>
              <a:p>
                <a:pPr>
                  <a:buFont typeface="Courier New" panose="02070309020205020404" pitchFamily="49" charset="0"/>
                  <a:buChar char="o"/>
                </a:pPr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Y-intercept (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r>
                      <a:rPr lang="en-CA" sz="2400" b="1" i="1" baseline="-25000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CA" sz="2400" b="1" dirty="0">
                    <a:solidFill>
                      <a:schemeClr val="tx2">
                        <a:lumMod val="90000"/>
                      </a:schemeClr>
                    </a:solidFill>
                  </a:rPr>
                  <a:t>) </a:t>
                </a:r>
                <a:r>
                  <a:rPr lang="en-CA" sz="2400" dirty="0">
                    <a:solidFill>
                      <a:schemeClr val="tx2">
                        <a:lumMod val="90000"/>
                      </a:schemeClr>
                    </a:solidFill>
                  </a:rPr>
                  <a:t>:</a:t>
                </a:r>
              </a:p>
              <a:p>
                <a:pPr lvl="1"/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The starting value of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CA" i="1" dirty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CA" i="1" dirty="0" smtClean="0">
                        <a:solidFill>
                          <a:schemeClr val="tx2">
                            <a:lumMod val="90000"/>
                          </a:schemeClr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CA" dirty="0">
                    <a:solidFill>
                      <a:schemeClr val="tx2">
                        <a:lumMod val="90000"/>
                      </a:schemeClr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AB8272-332A-7B80-94BB-E2941DA0D4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64978"/>
                <a:ext cx="10835243" cy="4351338"/>
              </a:xfrm>
              <a:blipFill>
                <a:blip r:embed="rId3"/>
                <a:stretch>
                  <a:fillRect l="-820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ACEFD144-4C2B-BF4C-4BA4-D529EF106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From correlation to prediction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26EE23-4849-DDED-0472-07F2778CB536}"/>
                  </a:ext>
                </a:extLst>
              </p:cNvPr>
              <p:cNvSpPr txBox="1"/>
              <p:nvPr/>
            </p:nvSpPr>
            <p:spPr>
              <a:xfrm>
                <a:off x="1755239" y="3066208"/>
                <a:ext cx="8681522" cy="1938992"/>
              </a:xfrm>
              <a:prstGeom prst="rect">
                <a:avLst/>
              </a:prstGeom>
              <a:solidFill>
                <a:schemeClr val="tx2"/>
              </a:solidFill>
              <a:ln w="76200">
                <a:solidFill>
                  <a:schemeClr val="bg1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CA" sz="2400" b="1" dirty="0">
                  <a:solidFill>
                    <a:schemeClr val="bg1"/>
                  </a:solidFill>
                </a:endParaRPr>
              </a:p>
              <a:p>
                <a:pPr lvl="0"/>
                <a:r>
                  <a:rPr lang="en-CA" sz="2400" b="1" dirty="0">
                    <a:solidFill>
                      <a:schemeClr val="bg1"/>
                    </a:solidFill>
                  </a:rPr>
                  <a:t>Linear regression</a:t>
                </a:r>
                <a:r>
                  <a:rPr lang="en-CA" sz="2400" dirty="0">
                    <a:solidFill>
                      <a:schemeClr val="bg1"/>
                    </a:solidFill>
                  </a:rPr>
                  <a:t> goes beyond correlation by estimating a </a:t>
                </a:r>
                <a:r>
                  <a:rPr lang="en-CA" sz="2400" b="1" dirty="0">
                    <a:solidFill>
                      <a:schemeClr val="bg1"/>
                    </a:solidFill>
                  </a:rPr>
                  <a:t>slope</a:t>
                </a:r>
                <a:r>
                  <a:rPr lang="en-CA" sz="2400" dirty="0">
                    <a:solidFill>
                      <a:schemeClr val="bg1"/>
                    </a:solidFill>
                  </a:rPr>
                  <a:t> that shows </a:t>
                </a:r>
                <a:r>
                  <a:rPr lang="en-CA" sz="2400" i="1" dirty="0">
                    <a:solidFill>
                      <a:schemeClr val="bg1"/>
                    </a:solidFill>
                  </a:rPr>
                  <a:t>how much </a:t>
                </a:r>
                <a14:m>
                  <m:oMath xmlns:m="http://schemas.openxmlformats.org/officeDocument/2006/math">
                    <m:r>
                      <a:rPr lang="en-CA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CA" sz="2400" i="1" dirty="0">
                    <a:solidFill>
                      <a:schemeClr val="bg1"/>
                    </a:solidFill>
                  </a:rPr>
                  <a:t> changes when </a:t>
                </a:r>
                <a14:m>
                  <m:oMath xmlns:m="http://schemas.openxmlformats.org/officeDocument/2006/math">
                    <m:r>
                      <a:rPr lang="en-CA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CA" sz="2400" i="1" dirty="0">
                    <a:solidFill>
                      <a:schemeClr val="bg1"/>
                    </a:solidFill>
                  </a:rPr>
                  <a:t> increases by one unit</a:t>
                </a:r>
                <a:r>
                  <a:rPr lang="en-CA" sz="2400" dirty="0">
                    <a:solidFill>
                      <a:schemeClr val="bg1"/>
                    </a:solidFill>
                  </a:rPr>
                  <a:t> and providing an </a:t>
                </a:r>
                <a:r>
                  <a:rPr lang="en-CA" sz="2400" b="1" dirty="0">
                    <a:solidFill>
                      <a:schemeClr val="bg1"/>
                    </a:solidFill>
                  </a:rPr>
                  <a:t>equation</a:t>
                </a:r>
                <a:r>
                  <a:rPr lang="en-CA" sz="2400" dirty="0">
                    <a:solidFill>
                      <a:schemeClr val="bg1"/>
                    </a:solidFill>
                  </a:rPr>
                  <a:t> that can be used to </a:t>
                </a:r>
                <a:r>
                  <a:rPr lang="en-CA" sz="2400" b="1" dirty="0">
                    <a:solidFill>
                      <a:schemeClr val="bg1"/>
                    </a:solidFill>
                  </a:rPr>
                  <a:t>predict 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CA" sz="2400" b="1" dirty="0">
                    <a:solidFill>
                      <a:schemeClr val="bg1"/>
                    </a:solidFill>
                  </a:rPr>
                  <a:t> from </a:t>
                </a:r>
                <a14:m>
                  <m:oMath xmlns:m="http://schemas.openxmlformats.org/officeDocument/2006/math">
                    <m:r>
                      <a:rPr lang="en-CA" sz="2400" b="1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CA" sz="240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126EE23-4849-DDED-0472-07F2778C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239" y="3066208"/>
                <a:ext cx="8681522" cy="1938992"/>
              </a:xfrm>
              <a:prstGeom prst="rect">
                <a:avLst/>
              </a:prstGeom>
              <a:blipFill>
                <a:blip r:embed="rId4"/>
                <a:stretch>
                  <a:fillRect l="-724" r="-289"/>
                </a:stretch>
              </a:blipFill>
              <a:ln w="76200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907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997C7C-C6F0-D53C-FF2D-BEDDFD961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09AF6-28AB-A3AE-12A1-3461E0AA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Example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76FB-642A-9907-554C-9149DAFC0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128" y="1537587"/>
            <a:ext cx="7814295" cy="435133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cs typeface="Calibri Light" panose="020F0302020204030204" pitchFamily="34" charset="0"/>
              </a:rPr>
              <a:t>We’ll use housing data from Sacramento to see if we can predict sale price from house size.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bg1"/>
                </a:solidFill>
                <a:cs typeface="Calibri Light" panose="020F0302020204030204" pitchFamily="34" charset="0"/>
              </a:rPr>
              <a:t>Key features: 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Houses (rows)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A single predictor or explanatory variable (house size, in square feet)</a:t>
            </a:r>
          </a:p>
          <a:p>
            <a:pPr lvl="1"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cs typeface="Calibri Light" panose="020F0302020204030204" pitchFamily="34" charset="0"/>
              </a:rPr>
              <a:t>Numeric response variable or outcome (house sale price, in USD)</a:t>
            </a:r>
          </a:p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bg1"/>
              </a:solidFill>
              <a:cs typeface="Calibri Light" panose="020F0302020204030204" pitchFamily="34" charset="0"/>
            </a:endParaRPr>
          </a:p>
        </p:txBody>
      </p:sp>
      <p:pic>
        <p:nvPicPr>
          <p:cNvPr id="3074" name="Picture 2" descr="House clipart Images - Free Download on Freepik">
            <a:extLst>
              <a:ext uri="{FF2B5EF4-FFF2-40B4-BE49-F238E27FC236}">
                <a16:creationId xmlns:a16="http://schemas.microsoft.com/office/drawing/2014/main" id="{FF60BFF2-73F2-3BF2-92D9-4E80A6325A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451" y="2581987"/>
            <a:ext cx="2415639" cy="241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B470CA9-7946-CFEC-FBB5-2021C7A2E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1162" y="4997626"/>
            <a:ext cx="930215" cy="1183234"/>
          </a:xfrm>
          <a:prstGeom prst="rect">
            <a:avLst/>
          </a:prstGeom>
        </p:spPr>
      </p:pic>
      <p:pic>
        <p:nvPicPr>
          <p:cNvPr id="3076" name="Picture 4" descr="Hand drawn cartoon dollar sign illustration | Free Vector">
            <a:extLst>
              <a:ext uri="{FF2B5EF4-FFF2-40B4-BE49-F238E27FC236}">
                <a16:creationId xmlns:a16="http://schemas.microsoft.com/office/drawing/2014/main" id="{DFE938BC-09E2-9851-5A4E-778351E90E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31" t="11058" r="24649" b="8694"/>
          <a:stretch/>
        </p:blipFill>
        <p:spPr bwMode="auto">
          <a:xfrm>
            <a:off x="8516423" y="2858837"/>
            <a:ext cx="930215" cy="1297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449108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6161</Words>
  <Application>Microsoft Macintosh PowerPoint</Application>
  <PresentationFormat>Widescreen</PresentationFormat>
  <Paragraphs>512</Paragraphs>
  <Slides>31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Aptos</vt:lpstr>
      <vt:lpstr>Aptos Display</vt:lpstr>
      <vt:lpstr>Arial</vt:lpstr>
      <vt:lpstr>Calibri Light</vt:lpstr>
      <vt:lpstr>Cambria Math</vt:lpstr>
      <vt:lpstr>Canva Sans</vt:lpstr>
      <vt:lpstr>Canva Sans Bold</vt:lpstr>
      <vt:lpstr>Courier</vt:lpstr>
      <vt:lpstr>Courier New</vt:lpstr>
      <vt:lpstr>Menlo</vt:lpstr>
      <vt:lpstr>Roboto Mono</vt:lpstr>
      <vt:lpstr>Wingdings</vt:lpstr>
      <vt:lpstr>1_Office Theme</vt:lpstr>
      <vt:lpstr>Correlation &amp;  Simple Linear Regression</vt:lpstr>
      <vt:lpstr>Learning objectives</vt:lpstr>
      <vt:lpstr>How are 2 sets of numbers related?</vt:lpstr>
      <vt:lpstr>How are 2 sets of numbers related?</vt:lpstr>
      <vt:lpstr>The Pearson’s correlation coefficient (r)</vt:lpstr>
      <vt:lpstr>The regression problem: Finding the line of best fit</vt:lpstr>
      <vt:lpstr>The regression problem: Finding the line of best fit</vt:lpstr>
      <vt:lpstr>From correlation to prediction</vt:lpstr>
      <vt:lpstr>Example data set</vt:lpstr>
      <vt:lpstr>Data visualization</vt:lpstr>
      <vt:lpstr>Simple linear regression</vt:lpstr>
      <vt:lpstr>PowerPoint Presentation</vt:lpstr>
      <vt:lpstr>PowerPoint Presentation</vt:lpstr>
      <vt:lpstr>Choosing the line of best fit</vt:lpstr>
      <vt:lpstr>PowerPoint Presentation</vt:lpstr>
      <vt:lpstr>PowerPoint Presentation</vt:lpstr>
      <vt:lpstr>Putting it all together</vt:lpstr>
      <vt:lpstr>Load in packages</vt:lpstr>
      <vt:lpstr>Load and preview dataset</vt:lpstr>
      <vt:lpstr>Perform Pearson’s correlation</vt:lpstr>
      <vt:lpstr>Perform simple linear regression</vt:lpstr>
      <vt:lpstr>Plot the line of best fit</vt:lpstr>
      <vt:lpstr>Evaluate model fit: RMSE</vt:lpstr>
      <vt:lpstr>Evaluate model fit: R2</vt:lpstr>
      <vt:lpstr>PowerPoint Presentation</vt:lpstr>
      <vt:lpstr>Thank you!</vt:lpstr>
      <vt:lpstr>PowerPoint Presentation</vt:lpstr>
      <vt:lpstr>Exploratory data analysis</vt:lpstr>
      <vt:lpstr>R code</vt:lpstr>
      <vt:lpstr>R code</vt:lpstr>
      <vt:lpstr>R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 Gallucci</dc:creator>
  <cp:lastModifiedBy>Julia Gallucci</cp:lastModifiedBy>
  <cp:revision>227</cp:revision>
  <dcterms:created xsi:type="dcterms:W3CDTF">2025-10-24T17:17:16Z</dcterms:created>
  <dcterms:modified xsi:type="dcterms:W3CDTF">2025-10-30T18:54:34Z</dcterms:modified>
</cp:coreProperties>
</file>