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28.jpeg" ContentType="image/jpeg"/>
  <Override PartName="/ppt/media/image1.png" ContentType="image/png"/>
  <Override PartName="/ppt/media/image8.png" ContentType="image/png"/>
  <Override PartName="/ppt/media/image38.png" ContentType="image/png"/>
  <Override PartName="/ppt/media/image2.jpeg" ContentType="image/jpeg"/>
  <Override PartName="/ppt/media/image9.jpeg" ContentType="image/jpeg"/>
  <Override PartName="/ppt/media/image17.jpeg" ContentType="image/jpeg"/>
  <Override PartName="/ppt/media/image3.png" ContentType="image/png"/>
  <Override PartName="/ppt/media/image4.jpeg" ContentType="image/jpeg"/>
  <Override PartName="/ppt/media/image7.png" ContentType="image/png"/>
  <Override PartName="/ppt/media/image5.jpeg" ContentType="image/jpeg"/>
  <Override PartName="/ppt/media/image6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44.png" ContentType="image/png"/>
  <Override PartName="/ppt/media/image20.jpeg" ContentType="image/jpe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4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F6E0ED0-F723-4185-8039-94DB49E57A05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0B3466-E0BC-425A-A418-582B8BDDB55F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88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A32480-3A2B-4972-ABF1-E676901CD1B7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Eigenwiderstand erwähnen</a:t>
            </a:r>
            <a:endParaRPr b="0" lang="de-DE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Breit einsetzbar -&gt; viele Nutzen, beispiele erzählen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FEC609-3D23-4D4B-A93A-59625A16A716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Widerstandsänderung so klein -&gt; wird als spannungsänderung in eine Wheatstone Brücke ausgewertet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A2E3035-4DD3-47FD-A9C4-92EF5248F118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8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4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5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0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41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6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53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9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70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5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76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7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1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6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87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92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93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4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8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3" name="Line 104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>
            <a:solidFill>
              <a:srgbClr val="d056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05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5" name="PlaceHolder 10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43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9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60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65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166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1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6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77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183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4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5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88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93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4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195" name="Line 54"/>
            <p:cNvSpPr/>
            <p:nvPr/>
          </p:nvSpPr>
          <p:spPr>
            <a:xfrm>
              <a:off x="6098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Line 55"/>
            <p:cNvSpPr/>
            <p:nvPr/>
          </p:nvSpPr>
          <p:spPr>
            <a:xfrm>
              <a:off x="1829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Line 56"/>
            <p:cNvSpPr/>
            <p:nvPr/>
          </p:nvSpPr>
          <p:spPr>
            <a:xfrm>
              <a:off x="30481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57"/>
            <p:cNvSpPr/>
            <p:nvPr/>
          </p:nvSpPr>
          <p:spPr>
            <a:xfrm>
              <a:off x="426744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Line 58"/>
            <p:cNvSpPr/>
            <p:nvPr/>
          </p:nvSpPr>
          <p:spPr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Line 59"/>
            <p:cNvSpPr/>
            <p:nvPr/>
          </p:nvSpPr>
          <p:spPr>
            <a:xfrm>
              <a:off x="670572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Line 60"/>
            <p:cNvSpPr/>
            <p:nvPr/>
          </p:nvSpPr>
          <p:spPr>
            <a:xfrm>
              <a:off x="79246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Line 61"/>
            <p:cNvSpPr/>
            <p:nvPr/>
          </p:nv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Line 62"/>
            <p:cNvSpPr/>
            <p:nvPr/>
          </p:nvSpPr>
          <p:spPr>
            <a:xfrm>
              <a:off x="103629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Line 63"/>
            <p:cNvSpPr/>
            <p:nvPr/>
          </p:nvSpPr>
          <p:spPr>
            <a:xfrm>
              <a:off x="1158228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Line 64"/>
            <p:cNvSpPr/>
            <p:nvPr/>
          </p:nvSpPr>
          <p:spPr>
            <a:xfrm>
              <a:off x="2520" y="3862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Line 65"/>
            <p:cNvSpPr/>
            <p:nvPr/>
          </p:nvSpPr>
          <p:spPr>
            <a:xfrm>
              <a:off x="2520" y="16110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Line 66"/>
            <p:cNvSpPr/>
            <p:nvPr/>
          </p:nvSpPr>
          <p:spPr>
            <a:xfrm>
              <a:off x="2520" y="28357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Line 67"/>
            <p:cNvSpPr/>
            <p:nvPr/>
          </p:nvSpPr>
          <p:spPr>
            <a:xfrm>
              <a:off x="2520" y="406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Line 68"/>
            <p:cNvSpPr/>
            <p:nvPr/>
          </p:nvSpPr>
          <p:spPr>
            <a:xfrm>
              <a:off x="2520" y="528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Line 69"/>
            <p:cNvSpPr/>
            <p:nvPr/>
          </p:nvSpPr>
          <p:spPr>
            <a:xfrm>
              <a:off x="2520" y="650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1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212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7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218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23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8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229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4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235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0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45" name="Line 104"/>
          <p:cNvSpPr/>
          <p:nvPr/>
        </p:nvSpPr>
        <p:spPr>
          <a:xfrm>
            <a:off x="1295280" y="5294160"/>
            <a:ext cx="9601200" cy="0"/>
          </a:xfrm>
          <a:prstGeom prst="line">
            <a:avLst/>
          </a:prstGeom>
          <a:ln w="12600">
            <a:solidFill>
              <a:srgbClr val="d056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PlaceHolder 105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7" name="PlaceHolder 10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8" name="PlaceHolder 10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286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02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03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08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309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0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1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2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3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14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19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20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25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326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7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8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9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0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31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3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36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PlaceHolder 5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8" name="PlaceHolder 5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376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92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93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4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5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98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399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3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04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6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7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8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09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410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15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416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7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8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9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0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21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26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PlaceHolder 5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28" name="PlaceHolder 5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29" name="PlaceHolder 5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467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83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484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5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6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7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8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89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490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5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6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7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8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00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501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2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4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06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507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12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3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5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7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PlaceHolder 5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19" name="PlaceHolder 5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20" name="PlaceHolder 5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21" name="PlaceHolder 56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22" name="PlaceHolder 57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560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1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2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3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4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5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6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577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8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1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82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583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4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5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6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87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88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0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3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594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5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6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8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99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600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1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2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3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4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05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6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7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8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10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PlaceHolder 5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12" name="PlaceHolder 5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650" name="Line 2"/>
            <p:cNvSpPr/>
            <p:nvPr/>
          </p:nvSpPr>
          <p:spPr>
            <a:xfrm>
              <a:off x="6098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1" name="Line 3"/>
            <p:cNvSpPr/>
            <p:nvPr/>
          </p:nvSpPr>
          <p:spPr>
            <a:xfrm>
              <a:off x="18291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2" name="Line 4"/>
            <p:cNvSpPr/>
            <p:nvPr/>
          </p:nvSpPr>
          <p:spPr>
            <a:xfrm>
              <a:off x="30481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3" name="Line 5"/>
            <p:cNvSpPr/>
            <p:nvPr/>
          </p:nvSpPr>
          <p:spPr>
            <a:xfrm>
              <a:off x="426744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" name="Line 6"/>
            <p:cNvSpPr/>
            <p:nvPr/>
          </p:nvSpPr>
          <p:spPr>
            <a:xfrm>
              <a:off x="54864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" name="Line 7"/>
            <p:cNvSpPr/>
            <p:nvPr/>
          </p:nvSpPr>
          <p:spPr>
            <a:xfrm>
              <a:off x="670572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" name="Line 8"/>
            <p:cNvSpPr/>
            <p:nvPr/>
          </p:nvSpPr>
          <p:spPr>
            <a:xfrm>
              <a:off x="79246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7" name="Line 9"/>
            <p:cNvSpPr/>
            <p:nvPr/>
          </p:nvSpPr>
          <p:spPr>
            <a:xfrm>
              <a:off x="914400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8" name="Line 10"/>
            <p:cNvSpPr/>
            <p:nvPr/>
          </p:nvSpPr>
          <p:spPr>
            <a:xfrm>
              <a:off x="1036296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9" name="Line 11"/>
            <p:cNvSpPr/>
            <p:nvPr/>
          </p:nvSpPr>
          <p:spPr>
            <a:xfrm>
              <a:off x="11582280" y="-195840"/>
              <a:ext cx="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Line 12"/>
            <p:cNvSpPr/>
            <p:nvPr/>
          </p:nvSpPr>
          <p:spPr>
            <a:xfrm>
              <a:off x="2520" y="19044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1" name="Line 13"/>
            <p:cNvSpPr/>
            <p:nvPr/>
          </p:nvSpPr>
          <p:spPr>
            <a:xfrm>
              <a:off x="2520" y="141516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2" name="Line 14"/>
            <p:cNvSpPr/>
            <p:nvPr/>
          </p:nvSpPr>
          <p:spPr>
            <a:xfrm>
              <a:off x="2520" y="26398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3" name="Line 15"/>
            <p:cNvSpPr/>
            <p:nvPr/>
          </p:nvSpPr>
          <p:spPr>
            <a:xfrm>
              <a:off x="2520" y="386460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4" name="Line 16"/>
            <p:cNvSpPr/>
            <p:nvPr/>
          </p:nvSpPr>
          <p:spPr>
            <a:xfrm>
              <a:off x="2520" y="508932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Line 17"/>
            <p:cNvSpPr/>
            <p:nvPr/>
          </p:nvSpPr>
          <p:spPr>
            <a:xfrm>
              <a:off x="2520" y="6313680"/>
              <a:ext cx="12189240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66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667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672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673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4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5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6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7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78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3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684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689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690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1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2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3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94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95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00" name="Line 52"/>
          <p:cNvSpPr/>
          <p:nvPr/>
        </p:nvSpPr>
        <p:spPr>
          <a:xfrm>
            <a:off x="609480" y="6172200"/>
            <a:ext cx="10972800" cy="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PlaceHolder 5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02" name="PlaceHolder 5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5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5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5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5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846720" y="1793160"/>
            <a:ext cx="10497600" cy="26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76000"/>
              </a:lnSpc>
            </a:pPr>
            <a:r>
              <a:rPr b="1" lang="de-DE" sz="6600" spc="-1" strike="noStrike">
                <a:solidFill>
                  <a:srgbClr val="2d2e2d"/>
                </a:solidFill>
                <a:latin typeface="Arial"/>
                <a:ea typeface="DejaVu Sans"/>
              </a:rPr>
              <a:t>Schaltung zur Auswertung von Dehnungsmessstreifen</a:t>
            </a:r>
            <a:endParaRPr b="0" lang="de-DE" sz="66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1293840" y="5432400"/>
            <a:ext cx="96033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Alma Kielstein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Julia Gancz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47" name="CustomShape 3"/>
          <p:cNvSpPr/>
          <p:nvPr/>
        </p:nvSpPr>
        <p:spPr>
          <a:xfrm>
            <a:off x="2192040" y="4758480"/>
            <a:ext cx="96033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Vertiefungsprojekt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IMSAS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a43f27"/>
                </a:solidFill>
                <a:latin typeface="Arial"/>
                <a:ea typeface="DejaVu Sans"/>
              </a:rPr>
              <a:t>26.07.2019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Instrumentenverstärker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96" name="CustomShape 2"/>
          <p:cNvSpPr/>
          <p:nvPr/>
        </p:nvSpPr>
        <p:spPr>
          <a:xfrm>
            <a:off x="1295280" y="1981080"/>
            <a:ext cx="468432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Messbrückensignal verstärken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Vorgeschaltetes Potentiometer R</a:t>
            </a:r>
            <a:r>
              <a:rPr b="0" lang="de-DE" sz="2000" spc="-1" strike="noStrike" baseline="-33000">
                <a:solidFill>
                  <a:srgbClr val="2d2e2d"/>
                </a:solidFill>
                <a:latin typeface="Arial"/>
                <a:ea typeface="DejaVu Sans"/>
              </a:rPr>
              <a:t>G</a:t>
            </a: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 regelt Verstärkungsfaktor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Versorgungsspannung +-6V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Mögliche Verstärkung G von 1 bis 10000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Begrenzung des Ausgangssignal durch die Versorgungsspannung. Es kann nicht darüber hinaus verstärkt werden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797" name="" descr=""/>
          <p:cNvPicPr/>
          <p:nvPr/>
        </p:nvPicPr>
        <p:blipFill>
          <a:blip r:embed="rId1"/>
          <a:stretch/>
        </p:blipFill>
        <p:spPr>
          <a:xfrm>
            <a:off x="6215040" y="2304000"/>
            <a:ext cx="5016600" cy="29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Anzeige</a:t>
            </a:r>
            <a:r>
              <a:rPr b="0" lang="de-DE" sz="1800" spc="-1" strike="noStrike">
                <a:solidFill>
                  <a:srgbClr val="2d2e2d"/>
                </a:solidFill>
                <a:latin typeface="Arial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1295280" y="1981080"/>
            <a:ext cx="468432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Anzeige des Ausgangssignals durch Auslesen per Arduino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Auslesen der Brückenspannung zum Abgleichen der Wheatstonebrücke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Auslesen des verstärkten Signals zur Auswertung der Sensoren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Nutzen der Funktion „Serieller Plotter“ 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800" name="" descr=""/>
          <p:cNvPicPr/>
          <p:nvPr/>
        </p:nvPicPr>
        <p:blipFill>
          <a:blip r:embed="rId1"/>
          <a:stretch/>
        </p:blipFill>
        <p:spPr>
          <a:xfrm>
            <a:off x="6215040" y="2104560"/>
            <a:ext cx="4684320" cy="35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1239120" y="720000"/>
            <a:ext cx="849132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1. Simulation Spannungsversorgung: </a:t>
            </a:r>
            <a:endParaRPr b="1" lang="de-DE" sz="3200" spc="-1" strike="noStrike">
              <a:solidFill>
                <a:srgbClr val="c9211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</a:rPr>
              <a:t>Spannungsteiler, Impedanzwandler, Inverter</a:t>
            </a:r>
            <a:endParaRPr b="1" lang="de-DE" sz="3200" spc="-1" strike="noStrike">
              <a:solidFill>
                <a:srgbClr val="c9211e"/>
              </a:solidFill>
              <a:latin typeface="Arial"/>
              <a:ea typeface="DejaVu Sans"/>
            </a:endParaRPr>
          </a:p>
        </p:txBody>
      </p:sp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1152000" y="3096000"/>
            <a:ext cx="4104000" cy="2988000"/>
          </a:xfrm>
          <a:prstGeom prst="rect">
            <a:avLst/>
          </a:prstGeom>
          <a:ln>
            <a:noFill/>
          </a:ln>
        </p:spPr>
      </p:pic>
      <p:pic>
        <p:nvPicPr>
          <p:cNvPr id="803" name="" descr=""/>
          <p:cNvPicPr/>
          <p:nvPr/>
        </p:nvPicPr>
        <p:blipFill>
          <a:blip r:embed="rId2"/>
          <a:stretch/>
        </p:blipFill>
        <p:spPr>
          <a:xfrm>
            <a:off x="5465160" y="3240000"/>
            <a:ext cx="6342840" cy="2817720"/>
          </a:xfrm>
          <a:prstGeom prst="rect">
            <a:avLst/>
          </a:prstGeom>
          <a:ln>
            <a:noFill/>
          </a:ln>
        </p:spPr>
      </p:pic>
      <p:sp>
        <p:nvSpPr>
          <p:cNvPr id="804" name="TextShape 2"/>
          <p:cNvSpPr txBox="1"/>
          <p:nvPr/>
        </p:nvSpPr>
        <p:spPr>
          <a:xfrm>
            <a:off x="6147720" y="2114640"/>
            <a:ext cx="49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Eingangsspannung: V(n002) = 6,066 V</a:t>
            </a:r>
            <a:br/>
            <a:r>
              <a:rPr b="0" lang="de-DE" sz="1800" spc="-1" strike="noStrike">
                <a:latin typeface="Arial"/>
              </a:rPr>
              <a:t>Ausgangsspannung: V(n006) = - 6,066 V</a:t>
            </a: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5" name="Formula 3"/>
              <p:cNvSpPr txBox="1"/>
              <p:nvPr/>
            </p:nvSpPr>
            <p:spPr>
              <a:xfrm>
                <a:off x="1008000" y="2137320"/>
                <a:ext cx="3979440" cy="598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9</m:t>
                    </m:r>
                    <m:f>
                      <m:num>
                        <m:r>
                          <m:t xml:space="preserve">V</m:t>
                        </m:r>
                        <m:r>
                          <m:t xml:space="preserve">⋅</m:t>
                        </m:r>
                        <m:r>
                          <m:t xml:space="preserve">6</m:t>
                        </m:r>
                        <m:r>
                          <m:t xml:space="preserve">,78</m:t>
                        </m:r>
                        <m:r>
                          <m:t xml:space="preserve">k</m:t>
                        </m:r>
                        <m:r>
                          <m:t xml:space="preserve">Ω</m:t>
                        </m:r>
                      </m:num>
                      <m:den>
                        <m:r>
                          <m:t xml:space="preserve">3</m:t>
                        </m:r>
                        <m:r>
                          <m:t xml:space="preserve">,28</m:t>
                        </m:r>
                        <m:r>
                          <m:t xml:space="preserve">k</m:t>
                        </m:r>
                        <m:r>
                          <m:t xml:space="preserve">Ω</m:t>
                        </m:r>
                        <m:r>
                          <m:t xml:space="preserve">+</m:t>
                        </m:r>
                        <m:r>
                          <m:t xml:space="preserve">6</m:t>
                        </m:r>
                        <m:r>
                          <m:t xml:space="preserve">,78</m:t>
                        </m:r>
                        <m:r>
                          <m:t xml:space="preserve">k</m:t>
                        </m:r>
                        <m:r>
                          <m:t xml:space="preserve">Ω</m:t>
                        </m:r>
                      </m:den>
                    </m:f>
                    <m:r>
                      <m:t xml:space="preserve">=</m:t>
                    </m:r>
                    <m:r>
                      <m:t xml:space="preserve">6</m:t>
                    </m:r>
                    <m:r>
                      <m:t xml:space="preserve">,066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2. Simulatio</a:t>
            </a: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n Wheatstone</a:t>
            </a: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Brücke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07" name="" descr=""/>
          <p:cNvPicPr/>
          <p:nvPr/>
        </p:nvPicPr>
        <p:blipFill>
          <a:blip r:embed="rId1"/>
          <a:stretch/>
        </p:blipFill>
        <p:spPr>
          <a:xfrm>
            <a:off x="1138680" y="1872000"/>
            <a:ext cx="3260520" cy="4104000"/>
          </a:xfrm>
          <a:prstGeom prst="rect">
            <a:avLst/>
          </a:prstGeom>
          <a:ln>
            <a:noFill/>
          </a:ln>
        </p:spPr>
      </p:pic>
      <p:pic>
        <p:nvPicPr>
          <p:cNvPr id="808" name="" descr=""/>
          <p:cNvPicPr/>
          <p:nvPr/>
        </p:nvPicPr>
        <p:blipFill>
          <a:blip r:embed="rId2"/>
          <a:stretch/>
        </p:blipFill>
        <p:spPr>
          <a:xfrm>
            <a:off x="5611680" y="3126240"/>
            <a:ext cx="4684320" cy="2633760"/>
          </a:xfrm>
          <a:prstGeom prst="rect">
            <a:avLst/>
          </a:prstGeom>
          <a:ln>
            <a:noFill/>
          </a:ln>
        </p:spPr>
      </p:pic>
      <p:sp>
        <p:nvSpPr>
          <p:cNvPr id="809" name="CustomShape 2"/>
          <p:cNvSpPr/>
          <p:nvPr/>
        </p:nvSpPr>
        <p:spPr>
          <a:xfrm>
            <a:off x="1368000" y="1645920"/>
            <a:ext cx="6191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810" name="Formula 3"/>
              <p:cNvSpPr txBox="1"/>
              <p:nvPr/>
            </p:nvSpPr>
            <p:spPr>
              <a:xfrm>
                <a:off x="4968000" y="2016000"/>
                <a:ext cx="4798080" cy="669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b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r>
                      <m:t xml:space="preserve">+</m:t>
                    </m:r>
                    <m:r>
                      <m:t xml:space="preserve"> </m:t>
                    </m:r>
                    <m:r>
                      <m:t xml:space="preserve">−</m:t>
                    </m:r>
                    <m:r>
                      <m:t xml:space="preserve"> </m:t>
                    </m:r>
                    <m:r>
                      <m:t xml:space="preserve">V</m:t>
                    </m:r>
                    <m:r>
                      <m:t xml:space="preserve">−</m:t>
                    </m:r>
                    <m:r>
                      <m:t xml:space="preserve"> </m:t>
                    </m:r>
                    <m:r>
                      <m:t xml:space="preserve">mit</m:t>
                    </m:r>
                    <m:r>
                      <m:t xml:space="preserve"> </m:t>
                    </m:r>
                    <m:r>
                      <m:t xml:space="preserve">V</m:t>
                    </m:r>
                    <m:r>
                      <m:t xml:space="preserve">+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f>
                      <m:num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⋅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num>
                      <m:den>
                        <m:r>
                          <m:t xml:space="preserve">DMS</m:t>
                        </m:r>
                        <m:r>
                          <m:t xml:space="preserve">+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3. Simulation</a:t>
            </a: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 Verstärker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12" name="" descr=""/>
          <p:cNvPicPr/>
          <p:nvPr/>
        </p:nvPicPr>
        <p:blipFill>
          <a:blip r:embed="rId1"/>
          <a:stretch/>
        </p:blipFill>
        <p:spPr>
          <a:xfrm>
            <a:off x="905400" y="1512000"/>
            <a:ext cx="3486600" cy="1816200"/>
          </a:xfrm>
          <a:prstGeom prst="rect">
            <a:avLst/>
          </a:prstGeom>
          <a:ln>
            <a:noFill/>
          </a:ln>
        </p:spPr>
      </p:pic>
      <p:pic>
        <p:nvPicPr>
          <p:cNvPr id="813" name="" descr=""/>
          <p:cNvPicPr/>
          <p:nvPr/>
        </p:nvPicPr>
        <p:blipFill>
          <a:blip r:embed="rId2"/>
          <a:stretch/>
        </p:blipFill>
        <p:spPr>
          <a:xfrm>
            <a:off x="1195560" y="4203720"/>
            <a:ext cx="4334760" cy="1906560"/>
          </a:xfrm>
          <a:prstGeom prst="rect">
            <a:avLst/>
          </a:prstGeom>
          <a:ln>
            <a:noFill/>
          </a:ln>
        </p:spPr>
      </p:pic>
      <p:pic>
        <p:nvPicPr>
          <p:cNvPr id="814" name="" descr=""/>
          <p:cNvPicPr/>
          <p:nvPr/>
        </p:nvPicPr>
        <p:blipFill>
          <a:blip r:embed="rId3"/>
          <a:stretch/>
        </p:blipFill>
        <p:spPr>
          <a:xfrm>
            <a:off x="6805440" y="3953520"/>
            <a:ext cx="3850560" cy="2166480"/>
          </a:xfrm>
          <a:prstGeom prst="rect">
            <a:avLst/>
          </a:prstGeom>
          <a:ln>
            <a:noFill/>
          </a:ln>
        </p:spPr>
      </p:pic>
      <p:pic>
        <p:nvPicPr>
          <p:cNvPr id="815" name="" descr=""/>
          <p:cNvPicPr/>
          <p:nvPr/>
        </p:nvPicPr>
        <p:blipFill>
          <a:blip r:embed="rId4"/>
          <a:stretch/>
        </p:blipFill>
        <p:spPr>
          <a:xfrm>
            <a:off x="6821640" y="1522440"/>
            <a:ext cx="3690360" cy="2077560"/>
          </a:xfrm>
          <a:prstGeom prst="rect">
            <a:avLst/>
          </a:prstGeom>
          <a:ln>
            <a:noFill/>
          </a:ln>
        </p:spPr>
      </p:pic>
      <p:sp>
        <p:nvSpPr>
          <p:cNvPr id="816" name="CustomShape 2"/>
          <p:cNvSpPr/>
          <p:nvPr/>
        </p:nvSpPr>
        <p:spPr>
          <a:xfrm>
            <a:off x="1368000" y="1512000"/>
            <a:ext cx="5255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817" name="Formula 3"/>
              <p:cNvSpPr txBox="1"/>
              <p:nvPr/>
            </p:nvSpPr>
            <p:spPr>
              <a:xfrm>
                <a:off x="1163520" y="3839400"/>
                <a:ext cx="1823400" cy="22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004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1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18" name="Formula 4"/>
              <p:cNvSpPr txBox="1"/>
              <p:nvPr/>
            </p:nvSpPr>
            <p:spPr>
              <a:xfrm>
                <a:off x="1177560" y="3273480"/>
                <a:ext cx="2776320" cy="22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002</m:t>
                        </m:r>
                      </m:e>
                    </m:d>
                    <m:r>
                      <m:t xml:space="preserve">−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006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0</m:t>
                    </m:r>
                    <m:r>
                      <m:t xml:space="preserve">,2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19" name="Formula 5"/>
              <p:cNvSpPr txBox="1"/>
              <p:nvPr/>
            </p:nvSpPr>
            <p:spPr>
              <a:xfrm>
                <a:off x="1177560" y="3548880"/>
                <a:ext cx="2624760" cy="22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001</m:t>
                        </m:r>
                      </m:e>
                    </m:d>
                    <m:r>
                      <m:t xml:space="preserve">−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007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6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4. Simulation der </a:t>
            </a: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Gesamtschaltung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21" name="" descr=""/>
          <p:cNvPicPr/>
          <p:nvPr/>
        </p:nvPicPr>
        <p:blipFill>
          <a:blip r:embed="rId1"/>
          <a:stretch/>
        </p:blipFill>
        <p:spPr>
          <a:xfrm>
            <a:off x="466200" y="3168000"/>
            <a:ext cx="5361480" cy="2561760"/>
          </a:xfrm>
          <a:prstGeom prst="rect">
            <a:avLst/>
          </a:prstGeom>
          <a:ln>
            <a:noFill/>
          </a:ln>
        </p:spPr>
      </p:pic>
      <p:pic>
        <p:nvPicPr>
          <p:cNvPr id="822" name="" descr=""/>
          <p:cNvPicPr/>
          <p:nvPr/>
        </p:nvPicPr>
        <p:blipFill>
          <a:blip r:embed="rId2"/>
          <a:stretch/>
        </p:blipFill>
        <p:spPr>
          <a:xfrm>
            <a:off x="6120000" y="3304800"/>
            <a:ext cx="5016240" cy="23112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823" name="Formula 2"/>
              <p:cNvSpPr txBox="1"/>
              <p:nvPr/>
            </p:nvSpPr>
            <p:spPr>
              <a:xfrm>
                <a:off x="5184000" y="1862280"/>
                <a:ext cx="2975760" cy="22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b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004</m:t>
                        </m:r>
                      </m:e>
                    </m:d>
                    <m:r>
                      <m:t xml:space="preserve">−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008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0</m:t>
                    </m:r>
                    <m:r>
                      <m:t xml:space="preserve">,291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4" name="Formula 3"/>
              <p:cNvSpPr txBox="1"/>
              <p:nvPr/>
            </p:nvSpPr>
            <p:spPr>
              <a:xfrm>
                <a:off x="1393920" y="2235240"/>
                <a:ext cx="2206080" cy="212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+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004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3</m:t>
                    </m:r>
                    <m:r>
                      <m:t xml:space="preserve">,007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5" name="Formula 4"/>
              <p:cNvSpPr txBox="1"/>
              <p:nvPr/>
            </p:nvSpPr>
            <p:spPr>
              <a:xfrm>
                <a:off x="1368000" y="1872000"/>
                <a:ext cx="2225520" cy="212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−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008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3</m:t>
                    </m:r>
                    <m:r>
                      <m:t xml:space="preserve">,298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6" name="Formula 5"/>
              <p:cNvSpPr txBox="1"/>
              <p:nvPr/>
            </p:nvSpPr>
            <p:spPr>
              <a:xfrm>
                <a:off x="5214600" y="2146320"/>
                <a:ext cx="2242800" cy="22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006</m:t>
                        </m:r>
                      </m:e>
                    </m:d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1</m:t>
                    </m:r>
                    <m:r>
                      <m:t xml:space="preserve">,4587</m:t>
                    </m:r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7" name="Formula 6"/>
              <p:cNvSpPr txBox="1"/>
              <p:nvPr/>
            </p:nvSpPr>
            <p:spPr>
              <a:xfrm>
                <a:off x="8568000" y="2154600"/>
                <a:ext cx="1166400" cy="22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G</m:t>
                    </m:r>
                    <m:r>
                      <m:t xml:space="preserve"> </m:t>
                    </m:r>
                    <m:r>
                      <m:t xml:space="preserve">⋅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b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28" name="Formula 7"/>
              <p:cNvSpPr txBox="1"/>
              <p:nvPr/>
            </p:nvSpPr>
            <p:spPr>
              <a:xfrm>
                <a:off x="8649360" y="1820880"/>
                <a:ext cx="2438640" cy="195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12</m:t>
                    </m:r>
                    <m:r>
                      <m:t xml:space="preserve">,35</m:t>
                    </m:r>
                    <m:r>
                      <m:t xml:space="preserve"> </m:t>
                    </m:r>
                    <m:r>
                      <m:t xml:space="preserve">k</m:t>
                    </m:r>
                    <m:r>
                      <m:t xml:space="preserve">Ω</m:t>
                    </m:r>
                    <m:r>
                      <m:t xml:space="preserve"> </m:t>
                    </m:r>
                    <m:r>
                      <m:t xml:space="preserve">mit</m:t>
                    </m:r>
                    <m:r>
                      <m:t xml:space="preserve"> </m:t>
                    </m:r>
                    <m:r>
                      <m:t xml:space="preserve">G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Aufbau der Schaltung auf dem Steckbrett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1456560" y="1800000"/>
            <a:ext cx="4446720" cy="4252320"/>
          </a:xfrm>
          <a:prstGeom prst="rect">
            <a:avLst/>
          </a:prstGeom>
          <a:ln>
            <a:noFill/>
          </a:ln>
        </p:spPr>
      </p:pic>
      <p:sp>
        <p:nvSpPr>
          <p:cNvPr id="831" name="CustomShape 2"/>
          <p:cNvSpPr/>
          <p:nvPr/>
        </p:nvSpPr>
        <p:spPr>
          <a:xfrm>
            <a:off x="6205320" y="1800000"/>
            <a:ext cx="4684320" cy="39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Eigenwiderstände der Sensoren.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600" spc="-1" strike="noStrike">
                <a:solidFill>
                  <a:srgbClr val="2d2e2d"/>
                </a:solidFill>
                <a:latin typeface="Arial"/>
                <a:ea typeface="DejaVu Sans"/>
              </a:rPr>
              <a:t> </a:t>
            </a:r>
            <a:endParaRPr b="0" lang="de-DE" sz="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Maximale und Minimale Brückenspannung der Sensoren: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832" name="Table 3"/>
          <p:cNvGraphicFramePr/>
          <p:nvPr/>
        </p:nvGraphicFramePr>
        <p:xfrm>
          <a:off x="6635160" y="4158360"/>
          <a:ext cx="5098320" cy="2287080"/>
        </p:xfrm>
        <a:graphic>
          <a:graphicData uri="http://schemas.openxmlformats.org/drawingml/2006/table">
            <a:tbl>
              <a:tblPr/>
              <a:tblGrid>
                <a:gridCol w="1698840"/>
                <a:gridCol w="1698840"/>
                <a:gridCol w="1701000"/>
              </a:tblGrid>
              <a:tr h="914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Brückenspannung [mV] bei Dehnung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Brückenspannung [mV] bei Stauchung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0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Biegebalken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-250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Biegebalken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-520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Drucksensor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-120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3" name="Table 4"/>
          <p:cNvGraphicFramePr/>
          <p:nvPr/>
        </p:nvGraphicFramePr>
        <p:xfrm>
          <a:off x="6577920" y="2108160"/>
          <a:ext cx="4218120" cy="1464120"/>
        </p:xfrm>
        <a:graphic>
          <a:graphicData uri="http://schemas.openxmlformats.org/drawingml/2006/table">
            <a:tbl>
              <a:tblPr/>
              <a:tblGrid>
                <a:gridCol w="2109240"/>
                <a:gridCol w="210924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Sensor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Eigenwiderstand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DMS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6,0 kOhm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DMS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26,5 kOhm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Drucksensor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0,898 kOhm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Herstellung der Platine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35" name="Inhaltsplatzhalter 4" descr=""/>
          <p:cNvPicPr/>
          <p:nvPr/>
        </p:nvPicPr>
        <p:blipFill>
          <a:blip r:embed="rId1"/>
          <a:stretch/>
        </p:blipFill>
        <p:spPr>
          <a:xfrm>
            <a:off x="4808880" y="1965960"/>
            <a:ext cx="7108560" cy="3484080"/>
          </a:xfrm>
          <a:prstGeom prst="rect">
            <a:avLst/>
          </a:prstGeom>
          <a:ln>
            <a:noFill/>
          </a:ln>
        </p:spPr>
      </p:pic>
      <p:sp>
        <p:nvSpPr>
          <p:cNvPr id="836" name="CustomShape 2"/>
          <p:cNvSpPr/>
          <p:nvPr/>
        </p:nvSpPr>
        <p:spPr>
          <a:xfrm>
            <a:off x="1295280" y="1981080"/>
            <a:ext cx="333756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Mit EAGLE gezeichnet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Vereinfachung durch Pinbelegung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Integration der Bauteile ins Gehäuse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d15a3e"/>
                </a:solidFill>
                <a:latin typeface="Arial"/>
                <a:ea typeface="DejaVu Sans"/>
              </a:rPr>
              <a:t>Spannungsversorgung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4f91a1"/>
                </a:solidFill>
                <a:latin typeface="Arial"/>
                <a:ea typeface="DejaVu Sans"/>
              </a:rPr>
              <a:t>Wheatstone Brücke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de-DE" sz="2000" spc="-1" strike="noStrike">
                <a:solidFill>
                  <a:srgbClr val="92d050"/>
                </a:solidFill>
                <a:latin typeface="Arial"/>
                <a:ea typeface="DejaVu Sans"/>
              </a:rPr>
              <a:t>Verstärkerschaltung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Herstellung der Platine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8" name="CustomShape 2"/>
          <p:cNvSpPr/>
          <p:nvPr/>
        </p:nvSpPr>
        <p:spPr>
          <a:xfrm>
            <a:off x="1295280" y="1981080"/>
            <a:ext cx="618084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Fertigung der Platine mittels Fotolithografie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839" name="Inhaltsplatzhalter 4" descr=""/>
          <p:cNvPicPr/>
          <p:nvPr/>
        </p:nvPicPr>
        <p:blipFill>
          <a:blip r:embed="rId1"/>
          <a:stretch/>
        </p:blipFill>
        <p:spPr>
          <a:xfrm>
            <a:off x="7635960" y="738720"/>
            <a:ext cx="2731320" cy="5379480"/>
          </a:xfrm>
          <a:prstGeom prst="rect">
            <a:avLst/>
          </a:prstGeom>
          <a:ln>
            <a:noFill/>
          </a:ln>
        </p:spPr>
      </p:pic>
      <p:pic>
        <p:nvPicPr>
          <p:cNvPr id="840" name="Inhaltsplatzhalter 4" descr=""/>
          <p:cNvPicPr/>
          <p:nvPr/>
        </p:nvPicPr>
        <p:blipFill>
          <a:blip r:embed="rId2"/>
          <a:stretch/>
        </p:blipFill>
        <p:spPr>
          <a:xfrm>
            <a:off x="1823760" y="2635200"/>
            <a:ext cx="4649760" cy="325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Fertigung des Gehäuses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42" name="Inhaltsplatzhalter 4" descr=""/>
          <p:cNvPicPr/>
          <p:nvPr/>
        </p:nvPicPr>
        <p:blipFill>
          <a:blip r:embed="rId1"/>
          <a:stretch/>
        </p:blipFill>
        <p:spPr>
          <a:xfrm>
            <a:off x="7875720" y="1436760"/>
            <a:ext cx="3614400" cy="2147040"/>
          </a:xfrm>
          <a:prstGeom prst="rect">
            <a:avLst/>
          </a:prstGeom>
          <a:ln>
            <a:noFill/>
          </a:ln>
        </p:spPr>
      </p:pic>
      <p:pic>
        <p:nvPicPr>
          <p:cNvPr id="843" name="Grafik 6" descr=""/>
          <p:cNvPicPr/>
          <p:nvPr/>
        </p:nvPicPr>
        <p:blipFill>
          <a:blip r:embed="rId2"/>
          <a:stretch/>
        </p:blipFill>
        <p:spPr>
          <a:xfrm>
            <a:off x="7875720" y="3720240"/>
            <a:ext cx="3614400" cy="2345760"/>
          </a:xfrm>
          <a:prstGeom prst="rect">
            <a:avLst/>
          </a:prstGeom>
          <a:ln>
            <a:noFill/>
          </a:ln>
        </p:spPr>
      </p:pic>
      <p:sp>
        <p:nvSpPr>
          <p:cNvPr id="844" name="CustomShape 2"/>
          <p:cNvSpPr/>
          <p:nvPr/>
        </p:nvSpPr>
        <p:spPr>
          <a:xfrm>
            <a:off x="1295280" y="1981080"/>
            <a:ext cx="657900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Mit CAD Programm gezeichnet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3D gedruckt, mit Polyactide (PLA)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Deckel: Öffnungen für DMS, Potentiometer, Schalter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Behälter: Gitterartig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charset="2"/>
              <a:buChar char="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Schützt die Platine &amp; Bauteile gegen Beschädigungen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charset="2"/>
              <a:buChar char="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Erleichtert die Handhabung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1195920" y="890280"/>
            <a:ext cx="9603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Struktur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792000" y="151200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1. Einleitung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Theoretischer Hintergrund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Prinzip der Dehnungsmessstreifen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Wheatstonebrücke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Verwendete Sensoren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Störgrößen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Spannungsversorgung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Instrumentenverstärker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 Anzeige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231960" y="1512000"/>
            <a:ext cx="535356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Simulation der Schaltungskomponenten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- 1. Spannungsversorgung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- 2. Wheatstone Brücke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- 3. Verstärker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- 4. Gesamtschaltung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Aufbau der Schaltung auf dem Steckbrett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Herstellung der Platine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Darstellung des Ausgangssignals am Display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46" name="" descr=""/>
          <p:cNvPicPr/>
          <p:nvPr/>
        </p:nvPicPr>
        <p:blipFill>
          <a:blip r:embed="rId1"/>
          <a:stretch/>
        </p:blipFill>
        <p:spPr>
          <a:xfrm>
            <a:off x="2022480" y="221472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47" name="" descr=""/>
          <p:cNvPicPr/>
          <p:nvPr/>
        </p:nvPicPr>
        <p:blipFill>
          <a:blip r:embed="rId2"/>
          <a:stretch/>
        </p:blipFill>
        <p:spPr>
          <a:xfrm>
            <a:off x="6919200" y="223164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48" name="" descr=""/>
          <p:cNvPicPr/>
          <p:nvPr/>
        </p:nvPicPr>
        <p:blipFill>
          <a:blip r:embed="rId3"/>
          <a:stretch/>
        </p:blipFill>
        <p:spPr>
          <a:xfrm>
            <a:off x="2017080" y="4226040"/>
            <a:ext cx="3231720" cy="1816200"/>
          </a:xfrm>
          <a:prstGeom prst="rect">
            <a:avLst/>
          </a:prstGeom>
          <a:ln>
            <a:noFill/>
          </a:ln>
        </p:spPr>
      </p:pic>
      <p:pic>
        <p:nvPicPr>
          <p:cNvPr id="849" name="" descr=""/>
          <p:cNvPicPr/>
          <p:nvPr/>
        </p:nvPicPr>
        <p:blipFill>
          <a:blip r:embed="rId4"/>
          <a:stretch/>
        </p:blipFill>
        <p:spPr>
          <a:xfrm>
            <a:off x="6910920" y="4230720"/>
            <a:ext cx="3225240" cy="1816200"/>
          </a:xfrm>
          <a:prstGeom prst="rect">
            <a:avLst/>
          </a:prstGeom>
          <a:ln>
            <a:noFill/>
          </a:ln>
        </p:spPr>
      </p:pic>
      <p:sp>
        <p:nvSpPr>
          <p:cNvPr id="850" name="CustomShape 2"/>
          <p:cNvSpPr/>
          <p:nvPr/>
        </p:nvSpPr>
        <p:spPr>
          <a:xfrm>
            <a:off x="1296000" y="1669680"/>
            <a:ext cx="5903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Verwendung von DMS 1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52" name="CustomShape 2"/>
          <p:cNvSpPr/>
          <p:nvPr/>
        </p:nvSpPr>
        <p:spPr>
          <a:xfrm>
            <a:off x="129564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96360" y="1669680"/>
            <a:ext cx="5903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Verwendung von DMS 2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854" name="" descr=""/>
          <p:cNvPicPr/>
          <p:nvPr/>
        </p:nvPicPr>
        <p:blipFill>
          <a:blip r:embed="rId1"/>
          <a:stretch/>
        </p:blipFill>
        <p:spPr>
          <a:xfrm>
            <a:off x="2022480" y="198072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55" name="" descr=""/>
          <p:cNvPicPr/>
          <p:nvPr/>
        </p:nvPicPr>
        <p:blipFill>
          <a:blip r:embed="rId2"/>
          <a:stretch/>
        </p:blipFill>
        <p:spPr>
          <a:xfrm>
            <a:off x="6942240" y="198072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56" name="" descr=""/>
          <p:cNvPicPr/>
          <p:nvPr/>
        </p:nvPicPr>
        <p:blipFill>
          <a:blip r:embed="rId3"/>
          <a:stretch/>
        </p:blipFill>
        <p:spPr>
          <a:xfrm>
            <a:off x="2025000" y="3970800"/>
            <a:ext cx="3224520" cy="1816200"/>
          </a:xfrm>
          <a:prstGeom prst="rect">
            <a:avLst/>
          </a:prstGeom>
          <a:ln>
            <a:noFill/>
          </a:ln>
        </p:spPr>
      </p:pic>
      <p:pic>
        <p:nvPicPr>
          <p:cNvPr id="857" name="" descr=""/>
          <p:cNvPicPr/>
          <p:nvPr/>
        </p:nvPicPr>
        <p:blipFill>
          <a:blip r:embed="rId4"/>
          <a:stretch/>
        </p:blipFill>
        <p:spPr>
          <a:xfrm>
            <a:off x="6944400" y="3970800"/>
            <a:ext cx="322524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59" name="CustomShape 2"/>
          <p:cNvSpPr/>
          <p:nvPr/>
        </p:nvSpPr>
        <p:spPr>
          <a:xfrm>
            <a:off x="129564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Auswertung Steckbrett und Platine im Vergleich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60" name="CustomShape 3"/>
          <p:cNvSpPr/>
          <p:nvPr/>
        </p:nvSpPr>
        <p:spPr>
          <a:xfrm>
            <a:off x="1296360" y="1669680"/>
            <a:ext cx="5903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Verwendung von Drucksensor 1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861" name="" descr=""/>
          <p:cNvPicPr/>
          <p:nvPr/>
        </p:nvPicPr>
        <p:blipFill>
          <a:blip r:embed="rId1"/>
          <a:stretch/>
        </p:blipFill>
        <p:spPr>
          <a:xfrm>
            <a:off x="2022480" y="198072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62" name="" descr=""/>
          <p:cNvPicPr/>
          <p:nvPr/>
        </p:nvPicPr>
        <p:blipFill>
          <a:blip r:embed="rId2"/>
          <a:stretch/>
        </p:blipFill>
        <p:spPr>
          <a:xfrm>
            <a:off x="6942240" y="198072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63" name="" descr=""/>
          <p:cNvPicPr/>
          <p:nvPr/>
        </p:nvPicPr>
        <p:blipFill>
          <a:blip r:embed="rId3"/>
          <a:stretch/>
        </p:blipFill>
        <p:spPr>
          <a:xfrm>
            <a:off x="2022480" y="3970800"/>
            <a:ext cx="3229920" cy="1816200"/>
          </a:xfrm>
          <a:prstGeom prst="rect">
            <a:avLst/>
          </a:prstGeom>
          <a:ln>
            <a:noFill/>
          </a:ln>
        </p:spPr>
      </p:pic>
      <p:pic>
        <p:nvPicPr>
          <p:cNvPr id="864" name="" descr=""/>
          <p:cNvPicPr/>
          <p:nvPr/>
        </p:nvPicPr>
        <p:blipFill>
          <a:blip r:embed="rId4"/>
          <a:stretch/>
        </p:blipFill>
        <p:spPr>
          <a:xfrm>
            <a:off x="6942240" y="3970800"/>
            <a:ext cx="322992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Darstellung des Ausgangssignals am Display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66" name="" descr=""/>
          <p:cNvPicPr/>
          <p:nvPr/>
        </p:nvPicPr>
        <p:blipFill>
          <a:blip r:embed="rId1"/>
          <a:stretch/>
        </p:blipFill>
        <p:spPr>
          <a:xfrm>
            <a:off x="2182320" y="1951200"/>
            <a:ext cx="7464960" cy="3808800"/>
          </a:xfrm>
          <a:prstGeom prst="rect">
            <a:avLst/>
          </a:prstGeom>
          <a:ln>
            <a:noFill/>
          </a:ln>
        </p:spPr>
      </p:pic>
      <p:sp>
        <p:nvSpPr>
          <p:cNvPr id="867" name="CustomShape 2"/>
          <p:cNvSpPr/>
          <p:nvPr/>
        </p:nvSpPr>
        <p:spPr>
          <a:xfrm>
            <a:off x="2232000" y="5760720"/>
            <a:ext cx="7847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Verstärktes Ausgangssignal und Brückenspannung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Quellen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1295280" y="1981080"/>
            <a:ext cx="1034820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AutoNum type="arabicPeriod"/>
            </a:pPr>
            <a:r>
              <a:rPr b="0" lang="de-DE" sz="1200" spc="-1" strike="noStrike">
                <a:solidFill>
                  <a:srgbClr val="2d2e2d"/>
                </a:solidFill>
                <a:latin typeface="Arial"/>
                <a:ea typeface="DejaVu Sans"/>
              </a:rPr>
              <a:t>https://moodle.hs-augsburg.de/mod/page/view.php?id=34693 (Zuletzt am 23.07.19)</a:t>
            </a:r>
            <a:endParaRPr b="0" lang="de-DE" sz="12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AutoNum type="arabicPeriod"/>
            </a:pPr>
            <a:r>
              <a:rPr b="0" lang="de-DE" sz="1200" spc="-1" strike="noStrike">
                <a:solidFill>
                  <a:srgbClr val="2d2e2d"/>
                </a:solidFill>
                <a:latin typeface="Arial"/>
                <a:ea typeface="DejaVu Sans"/>
              </a:rPr>
              <a:t>https://automationforum.co/electronic-pressure-measurement/ (Zuletzt am 23.07.19)</a:t>
            </a:r>
            <a:endParaRPr b="0" lang="de-DE" sz="12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AutoNum type="arabicPeriod"/>
            </a:pPr>
            <a:r>
              <a:rPr b="0" lang="de-DE" sz="1200" spc="-1" strike="noStrike">
                <a:solidFill>
                  <a:srgbClr val="2d2e2d"/>
                </a:solidFill>
                <a:latin typeface="Arial"/>
                <a:ea typeface="DejaVu Sans"/>
              </a:rPr>
              <a:t>Additive Fertigung eines dreidimensionalen Biegebalkens mit piezoresistiver Sensoranordnung – Wiebke Gehlken Bachelorarbeit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Motivation und Aufgabenstellung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1938 von Edward E. Simmons und Arthur C. Ruge entwickelt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Bestimmung der Beanspruchung und Stabilität von Materialien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Zusammenhang zwischen mechanischer Belastung und Widerständsänderung der Leiterbahnen → Piezoresistiver Effekt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„</a:t>
            </a: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breit einsetzbar“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Auswertung unterschiedliche Dehnungsmessstreifen mittels Arduino-Programm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Vereinfachung der Dimensionierung unterschiedlicher DMS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Aufbau und Funktionsweise DMS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54" name="CustomShape 2"/>
          <p:cNvSpPr/>
          <p:nvPr/>
        </p:nvSpPr>
        <p:spPr>
          <a:xfrm>
            <a:off x="1295280" y="1981080"/>
            <a:ext cx="565488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Mäanderförmigen Leiterbahnen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Sehr kleine Widerstandsänderung durch Dehnung oder Stauchung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Wheatstone Brücke notwendig zum Auswerten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755" name="Picture 4" descr=""/>
          <p:cNvPicPr/>
          <p:nvPr/>
        </p:nvPicPr>
        <p:blipFill>
          <a:blip r:embed="rId1"/>
          <a:stretch/>
        </p:blipFill>
        <p:spPr>
          <a:xfrm>
            <a:off x="2085120" y="4092480"/>
            <a:ext cx="3539880" cy="2032560"/>
          </a:xfrm>
          <a:prstGeom prst="rect">
            <a:avLst/>
          </a:prstGeom>
          <a:ln>
            <a:noFill/>
          </a:ln>
        </p:spPr>
      </p:pic>
      <p:pic>
        <p:nvPicPr>
          <p:cNvPr id="756" name="Picture 4" descr=""/>
          <p:cNvPicPr/>
          <p:nvPr/>
        </p:nvPicPr>
        <p:blipFill>
          <a:blip r:embed="rId2"/>
          <a:stretch/>
        </p:blipFill>
        <p:spPr>
          <a:xfrm>
            <a:off x="6951240" y="3429000"/>
            <a:ext cx="4276440" cy="26960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757" name="Formula 3"/>
              <p:cNvSpPr txBox="1"/>
              <p:nvPr/>
            </p:nvSpPr>
            <p:spPr>
              <a:xfrm>
                <a:off x="7427160" y="1962720"/>
                <a:ext cx="2144880" cy="930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r>
                      <m:t xml:space="preserve">=</m:t>
                    </m:r>
                    <m:r>
                      <m:t xml:space="preserve">𝜌</m:t>
                    </m:r>
                    <m:r>
                      <m:t xml:space="preserve">⋅</m:t>
                    </m:r>
                    <m:f>
                      <m:num>
                        <m:r>
                          <m:t xml:space="preserve">𝑙</m:t>
                        </m:r>
                      </m:num>
                      <m:den>
                        <m:r>
                          <m:t xml:space="preserve">𝐴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758" name="CustomShape 4"/>
          <p:cNvSpPr/>
          <p:nvPr/>
        </p:nvSpPr>
        <p:spPr>
          <a:xfrm>
            <a:off x="7427160" y="1962720"/>
            <a:ext cx="2144880" cy="930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59" name="CustomShape 5"/>
          <p:cNvSpPr/>
          <p:nvPr/>
        </p:nvSpPr>
        <p:spPr>
          <a:xfrm>
            <a:off x="5243400" y="5756760"/>
            <a:ext cx="43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a43f27"/>
                </a:solidFill>
                <a:latin typeface="Arial"/>
                <a:ea typeface="DejaVu Sans"/>
              </a:rPr>
              <a:t>[1]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60" name="CustomShape 6"/>
          <p:cNvSpPr/>
          <p:nvPr/>
        </p:nvSpPr>
        <p:spPr>
          <a:xfrm>
            <a:off x="10790280" y="5756760"/>
            <a:ext cx="43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a43f27"/>
                </a:solidFill>
                <a:latin typeface="Arial"/>
                <a:ea typeface="DejaVu Sans"/>
              </a:rPr>
              <a:t>[2]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1283040" y="512280"/>
            <a:ext cx="96001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de-DE" sz="3200" spc="-1" strike="noStrike">
                <a:solidFill>
                  <a:srgbClr val="a43f27"/>
                </a:solidFill>
                <a:latin typeface="Arial"/>
                <a:ea typeface="DejaVu Sans"/>
              </a:rPr>
              <a:t>Wheatstone Brücke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762" name="Inhaltsplatzhalter 4" descr=""/>
          <p:cNvPicPr/>
          <p:nvPr/>
        </p:nvPicPr>
        <p:blipFill>
          <a:blip r:embed="rId1"/>
          <a:stretch/>
        </p:blipFill>
        <p:spPr>
          <a:xfrm>
            <a:off x="1295280" y="1914480"/>
            <a:ext cx="2258640" cy="3887640"/>
          </a:xfrm>
          <a:prstGeom prst="rect">
            <a:avLst/>
          </a:prstGeom>
          <a:ln>
            <a:noFill/>
          </a:ln>
        </p:spPr>
      </p:pic>
      <p:pic>
        <p:nvPicPr>
          <p:cNvPr id="763" name="Grafik 6" descr=""/>
          <p:cNvPicPr/>
          <p:nvPr/>
        </p:nvPicPr>
        <p:blipFill>
          <a:blip r:embed="rId2"/>
          <a:stretch/>
        </p:blipFill>
        <p:spPr>
          <a:xfrm>
            <a:off x="7128720" y="2293200"/>
            <a:ext cx="4426200" cy="3130560"/>
          </a:xfrm>
          <a:prstGeom prst="rect">
            <a:avLst/>
          </a:prstGeom>
          <a:ln>
            <a:noFill/>
          </a:ln>
        </p:spPr>
      </p:pic>
      <p:sp>
        <p:nvSpPr>
          <p:cNvPr id="764" name="CustomShape 2"/>
          <p:cNvSpPr/>
          <p:nvPr/>
        </p:nvSpPr>
        <p:spPr>
          <a:xfrm>
            <a:off x="6214320" y="3242520"/>
            <a:ext cx="913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765" name="Formula 3"/>
              <p:cNvSpPr txBox="1"/>
              <p:nvPr/>
            </p:nvSpPr>
            <p:spPr>
              <a:xfrm>
                <a:off x="3831120" y="4789080"/>
                <a:ext cx="3430800" cy="522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⋅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⋅</m:t>
                    </m:r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766" name="CustomShape 4"/>
          <p:cNvSpPr/>
          <p:nvPr/>
        </p:nvSpPr>
        <p:spPr>
          <a:xfrm>
            <a:off x="3831120" y="4789080"/>
            <a:ext cx="3430800" cy="522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7" name="Formula 5"/>
              <p:cNvSpPr txBox="1"/>
              <p:nvPr/>
            </p:nvSpPr>
            <p:spPr>
              <a:xfrm>
                <a:off x="4358160" y="3858840"/>
                <a:ext cx="1822320" cy="564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𝑈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𝑈</m:t>
                        </m:r>
                      </m:e>
                      <m:sub>
                        <m:r>
                          <m:t xml:space="preserve">𝑞</m:t>
                        </m:r>
                      </m:sub>
                    </m:sSub>
                    <m:r>
                      <m:t xml:space="preserve">⋅</m:t>
                    </m:r>
                    <m:f>
                      <m:num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4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4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768" name="CustomShape 6"/>
          <p:cNvSpPr/>
          <p:nvPr/>
        </p:nvSpPr>
        <p:spPr>
          <a:xfrm>
            <a:off x="4358160" y="3858840"/>
            <a:ext cx="1822320" cy="5641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9" name="Formula 7"/>
              <p:cNvSpPr txBox="1"/>
              <p:nvPr/>
            </p:nvSpPr>
            <p:spPr>
              <a:xfrm>
                <a:off x="4268520" y="2837880"/>
                <a:ext cx="2001600" cy="65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𝑈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𝑈</m:t>
                        </m:r>
                      </m:e>
                      <m:sub>
                        <m:r>
                          <m:t xml:space="preserve">𝑞</m:t>
                        </m:r>
                      </m:sub>
                    </m:sSub>
                    <m:r>
                      <m:t xml:space="preserve">⋅</m:t>
                    </m:r>
                    <m:f>
                      <m:num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𝑅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770" name="CustomShape 8"/>
          <p:cNvSpPr/>
          <p:nvPr/>
        </p:nvSpPr>
        <p:spPr>
          <a:xfrm>
            <a:off x="4268520" y="2837880"/>
            <a:ext cx="2001600" cy="655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1" name="CustomShape 9"/>
          <p:cNvSpPr/>
          <p:nvPr/>
        </p:nvSpPr>
        <p:spPr>
          <a:xfrm>
            <a:off x="3116160" y="5424840"/>
            <a:ext cx="43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a43f27"/>
                </a:solidFill>
                <a:latin typeface="Arial"/>
                <a:ea typeface="DejaVu Sans"/>
              </a:rPr>
              <a:t>[3]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2" name="CustomShape 10"/>
          <p:cNvSpPr/>
          <p:nvPr/>
        </p:nvSpPr>
        <p:spPr>
          <a:xfrm>
            <a:off x="11159280" y="5050440"/>
            <a:ext cx="43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a43f27"/>
                </a:solidFill>
                <a:latin typeface="Arial"/>
                <a:ea typeface="DejaVu Sans"/>
              </a:rPr>
              <a:t>[3]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Verwendete Sensoren I - Biegebalken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774" name="" descr=""/>
          <p:cNvPicPr/>
          <p:nvPr/>
        </p:nvPicPr>
        <p:blipFill>
          <a:blip r:embed="rId1"/>
          <a:stretch/>
        </p:blipFill>
        <p:spPr>
          <a:xfrm>
            <a:off x="1295280" y="2393280"/>
            <a:ext cx="4420080" cy="3006000"/>
          </a:xfrm>
          <a:prstGeom prst="rect">
            <a:avLst/>
          </a:prstGeom>
          <a:ln>
            <a:noFill/>
          </a:ln>
        </p:spPr>
      </p:pic>
      <p:pic>
        <p:nvPicPr>
          <p:cNvPr id="775" name="" descr=""/>
          <p:cNvPicPr/>
          <p:nvPr/>
        </p:nvPicPr>
        <p:blipFill>
          <a:blip r:embed="rId2"/>
          <a:stretch/>
        </p:blipFill>
        <p:spPr>
          <a:xfrm>
            <a:off x="5951520" y="2736000"/>
            <a:ext cx="5374440" cy="22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Verwendete Sensoren I - Drucksensor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777" name="" descr=""/>
          <p:cNvPicPr/>
          <p:nvPr/>
        </p:nvPicPr>
        <p:blipFill>
          <a:blip r:embed="rId1"/>
          <a:stretch/>
        </p:blipFill>
        <p:spPr>
          <a:xfrm>
            <a:off x="2273040" y="1981080"/>
            <a:ext cx="2728800" cy="3808800"/>
          </a:xfrm>
          <a:prstGeom prst="rect">
            <a:avLst/>
          </a:prstGeom>
          <a:ln>
            <a:noFill/>
          </a:ln>
        </p:spPr>
      </p:pic>
      <p:pic>
        <p:nvPicPr>
          <p:cNvPr id="778" name="" descr=""/>
          <p:cNvPicPr/>
          <p:nvPr/>
        </p:nvPicPr>
        <p:blipFill>
          <a:blip r:embed="rId2"/>
          <a:stretch/>
        </p:blipFill>
        <p:spPr>
          <a:xfrm>
            <a:off x="6215040" y="2291760"/>
            <a:ext cx="4684320" cy="318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Störgrößen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1295280" y="1981080"/>
            <a:ext cx="468432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Temperatur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Verformung des Trägermaterials bei hohen Temperaturen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Widerstandsänderung durch Temperatur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6215040" y="1981080"/>
            <a:ext cx="468432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Kriechen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Zeit- und temperaturabhängige plastische Verformung von Werkstoffen 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Ursachen: Federwirkung des Messgitters, Haltekraft von Trägerfolie und Klebstoff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2" name="CustomShape 4"/>
          <p:cNvSpPr/>
          <p:nvPr/>
        </p:nvSpPr>
        <p:spPr>
          <a:xfrm>
            <a:off x="1295280" y="3971160"/>
            <a:ext cx="468432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Querempfindlichkeit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messbare Widerstandsänderung bei Beanspruchung des DMS in Querrichtung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Verringerung des Effektes durch bestimmte Dimensionierung der Leiterbahnen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3" name="CustomShape 5"/>
          <p:cNvSpPr/>
          <p:nvPr/>
        </p:nvSpPr>
        <p:spPr>
          <a:xfrm>
            <a:off x="6215040" y="3971160"/>
            <a:ext cx="468432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Hysterese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Tritt im Trägermaterial auf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Verzögerte Änderung der Wirkung bei vorheriger Änderung der Ursache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Dehnungszyklus bzw. Hystereseschleife durch Wechsel von steigender, fallender Dehnung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1295280" y="830520"/>
            <a:ext cx="960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c9211e"/>
                </a:solidFill>
                <a:latin typeface="Arial"/>
                <a:ea typeface="DejaVu Sans"/>
              </a:rPr>
              <a:t>Spannungsversorgung der Schaltung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85" name="CustomShape 2"/>
          <p:cNvSpPr/>
          <p:nvPr/>
        </p:nvSpPr>
        <p:spPr>
          <a:xfrm>
            <a:off x="1008000" y="1981080"/>
            <a:ext cx="322776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1. Spannungsteiler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Transformieren von 9V zu 6V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d2e2d"/>
                </a:solidFill>
                <a:latin typeface="Times New Roman"/>
                <a:ea typeface="Times New Roman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4320000" y="1981080"/>
            <a:ext cx="346716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2. Impedanzwandler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Spannungsversorgung von 6V belastbar machen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7787880" y="1981080"/>
            <a:ext cx="344340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3. Inverter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6V zu -6V spiegeln</a:t>
            </a:r>
            <a:endParaRPr b="0" lang="de-DE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2d2e2d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788" name="" descr=""/>
          <p:cNvPicPr/>
          <p:nvPr/>
        </p:nvPicPr>
        <p:blipFill>
          <a:blip r:embed="rId1"/>
          <a:stretch/>
        </p:blipFill>
        <p:spPr>
          <a:xfrm>
            <a:off x="1991520" y="3970800"/>
            <a:ext cx="1697760" cy="1816200"/>
          </a:xfrm>
          <a:prstGeom prst="rect">
            <a:avLst/>
          </a:prstGeom>
          <a:ln>
            <a:noFill/>
          </a:ln>
        </p:spPr>
      </p:pic>
      <p:pic>
        <p:nvPicPr>
          <p:cNvPr id="789" name="" descr=""/>
          <p:cNvPicPr/>
          <p:nvPr/>
        </p:nvPicPr>
        <p:blipFill>
          <a:blip r:embed="rId2"/>
          <a:stretch/>
        </p:blipFill>
        <p:spPr>
          <a:xfrm>
            <a:off x="4793400" y="3970800"/>
            <a:ext cx="2585880" cy="1816200"/>
          </a:xfrm>
          <a:prstGeom prst="rect">
            <a:avLst/>
          </a:prstGeom>
          <a:ln>
            <a:noFill/>
          </a:ln>
        </p:spPr>
      </p:pic>
      <p:pic>
        <p:nvPicPr>
          <p:cNvPr id="790" name="" descr=""/>
          <p:cNvPicPr/>
          <p:nvPr/>
        </p:nvPicPr>
        <p:blipFill>
          <a:blip r:embed="rId3"/>
          <a:stretch/>
        </p:blipFill>
        <p:spPr>
          <a:xfrm>
            <a:off x="8111520" y="3970800"/>
            <a:ext cx="2442960" cy="18162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791" name="Formula 5"/>
              <p:cNvSpPr txBox="1"/>
              <p:nvPr/>
            </p:nvSpPr>
            <p:spPr>
              <a:xfrm>
                <a:off x="1440000" y="3211920"/>
                <a:ext cx="228780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⋅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⋅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2" name="Formula 6"/>
              <p:cNvSpPr txBox="1"/>
              <p:nvPr/>
            </p:nvSpPr>
            <p:spPr>
              <a:xfrm>
                <a:off x="1440000" y="3715920"/>
                <a:ext cx="120024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2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3" name="Formula 7"/>
              <p:cNvSpPr txBox="1"/>
              <p:nvPr/>
            </p:nvSpPr>
            <p:spPr>
              <a:xfrm>
                <a:off x="4718880" y="3571920"/>
                <a:ext cx="1113120" cy="316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4" name="Formula 8"/>
              <p:cNvSpPr txBox="1"/>
              <p:nvPr/>
            </p:nvSpPr>
            <p:spPr>
              <a:xfrm>
                <a:off x="8136000" y="2786040"/>
                <a:ext cx="3159720" cy="669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v</m:t>
                    </m:r>
                    <m:r>
                      <m:t xml:space="preserve"> </m:t>
                    </m:r>
                    <m:r>
                      <m:t xml:space="preserve">⋅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den>
                    </m:f>
                    <m:r>
                      <m:t xml:space="preserve"> </m:t>
                    </m:r>
                    <m:r>
                      <m:t xml:space="preserve">⋅</m:t>
                    </m:r>
                    <m:r>
                      <m:t xml:space="preserve"> 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205</TotalTime>
  <Application>LibreOffice/6.2.5.2$Windows_X86_64 LibreOffice_project/1ec314fa52f458adc18c4f025c545a4e8b22c159</Application>
  <Words>250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2019-07-22T12:01:34Z</dcterms:created>
  <dc:creator>Julia Gancz</dc:creator>
  <dc:description/>
  <dc:language>de-DE</dc:language>
  <cp:lastModifiedBy/>
  <dcterms:modified xsi:type="dcterms:W3CDTF">2019-07-24T16:03:45Z</dcterms:modified>
  <cp:revision>25</cp:revision>
  <dc:subject/>
  <dc:title>Titellayout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4</vt:i4>
  </property>
  <property fmtid="{D5CDD505-2E9C-101B-9397-08002B2CF9AE}" pid="13" name="PresentationFormat">
    <vt:lpwstr>Breitbild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8</vt:i4>
  </property>
</Properties>
</file>