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08E71-D3A7-47A6-8BE1-6A7FAB2E16ED}" v="60" dt="2020-05-15T23:59:0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-163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1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True</a:t>
            </a:r>
            <a:r>
              <a:rPr lang="en-US" baseline="0"/>
              <a:t> Positive Rates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 Faces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Dataset A Trained</c:v>
                </c:pt>
                <c:pt idx="1">
                  <c:v>Dataset B Trained</c:v>
                </c:pt>
                <c:pt idx="2">
                  <c:v>Dataset C Trained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0.46666999999999997</c:v>
                </c:pt>
                <c:pt idx="1">
                  <c:v>0.53332999999999997</c:v>
                </c:pt>
                <c:pt idx="2" formatCode="0%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0-46DA-B9FB-9E3A504E95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 Faces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Dataset A Trained</c:v>
                </c:pt>
                <c:pt idx="1">
                  <c:v>Dataset B Trained</c:v>
                </c:pt>
                <c:pt idx="2">
                  <c:v>Dataset C Trained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 formatCode="0.00%">
                  <c:v>0.66666999999999998</c:v>
                </c:pt>
                <c:pt idx="1">
                  <c:v>0.6</c:v>
                </c:pt>
                <c:pt idx="2" formatCode="0.00%">
                  <c:v>0.46666999999999997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F0-46DA-B9FB-9E3A504E9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452264"/>
        <c:axId val="1"/>
      </c:barChart>
      <c:catAx>
        <c:axId val="185452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Training Dataset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9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9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rTrue Positive Rates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52264"/>
        <c:crosses val="autoZero"/>
        <c:crossBetween val="between"/>
      </c:valAx>
      <c:spPr>
        <a:noFill/>
        <a:ln w="25412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9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Negative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 Faces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Dataset A Trained</c:v>
                </c:pt>
                <c:pt idx="1">
                  <c:v>Dataset B Trained</c:v>
                </c:pt>
                <c:pt idx="2">
                  <c:v>Dataset C Trained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0.53332999999999997</c:v>
                </c:pt>
                <c:pt idx="1">
                  <c:v>0.46666999999999997</c:v>
                </c:pt>
                <c:pt idx="2" formatCode="0%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2-4853-8996-6863B6F4C7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 Faces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Dataset A Trained</c:v>
                </c:pt>
                <c:pt idx="1">
                  <c:v>Dataset B Trained</c:v>
                </c:pt>
                <c:pt idx="2">
                  <c:v>Dataset C Trained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 formatCode="0.00%">
                  <c:v>0.33333000000000002</c:v>
                </c:pt>
                <c:pt idx="1">
                  <c:v>0.4</c:v>
                </c:pt>
                <c:pt idx="2" formatCode="0.00%">
                  <c:v>0.53332999999999997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42-4853-8996-6863B6F4C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661376"/>
        <c:axId val="694663040"/>
      </c:barChart>
      <c:catAx>
        <c:axId val="692661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Dataset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63040"/>
        <c:crosses val="autoZero"/>
        <c:auto val="1"/>
        <c:lblAlgn val="ctr"/>
        <c:lblOffset val="100"/>
        <c:noMultiLvlLbl val="0"/>
      </c:catAx>
      <c:valAx>
        <c:axId val="6946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Negative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66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IFS.2012.2214212" TargetMode="External"/><Relationship Id="rId2" Type="http://schemas.openxmlformats.org/officeDocument/2006/relationships/hyperlink" Target="https://www.perpetuallineu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VPRW.2018.00283" TargetMode="External"/><Relationship Id="rId4" Type="http://schemas.openxmlformats.org/officeDocument/2006/relationships/hyperlink" Target="https://doi.org/10.1145/1870076.187008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544270"/>
            <a:ext cx="4775075" cy="163090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Evaluating the Impact of Training Dataset Bias on Facial Detection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7" y="5149994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 Julia Grace Medina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879BC3-6B21-448D-82F7-321F96015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03" b="14050"/>
          <a:stretch/>
        </p:blipFill>
        <p:spPr>
          <a:xfrm>
            <a:off x="2556183" y="2323250"/>
            <a:ext cx="5541752" cy="1700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647A0E-C304-4AB5-94BA-026B8115DF7D}"/>
              </a:ext>
            </a:extLst>
          </p:cNvPr>
          <p:cNvSpPr txBox="1"/>
          <p:nvPr/>
        </p:nvSpPr>
        <p:spPr>
          <a:xfrm>
            <a:off x="772886" y="1491343"/>
            <a:ext cx="8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25D31A-6482-4FD4-B0B9-E7622AF0A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72" b="12026"/>
          <a:stretch/>
        </p:blipFill>
        <p:spPr>
          <a:xfrm>
            <a:off x="2556183" y="206611"/>
            <a:ext cx="5541752" cy="2116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D7B3E0-01D0-420E-8A89-CC85E73CF424}"/>
              </a:ext>
            </a:extLst>
          </p:cNvPr>
          <p:cNvSpPr txBox="1"/>
          <p:nvPr/>
        </p:nvSpPr>
        <p:spPr>
          <a:xfrm>
            <a:off x="772886" y="3244334"/>
            <a:ext cx="8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897918-631E-4EA1-AA54-E2BC5CEB3FBE}"/>
              </a:ext>
            </a:extLst>
          </p:cNvPr>
          <p:cNvSpPr txBox="1"/>
          <p:nvPr/>
        </p:nvSpPr>
        <p:spPr>
          <a:xfrm>
            <a:off x="772886" y="4627993"/>
            <a:ext cx="8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57A6F0-69B2-4941-8B69-D888870A1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26" b="13968"/>
          <a:stretch/>
        </p:blipFill>
        <p:spPr>
          <a:xfrm>
            <a:off x="2556183" y="4092069"/>
            <a:ext cx="5706074" cy="16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968FC0-9E6D-48E4-BF97-703E18FFFE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763386"/>
              </p:ext>
            </p:extLst>
          </p:nvPr>
        </p:nvGraphicFramePr>
        <p:xfrm>
          <a:off x="438694" y="1366157"/>
          <a:ext cx="5657306" cy="4125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D5FB28-98EA-40AA-9CB0-74BDD274E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89554"/>
              </p:ext>
            </p:extLst>
          </p:nvPr>
        </p:nvGraphicFramePr>
        <p:xfrm>
          <a:off x="6096000" y="1366157"/>
          <a:ext cx="5571853" cy="4125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672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3372-0965-43CC-B275-C6CD8AD6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95591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0059-83E6-4EAF-A22E-7C16D551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689C-9502-41A9-97FC-95E1BD95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results</a:t>
            </a:r>
          </a:p>
          <a:p>
            <a:pPr lvl="1"/>
            <a:r>
              <a:rPr lang="en-US" dirty="0"/>
              <a:t>The software trained on the unbiased dataset showed biased results</a:t>
            </a:r>
          </a:p>
          <a:p>
            <a:pPr lvl="1"/>
            <a:r>
              <a:rPr lang="en-US" dirty="0"/>
              <a:t>However the softwares trained on the biased datasets each were more accurate identifying faces of the race which made up the majority of the dataset.</a:t>
            </a:r>
          </a:p>
          <a:p>
            <a:r>
              <a:rPr lang="en-US" dirty="0"/>
              <a:t> Obstacles</a:t>
            </a:r>
          </a:p>
          <a:p>
            <a:pPr lvl="1"/>
            <a:r>
              <a:rPr lang="en-US" dirty="0"/>
              <a:t>Image availability impacted dataset creation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Further study is needed into how dataset bias impacts facial detection and facial </a:t>
            </a:r>
            <a:r>
              <a:rPr lang="en-US"/>
              <a:t>recognition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7592-437A-4BC6-85EA-614EB624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42EC-0082-4448-BF2B-42FD47D0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en-US" dirty="0"/>
              <a:t>[1]</a:t>
            </a:r>
          </a:p>
          <a:p>
            <a:r>
              <a:rPr lang="en-US" dirty="0"/>
              <a:t>“The Perpetual Line-Up,” </a:t>
            </a:r>
            <a:r>
              <a:rPr lang="en-US" i="1" dirty="0"/>
              <a:t>Perpetual Line Up</a:t>
            </a:r>
            <a:r>
              <a:rPr lang="en-US" dirty="0"/>
              <a:t>. [Online]. Available: </a:t>
            </a:r>
            <a:r>
              <a:rPr lang="en-US" u="sng" dirty="0">
                <a:hlinkClick r:id="rId2"/>
              </a:rPr>
              <a:t>https://www.perpetuallineup.org/</a:t>
            </a:r>
            <a:r>
              <a:rPr lang="en-US" dirty="0"/>
              <a:t>. [Accessed: 28-Feb-2020].</a:t>
            </a:r>
          </a:p>
          <a:p>
            <a:pPr marL="0" indent="0" algn="r">
              <a:buNone/>
            </a:pPr>
            <a:r>
              <a:rPr lang="en-US" dirty="0"/>
              <a:t>[2]</a:t>
            </a:r>
          </a:p>
          <a:p>
            <a:r>
              <a:rPr lang="en-US" dirty="0"/>
              <a:t>B. F. </a:t>
            </a:r>
            <a:r>
              <a:rPr lang="en-US" dirty="0" err="1"/>
              <a:t>Klare</a:t>
            </a:r>
            <a:r>
              <a:rPr lang="en-US" dirty="0"/>
              <a:t>, M. J. Burge, J. C. </a:t>
            </a:r>
            <a:r>
              <a:rPr lang="en-US" dirty="0" err="1"/>
              <a:t>Klontz</a:t>
            </a:r>
            <a:r>
              <a:rPr lang="en-US" dirty="0"/>
              <a:t>, R. W. Vorder </a:t>
            </a:r>
            <a:r>
              <a:rPr lang="en-US" dirty="0" err="1"/>
              <a:t>Bruegge</a:t>
            </a:r>
            <a:r>
              <a:rPr lang="en-US" dirty="0"/>
              <a:t>, and A. K. Jain, “Face Recognition Performance: Role of Demographic Information,” </a:t>
            </a:r>
            <a:r>
              <a:rPr lang="en-US" i="1" dirty="0"/>
              <a:t>IEEE </a:t>
            </a:r>
            <a:r>
              <a:rPr lang="en-US" i="1" dirty="0" err="1"/>
              <a:t>Trans.Inform.Forensic</a:t>
            </a:r>
            <a:r>
              <a:rPr lang="en-US" i="1" dirty="0"/>
              <a:t> </a:t>
            </a:r>
            <a:r>
              <a:rPr lang="en-US" i="1" dirty="0" err="1"/>
              <a:t>Secur</a:t>
            </a:r>
            <a:r>
              <a:rPr lang="en-US" i="1" dirty="0"/>
              <a:t>.</a:t>
            </a:r>
            <a:r>
              <a:rPr lang="en-US" dirty="0"/>
              <a:t>, vol. 7, no. 6, pp. 1789–1801, Dec. 2012,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10.1109/TIFS.2012.2214212</a:t>
            </a:r>
            <a:r>
              <a:rPr lang="en-US" dirty="0"/>
              <a:t>.</a:t>
            </a:r>
          </a:p>
          <a:p>
            <a:pPr marL="0" indent="0" algn="r">
              <a:buNone/>
            </a:pPr>
            <a:r>
              <a:rPr lang="en-US" dirty="0"/>
              <a:t>[3]</a:t>
            </a:r>
          </a:p>
          <a:p>
            <a:r>
              <a:rPr lang="en-US" dirty="0"/>
              <a:t>A. Torralba and A. A. </a:t>
            </a:r>
            <a:r>
              <a:rPr lang="en-US" dirty="0" err="1"/>
              <a:t>Efros</a:t>
            </a:r>
            <a:r>
              <a:rPr lang="en-US" dirty="0"/>
              <a:t>, “</a:t>
            </a:r>
            <a:r>
              <a:rPr lang="en-US" dirty="0" err="1"/>
              <a:t>Efros</a:t>
            </a:r>
            <a:r>
              <a:rPr lang="en-US" dirty="0"/>
              <a:t>. Unbiased look at dataset bias,” in </a:t>
            </a:r>
            <a:r>
              <a:rPr lang="en-US" i="1" dirty="0"/>
              <a:t>In Proc. CVPR</a:t>
            </a:r>
            <a:r>
              <a:rPr lang="en-US" dirty="0"/>
              <a:t>, pp. 1521–1528.</a:t>
            </a:r>
          </a:p>
          <a:p>
            <a:pPr marL="0" indent="0" algn="r">
              <a:buNone/>
            </a:pPr>
            <a:r>
              <a:rPr lang="en-US" dirty="0"/>
              <a:t>[4]</a:t>
            </a:r>
          </a:p>
          <a:p>
            <a:r>
              <a:rPr lang="en-US" dirty="0"/>
              <a:t>P. J. Phillips, F. Jiang, A. </a:t>
            </a:r>
            <a:r>
              <a:rPr lang="en-US" dirty="0" err="1"/>
              <a:t>Narvekar</a:t>
            </a:r>
            <a:r>
              <a:rPr lang="en-US" dirty="0"/>
              <a:t>, J. </a:t>
            </a:r>
            <a:r>
              <a:rPr lang="en-US" dirty="0" err="1"/>
              <a:t>Ayyad</a:t>
            </a:r>
            <a:r>
              <a:rPr lang="en-US" dirty="0"/>
              <a:t>, and A. J. O’Toole, “An other-race effect for face recognition algorithms,” </a:t>
            </a:r>
            <a:r>
              <a:rPr lang="en-US" i="1" dirty="0"/>
              <a:t>ACM Trans. Appl. Percept.</a:t>
            </a:r>
            <a:r>
              <a:rPr lang="en-US" dirty="0"/>
              <a:t>, vol. 8, no. 2, pp. 14:1–14:11, Feb. 2011,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u="sng" dirty="0">
                <a:hlinkClick r:id="rId4"/>
              </a:rPr>
              <a:t>10.1145/1870076.1870082</a:t>
            </a:r>
            <a:r>
              <a:rPr lang="en-US" dirty="0"/>
              <a:t>.</a:t>
            </a:r>
          </a:p>
          <a:p>
            <a:pPr marL="0" indent="0" algn="r">
              <a:buNone/>
            </a:pPr>
            <a:r>
              <a:rPr lang="en-US" dirty="0"/>
              <a:t>[5]</a:t>
            </a:r>
          </a:p>
          <a:p>
            <a:r>
              <a:rPr lang="en-US" dirty="0"/>
              <a:t>A. </a:t>
            </a:r>
            <a:r>
              <a:rPr lang="en-US" dirty="0" err="1"/>
              <a:t>Kortylewski</a:t>
            </a:r>
            <a:r>
              <a:rPr lang="en-US" dirty="0"/>
              <a:t>, B. Egger, A. Schneider, T. </a:t>
            </a:r>
            <a:r>
              <a:rPr lang="en-US" dirty="0" err="1"/>
              <a:t>Gerig</a:t>
            </a:r>
            <a:r>
              <a:rPr lang="en-US" dirty="0"/>
              <a:t>, A. Morel-Forster, and T. Vetter, “Empirically Analyzing the Effect of Dataset Biases on Deep Face Recognition Systems,” in </a:t>
            </a:r>
            <a:r>
              <a:rPr lang="en-US" i="1" dirty="0"/>
              <a:t>2018 IEEE/CVF Conference on Computer Vision and Pattern Recognition Workshops (CVPRW)</a:t>
            </a:r>
            <a:r>
              <a:rPr lang="en-US" dirty="0"/>
              <a:t>, Salt Lake City, UT, USA, 2018, pp. 2174–217409,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10.1109/CVPRW.2018.00283</a:t>
            </a:r>
            <a:r>
              <a:rPr lang="en-US" dirty="0"/>
              <a:t>.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136E-8BFD-4D6A-A42F-8275F893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560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8B36-2513-4F75-814B-FAE023A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E1F4-F900-4828-85A8-3468B540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FBI and more than 25% of state and local police departments use facial recognition software [1]</a:t>
            </a:r>
          </a:p>
          <a:p>
            <a:r>
              <a:rPr lang="en-US" sz="1800" dirty="0"/>
              <a:t>26-30 states use facial recognition software on databases which include drivers license and ID photos [1]</a:t>
            </a:r>
          </a:p>
          <a:p>
            <a:r>
              <a:rPr lang="en-US" dirty="0"/>
              <a:t>More than 117 million people are included in law enforcement facial recognition databases [1]</a:t>
            </a:r>
          </a:p>
          <a:p>
            <a:r>
              <a:rPr lang="en-US" sz="1600" dirty="0"/>
              <a:t>Private companies create facial recognition software and sell or license it to law enforcement agencies [1]</a:t>
            </a:r>
          </a:p>
          <a:p>
            <a:r>
              <a:rPr lang="en-US" sz="1600" dirty="0"/>
              <a:t>There is little oversight of this process 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9AD5-474D-4EAF-8641-CF8F39BE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Facial Recognition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10A0-1616-410E-9888-11819F19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Research has found that facial recognition software performs more accurately on White people than it does on Black people [2]</a:t>
            </a:r>
          </a:p>
          <a:p>
            <a:r>
              <a:rPr lang="en-US" sz="1800" dirty="0"/>
              <a:t>It also performs more accurately on men rather than women [2]</a:t>
            </a:r>
          </a:p>
          <a:p>
            <a:r>
              <a:rPr lang="en-US" sz="1800" dirty="0"/>
              <a:t>Image recognition softwares have been shown to perform more accurately on testing datasets similar to the training datasets [3]</a:t>
            </a:r>
          </a:p>
          <a:p>
            <a:r>
              <a:rPr lang="en-US" sz="1800" dirty="0"/>
              <a:t>Widely available facial recognition datasets are largely white [4]</a:t>
            </a:r>
          </a:p>
          <a:p>
            <a:pPr lvl="1"/>
            <a:r>
              <a:rPr lang="en-US" sz="1600" dirty="0"/>
              <a:t>The Face Recognition Grand Challenge Dataset was 70% Caucasian [4]</a:t>
            </a:r>
          </a:p>
        </p:txBody>
      </p:sp>
    </p:spTree>
    <p:extLst>
      <p:ext uri="{BB962C8B-B14F-4D97-AF65-F5344CB8AC3E}">
        <p14:creationId xmlns:p14="http://schemas.microsoft.com/office/powerpoint/2010/main" val="44721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3FB3-D27C-4440-BF26-30F578CF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132A-E9C8-4B18-BAAE-1062E869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If the training dataset is the source of the disparities with which facial recognition software identifies people of different races than a facial detection software trained on a racially balanced training dataset will show less variation in accuracy based on the race of subjects in testing images than a facial detection software trained on biased datasets.</a:t>
            </a:r>
          </a:p>
        </p:txBody>
      </p:sp>
    </p:spTree>
    <p:extLst>
      <p:ext uri="{BB962C8B-B14F-4D97-AF65-F5344CB8AC3E}">
        <p14:creationId xmlns:p14="http://schemas.microsoft.com/office/powerpoint/2010/main" val="243206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53E-57D5-4C57-98E9-59829378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4496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BA7F-7382-4A9D-99D9-5F0EA2B0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B8E6-F8A6-4A13-B210-6F2C4464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Training Datasets</a:t>
            </a:r>
          </a:p>
          <a:p>
            <a:pPr lvl="1"/>
            <a:r>
              <a:rPr lang="en-US" sz="1800" dirty="0"/>
              <a:t>Dataset A- an unbiased dataset with 50% White and 50% Black faces</a:t>
            </a:r>
          </a:p>
          <a:p>
            <a:pPr lvl="1"/>
            <a:r>
              <a:rPr lang="en-US" sz="1800" dirty="0"/>
              <a:t>Dataset B- a biased dataset with 75% Black faces and 25% White faces</a:t>
            </a:r>
          </a:p>
          <a:p>
            <a:pPr lvl="1"/>
            <a:r>
              <a:rPr lang="en-US" sz="1800" dirty="0"/>
              <a:t>Dataset C- a biased dataset with 75% White faces and 25% Black faces</a:t>
            </a:r>
          </a:p>
          <a:p>
            <a:pPr lvl="1"/>
            <a:r>
              <a:rPr lang="en-US" sz="1800" dirty="0"/>
              <a:t>Negative Dataset- No faces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Haar</a:t>
            </a:r>
            <a:r>
              <a:rPr lang="en-US" sz="2000" dirty="0"/>
              <a:t> Cascades</a:t>
            </a:r>
          </a:p>
          <a:p>
            <a:pPr lvl="1"/>
            <a:r>
              <a:rPr lang="en-US" sz="1800" dirty="0"/>
              <a:t>Cascade Trainer GUI Version 3.3.1</a:t>
            </a:r>
          </a:p>
          <a:p>
            <a:r>
              <a:rPr lang="en-US" sz="2000" dirty="0"/>
              <a:t>Python Facial Detection Script</a:t>
            </a:r>
          </a:p>
          <a:p>
            <a:pPr lvl="1"/>
            <a:r>
              <a:rPr lang="en-US" sz="1800" dirty="0"/>
              <a:t>Created to draw a rectangle around any faces detected using an xml cascade file</a:t>
            </a:r>
          </a:p>
        </p:txBody>
      </p:sp>
    </p:spTree>
    <p:extLst>
      <p:ext uri="{BB962C8B-B14F-4D97-AF65-F5344CB8AC3E}">
        <p14:creationId xmlns:p14="http://schemas.microsoft.com/office/powerpoint/2010/main" val="330250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807-28DE-4A93-8F17-DF319318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7475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BD7-4A34-4181-9CDC-B4B564A5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pic>
        <p:nvPicPr>
          <p:cNvPr id="17" name="Content Placeholder 1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8F0BE0F-5F24-4DCF-9CD6-11FE70108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679" y="2179638"/>
            <a:ext cx="3790496" cy="3849687"/>
          </a:xfrm>
        </p:spPr>
      </p:pic>
      <p:pic>
        <p:nvPicPr>
          <p:cNvPr id="19" name="Picture 1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AC6DA56-7C9F-43D7-81A4-DF5B895E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2370931"/>
            <a:ext cx="320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d41684a-91e7-4c04-bc2d-721dfd095fd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B55818E44F964D970C7B8F34C567D6" ma:contentTypeVersion="14" ma:contentTypeDescription="Create a new document." ma:contentTypeScope="" ma:versionID="cfdb297b8527901db96734fc905d84a0">
  <xsd:schema xmlns:xsd="http://www.w3.org/2001/XMLSchema" xmlns:xs="http://www.w3.org/2001/XMLSchema" xmlns:p="http://schemas.microsoft.com/office/2006/metadata/properties" xmlns:ns1="http://schemas.microsoft.com/sharepoint/v3" xmlns:ns3="50102a21-5140-4049-b474-7aa68dd73f0d" xmlns:ns4="0d41684a-91e7-4c04-bc2d-721dfd095fd9" targetNamespace="http://schemas.microsoft.com/office/2006/metadata/properties" ma:root="true" ma:fieldsID="178cdf47807b488c5dca55383c850f29" ns1:_="" ns3:_="" ns4:_="">
    <xsd:import namespace="http://schemas.microsoft.com/sharepoint/v3"/>
    <xsd:import namespace="50102a21-5140-4049-b474-7aa68dd73f0d"/>
    <xsd:import namespace="0d41684a-91e7-4c04-bc2d-721dfd095f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02a21-5140-4049-b474-7aa68dd73f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1684a-91e7-4c04-bc2d-721dfd095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0d41684a-91e7-4c04-bc2d-721dfd095fd9"/>
    <ds:schemaRef ds:uri="http://schemas.microsoft.com/office/infopath/2007/PartnerControls"/>
    <ds:schemaRef ds:uri="http://schemas.microsoft.com/office/2006/documentManagement/types"/>
    <ds:schemaRef ds:uri="50102a21-5140-4049-b474-7aa68dd73f0d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85A201-584F-40DE-A468-8645207D7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0102a21-5140-4049-b474-7aa68dd73f0d"/>
    <ds:schemaRef ds:uri="0d41684a-91e7-4c04-bc2d-721dfd095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{B4E466FF-6188-4E94-9FB5-7652A6CD9BE7}tf78438558</Template>
  <TotalTime>0</TotalTime>
  <Words>697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SavonVTI</vt:lpstr>
      <vt:lpstr>Evaluating the Impact of Training Dataset Bias on Facial Detection Software</vt:lpstr>
      <vt:lpstr>Introduction</vt:lpstr>
      <vt:lpstr>Facial Recognition</vt:lpstr>
      <vt:lpstr>How Well Does Facial Recognition Work?</vt:lpstr>
      <vt:lpstr>Hypothesis</vt:lpstr>
      <vt:lpstr>Methodology</vt:lpstr>
      <vt:lpstr>Methodology</vt:lpstr>
      <vt:lpstr>Results</vt:lpstr>
      <vt:lpstr>Sample Results</vt:lpstr>
      <vt:lpstr>PowerPoint Presentation</vt:lpstr>
      <vt:lpstr>PowerPoint Presentation</vt:lpstr>
      <vt:lpstr>Discussion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2020-05-15T20:53:32Z</dcterms:created>
  <dcterms:modified xsi:type="dcterms:W3CDTF">2020-05-16T00:19:59Z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0x0101000FB55818E44F964D970C7B8F34C567D6</vt:lpwstr>
  </property>
</Properties>
</file>