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aleway" panose="020B0604020202020204" pitchFamily="2" charset="0"/>
      <p:regular r:id="rId13"/>
      <p:bold r:id="rId14"/>
      <p:italic r:id="rId15"/>
      <p:boldItalic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9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b7e1f6f6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cb7e1f6f6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b7e1f6d4d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b7e1f6d4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cb7e1f6d4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cb7e1f6d4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009b7b3699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009b7b369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b7e1f6d4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b7e1f6d4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b7e1f6d4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b7e1f6d4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b7e1f6d4d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b7e1f6d4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b7e1f6d4d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cb7e1f6d4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cb7e1f6f6c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cb7e1f6f6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rpubs.com/meganwillis/832592"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Using Data to Fight Food Insecurity</a:t>
            </a:r>
            <a:endParaRPr/>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a:t>Julia Hartnett &amp; Megan Willis</a:t>
            </a:r>
            <a:endParaRPr/>
          </a:p>
          <a:p>
            <a:pPr marL="0" lvl="0" indent="0" algn="l" rtl="0">
              <a:spcBef>
                <a:spcPts val="0"/>
              </a:spcBef>
              <a:spcAft>
                <a:spcPts val="0"/>
              </a:spcAft>
              <a:buNone/>
            </a:pPr>
            <a:r>
              <a:rPr lang="en"/>
              <a:t>Simmons University</a:t>
            </a:r>
            <a:endParaRPr/>
          </a:p>
          <a:p>
            <a:pPr marL="0" lvl="0" indent="0" algn="l" rtl="0">
              <a:spcBef>
                <a:spcPts val="0"/>
              </a:spcBef>
              <a:spcAft>
                <a:spcPts val="0"/>
              </a:spcAft>
              <a:buNone/>
            </a:pPr>
            <a:r>
              <a:rPr lang="en"/>
              <a:t>Faculty Sponsor: Dr. Anthony Scotina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18" name="Google Shape;11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Urban communities seem to be more affected by some factors that could potentially increase food insecurity. This holds in both Massachusetts and in the regions across the United States. </a:t>
            </a:r>
            <a:endParaRPr/>
          </a:p>
          <a:p>
            <a:pPr marL="457200" lvl="0" indent="-342900" algn="l" rtl="0">
              <a:spcBef>
                <a:spcPts val="0"/>
              </a:spcBef>
              <a:spcAft>
                <a:spcPts val="0"/>
              </a:spcAft>
              <a:buSzPts val="1800"/>
              <a:buChar char="●"/>
            </a:pPr>
            <a:r>
              <a:rPr lang="en"/>
              <a:t>In an effort to combat food insecurity in the US as a whole, our recommendations are focused on increasing accessibility within urban communities.</a:t>
            </a:r>
            <a:endParaRPr/>
          </a:p>
          <a:p>
            <a:pPr marL="457200" lvl="0" indent="-342900" algn="l" rtl="0">
              <a:spcBef>
                <a:spcPts val="0"/>
              </a:spcBef>
              <a:spcAft>
                <a:spcPts val="0"/>
              </a:spcAft>
              <a:buSzPts val="1800"/>
              <a:buChar char="●"/>
            </a:pPr>
            <a:r>
              <a:rPr lang="en"/>
              <a:t>Potential improvements could include adding more grocery stores in urban communities and increasing options for transportation to grocery stores in urban communities.</a:t>
            </a:r>
            <a:endParaRPr/>
          </a:p>
          <a:p>
            <a:pPr marL="457200" lvl="0" indent="-342900" algn="l" rtl="0">
              <a:spcBef>
                <a:spcPts val="0"/>
              </a:spcBef>
              <a:spcAft>
                <a:spcPts val="0"/>
              </a:spcAft>
              <a:buSzPts val="1800"/>
              <a:buChar char="●"/>
            </a:pPr>
            <a:r>
              <a:rPr lang="en"/>
              <a:t>Because urban communities have much higher counts for low income population than in non-urban communities, it is important that these transportation options be accessible and affordable, such as buses and subways at reduced prices.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Food Insecurity in Urban and Non-Urban Communities</a:t>
            </a:r>
            <a:endParaRPr/>
          </a:p>
        </p:txBody>
      </p:sp>
      <p:sp>
        <p:nvSpPr>
          <p:cNvPr id="65" name="Google Shape;65;p14"/>
          <p:cNvSpPr txBox="1">
            <a:spLocks noGrp="1"/>
          </p:cNvSpPr>
          <p:nvPr>
            <p:ph type="body" idx="1"/>
          </p:nvPr>
        </p:nvSpPr>
        <p:spPr>
          <a:xfrm>
            <a:off x="311700" y="13698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After conducting some exploratory data analysis, we decided to further investigate the differences in many attributes for Urban and Non-Urban census tracts</a:t>
            </a:r>
            <a:endParaRPr/>
          </a:p>
          <a:p>
            <a:pPr marL="914400" lvl="1" indent="-317500" algn="l" rtl="0">
              <a:spcBef>
                <a:spcPts val="0"/>
              </a:spcBef>
              <a:spcAft>
                <a:spcPts val="0"/>
              </a:spcAft>
              <a:buSzPts val="1400"/>
              <a:buChar char="○"/>
            </a:pPr>
            <a:r>
              <a:rPr lang="en"/>
              <a:t>Poverty Rate</a:t>
            </a:r>
            <a:endParaRPr/>
          </a:p>
          <a:p>
            <a:pPr marL="914400" lvl="1" indent="-317500" algn="l" rtl="0">
              <a:spcBef>
                <a:spcPts val="0"/>
              </a:spcBef>
              <a:spcAft>
                <a:spcPts val="0"/>
              </a:spcAft>
              <a:buSzPts val="1400"/>
              <a:buChar char="○"/>
            </a:pPr>
            <a:r>
              <a:rPr lang="en"/>
              <a:t>Vehicle Access</a:t>
            </a:r>
            <a:endParaRPr/>
          </a:p>
          <a:p>
            <a:pPr marL="914400" lvl="1" indent="-317500" algn="l" rtl="0">
              <a:spcBef>
                <a:spcPts val="0"/>
              </a:spcBef>
              <a:spcAft>
                <a:spcPts val="0"/>
              </a:spcAft>
              <a:buSzPts val="1400"/>
              <a:buChar char="○"/>
            </a:pPr>
            <a:r>
              <a:rPr lang="en"/>
              <a:t>Low Income Population</a:t>
            </a:r>
            <a:endParaRPr/>
          </a:p>
          <a:p>
            <a:pPr marL="914400" lvl="1" indent="-317500" algn="l" rtl="0">
              <a:spcBef>
                <a:spcPts val="0"/>
              </a:spcBef>
              <a:spcAft>
                <a:spcPts val="0"/>
              </a:spcAft>
              <a:buSzPts val="1400"/>
              <a:buChar char="○"/>
            </a:pPr>
            <a:r>
              <a:rPr lang="en"/>
              <a:t>Population Receiving SNAP Benefits</a:t>
            </a:r>
            <a:endParaRPr/>
          </a:p>
          <a:p>
            <a:pPr marL="457200" lvl="0" indent="-342900" algn="l" rtl="0">
              <a:spcBef>
                <a:spcPts val="0"/>
              </a:spcBef>
              <a:spcAft>
                <a:spcPts val="0"/>
              </a:spcAft>
              <a:buSzPts val="1800"/>
              <a:buChar char="●"/>
            </a:pPr>
            <a:r>
              <a:rPr lang="en"/>
              <a:t>We decided to focus on comparing these features between Massachusetts census tracts and across regions of the United States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Poverty Rate</a:t>
            </a:r>
            <a:endParaRPr/>
          </a:p>
        </p:txBody>
      </p:sp>
      <p:pic>
        <p:nvPicPr>
          <p:cNvPr id="71" name="Google Shape;71;p15"/>
          <p:cNvPicPr preferRelativeResize="0"/>
          <p:nvPr/>
        </p:nvPicPr>
        <p:blipFill>
          <a:blip r:embed="rId3">
            <a:alphaModFix/>
          </a:blip>
          <a:stretch>
            <a:fillRect/>
          </a:stretch>
        </p:blipFill>
        <p:spPr>
          <a:xfrm>
            <a:off x="396475" y="1068425"/>
            <a:ext cx="3911200" cy="3911200"/>
          </a:xfrm>
          <a:prstGeom prst="rect">
            <a:avLst/>
          </a:prstGeom>
          <a:noFill/>
          <a:ln>
            <a:noFill/>
          </a:ln>
        </p:spPr>
      </p:pic>
      <p:pic>
        <p:nvPicPr>
          <p:cNvPr id="72" name="Google Shape;72;p15"/>
          <p:cNvPicPr preferRelativeResize="0"/>
          <p:nvPr/>
        </p:nvPicPr>
        <p:blipFill>
          <a:blip r:embed="rId4">
            <a:alphaModFix/>
          </a:blip>
          <a:stretch>
            <a:fillRect/>
          </a:stretch>
        </p:blipFill>
        <p:spPr>
          <a:xfrm>
            <a:off x="4404125" y="1068425"/>
            <a:ext cx="3804050" cy="3804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Vehicle Access</a:t>
            </a:r>
            <a:endParaRPr/>
          </a:p>
        </p:txBody>
      </p:sp>
      <p:pic>
        <p:nvPicPr>
          <p:cNvPr id="78" name="Google Shape;78;p16"/>
          <p:cNvPicPr preferRelativeResize="0"/>
          <p:nvPr/>
        </p:nvPicPr>
        <p:blipFill>
          <a:blip r:embed="rId3">
            <a:alphaModFix/>
          </a:blip>
          <a:stretch>
            <a:fillRect/>
          </a:stretch>
        </p:blipFill>
        <p:spPr>
          <a:xfrm>
            <a:off x="311700" y="1068425"/>
            <a:ext cx="4075075" cy="4075075"/>
          </a:xfrm>
          <a:prstGeom prst="rect">
            <a:avLst/>
          </a:prstGeom>
          <a:noFill/>
          <a:ln>
            <a:noFill/>
          </a:ln>
        </p:spPr>
      </p:pic>
      <p:pic>
        <p:nvPicPr>
          <p:cNvPr id="79" name="Google Shape;79;p16"/>
          <p:cNvPicPr preferRelativeResize="0"/>
          <p:nvPr/>
        </p:nvPicPr>
        <p:blipFill>
          <a:blip r:embed="rId4">
            <a:alphaModFix/>
          </a:blip>
          <a:stretch>
            <a:fillRect/>
          </a:stretch>
        </p:blipFill>
        <p:spPr>
          <a:xfrm>
            <a:off x="4843900" y="1068425"/>
            <a:ext cx="4075075" cy="4075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Low Income Population</a:t>
            </a:r>
            <a:endParaRPr/>
          </a:p>
        </p:txBody>
      </p:sp>
      <p:pic>
        <p:nvPicPr>
          <p:cNvPr id="85" name="Google Shape;85;p17"/>
          <p:cNvPicPr preferRelativeResize="0"/>
          <p:nvPr/>
        </p:nvPicPr>
        <p:blipFill rotWithShape="1">
          <a:blip r:embed="rId3">
            <a:alphaModFix/>
          </a:blip>
          <a:srcRect t="-12359" r="-15740"/>
          <a:stretch/>
        </p:blipFill>
        <p:spPr>
          <a:xfrm>
            <a:off x="387900" y="720275"/>
            <a:ext cx="4310000" cy="4184050"/>
          </a:xfrm>
          <a:prstGeom prst="rect">
            <a:avLst/>
          </a:prstGeom>
          <a:noFill/>
          <a:ln>
            <a:noFill/>
          </a:ln>
        </p:spPr>
      </p:pic>
      <p:pic>
        <p:nvPicPr>
          <p:cNvPr id="86" name="Google Shape;86;p17"/>
          <p:cNvPicPr preferRelativeResize="0"/>
          <p:nvPr/>
        </p:nvPicPr>
        <p:blipFill>
          <a:blip r:embed="rId4">
            <a:alphaModFix/>
          </a:blip>
          <a:stretch>
            <a:fillRect/>
          </a:stretch>
        </p:blipFill>
        <p:spPr>
          <a:xfrm>
            <a:off x="4841275" y="991750"/>
            <a:ext cx="3991025" cy="399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Population Receiving SNAP Benefits</a:t>
            </a:r>
            <a:endParaRPr/>
          </a:p>
        </p:txBody>
      </p:sp>
      <p:pic>
        <p:nvPicPr>
          <p:cNvPr id="92" name="Google Shape;92;p18"/>
          <p:cNvPicPr preferRelativeResize="0"/>
          <p:nvPr/>
        </p:nvPicPr>
        <p:blipFill>
          <a:blip r:embed="rId3">
            <a:alphaModFix/>
          </a:blip>
          <a:stretch>
            <a:fillRect/>
          </a:stretch>
        </p:blipFill>
        <p:spPr>
          <a:xfrm>
            <a:off x="460775" y="1004874"/>
            <a:ext cx="3991052" cy="3991025"/>
          </a:xfrm>
          <a:prstGeom prst="rect">
            <a:avLst/>
          </a:prstGeom>
          <a:noFill/>
          <a:ln>
            <a:noFill/>
          </a:ln>
        </p:spPr>
      </p:pic>
      <p:pic>
        <p:nvPicPr>
          <p:cNvPr id="93" name="Google Shape;93;p18"/>
          <p:cNvPicPr preferRelativeResize="0"/>
          <p:nvPr/>
        </p:nvPicPr>
        <p:blipFill>
          <a:blip r:embed="rId4">
            <a:alphaModFix/>
          </a:blip>
          <a:stretch>
            <a:fillRect/>
          </a:stretch>
        </p:blipFill>
        <p:spPr>
          <a:xfrm>
            <a:off x="4572000" y="931075"/>
            <a:ext cx="4138625" cy="4138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9"/>
          <p:cNvPicPr preferRelativeResize="0"/>
          <p:nvPr/>
        </p:nvPicPr>
        <p:blipFill rotWithShape="1">
          <a:blip r:embed="rId3">
            <a:alphaModFix/>
          </a:blip>
          <a:srcRect l="990"/>
          <a:stretch/>
        </p:blipFill>
        <p:spPr>
          <a:xfrm>
            <a:off x="835175" y="967200"/>
            <a:ext cx="6700849" cy="3643274"/>
          </a:xfrm>
          <a:prstGeom prst="rect">
            <a:avLst/>
          </a:prstGeom>
          <a:noFill/>
          <a:ln>
            <a:noFill/>
          </a:ln>
        </p:spPr>
      </p:pic>
      <p:sp>
        <p:nvSpPr>
          <p:cNvPr id="99" name="Google Shape;99;p19"/>
          <p:cNvSpPr txBox="1">
            <a:spLocks noGrp="1"/>
          </p:cNvSpPr>
          <p:nvPr>
            <p:ph type="title"/>
          </p:nvPr>
        </p:nvSpPr>
        <p:spPr>
          <a:xfrm>
            <a:off x="311700" y="211500"/>
            <a:ext cx="7747800" cy="75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Urban and Non-Urban Census Tracts in Massachusetts</a:t>
            </a:r>
            <a:endParaRPr/>
          </a:p>
        </p:txBody>
      </p:sp>
      <p:sp>
        <p:nvSpPr>
          <p:cNvPr id="100" name="Google Shape;100;p19"/>
          <p:cNvSpPr txBox="1"/>
          <p:nvPr/>
        </p:nvSpPr>
        <p:spPr>
          <a:xfrm>
            <a:off x="835175" y="4667100"/>
            <a:ext cx="6943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latin typeface="Source Sans Pro"/>
                <a:ea typeface="Source Sans Pro"/>
                <a:cs typeface="Source Sans Pro"/>
                <a:sym typeface="Source Sans Pro"/>
              </a:rPr>
              <a:t>Link to interactive map of Massachusetts census tracts: </a:t>
            </a:r>
            <a:r>
              <a:rPr lang="en" sz="1200" b="1" u="sng">
                <a:solidFill>
                  <a:schemeClr val="hlink"/>
                </a:solidFill>
                <a:latin typeface="Source Sans Pro"/>
                <a:ea typeface="Source Sans Pro"/>
                <a:cs typeface="Source Sans Pro"/>
                <a:sym typeface="Source Sans Pro"/>
                <a:hlinkClick r:id="rId4"/>
              </a:rPr>
              <a:t>https://rpubs.com/meganwillis/832592</a:t>
            </a:r>
            <a:r>
              <a:rPr lang="en" sz="1200" b="1">
                <a:latin typeface="Source Sans Pro"/>
                <a:ea typeface="Source Sans Pro"/>
                <a:cs typeface="Source Sans Pro"/>
                <a:sym typeface="Source Sans Pro"/>
              </a:rPr>
              <a:t> </a:t>
            </a:r>
            <a:endParaRPr sz="1200" b="1">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p:txBody>
      </p:sp>
      <p:sp>
        <p:nvSpPr>
          <p:cNvPr id="106" name="Google Shape;106;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SzPct val="100000"/>
              <a:buChar char="●"/>
            </a:pPr>
            <a:r>
              <a:rPr lang="en"/>
              <a:t>Poverty Rate: The density plot comparing poverty rate in urban and non-urban communities for MA shows that there is significantly more variability in Urban communities, with more Urban census tracts having a much higher poverty rate. The median poverty rate appears to be approximately the same across urban and non-urban areas. This trend is fairly consistent across the different regions,   but the Urban communities in the Northeast and Midwest seem to have the most variability in poverty rate between urban and non-urban communities.</a:t>
            </a:r>
            <a:endParaRPr/>
          </a:p>
          <a:p>
            <a:pPr marL="457200" lvl="0" indent="-325755" algn="l" rtl="0">
              <a:spcBef>
                <a:spcPts val="0"/>
              </a:spcBef>
              <a:spcAft>
                <a:spcPts val="0"/>
              </a:spcAft>
              <a:buSzPct val="100000"/>
              <a:buChar char="●"/>
            </a:pPr>
            <a:r>
              <a:rPr lang="en"/>
              <a:t>Vehicle Access: In Massachusetts,  almost all households of the urban households do not have access to a vehicle. There is also a high proportion of non-urban households that do not have access to a vehicle. The majority of MA census tracts are considered Urban (1316 Urban, 151 Non-Urban), which could be affecting these values. The regions across the US have extremely different distribution of tracts with/without vehicle access than is seen in Massachusetts. All of the other regions have mostly households that do have access to a vehicle, and the proportions within each region do not vary much between and urban and non-urban communities.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a:t>
            </a:r>
            <a:endParaRPr/>
          </a:p>
        </p:txBody>
      </p:sp>
      <p:sp>
        <p:nvSpPr>
          <p:cNvPr id="112" name="Google Shape;112;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Low Income Population: In Massachusetts, the median value for low income population in urban communities is approximately equal to the median value for low income population in non-urban communities. The values for urban communities are much more variable, with a strong skew the the right. This trend appears to follow for most of the regions across the country. The northeast graph does appear to be slightly bimodal. </a:t>
            </a:r>
            <a:endParaRPr/>
          </a:p>
          <a:p>
            <a:pPr marL="457200" lvl="0" indent="-342900" algn="l" rtl="0">
              <a:spcBef>
                <a:spcPts val="0"/>
              </a:spcBef>
              <a:spcAft>
                <a:spcPts val="0"/>
              </a:spcAft>
              <a:buSzPts val="1800"/>
              <a:buChar char="●"/>
            </a:pPr>
            <a:r>
              <a:rPr lang="en"/>
              <a:t>Population Receiving SNAP Benefits: In Massachusetts, the median amount of people receiving SNAP benefits appears to be approximately equal across urban and non-urban communities. There is much more variation in urban communities, as is shown by the heavy right skew. This trend seems to hold when looking at the distribution across the regions. </a:t>
            </a:r>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574</Words>
  <Application>Microsoft Office PowerPoint</Application>
  <PresentationFormat>On-screen Show (16:9)</PresentationFormat>
  <Paragraphs>28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Source Sans Pro</vt:lpstr>
      <vt:lpstr>Raleway</vt:lpstr>
      <vt:lpstr>Arial</vt:lpstr>
      <vt:lpstr>Plum</vt:lpstr>
      <vt:lpstr>Using Data to Fight Food Insecurity</vt:lpstr>
      <vt:lpstr>Food Insecurity in Urban and Non-Urban Communities</vt:lpstr>
      <vt:lpstr>Poverty Rate</vt:lpstr>
      <vt:lpstr>Vehicle Access</vt:lpstr>
      <vt:lpstr>Low Income Population</vt:lpstr>
      <vt:lpstr>Population Receiving SNAP Benefits</vt:lpstr>
      <vt:lpstr>Urban and Non-Urban Census Tracts in Massachusetts</vt:lpstr>
      <vt:lpstr>Analysis</vt:lpstr>
      <vt:lpstr>Analysis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Data to Fight Food Insecurity</dc:title>
  <dc:creator>Julia Hartnett</dc:creator>
  <cp:lastModifiedBy>Julia Hartnett</cp:lastModifiedBy>
  <cp:revision>1</cp:revision>
  <dcterms:modified xsi:type="dcterms:W3CDTF">2022-02-23T17:37:25Z</dcterms:modified>
</cp:coreProperties>
</file>