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Lora"/>
      <p:regular r:id="rId39"/>
      <p:bold r:id="rId40"/>
      <p:italic r:id="rId41"/>
      <p:boldItalic r:id="rId42"/>
    </p:embeddedFont>
    <p:embeddedFont>
      <p:font typeface="Roboto Ligh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D969FD-C58A-4245-9B6A-90AD2CED83D4}">
  <a:tblStyle styleId="{4AD969FD-C58A-4245-9B6A-90AD2CED83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ora-bold.fntdata"/><Relationship Id="rId20" Type="http://schemas.openxmlformats.org/officeDocument/2006/relationships/slide" Target="slides/slide14.xml"/><Relationship Id="rId42" Type="http://schemas.openxmlformats.org/officeDocument/2006/relationships/font" Target="fonts/Lora-boldItalic.fntdata"/><Relationship Id="rId41" Type="http://schemas.openxmlformats.org/officeDocument/2006/relationships/font" Target="fonts/Lora-italic.fntdata"/><Relationship Id="rId22" Type="http://schemas.openxmlformats.org/officeDocument/2006/relationships/slide" Target="slides/slide16.xml"/><Relationship Id="rId44" Type="http://schemas.openxmlformats.org/officeDocument/2006/relationships/font" Target="fonts/RobotoLight-bold.fntdata"/><Relationship Id="rId21" Type="http://schemas.openxmlformats.org/officeDocument/2006/relationships/slide" Target="slides/slide15.xml"/><Relationship Id="rId43" Type="http://schemas.openxmlformats.org/officeDocument/2006/relationships/font" Target="fonts/RobotoLight-regular.fntdata"/><Relationship Id="rId24" Type="http://schemas.openxmlformats.org/officeDocument/2006/relationships/slide" Target="slides/slide18.xml"/><Relationship Id="rId46" Type="http://schemas.openxmlformats.org/officeDocument/2006/relationships/font" Target="fonts/RobotoLight-boldItalic.fntdata"/><Relationship Id="rId23" Type="http://schemas.openxmlformats.org/officeDocument/2006/relationships/slide" Target="slides/slide17.xml"/><Relationship Id="rId45" Type="http://schemas.openxmlformats.org/officeDocument/2006/relationships/font" Target="fonts/Robot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39" Type="http://schemas.openxmlformats.org/officeDocument/2006/relationships/font" Target="fonts/Lora-regular.fntdata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db6c80e8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db6c80e8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f88b065e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f88b065e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db6c80e8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db6c80e8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f88b065e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f88b065e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f88b065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f88b065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db6c80e8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db6c80e8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db6c80e8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db6c80e8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db6c80e8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db6c80e8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db6c80e8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db6c80e8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db6c80e8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db6c80e8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fde965c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fde965c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db6c80e8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db6c80e8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f88b065e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f88b065e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db6c80e8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db6c80e8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f88b065e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f88b065e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db6c80e8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db6c80e8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f88b065e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f88b065e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db6c80e8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db6c80e8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f88b065e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f88b065e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f88b065e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f88b065e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f10294fb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f10294f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f10294fb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f10294fb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fde965c6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fde965c6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f88b065e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f88b065e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db6c80e8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db6c80e8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db6c80e8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db6c80e8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f88b065e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f88b065e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AE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ellabeat.com/time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healthypeople.gov/2020/topics-objectives/topic/physical-activity/national-snapshot" TargetMode="External"/><Relationship Id="rId4" Type="http://schemas.openxmlformats.org/officeDocument/2006/relationships/hyperlink" Target="https://www.cdc.gov/physicalactivity/basics/adults/index.ht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x.doi.org/10.5665/sleep.4716" TargetMode="External"/><Relationship Id="rId4" Type="http://schemas.openxmlformats.org/officeDocument/2006/relationships/hyperlink" Target="https://www.cdc.gov/sleep/about_sleep/how_much_sleep.html" TargetMode="External"/><Relationship Id="rId5" Type="http://schemas.openxmlformats.org/officeDocument/2006/relationships/hyperlink" Target="https://www.cdc.gov/sleep/about_sleep/how_much_sleep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arashnic/fitbit" TargetMode="External"/><Relationship Id="rId4" Type="http://schemas.openxmlformats.org/officeDocument/2006/relationships/hyperlink" Target="https://doi.org/10.5281/zenodo.53894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10575" y="635725"/>
            <a:ext cx="7204800" cy="17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Lora"/>
                <a:ea typeface="Lora"/>
                <a:cs typeface="Lora"/>
                <a:sym typeface="Lora"/>
              </a:rPr>
              <a:t>Fitness &amp; </a:t>
            </a:r>
            <a:r>
              <a:rPr lang="en" sz="3800">
                <a:latin typeface="Lora"/>
                <a:ea typeface="Lora"/>
                <a:cs typeface="Lora"/>
                <a:sym typeface="Lora"/>
              </a:rPr>
              <a:t>Health Tracking Report</a:t>
            </a:r>
            <a:endParaRPr sz="3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115450" y="3733275"/>
            <a:ext cx="158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Julia Hong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March 2022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79550" y="2417425"/>
            <a:ext cx="68361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Light"/>
                <a:ea typeface="Roboto Light"/>
                <a:cs typeface="Roboto Light"/>
                <a:sym typeface="Roboto Light"/>
              </a:rPr>
              <a:t>Strategic design improvements for</a:t>
            </a:r>
            <a:r>
              <a:rPr lang="en" sz="200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2000" u="sng">
                <a:solidFill>
                  <a:srgbClr val="BF9000"/>
                </a:solidFill>
                <a:latin typeface="Roboto Light"/>
                <a:ea typeface="Roboto Light"/>
                <a:cs typeface="Roboto Light"/>
                <a:sym typeface="Roboto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Bellabeat’s Time</a:t>
            </a:r>
            <a:endParaRPr sz="2000">
              <a:solidFill>
                <a:srgbClr val="BF9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06500" y="4596200"/>
            <a:ext cx="66231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following case study is a hypothetical scenario. </a:t>
            </a:r>
            <a:endParaRPr i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50" y="152400"/>
            <a:ext cx="774192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Healthy Recommendations for Weekly Activity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223025" y="1142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According to the </a:t>
            </a:r>
            <a:r>
              <a:rPr lang="en" u="sng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National Health Interview Survey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and the </a:t>
            </a:r>
            <a:r>
              <a:rPr lang="en" u="sng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CDC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healthy targets for adults: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150+ min per week of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light or moderate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exercise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75+ min per week of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very active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exercise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50" y="201650"/>
            <a:ext cx="774192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Grouped users by frequency of weekly activity targets 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229800" y="1017725"/>
            <a:ext cx="868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Determined type of exerciser by whether or not they met weekly targets for at least 2 of 3 weeks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9" name="Google Shape;129;p25"/>
          <p:cNvGraphicFramePr/>
          <p:nvPr/>
        </p:nvGraphicFramePr>
        <p:xfrm>
          <a:off x="757863" y="16161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{4AD969FD-C58A-4245-9B6A-90AD2CED83D4}</a:tableStyleId>
              </a:tblPr>
              <a:tblGrid>
                <a:gridCol w="818250"/>
                <a:gridCol w="2562300"/>
                <a:gridCol w="2256875"/>
                <a:gridCol w="2168175"/>
              </a:tblGrid>
              <a:tr h="56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(n = 32)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Group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Light or moderate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Very active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6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Light or moderate (only)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150+ min / wk for 2+ wks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</a:t>
                      </a: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75 min / wk for 2+ wks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6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Light,  moderate, or very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150+ min / wk for 2+ wks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75+ min / wk for 2+ wks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6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Very active (only)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150 min / wk for 2+ wks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75+ min / wk for 2+ wks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83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Not active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&lt;150 min / wk for 2+ wks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75 min / wk for 2+ wks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60975" y="212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Examined activity trends by type of exerciser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4192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4192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575" y="152400"/>
            <a:ext cx="725982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00" y="152400"/>
            <a:ext cx="725982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100" y="143475"/>
            <a:ext cx="7582474" cy="505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Background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96550" y="1189050"/>
            <a:ext cx="79506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this scenario,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 am a junior data analyst working for Bellabeat,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 high-tech company that designs health tracking products for women.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slide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deck includes the high-level results of a data analyst project that I would present to stakeholders. It includes the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ask, prepare, share,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act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phases of the data analyst steps.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used R to analyze and visualize the data..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Complete R documentation, including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process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analyze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phases, can be found on: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GitHub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Kaggle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Activity tracking suggestions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Provide a questionnaire for users to determine the type of intensity workouts they plan on doing regularly and an option to set weekly exercise goals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Provide a weekly summary graph to show times of activity intensity per day and weekly totals per type of intensity (light/moderate and very active)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Include a reminder of optimal intensity exercise goals during the week and the difference of time needed to complete that weekly goal, based on exercise intensity time already spent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Give users the option to create hourly exercise schedules with reminder notifications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Suggest optimal exercise hours based on the type of exercise they intend on doing, as answered in their questionnaire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420075" y="186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Sleep day trends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050" y="697550"/>
            <a:ext cx="6079652" cy="438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4"/>
          <p:cNvSpPr txBox="1"/>
          <p:nvPr>
            <p:ph idx="1" type="body"/>
          </p:nvPr>
        </p:nvSpPr>
        <p:spPr>
          <a:xfrm>
            <a:off x="225100" y="1040550"/>
            <a:ext cx="2405700" cy="3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Variable number of daily sleep records across Fitbit users in 21 days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4"/>
          <p:cNvSpPr txBox="1"/>
          <p:nvPr/>
        </p:nvSpPr>
        <p:spPr>
          <a:xfrm>
            <a:off x="311700" y="189650"/>
            <a:ext cx="426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ora"/>
                <a:ea typeface="Lora"/>
                <a:cs typeface="Lora"/>
                <a:sym typeface="Lora"/>
              </a:rPr>
              <a:t>Sleep Day Data</a:t>
            </a:r>
            <a:r>
              <a:rPr lang="en" sz="2100">
                <a:latin typeface="Lora"/>
                <a:ea typeface="Lora"/>
                <a:cs typeface="Lora"/>
                <a:sym typeface="Lora"/>
              </a:rPr>
              <a:t> - an overview</a:t>
            </a:r>
            <a:endParaRPr sz="21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Healthy sleep recommendations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3" name="Google Shape;18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According to a</a:t>
            </a:r>
            <a:r>
              <a:rPr lang="en" sz="16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u="sng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2015 study, Watson et al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, cited by the </a:t>
            </a:r>
            <a:r>
              <a:rPr lang="en" sz="1600" u="sng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CD</a:t>
            </a:r>
            <a:r>
              <a:rPr lang="en" sz="1600" u="sng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, the healthy amount of sleep for an adult is 7 hours or more a night.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Since the sleep data is recorded in minutes, this converts to 420+ minutes a night.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75" y="188975"/>
            <a:ext cx="7100027" cy="476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Sleep tracking questions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Are there ways to improve user consistency for wearing the tracker while sleeping?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How do we encourage users to sleep at least 7 hours per day?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00" y="192200"/>
            <a:ext cx="7859574" cy="495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Sleep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tracking suggestions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5" name="Google Shape;20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Create an optional sleeping tracking ring to act as a companion to the Time watch. The ring is a smaller wearable option that could encourage users to wear a tracking device daily when sleeping.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Provide the option of daily notifications to remind users to wear the watch while sleeping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Allow users to select optimal sleep and waking times and set reminders to go to bed by that certain time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Inform users of the benefits of healthy amounts of sleep, correlated with more weekly exercise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References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1" name="Google Shape;21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Furberg, R., Brinton, J., Keating, M., &amp; Ortiz, A. (2016). </a:t>
            </a: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Crowd-sourced Fitbit datasets 03.12.2016-05.12.2016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 [Data set]. Zenodo. https://doi.org/10.5281/zenodo.53894. Retrieved from https://www.kaggle.com/arashnic/fitbit.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07340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National Health Interview Survey (NHIS), Centers for Disease Control and Prevention (CDC) / National Center for Health Statistics (NCHS). (2022). </a:t>
            </a: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Physical Activity.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Retrieved from https://www.healthypeople.gov/2020/topics-objectives/topic/physical-activity/national-snapshot.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07340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CDC. (2022) </a:t>
            </a: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Physical Activity.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Retrieved from https://www.cdc.gov/physicalactivity/basics/adults/index.htm.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07340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Watson NF, Badr MS, Belenky G, et al. Recommended amount of sleep for a healthy adult: a joint consensus statement of the American Academy of Sleep Medicine and Sleep Research Society. Sleep. 2015;38(6):843–844. http://dx.doi.org/10.5665/sleep.4716.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Business Question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22925"/>
            <a:ext cx="8520600" cy="32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Based on trends in non-Bellabeat smart devices for tracking health data, what trends occur among consumers,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and h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ow can they be applied to the Bellabeat Time watch and the company's marketing strategy?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Key Stakeholders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Urška Sršen, one of the two founders of Bellabeat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analytics team at Bellabeat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About the Data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Fitbit Fitness Tracker Data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was downloaded from Kaggle user Möbius: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ontains 18 CSV files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Activity, intensity, calories, steps, METS (metabolic equivalent of task), heartrate, weight, and sleep by time measures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Based on a crowdsourced survey of up to 33 Fitbit users,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April – May 2016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onducted by Amazon Mechanical Turk, originally published on </a:t>
            </a:r>
            <a:r>
              <a:rPr lang="en" u="sng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Zenodo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Furberg, R., Brinton, J., Keating, M., &amp; Ortiz, A. (2016).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Crowd-sourced Fitbit datasets 03.12.2016-05.12.2016.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[Data set]. Zenodo. https://doi.org/10.5281/zenodo.53894.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23025" y="40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Datasets relevant to activity and sleep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619950" y="9289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{4AD969FD-C58A-4245-9B6A-90AD2CED83D4}</a:tableStyleId>
              </a:tblPr>
              <a:tblGrid>
                <a:gridCol w="2840725"/>
                <a:gridCol w="5213975"/>
              </a:tblGrid>
              <a:tr h="4522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Original Name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15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dailyActivity_merged.csv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Daily activity measures in wide format, by Id:</a:t>
                      </a:r>
                      <a:endParaRPr sz="15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distance, total calories, minutes and distances by activity intensities (very, moderate/fair, light, sedentary activities)</a:t>
                      </a:r>
                      <a:endParaRPr sz="15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hourlyIntensities_merged.csv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intensity and average intensity by activity hour (date and time) and Id</a:t>
                      </a:r>
                      <a:endParaRPr sz="15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hourlyCalories_merged.csv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calories by activity hour and Id</a:t>
                      </a:r>
                      <a:endParaRPr sz="15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3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hourlySteps_merged.csv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steps by activity hour and Id</a:t>
                      </a:r>
                      <a:endParaRPr sz="15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sleepDay_merged.csv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By Id and </a:t>
                      </a:r>
                      <a:r>
                        <a:rPr lang="en" sz="15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sleep day (date and time)</a:t>
                      </a:r>
                      <a:r>
                        <a:rPr lang="en" sz="15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total minutes asleep, sleep records, minutes in bed</a:t>
                      </a:r>
                      <a:endParaRPr sz="15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" name="Google Shape;88;p18"/>
          <p:cNvSpPr txBox="1"/>
          <p:nvPr/>
        </p:nvSpPr>
        <p:spPr>
          <a:xfrm>
            <a:off x="6703700" y="4837075"/>
            <a:ext cx="176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Furberg et al. 2016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82725" y="1277050"/>
            <a:ext cx="3435600" cy="28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Very, moderate/fair, light activity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d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istances and minutes, calories: (+) correlated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Sedentary data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: (–) correlated with activity measurements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Won’t be a focus in analysis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0" l="13224" r="11975" t="0"/>
          <a:stretch/>
        </p:blipFill>
        <p:spPr>
          <a:xfrm>
            <a:off x="3955825" y="868275"/>
            <a:ext cx="5064976" cy="42318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311700" y="495100"/>
            <a:ext cx="426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ora"/>
                <a:ea typeface="Lora"/>
                <a:cs typeface="Lora"/>
                <a:sym typeface="Lora"/>
              </a:rPr>
              <a:t>Daily Activity - an overview</a:t>
            </a:r>
            <a:endParaRPr sz="21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75" y="659450"/>
            <a:ext cx="7685775" cy="4270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107825" y="151550"/>
            <a:ext cx="4662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ora"/>
                <a:ea typeface="Lora"/>
                <a:cs typeface="Lora"/>
                <a:sym typeface="Lora"/>
              </a:rPr>
              <a:t>Daily Activity - an overview</a:t>
            </a:r>
            <a:endParaRPr sz="21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548175" y="195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Daily activity trends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