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143" r:id="rId1"/>
  </p:sldMasterIdLst>
  <p:notesMasterIdLst>
    <p:notesMasterId r:id="rId11"/>
  </p:notesMasterIdLst>
  <p:sldIdLst>
    <p:sldId id="256" r:id="rId2"/>
    <p:sldId id="264" r:id="rId3"/>
    <p:sldId id="265" r:id="rId4"/>
    <p:sldId id="266" r:id="rId5"/>
    <p:sldId id="263" r:id="rId6"/>
    <p:sldId id="267" r:id="rId7"/>
    <p:sldId id="260" r:id="rId8"/>
    <p:sldId id="269" r:id="rId9"/>
    <p:sldId id="259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4721"/>
    <a:srgbClr val="E9F0E0"/>
    <a:srgbClr val="BFD3A5"/>
    <a:srgbClr val="8AB15B"/>
    <a:srgbClr val="698A42"/>
    <a:srgbClr val="526B33"/>
    <a:srgbClr val="2B391B"/>
    <a:srgbClr val="3F5327"/>
    <a:srgbClr val="556F35"/>
    <a:srgbClr val="A9C4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ulec\Desktop\Studia\semestr%202\techniki%20prezentacji\projekt\PROJEK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ulec\Desktop\Studia\semestr%202\techniki%20prezentacji\projekt\PROJEK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ulec\Desktop\Studia\semestr%202\techniki%20prezentacji\projekt\PROJEKT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ulec\Desktop\Studia\semestr%202\techniki%20prezentacji\projekt\PROJEKT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1" i="0" u="none" strike="noStrike" kern="1200" spc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pl-PL" sz="2400" b="1" dirty="0">
                <a:solidFill>
                  <a:sysClr val="windowText" lastClr="000000"/>
                </a:solidFill>
              </a:rPr>
              <a:t>Współczynnik </a:t>
            </a:r>
            <a:r>
              <a:rPr lang="pl-PL" sz="2400" b="1" dirty="0" err="1">
                <a:solidFill>
                  <a:sysClr val="windowText" lastClr="000000"/>
                </a:solidFill>
              </a:rPr>
              <a:t>Giniego</a:t>
            </a:r>
            <a:r>
              <a:rPr lang="pl-PL" sz="2400" b="1" dirty="0">
                <a:solidFill>
                  <a:sysClr val="windowText" lastClr="000000"/>
                </a:solidFill>
              </a:rPr>
              <a:t> w 2019</a:t>
            </a:r>
            <a:r>
              <a:rPr lang="pl-PL" sz="2400" b="1" baseline="0" dirty="0">
                <a:solidFill>
                  <a:sysClr val="windowText" lastClr="000000"/>
                </a:solidFill>
              </a:rPr>
              <a:t> r.</a:t>
            </a:r>
            <a:endParaRPr lang="pl-PL" sz="2400" b="1" dirty="0">
              <a:solidFill>
                <a:sysClr val="windowText" lastClr="000000"/>
              </a:solidFill>
            </a:endParaRPr>
          </a:p>
        </c:rich>
      </c:tx>
      <c:layout>
        <c:manualLayout>
          <c:xMode val="edge"/>
          <c:yMode val="edge"/>
          <c:x val="0.3207016204948423"/>
          <c:y val="1.205714135621637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1" i="0" u="none" strike="noStrike" kern="1200" spc="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pl-PL"/>
        </a:p>
      </c:txPr>
    </c:title>
    <c:autoTitleDeleted val="0"/>
    <c:plotArea>
      <c:layout/>
      <c:barChart>
        <c:barDir val="bar"/>
        <c:grouping val="clustered"/>
        <c:varyColors val="0"/>
        <c:ser>
          <c:idx val="1"/>
          <c:order val="0"/>
          <c:tx>
            <c:strRef>
              <c:f>'Gini index-tabela'!$E$3:$G$3</c:f>
              <c:strCache>
                <c:ptCount val="1"/>
                <c:pt idx="0">
                  <c:v>Współczynnik Giniego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2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C8A3-4989-A7C0-F41E99066697}"/>
              </c:ext>
            </c:extLst>
          </c:dPt>
          <c:dPt>
            <c:idx val="3"/>
            <c:invertIfNegative val="0"/>
            <c:bubble3D val="0"/>
            <c:spPr>
              <a:solidFill>
                <a:schemeClr val="bg2">
                  <a:lumMod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C8A3-4989-A7C0-F41E99066697}"/>
              </c:ext>
            </c:extLst>
          </c:dPt>
          <c:cat>
            <c:strRef>
              <c:f>'Gini index-tabela'!$F$5:$F$15</c:f>
              <c:strCache>
                <c:ptCount val="11"/>
                <c:pt idx="0">
                  <c:v>Czechy</c:v>
                </c:pt>
                <c:pt idx="1">
                  <c:v>Finlandia</c:v>
                </c:pt>
                <c:pt idx="2">
                  <c:v>Serbia</c:v>
                </c:pt>
                <c:pt idx="3">
                  <c:v>Polska</c:v>
                </c:pt>
                <c:pt idx="4">
                  <c:v>Rumunia</c:v>
                </c:pt>
                <c:pt idx="5">
                  <c:v>Indie</c:v>
                </c:pt>
                <c:pt idx="6">
                  <c:v>Rosja</c:v>
                </c:pt>
                <c:pt idx="7">
                  <c:v>Chiny</c:v>
                </c:pt>
                <c:pt idx="8">
                  <c:v>USA</c:v>
                </c:pt>
                <c:pt idx="9">
                  <c:v>Ekwador</c:v>
                </c:pt>
                <c:pt idx="10">
                  <c:v>Brazylia</c:v>
                </c:pt>
              </c:strCache>
            </c:strRef>
          </c:cat>
          <c:val>
            <c:numRef>
              <c:f>'Gini index-tabela'!$G$5:$G$15</c:f>
              <c:numCache>
                <c:formatCode>General</c:formatCode>
                <c:ptCount val="11"/>
                <c:pt idx="0">
                  <c:v>0.25262196850080199</c:v>
                </c:pt>
                <c:pt idx="1">
                  <c:v>0.27737329859954202</c:v>
                </c:pt>
                <c:pt idx="2">
                  <c:v>0.289532460927934</c:v>
                </c:pt>
                <c:pt idx="3">
                  <c:v>0.30239472364952102</c:v>
                </c:pt>
                <c:pt idx="4">
                  <c:v>0.34804200097670002</c:v>
                </c:pt>
                <c:pt idx="5">
                  <c:v>0.35733857118397899</c:v>
                </c:pt>
                <c:pt idx="6">
                  <c:v>0.37691437349393497</c:v>
                </c:pt>
                <c:pt idx="7">
                  <c:v>0.38168342464119198</c:v>
                </c:pt>
                <c:pt idx="8">
                  <c:v>0.41535566874646501</c:v>
                </c:pt>
                <c:pt idx="9">
                  <c:v>0.45711533126701298</c:v>
                </c:pt>
                <c:pt idx="10">
                  <c:v>0.534857704434064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8A3-4989-A7C0-F41E9906669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5"/>
        <c:axId val="5516159"/>
        <c:axId val="41932175"/>
      </c:barChart>
      <c:catAx>
        <c:axId val="551615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41932175"/>
        <c:crosses val="autoZero"/>
        <c:auto val="1"/>
        <c:lblAlgn val="ctr"/>
        <c:lblOffset val="100"/>
        <c:noMultiLvlLbl val="0"/>
      </c:catAx>
      <c:valAx>
        <c:axId val="41932175"/>
        <c:scaling>
          <c:orientation val="minMax"/>
          <c:max val="0.60000000000000009"/>
          <c:min val="0"/>
        </c:scaling>
        <c:delete val="0"/>
        <c:axPos val="b"/>
        <c:majorGridlines>
          <c:spPr>
            <a:ln w="9525" cap="flat" cmpd="sng" algn="ctr">
              <a:solidFill>
                <a:schemeClr val="bg1">
                  <a:lumMod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5516159"/>
        <c:crosses val="autoZero"/>
        <c:crossBetween val="between"/>
        <c:majorUnit val="5.000000000000001E-2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l-PL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1" i="0" u="none" strike="noStrike" kern="1200" spc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pl-PL" sz="2400" b="1" dirty="0">
                <a:solidFill>
                  <a:sysClr val="windowText" lastClr="000000"/>
                </a:solidFill>
              </a:rPr>
              <a:t>PKB na 1 mieszkańca w latach</a:t>
            </a:r>
            <a:r>
              <a:rPr lang="pl-PL" sz="2400" b="1" baseline="0" dirty="0">
                <a:solidFill>
                  <a:sysClr val="windowText" lastClr="000000"/>
                </a:solidFill>
              </a:rPr>
              <a:t> 2005-2018</a:t>
            </a:r>
            <a:endParaRPr lang="pl-PL" sz="2400" b="1" dirty="0">
              <a:solidFill>
                <a:sysClr val="windowText" lastClr="000000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1" i="0" u="none" strike="noStrike" kern="1200" spc="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pl-PL"/>
        </a:p>
      </c:txPr>
    </c:title>
    <c:autoTitleDeleted val="0"/>
    <c:plotArea>
      <c:layout>
        <c:manualLayout>
          <c:layoutTarget val="inner"/>
          <c:xMode val="edge"/>
          <c:yMode val="edge"/>
          <c:x val="9.1792290736011778E-2"/>
          <c:y val="0.10572068658781671"/>
          <c:w val="0.81121595456305662"/>
          <c:h val="0.76990429282113781"/>
        </c:manualLayout>
      </c:layout>
      <c:lineChart>
        <c:grouping val="standard"/>
        <c:varyColors val="0"/>
        <c:ser>
          <c:idx val="0"/>
          <c:order val="0"/>
          <c:tx>
            <c:strRef>
              <c:f>'PKB na 1 mieszkańca'!$A$34</c:f>
              <c:strCache>
                <c:ptCount val="1"/>
                <c:pt idx="0">
                  <c:v>Afryka</c:v>
                </c:pt>
              </c:strCache>
            </c:strRef>
          </c:tx>
          <c:spPr>
            <a:ln w="28575" cap="rnd">
              <a:solidFill>
                <a:schemeClr val="tx2">
                  <a:lumMod val="50000"/>
                  <a:lumOff val="50000"/>
                </a:schemeClr>
              </a:solidFill>
              <a:round/>
            </a:ln>
            <a:effectLst/>
          </c:spPr>
          <c:marker>
            <c:symbol val="none"/>
          </c:marker>
          <c:dPt>
            <c:idx val="13"/>
            <c:marker>
              <c:symbol val="circle"/>
              <c:size val="10"/>
              <c:spPr>
                <a:solidFill>
                  <a:schemeClr val="accent6">
                    <a:lumMod val="60000"/>
                    <a:lumOff val="40000"/>
                  </a:schemeClr>
                </a:solidFill>
                <a:ln w="9525">
                  <a:solidFill>
                    <a:schemeClr val="accent6">
                      <a:lumMod val="75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28BC-41E0-91EE-DDB31BA42F20}"/>
              </c:ext>
            </c:extLst>
          </c:dPt>
          <c:dLbls>
            <c:dLbl>
              <c:idx val="13"/>
              <c:layout>
                <c:manualLayout>
                  <c:x val="-1.9444330154934759E-2"/>
                  <c:y val="-2.5104602510460251E-2"/>
                </c:manualLayout>
              </c:layout>
              <c:numFmt formatCode="[$$-409]#,##0.00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800" b="1" i="0" u="none" strike="noStrike" kern="1200" baseline="0">
                      <a:solidFill>
                        <a:schemeClr val="bg1">
                          <a:lumMod val="5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l-PL"/>
                </a:p>
              </c:txPr>
              <c:dLblPos val="r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layout>
                    <c:manualLayout>
                      <c:w val="0.12486532421152274"/>
                      <c:h val="0.10054393305439331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0-28BC-41E0-91EE-DDB31BA42F20}"/>
                </c:ext>
              </c:extLst>
            </c:dLbl>
            <c:numFmt formatCode="[$$-409]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1" i="0" u="none" strike="noStrike" kern="1200" baseline="0">
                    <a:solidFill>
                      <a:schemeClr val="bg1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l-PL"/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'PKB na 1 mieszkańca'!$B$33:$O$33</c:f>
              <c:numCache>
                <c:formatCode>General</c:formatCode>
                <c:ptCount val="14"/>
                <c:pt idx="0">
                  <c:v>2005</c:v>
                </c:pt>
                <c:pt idx="1">
                  <c:v>2006</c:v>
                </c:pt>
                <c:pt idx="2">
                  <c:v>2007</c:v>
                </c:pt>
                <c:pt idx="3">
                  <c:v>2008</c:v>
                </c:pt>
                <c:pt idx="4">
                  <c:v>2009</c:v>
                </c:pt>
                <c:pt idx="5">
                  <c:v>2010</c:v>
                </c:pt>
                <c:pt idx="6">
                  <c:v>2011</c:v>
                </c:pt>
                <c:pt idx="7">
                  <c:v>2012</c:v>
                </c:pt>
                <c:pt idx="8">
                  <c:v>2013</c:v>
                </c:pt>
                <c:pt idx="9">
                  <c:v>2014</c:v>
                </c:pt>
                <c:pt idx="10">
                  <c:v>2015</c:v>
                </c:pt>
                <c:pt idx="11">
                  <c:v>2016</c:v>
                </c:pt>
                <c:pt idx="12">
                  <c:v>2017</c:v>
                </c:pt>
                <c:pt idx="13">
                  <c:v>2018</c:v>
                </c:pt>
              </c:numCache>
            </c:numRef>
          </c:cat>
          <c:val>
            <c:numRef>
              <c:f>'PKB na 1 mieszkańca'!$B$34:$O$34</c:f>
              <c:numCache>
                <c:formatCode>_-[$$-409]* #\ ##0.00_ ;_-[$$-409]* \-#\ ##0.00\ ;_-[$$-409]* "-"??_ ;_-@_ </c:formatCode>
                <c:ptCount val="14"/>
                <c:pt idx="0">
                  <c:v>1232.7</c:v>
                </c:pt>
                <c:pt idx="1">
                  <c:v>1395.4</c:v>
                </c:pt>
                <c:pt idx="2">
                  <c:v>1584.5</c:v>
                </c:pt>
                <c:pt idx="3">
                  <c:v>1820.9</c:v>
                </c:pt>
                <c:pt idx="4">
                  <c:v>1667.6</c:v>
                </c:pt>
                <c:pt idx="5">
                  <c:v>1896.8</c:v>
                </c:pt>
                <c:pt idx="6">
                  <c:v>2063.6999999999998</c:v>
                </c:pt>
                <c:pt idx="7">
                  <c:v>2183.6</c:v>
                </c:pt>
                <c:pt idx="8">
                  <c:v>2180</c:v>
                </c:pt>
                <c:pt idx="9">
                  <c:v>2213.3000000000002</c:v>
                </c:pt>
                <c:pt idx="10">
                  <c:v>1953.1</c:v>
                </c:pt>
                <c:pt idx="11">
                  <c:v>1776.7</c:v>
                </c:pt>
                <c:pt idx="12">
                  <c:v>1798.1</c:v>
                </c:pt>
                <c:pt idx="13">
                  <c:v>1856.2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8BC-41E0-91EE-DDB31BA42F20}"/>
            </c:ext>
          </c:extLst>
        </c:ser>
        <c:ser>
          <c:idx val="7"/>
          <c:order val="1"/>
          <c:tx>
            <c:strRef>
              <c:f>'PKB na 1 mieszkańca'!$A$35</c:f>
              <c:strCache>
                <c:ptCount val="1"/>
                <c:pt idx="0">
                  <c:v>Ameryka Południowa</c:v>
                </c:pt>
              </c:strCache>
            </c:strRef>
          </c:tx>
          <c:spPr>
            <a:ln w="28575" cap="rnd">
              <a:solidFill>
                <a:schemeClr val="accent3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dPt>
            <c:idx val="13"/>
            <c:marker>
              <c:symbol val="circle"/>
              <c:size val="10"/>
              <c:spPr>
                <a:solidFill>
                  <a:schemeClr val="accent3">
                    <a:lumMod val="75000"/>
                  </a:schemeClr>
                </a:solidFill>
                <a:ln w="9525">
                  <a:solidFill>
                    <a:schemeClr val="accent3">
                      <a:lumMod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28BC-41E0-91EE-DDB31BA42F20}"/>
              </c:ext>
            </c:extLst>
          </c:dPt>
          <c:dLbls>
            <c:dLbl>
              <c:idx val="13"/>
              <c:layout>
                <c:manualLayout>
                  <c:x val="-2.5601387203103482E-2"/>
                  <c:y val="-7.2568069875212263E-2"/>
                </c:manualLayout>
              </c:layout>
              <c:numFmt formatCode="[$$-409]#,##0.00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800" b="1" i="0" u="none" strike="noStrike" kern="1200" baseline="0">
                      <a:solidFill>
                        <a:schemeClr val="accent3">
                          <a:lumMod val="5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l-PL"/>
                </a:p>
              </c:txPr>
              <c:dLblPos val="r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layout>
                    <c:manualLayout>
                      <c:w val="0.20817295692077287"/>
                      <c:h val="0.12126651270865006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2-28BC-41E0-91EE-DDB31BA42F20}"/>
                </c:ext>
              </c:extLst>
            </c:dLbl>
            <c:numFmt formatCode="[$$-409]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1" i="0" u="none" strike="noStrike" kern="1200" baseline="0">
                    <a:solidFill>
                      <a:schemeClr val="accent3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l-PL"/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'PKB na 1 mieszkańca'!$B$33:$O$33</c:f>
              <c:numCache>
                <c:formatCode>General</c:formatCode>
                <c:ptCount val="14"/>
                <c:pt idx="0">
                  <c:v>2005</c:v>
                </c:pt>
                <c:pt idx="1">
                  <c:v>2006</c:v>
                </c:pt>
                <c:pt idx="2">
                  <c:v>2007</c:v>
                </c:pt>
                <c:pt idx="3">
                  <c:v>2008</c:v>
                </c:pt>
                <c:pt idx="4">
                  <c:v>2009</c:v>
                </c:pt>
                <c:pt idx="5">
                  <c:v>2010</c:v>
                </c:pt>
                <c:pt idx="6">
                  <c:v>2011</c:v>
                </c:pt>
                <c:pt idx="7">
                  <c:v>2012</c:v>
                </c:pt>
                <c:pt idx="8">
                  <c:v>2013</c:v>
                </c:pt>
                <c:pt idx="9">
                  <c:v>2014</c:v>
                </c:pt>
                <c:pt idx="10">
                  <c:v>2015</c:v>
                </c:pt>
                <c:pt idx="11">
                  <c:v>2016</c:v>
                </c:pt>
                <c:pt idx="12">
                  <c:v>2017</c:v>
                </c:pt>
                <c:pt idx="13">
                  <c:v>2018</c:v>
                </c:pt>
              </c:numCache>
            </c:numRef>
          </c:cat>
          <c:val>
            <c:numRef>
              <c:f>'PKB na 1 mieszkańca'!$B$35:$O$35</c:f>
              <c:numCache>
                <c:formatCode>_-[$$-409]* #\ ##0.00_ ;_-[$$-409]* \-#\ ##0.00\ ;_-[$$-409]* "-"??_ ;_-@_ </c:formatCode>
                <c:ptCount val="14"/>
                <c:pt idx="0">
                  <c:v>5141</c:v>
                </c:pt>
                <c:pt idx="1">
                  <c:v>5949.1</c:v>
                </c:pt>
                <c:pt idx="2">
                  <c:v>6925.9</c:v>
                </c:pt>
                <c:pt idx="3">
                  <c:v>7956.6</c:v>
                </c:pt>
                <c:pt idx="4">
                  <c:v>7390.9</c:v>
                </c:pt>
                <c:pt idx="5">
                  <c:v>9057.9</c:v>
                </c:pt>
                <c:pt idx="6">
                  <c:v>10180.799999999999</c:v>
                </c:pt>
                <c:pt idx="7">
                  <c:v>10231.9</c:v>
                </c:pt>
                <c:pt idx="8">
                  <c:v>10414.5</c:v>
                </c:pt>
                <c:pt idx="9">
                  <c:v>10276.4</c:v>
                </c:pt>
                <c:pt idx="10">
                  <c:v>8823.5</c:v>
                </c:pt>
                <c:pt idx="11">
                  <c:v>8376.5</c:v>
                </c:pt>
                <c:pt idx="12">
                  <c:v>9089.1</c:v>
                </c:pt>
                <c:pt idx="13">
                  <c:v>8682.9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28BC-41E0-91EE-DDB31BA42F20}"/>
            </c:ext>
          </c:extLst>
        </c:ser>
        <c:ser>
          <c:idx val="8"/>
          <c:order val="2"/>
          <c:tx>
            <c:strRef>
              <c:f>'PKB na 1 mieszkańca'!$A$36</c:f>
              <c:strCache>
                <c:ptCount val="1"/>
                <c:pt idx="0">
                  <c:v>Europa Północna</c:v>
                </c:pt>
              </c:strCache>
            </c:strRef>
          </c:tx>
          <c:spPr>
            <a:ln w="28575" cap="rnd">
              <a:solidFill>
                <a:schemeClr val="accent6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dPt>
            <c:idx val="13"/>
            <c:marker>
              <c:symbol val="circle"/>
              <c:size val="10"/>
              <c:spPr>
                <a:solidFill>
                  <a:schemeClr val="accent6">
                    <a:lumMod val="75000"/>
                  </a:schemeClr>
                </a:solidFill>
                <a:ln w="9525">
                  <a:solidFill>
                    <a:srgbClr val="00206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28BC-41E0-91EE-DDB31BA42F20}"/>
              </c:ext>
            </c:extLst>
          </c:dPt>
          <c:dLbls>
            <c:dLbl>
              <c:idx val="13"/>
              <c:layout>
                <c:manualLayout>
                  <c:x val="-2.7467620711650997E-2"/>
                  <c:y val="-6.6945545812641588E-2"/>
                </c:manualLayout>
              </c:layout>
              <c:numFmt formatCode="[$$-409]#,##0.00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800" b="1" i="0" u="none" strike="noStrike" kern="1200" baseline="0">
                      <a:solidFill>
                        <a:schemeClr val="accent6">
                          <a:lumMod val="7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l-PL"/>
                </a:p>
              </c:txPr>
              <c:dLblPos val="r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28BC-41E0-91EE-DDB31BA42F20}"/>
                </c:ext>
              </c:extLst>
            </c:dLbl>
            <c:numFmt formatCode="[$$-409]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accent6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l-PL"/>
              </a:p>
            </c:txPr>
            <c:dLblPos val="r"/>
            <c:showLegendKey val="0"/>
            <c:showVal val="0"/>
            <c:showCatName val="0"/>
            <c:showSerName val="0"/>
            <c:showPercent val="0"/>
            <c:showBubbleSize val="0"/>
            <c:separator>
</c:separator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'PKB na 1 mieszkańca'!$B$33:$O$33</c:f>
              <c:numCache>
                <c:formatCode>General</c:formatCode>
                <c:ptCount val="14"/>
                <c:pt idx="0">
                  <c:v>2005</c:v>
                </c:pt>
                <c:pt idx="1">
                  <c:v>2006</c:v>
                </c:pt>
                <c:pt idx="2">
                  <c:v>2007</c:v>
                </c:pt>
                <c:pt idx="3">
                  <c:v>2008</c:v>
                </c:pt>
                <c:pt idx="4">
                  <c:v>2009</c:v>
                </c:pt>
                <c:pt idx="5">
                  <c:v>2010</c:v>
                </c:pt>
                <c:pt idx="6">
                  <c:v>2011</c:v>
                </c:pt>
                <c:pt idx="7">
                  <c:v>2012</c:v>
                </c:pt>
                <c:pt idx="8">
                  <c:v>2013</c:v>
                </c:pt>
                <c:pt idx="9">
                  <c:v>2014</c:v>
                </c:pt>
                <c:pt idx="10">
                  <c:v>2015</c:v>
                </c:pt>
                <c:pt idx="11">
                  <c:v>2016</c:v>
                </c:pt>
                <c:pt idx="12">
                  <c:v>2017</c:v>
                </c:pt>
                <c:pt idx="13">
                  <c:v>2018</c:v>
                </c:pt>
              </c:numCache>
            </c:numRef>
          </c:cat>
          <c:val>
            <c:numRef>
              <c:f>'PKB na 1 mieszkańca'!$B$36:$O$36</c:f>
              <c:numCache>
                <c:formatCode>_-[$$-409]* #\ ##0.00_ ;_-[$$-409]* \-#\ ##0.00\ ;_-[$$-409]* "-"??_ ;_-@_ </c:formatCode>
                <c:ptCount val="14"/>
                <c:pt idx="0">
                  <c:v>41573.4</c:v>
                </c:pt>
                <c:pt idx="1">
                  <c:v>44430.7</c:v>
                </c:pt>
                <c:pt idx="2">
                  <c:v>50749.599999999999</c:v>
                </c:pt>
                <c:pt idx="3">
                  <c:v>50185.5</c:v>
                </c:pt>
                <c:pt idx="4">
                  <c:v>41681.199999999997</c:v>
                </c:pt>
                <c:pt idx="5">
                  <c:v>42823.4</c:v>
                </c:pt>
                <c:pt idx="6">
                  <c:v>46589.3</c:v>
                </c:pt>
                <c:pt idx="7">
                  <c:v>46164.3</c:v>
                </c:pt>
                <c:pt idx="8">
                  <c:v>47660</c:v>
                </c:pt>
                <c:pt idx="9">
                  <c:v>50199.6</c:v>
                </c:pt>
                <c:pt idx="10">
                  <c:v>46072.6</c:v>
                </c:pt>
                <c:pt idx="11">
                  <c:v>43818.2</c:v>
                </c:pt>
                <c:pt idx="12">
                  <c:v>44595.4</c:v>
                </c:pt>
                <c:pt idx="13">
                  <c:v>47699.4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28BC-41E0-91EE-DDB31BA42F20}"/>
            </c:ext>
          </c:extLst>
        </c:ser>
        <c:ser>
          <c:idx val="1"/>
          <c:order val="3"/>
          <c:tx>
            <c:strRef>
              <c:f>'PKB na 1 mieszkańca'!$A$37</c:f>
              <c:strCache>
                <c:ptCount val="1"/>
                <c:pt idx="0">
                  <c:v>Ameryka Północna</c:v>
                </c:pt>
              </c:strCache>
            </c:strRef>
          </c:tx>
          <c:spPr>
            <a:ln w="28575" cap="rnd">
              <a:solidFill>
                <a:schemeClr val="accent1">
                  <a:lumMod val="90000"/>
                  <a:lumOff val="10000"/>
                </a:schemeClr>
              </a:solidFill>
              <a:round/>
            </a:ln>
            <a:effectLst/>
          </c:spPr>
          <c:marker>
            <c:symbol val="none"/>
          </c:marker>
          <c:dPt>
            <c:idx val="13"/>
            <c:marker>
              <c:symbol val="circle"/>
              <c:size val="10"/>
              <c:spPr>
                <a:solidFill>
                  <a:schemeClr val="bg2">
                    <a:lumMod val="75000"/>
                  </a:schemeClr>
                </a:solidFill>
                <a:ln w="9525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28BC-41E0-91EE-DDB31BA42F20}"/>
              </c:ext>
            </c:extLst>
          </c:dPt>
          <c:dLbls>
            <c:dLbl>
              <c:idx val="13"/>
              <c:numFmt formatCode="[$$-409]#,##0.00" sourceLinked="0"/>
              <c:spPr>
                <a:solidFill>
                  <a:sysClr val="window" lastClr="FFFFFF"/>
                </a:solidFill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800" b="1" i="0" u="none" strike="noStrike" kern="1200" baseline="0">
                      <a:solidFill>
                        <a:schemeClr val="bg2">
                          <a:lumMod val="5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l-PL"/>
                </a:p>
              </c:txPr>
              <c:dLblPos val="t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layout>
                    <c:manualLayout>
                      <c:w val="0.1903447746196727"/>
                      <c:h val="0.12884940849467991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6-28BC-41E0-91EE-DDB31BA42F20}"/>
                </c:ext>
              </c:extLst>
            </c:dLbl>
            <c:numFmt formatCode="[$$-409]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bg2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l-PL"/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'PKB na 1 mieszkańca'!$B$33:$O$33</c:f>
              <c:numCache>
                <c:formatCode>General</c:formatCode>
                <c:ptCount val="14"/>
                <c:pt idx="0">
                  <c:v>2005</c:v>
                </c:pt>
                <c:pt idx="1">
                  <c:v>2006</c:v>
                </c:pt>
                <c:pt idx="2">
                  <c:v>2007</c:v>
                </c:pt>
                <c:pt idx="3">
                  <c:v>2008</c:v>
                </c:pt>
                <c:pt idx="4">
                  <c:v>2009</c:v>
                </c:pt>
                <c:pt idx="5">
                  <c:v>2010</c:v>
                </c:pt>
                <c:pt idx="6">
                  <c:v>2011</c:v>
                </c:pt>
                <c:pt idx="7">
                  <c:v>2012</c:v>
                </c:pt>
                <c:pt idx="8">
                  <c:v>2013</c:v>
                </c:pt>
                <c:pt idx="9">
                  <c:v>2014</c:v>
                </c:pt>
                <c:pt idx="10">
                  <c:v>2015</c:v>
                </c:pt>
                <c:pt idx="11">
                  <c:v>2016</c:v>
                </c:pt>
                <c:pt idx="12">
                  <c:v>2017</c:v>
                </c:pt>
                <c:pt idx="13">
                  <c:v>2018</c:v>
                </c:pt>
              </c:numCache>
            </c:numRef>
          </c:cat>
          <c:val>
            <c:numRef>
              <c:f>'PKB na 1 mieszkańca'!$B$37:$O$37</c:f>
              <c:numCache>
                <c:formatCode>_-[$$-409]* #\ ##0.00_ ;_-[$$-409]* \-#\ ##0.00\ ;_-[$$-409]* "-"??_ ;_-@_ </c:formatCode>
                <c:ptCount val="14"/>
                <c:pt idx="0">
                  <c:v>43438.2</c:v>
                </c:pt>
                <c:pt idx="1">
                  <c:v>45824.5</c:v>
                </c:pt>
                <c:pt idx="2">
                  <c:v>47739.4</c:v>
                </c:pt>
                <c:pt idx="3">
                  <c:v>48299.8</c:v>
                </c:pt>
                <c:pt idx="4">
                  <c:v>46540.7</c:v>
                </c:pt>
                <c:pt idx="5">
                  <c:v>48408.4</c:v>
                </c:pt>
                <c:pt idx="6">
                  <c:v>50090.9</c:v>
                </c:pt>
                <c:pt idx="7">
                  <c:v>51660.1</c:v>
                </c:pt>
                <c:pt idx="8">
                  <c:v>52983.1</c:v>
                </c:pt>
                <c:pt idx="9">
                  <c:v>54560.2</c:v>
                </c:pt>
                <c:pt idx="10">
                  <c:v>55428.3</c:v>
                </c:pt>
                <c:pt idx="11">
                  <c:v>56336.7</c:v>
                </c:pt>
                <c:pt idx="12">
                  <c:v>58515</c:v>
                </c:pt>
                <c:pt idx="13">
                  <c:v>61220.9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28BC-41E0-91EE-DDB31BA42F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78966335"/>
        <c:axId val="988974719"/>
      </c:lineChart>
      <c:catAx>
        <c:axId val="57896633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988974719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988974719"/>
        <c:scaling>
          <c:orientation val="minMax"/>
        </c:scaling>
        <c:delete val="0"/>
        <c:axPos val="l"/>
        <c:numFmt formatCode="_-[$$-1409]* #,##0_-;\-[$$-1409]* #,##0_-;_-[$$-1409]* &quot;-&quot;_-;_-@_-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578966335"/>
        <c:crosses val="autoZero"/>
        <c:crossBetween val="between"/>
        <c:dispUnits>
          <c:builtInUnit val="thousands"/>
          <c:dispUnitsLbl>
            <c:layout>
              <c:manualLayout>
                <c:xMode val="edge"/>
                <c:yMode val="edge"/>
                <c:x val="9.1604532140350421E-3"/>
                <c:y val="0.1139337286402653"/>
              </c:manualLayout>
            </c:layout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endParaRPr lang="pl-PL"/>
              </a:p>
            </c:txPr>
          </c:dispUnitsLbl>
        </c:dispUnits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l-PL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1" i="0" u="none" strike="noStrike" kern="1200" spc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pl-PL" sz="2400" b="1" dirty="0">
                <a:solidFill>
                  <a:sysClr val="windowText" lastClr="000000"/>
                </a:solidFill>
              </a:rPr>
              <a:t>Porównanie</a:t>
            </a:r>
            <a:r>
              <a:rPr lang="pl-PL" sz="2400" b="1" baseline="0" dirty="0">
                <a:solidFill>
                  <a:sysClr val="windowText" lastClr="000000"/>
                </a:solidFill>
              </a:rPr>
              <a:t> majątków miliarderów z Polski z majątkiem Billa </a:t>
            </a:r>
            <a:r>
              <a:rPr lang="pl-PL" sz="2400" b="1" baseline="0" dirty="0" err="1">
                <a:solidFill>
                  <a:sysClr val="windowText" lastClr="000000"/>
                </a:solidFill>
              </a:rPr>
              <a:t>Gates’a</a:t>
            </a:r>
            <a:r>
              <a:rPr lang="pl-PL" sz="2400" b="1" baseline="0" dirty="0">
                <a:solidFill>
                  <a:sysClr val="windowText" lastClr="000000"/>
                </a:solidFill>
              </a:rPr>
              <a:t> </a:t>
            </a:r>
            <a:endParaRPr lang="pl-PL" sz="2400" b="1" dirty="0">
              <a:solidFill>
                <a:sysClr val="windowText" lastClr="000000"/>
              </a:solidFill>
            </a:endParaRPr>
          </a:p>
        </c:rich>
      </c:tx>
      <c:layout>
        <c:manualLayout>
          <c:xMode val="edge"/>
          <c:yMode val="edge"/>
          <c:x val="0.10908071072341048"/>
          <c:y val="1.437326811415770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1" i="0" u="none" strike="noStrike" kern="1200" spc="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pl-PL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Miliarderzy2!$D$10</c:f>
              <c:strCache>
                <c:ptCount val="1"/>
                <c:pt idx="0">
                  <c:v>Michal Solowow</c:v>
                </c:pt>
              </c:strCache>
            </c:strRef>
          </c:tx>
          <c:spPr>
            <a:solidFill>
              <a:srgbClr val="E9F0E0"/>
            </a:solidFill>
            <a:ln>
              <a:noFill/>
            </a:ln>
            <a:effectLst/>
          </c:spPr>
          <c:invertIfNegative val="0"/>
          <c:cat>
            <c:strRef>
              <c:f>(Miliarderzy2!$E$9,Miliarderzy2!$E$19)</c:f>
              <c:strCache>
                <c:ptCount val="2"/>
                <c:pt idx="0">
                  <c:v>Najbogatsi Polacy</c:v>
                </c:pt>
                <c:pt idx="1">
                  <c:v>Bill Gates</c:v>
                </c:pt>
              </c:strCache>
            </c:strRef>
          </c:cat>
          <c:val>
            <c:numRef>
              <c:f>Miliarderzy2!$E$10</c:f>
              <c:numCache>
                <c:formatCode>_-[$$-409]* #\ ##0.00_ ;_-[$$-409]* \-#\ ##0.00\ ;_-[$$-409]* "-"??_ ;_-@_ </c:formatCode>
                <c:ptCount val="1"/>
                <c:pt idx="0">
                  <c:v>4000000000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4A9-4243-AD01-776048D1FE71}"/>
            </c:ext>
          </c:extLst>
        </c:ser>
        <c:ser>
          <c:idx val="1"/>
          <c:order val="1"/>
          <c:tx>
            <c:strRef>
              <c:f>Miliarderzy2!$D$11</c:f>
              <c:strCache>
                <c:ptCount val="1"/>
                <c:pt idx="0">
                  <c:v>Jerzy Starak</c:v>
                </c:pt>
              </c:strCache>
            </c:strRef>
          </c:tx>
          <c:spPr>
            <a:solidFill>
              <a:srgbClr val="BFD3A5"/>
            </a:solidFill>
            <a:ln>
              <a:noFill/>
            </a:ln>
            <a:effectLst/>
          </c:spPr>
          <c:invertIfNegative val="0"/>
          <c:cat>
            <c:strRef>
              <c:f>(Miliarderzy2!$E$9,Miliarderzy2!$E$19)</c:f>
              <c:strCache>
                <c:ptCount val="2"/>
                <c:pt idx="0">
                  <c:v>Najbogatsi Polacy</c:v>
                </c:pt>
                <c:pt idx="1">
                  <c:v>Bill Gates</c:v>
                </c:pt>
              </c:strCache>
            </c:strRef>
          </c:cat>
          <c:val>
            <c:numRef>
              <c:f>Miliarderzy2!$E$11</c:f>
              <c:numCache>
                <c:formatCode>_-[$$-409]* #\ ##0.00_ ;_-[$$-409]* \-#\ ##0.00\ ;_-[$$-409]* "-"??_ ;_-@_ </c:formatCode>
                <c:ptCount val="1"/>
                <c:pt idx="0">
                  <c:v>3600000000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4A9-4243-AD01-776048D1FE71}"/>
            </c:ext>
          </c:extLst>
        </c:ser>
        <c:ser>
          <c:idx val="2"/>
          <c:order val="2"/>
          <c:tx>
            <c:strRef>
              <c:f>Miliarderzy2!$D$12</c:f>
              <c:strCache>
                <c:ptCount val="1"/>
                <c:pt idx="0">
                  <c:v>Zygmunt Solorz-Zak</c:v>
                </c:pt>
              </c:strCache>
            </c:strRef>
          </c:tx>
          <c:spPr>
            <a:solidFill>
              <a:srgbClr val="8AB15B"/>
            </a:solidFill>
            <a:ln>
              <a:noFill/>
            </a:ln>
            <a:effectLst/>
          </c:spPr>
          <c:invertIfNegative val="0"/>
          <c:cat>
            <c:strRef>
              <c:f>(Miliarderzy2!$E$9,Miliarderzy2!$E$19)</c:f>
              <c:strCache>
                <c:ptCount val="2"/>
                <c:pt idx="0">
                  <c:v>Najbogatsi Polacy</c:v>
                </c:pt>
                <c:pt idx="1">
                  <c:v>Bill Gates</c:v>
                </c:pt>
              </c:strCache>
            </c:strRef>
          </c:cat>
          <c:val>
            <c:numRef>
              <c:f>Miliarderzy2!$E$12</c:f>
              <c:numCache>
                <c:formatCode>_-[$$-409]* #\ ##0.00_ ;_-[$$-409]* \-#\ ##0.00\ ;_-[$$-409]* "-"??_ ;_-@_ </c:formatCode>
                <c:ptCount val="1"/>
                <c:pt idx="0">
                  <c:v>3200000000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4A9-4243-AD01-776048D1FE71}"/>
            </c:ext>
          </c:extLst>
        </c:ser>
        <c:ser>
          <c:idx val="3"/>
          <c:order val="3"/>
          <c:tx>
            <c:strRef>
              <c:f>Miliarderzy2!$D$13</c:f>
              <c:strCache>
                <c:ptCount val="1"/>
                <c:pt idx="0">
                  <c:v>Tomasz Biernacki</c:v>
                </c:pt>
              </c:strCache>
            </c:strRef>
          </c:tx>
          <c:spPr>
            <a:solidFill>
              <a:srgbClr val="698A42"/>
            </a:solidFill>
            <a:ln>
              <a:noFill/>
            </a:ln>
            <a:effectLst/>
          </c:spPr>
          <c:invertIfNegative val="0"/>
          <c:cat>
            <c:strRef>
              <c:f>(Miliarderzy2!$E$9,Miliarderzy2!$E$19)</c:f>
              <c:strCache>
                <c:ptCount val="2"/>
                <c:pt idx="0">
                  <c:v>Najbogatsi Polacy</c:v>
                </c:pt>
                <c:pt idx="1">
                  <c:v>Bill Gates</c:v>
                </c:pt>
              </c:strCache>
            </c:strRef>
          </c:cat>
          <c:val>
            <c:numRef>
              <c:f>Miliarderzy2!$E$13</c:f>
              <c:numCache>
                <c:formatCode>_-[$$-409]* #\ ##0.00_ ;_-[$$-409]* \-#\ ##0.00\ ;_-[$$-409]* "-"??_ ;_-@_ </c:formatCode>
                <c:ptCount val="1"/>
                <c:pt idx="0">
                  <c:v>3200000000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4A9-4243-AD01-776048D1FE71}"/>
            </c:ext>
          </c:extLst>
        </c:ser>
        <c:ser>
          <c:idx val="4"/>
          <c:order val="4"/>
          <c:tx>
            <c:strRef>
              <c:f>Miliarderzy2!$D$14</c:f>
              <c:strCache>
                <c:ptCount val="1"/>
                <c:pt idx="0">
                  <c:v>Dominika Kulczyk</c:v>
                </c:pt>
              </c:strCache>
            </c:strRef>
          </c:tx>
          <c:spPr>
            <a:solidFill>
              <a:srgbClr val="526B33"/>
            </a:solidFill>
            <a:ln>
              <a:noFill/>
            </a:ln>
            <a:effectLst/>
          </c:spPr>
          <c:invertIfNegative val="0"/>
          <c:cat>
            <c:strRef>
              <c:f>(Miliarderzy2!$E$9,Miliarderzy2!$E$19)</c:f>
              <c:strCache>
                <c:ptCount val="2"/>
                <c:pt idx="0">
                  <c:v>Najbogatsi Polacy</c:v>
                </c:pt>
                <c:pt idx="1">
                  <c:v>Bill Gates</c:v>
                </c:pt>
              </c:strCache>
            </c:strRef>
          </c:cat>
          <c:val>
            <c:numRef>
              <c:f>Miliarderzy2!$E$14</c:f>
              <c:numCache>
                <c:formatCode>_-[$$-409]* #\ ##0.00_ ;_-[$$-409]* \-#\ ##0.00\ ;_-[$$-409]* "-"??_ ;_-@_ </c:formatCode>
                <c:ptCount val="1"/>
                <c:pt idx="0">
                  <c:v>2100000000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4A9-4243-AD01-776048D1FE71}"/>
            </c:ext>
          </c:extLst>
        </c:ser>
        <c:ser>
          <c:idx val="5"/>
          <c:order val="5"/>
          <c:tx>
            <c:strRef>
              <c:f>Miliarderzy2!$D$15</c:f>
              <c:strCache>
                <c:ptCount val="1"/>
                <c:pt idx="0">
                  <c:v>Sebastian Kulczyk</c:v>
                </c:pt>
              </c:strCache>
            </c:strRef>
          </c:tx>
          <c:spPr>
            <a:solidFill>
              <a:srgbClr val="3F5327"/>
            </a:solidFill>
            <a:ln>
              <a:noFill/>
            </a:ln>
            <a:effectLst/>
          </c:spPr>
          <c:invertIfNegative val="0"/>
          <c:cat>
            <c:strRef>
              <c:f>(Miliarderzy2!$E$9,Miliarderzy2!$E$19)</c:f>
              <c:strCache>
                <c:ptCount val="2"/>
                <c:pt idx="0">
                  <c:v>Najbogatsi Polacy</c:v>
                </c:pt>
                <c:pt idx="1">
                  <c:v>Bill Gates</c:v>
                </c:pt>
              </c:strCache>
            </c:strRef>
          </c:cat>
          <c:val>
            <c:numRef>
              <c:f>Miliarderzy2!$E$15</c:f>
              <c:numCache>
                <c:formatCode>_-[$$-409]* #\ ##0.00_ ;_-[$$-409]* \-#\ ##0.00\ ;_-[$$-409]* "-"??_ ;_-@_ </c:formatCode>
                <c:ptCount val="1"/>
                <c:pt idx="0">
                  <c:v>1600000000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54A9-4243-AD01-776048D1FE71}"/>
            </c:ext>
          </c:extLst>
        </c:ser>
        <c:ser>
          <c:idx val="6"/>
          <c:order val="6"/>
          <c:tx>
            <c:strRef>
              <c:f>Miliarderzy2!$D$16</c:f>
              <c:strCache>
                <c:ptCount val="1"/>
                <c:pt idx="0">
                  <c:v>Zbigniew Juroszek &amp; family</c:v>
                </c:pt>
              </c:strCache>
            </c:strRef>
          </c:tx>
          <c:spPr>
            <a:solidFill>
              <a:srgbClr val="2B391B"/>
            </a:solidFill>
            <a:ln>
              <a:noFill/>
            </a:ln>
            <a:effectLst/>
          </c:spPr>
          <c:invertIfNegative val="0"/>
          <c:cat>
            <c:strRef>
              <c:f>(Miliarderzy2!$E$9,Miliarderzy2!$E$19)</c:f>
              <c:strCache>
                <c:ptCount val="2"/>
                <c:pt idx="0">
                  <c:v>Najbogatsi Polacy</c:v>
                </c:pt>
                <c:pt idx="1">
                  <c:v>Bill Gates</c:v>
                </c:pt>
              </c:strCache>
            </c:strRef>
          </c:cat>
          <c:val>
            <c:numRef>
              <c:f>Miliarderzy2!$E$16</c:f>
              <c:numCache>
                <c:formatCode>_-[$$-409]* #\ ##0.00_ ;_-[$$-409]* \-#\ ##0.00\ ;_-[$$-409]* "-"??_ ;_-@_ </c:formatCode>
                <c:ptCount val="1"/>
                <c:pt idx="0">
                  <c:v>1300000000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54A9-4243-AD01-776048D1FE71}"/>
            </c:ext>
          </c:extLst>
        </c:ser>
        <c:ser>
          <c:idx val="7"/>
          <c:order val="7"/>
          <c:tx>
            <c:strRef>
              <c:f>Miliarderzy2!$D$17</c:f>
              <c:strCache>
                <c:ptCount val="1"/>
                <c:pt idx="0">
                  <c:v>Rafal Brzoska</c:v>
                </c:pt>
              </c:strCache>
            </c:strRef>
          </c:tx>
          <c:spPr>
            <a:solidFill>
              <a:schemeClr val="accent6">
                <a:lumMod val="5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0"/>
                  <c:y val="-5.6153178495613167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2400" b="1" i="0" u="none" strike="noStrike" kern="1200" baseline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0372E4D9-6C4C-4A71-B7C3-31B1F637F52C}" type="CELLRANGE">
                      <a:rPr lang="en-US"/>
                      <a:pPr>
                        <a:defRPr sz="2400" b="1">
                          <a:solidFill>
                            <a:sysClr val="windowText" lastClr="000000"/>
                          </a:solidFill>
                        </a:defRPr>
                      </a:pPr>
                      <a:t>[ZAKRES KOMÓREK]</a:t>
                    </a:fld>
                    <a:endParaRPr lang="pl-PL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400" b="1" i="0" u="none" strike="noStrike" kern="1200" baseline="0">
                      <a:solidFill>
                        <a:sysClr val="windowText" lastClr="00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l-PL"/>
                </a:p>
              </c:txPr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7-54A9-4243-AD01-776048D1FE7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endParaRPr lang="pl-PL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0"/>
              </c:ext>
            </c:extLst>
          </c:dLbls>
          <c:cat>
            <c:strRef>
              <c:f>(Miliarderzy2!$E$9,Miliarderzy2!$E$19)</c:f>
              <c:strCache>
                <c:ptCount val="2"/>
                <c:pt idx="0">
                  <c:v>Najbogatsi Polacy</c:v>
                </c:pt>
                <c:pt idx="1">
                  <c:v>Bill Gates</c:v>
                </c:pt>
              </c:strCache>
            </c:strRef>
          </c:cat>
          <c:val>
            <c:numRef>
              <c:f>Miliarderzy2!$E$17</c:f>
              <c:numCache>
                <c:formatCode>_-[$$-409]* #\ ##0.00_ ;_-[$$-409]* \-#\ ##0.00\ ;_-[$$-409]* "-"??_ ;_-@_ </c:formatCode>
                <c:ptCount val="1"/>
                <c:pt idx="0">
                  <c:v>1300000000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Miliarderzy2!$E$18</c15:f>
                <c15:dlblRangeCache>
                  <c:ptCount val="1"/>
                  <c:pt idx="0">
                    <c:v>$20B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8-54A9-4243-AD01-776048D1FE71}"/>
            </c:ext>
          </c:extLst>
        </c:ser>
        <c:ser>
          <c:idx val="8"/>
          <c:order val="8"/>
          <c:tx>
            <c:strRef>
              <c:f>Miliarderzy2!$D$20</c:f>
              <c:strCache>
                <c:ptCount val="1"/>
                <c:pt idx="0">
                  <c:v>Bill Gates</c:v>
                </c:pt>
              </c:strCache>
            </c:strRef>
          </c:tx>
          <c:spPr>
            <a:solidFill>
              <a:schemeClr val="bg2">
                <a:lumMod val="75000"/>
              </a:schemeClr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rgbClr val="36472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A-54A9-4243-AD01-776048D1FE71}"/>
              </c:ext>
            </c:extLst>
          </c:dPt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54A9-4243-AD01-776048D1FE71}"/>
                </c:ext>
              </c:extLst>
            </c:dLbl>
            <c:dLbl>
              <c:idx val="1"/>
              <c:layout>
                <c:manualLayout>
                  <c:x val="5.4634747355161994E-3"/>
                  <c:y val="-0.41203858448861386"/>
                </c:manualLayout>
              </c:layout>
              <c:numFmt formatCode="[$$-409]#,##0&quot;B&quot;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400" b="1" i="0" u="none" strike="noStrike" kern="1200" baseline="0">
                      <a:solidFill>
                        <a:sysClr val="windowText" lastClr="00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l-PL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54A9-4243-AD01-776048D1FE71}"/>
                </c:ext>
              </c:extLst>
            </c:dLbl>
            <c:numFmt formatCode="[$$-409]#,##0&quot;B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endParaRPr lang="pl-P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(Miliarderzy2!$E$9,Miliarderzy2!$E$19)</c:f>
              <c:strCache>
                <c:ptCount val="2"/>
                <c:pt idx="0">
                  <c:v>Najbogatsi Polacy</c:v>
                </c:pt>
                <c:pt idx="1">
                  <c:v>Bill Gates</c:v>
                </c:pt>
              </c:strCache>
            </c:strRef>
          </c:cat>
          <c:val>
            <c:numRef>
              <c:f>Miliarderzy2!$D$20:$E$20</c:f>
              <c:numCache>
                <c:formatCode>_-[$$-409]* #\ ##0.00_ ;_-[$$-409]* \-#\ ##0.00\ ;_-[$$-409]* "-"??_ ;_-@_ </c:formatCode>
                <c:ptCount val="2"/>
                <c:pt idx="0" formatCode="General">
                  <c:v>0</c:v>
                </c:pt>
                <c:pt idx="1">
                  <c:v>124000000000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54A9-4243-AD01-776048D1FE7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574412383"/>
        <c:axId val="1112363407"/>
      </c:barChart>
      <c:catAx>
        <c:axId val="57441238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1112363407"/>
        <c:crosses val="autoZero"/>
        <c:auto val="1"/>
        <c:lblAlgn val="ctr"/>
        <c:lblOffset val="100"/>
        <c:noMultiLvlLbl val="0"/>
      </c:catAx>
      <c:valAx>
        <c:axId val="1112363407"/>
        <c:scaling>
          <c:orientation val="minMax"/>
        </c:scaling>
        <c:delete val="1"/>
        <c:axPos val="l"/>
        <c:numFmt formatCode="[$$-409]#,##0" sourceLinked="0"/>
        <c:majorTickMark val="none"/>
        <c:minorTickMark val="none"/>
        <c:tickLblPos val="nextTo"/>
        <c:crossAx val="574412383"/>
        <c:crosses val="autoZero"/>
        <c:crossBetween val="between"/>
        <c:dispUnits>
          <c:builtInUnit val="billions"/>
          <c:dispUnitsLbl>
            <c:layout>
              <c:manualLayout>
                <c:xMode val="edge"/>
                <c:yMode val="edge"/>
                <c:x val="1.736493079509506E-2"/>
                <c:y val="6.0626371622599644E-2"/>
              </c:manualLayout>
            </c:layout>
            <c:spPr>
              <a:solidFill>
                <a:sysClr val="window" lastClr="FFFFFF"/>
              </a:solidFill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100" b="1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endParaRPr lang="pl-PL"/>
              </a:p>
            </c:txPr>
          </c:dispUnitsLbl>
        </c:dispUnits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l-PL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1" i="0" u="none" strike="noStrike" kern="1200" spc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pl-PL" sz="2400" b="1" dirty="0">
                <a:solidFill>
                  <a:sysClr val="windowText" lastClr="000000"/>
                </a:solidFill>
              </a:rPr>
              <a:t>Wskaźnik ubóstwa w 2018 r.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1" i="0" u="none" strike="noStrike" kern="1200" spc="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pl-PL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Ubóstwo!$E$5</c:f>
              <c:strCache>
                <c:ptCount val="1"/>
                <c:pt idx="0">
                  <c:v>Wskaźnik ubóstwa</c:v>
                </c:pt>
              </c:strCache>
            </c:strRef>
          </c:tx>
          <c:spPr>
            <a:solidFill>
              <a:srgbClr val="F2C554"/>
            </a:solidFill>
            <a:ln>
              <a:noFill/>
            </a:ln>
            <a:effectLst/>
          </c:spPr>
          <c:invertIfNegative val="0"/>
          <c:dPt>
            <c:idx val="4"/>
            <c:invertIfNegative val="0"/>
            <c:bubble3D val="0"/>
            <c:spPr>
              <a:solidFill>
                <a:srgbClr val="E88C38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2F12-407B-8E3A-36142FAF60B2}"/>
              </c:ext>
            </c:extLst>
          </c:dPt>
          <c:cat>
            <c:strRef>
              <c:f>Ubóstwo!$F$7:$F$17</c:f>
              <c:strCache>
                <c:ptCount val="11"/>
                <c:pt idx="0">
                  <c:v>Kazachstan</c:v>
                </c:pt>
                <c:pt idx="1">
                  <c:v>Czechy</c:v>
                </c:pt>
                <c:pt idx="2">
                  <c:v>Rosja</c:v>
                </c:pt>
                <c:pt idx="3">
                  <c:v>Norwegia</c:v>
                </c:pt>
                <c:pt idx="4">
                  <c:v>Polska</c:v>
                </c:pt>
                <c:pt idx="5">
                  <c:v>Luksemburg</c:v>
                </c:pt>
                <c:pt idx="6">
                  <c:v>USA</c:v>
                </c:pt>
                <c:pt idx="7">
                  <c:v>Rumunia</c:v>
                </c:pt>
                <c:pt idx="8">
                  <c:v>Brazylia</c:v>
                </c:pt>
                <c:pt idx="9">
                  <c:v>Mongolia</c:v>
                </c:pt>
                <c:pt idx="10">
                  <c:v>Gwinea</c:v>
                </c:pt>
              </c:strCache>
            </c:strRef>
          </c:cat>
          <c:val>
            <c:numRef>
              <c:f>Ubóstwo!$G$7:$G$17</c:f>
              <c:numCache>
                <c:formatCode>0.0%</c:formatCode>
                <c:ptCount val="11"/>
                <c:pt idx="0">
                  <c:v>4.2999999999999997E-2</c:v>
                </c:pt>
                <c:pt idx="1">
                  <c:v>0.10099999999999999</c:v>
                </c:pt>
                <c:pt idx="2">
                  <c:v>0.126</c:v>
                </c:pt>
                <c:pt idx="3">
                  <c:v>0.127</c:v>
                </c:pt>
                <c:pt idx="4">
                  <c:v>0.154</c:v>
                </c:pt>
                <c:pt idx="5">
                  <c:v>0.17499999999999999</c:v>
                </c:pt>
                <c:pt idx="6">
                  <c:v>0.17800000000000002</c:v>
                </c:pt>
                <c:pt idx="7">
                  <c:v>0.23800000000000002</c:v>
                </c:pt>
                <c:pt idx="8">
                  <c:v>0.26500000000000001</c:v>
                </c:pt>
                <c:pt idx="9">
                  <c:v>0.28399999999999997</c:v>
                </c:pt>
                <c:pt idx="10">
                  <c:v>0.43700000000000006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F12-407B-8E3A-36142FAF60B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5"/>
        <c:axId val="894646703"/>
        <c:axId val="779759871"/>
      </c:barChart>
      <c:catAx>
        <c:axId val="89464670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779759871"/>
        <c:crosses val="autoZero"/>
        <c:auto val="1"/>
        <c:lblAlgn val="ctr"/>
        <c:lblOffset val="100"/>
        <c:noMultiLvlLbl val="0"/>
      </c:catAx>
      <c:valAx>
        <c:axId val="77975987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bg1">
                  <a:lumMod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89464670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l-PL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7C98B8-47C9-4030-ACAD-CAA2DC791F08}" type="datetimeFigureOut">
              <a:rPr lang="pl-PL" smtClean="0"/>
              <a:t>08.05.2023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A31FF4-5A20-4116-AEAC-C3BEEA5FA57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180326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chemeClr val="tx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32158B8-7632-4CC8-BAC2-CED7218456CD}" type="datetime1">
              <a:rPr lang="pl-PL" smtClean="0"/>
              <a:t>08.05.2023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CADA339-9836-41CB-98C7-C0A0BAF2709E}" type="slidenum">
              <a:rPr lang="pl-PL" smtClean="0"/>
              <a:t>‹#›</a:t>
            </a:fld>
            <a:endParaRPr lang="pl-PL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9459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938FE-0242-40DC-8031-2947F26E32E8}" type="datetime1">
              <a:rPr lang="pl-PL" smtClean="0"/>
              <a:t>08.05.2023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DA339-9836-41CB-98C7-C0A0BAF2709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41691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FD972-AAD7-4101-ACCD-7FAF2DF92A8B}" type="datetime1">
              <a:rPr lang="pl-PL" smtClean="0"/>
              <a:t>08.05.2023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DA339-9836-41CB-98C7-C0A0BAF2709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27306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FD258-3A63-467F-AC1A-87F18F262B57}" type="datetime1">
              <a:rPr lang="pl-PL" smtClean="0"/>
              <a:t>08.05.2023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DA339-9836-41CB-98C7-C0A0BAF2709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22991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36F74-227F-4FFA-B449-4896ACFEBE44}" type="datetime1">
              <a:rPr lang="pl-PL" smtClean="0"/>
              <a:t>08.05.2023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DA339-9836-41CB-98C7-C0A0BAF2709E}" type="slidenum">
              <a:rPr lang="pl-PL" smtClean="0"/>
              <a:t>‹#›</a:t>
            </a:fld>
            <a:endParaRPr lang="pl-PL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8313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665D9-5D92-4822-9548-C775FB26D4DE}" type="datetime1">
              <a:rPr lang="pl-PL" smtClean="0"/>
              <a:t>08.05.2023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DA339-9836-41CB-98C7-C0A0BAF2709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94382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DDC90-2504-4ADE-9FFF-3590DD3DE743}" type="datetime1">
              <a:rPr lang="pl-PL" smtClean="0"/>
              <a:t>08.05.2023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DA339-9836-41CB-98C7-C0A0BAF2709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91324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22586-5F68-4686-BC46-5A937B0DB031}" type="datetime1">
              <a:rPr lang="pl-PL" smtClean="0"/>
              <a:t>08.05.2023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DA339-9836-41CB-98C7-C0A0BAF2709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17768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703DE-D58F-43A1-BDE9-01C03EC2E664}" type="datetime1">
              <a:rPr lang="pl-PL" smtClean="0"/>
              <a:t>08.05.2023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DA339-9836-41CB-98C7-C0A0BAF2709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32450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E95C2-BB18-4A50-8822-D87A3AC115AD}" type="datetime1">
              <a:rPr lang="pl-PL" smtClean="0"/>
              <a:t>08.05.2023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DA339-9836-41CB-98C7-C0A0BAF2709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34240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1E11D-ABE5-4FB3-A47A-FF713BA0E09F}" type="datetime1">
              <a:rPr lang="pl-PL" smtClean="0"/>
              <a:t>08.05.2023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DA339-9836-41CB-98C7-C0A0BAF2709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87888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D6379042-1A67-4BFB-887F-E79D6833EDFF}" type="datetime1">
              <a:rPr lang="pl-PL" smtClean="0"/>
              <a:t>08.05.2023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ACADA339-9836-41CB-98C7-C0A0BAF2709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08519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44" r:id="rId1"/>
    <p:sldLayoutId id="2147484145" r:id="rId2"/>
    <p:sldLayoutId id="2147484146" r:id="rId3"/>
    <p:sldLayoutId id="2147484147" r:id="rId4"/>
    <p:sldLayoutId id="2147484148" r:id="rId5"/>
    <p:sldLayoutId id="2147484149" r:id="rId6"/>
    <p:sldLayoutId id="2147484150" r:id="rId7"/>
    <p:sldLayoutId id="2147484151" r:id="rId8"/>
    <p:sldLayoutId id="2147484152" r:id="rId9"/>
    <p:sldLayoutId id="2147484153" r:id="rId10"/>
    <p:sldLayoutId id="2147484154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tx1"/>
        </a:buClr>
        <a:buSzPct val="80000"/>
        <a:buFont typeface="Corbe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raportsdg.stat.gov.pl/2020/cel8.html" TargetMode="External"/><Relationship Id="rId3" Type="http://schemas.openxmlformats.org/officeDocument/2006/relationships/hyperlink" Target="https://pl.wikipedia.org/wiki/Wsp%C3%B3%C5%82czynnik_Giniego" TargetMode="External"/><Relationship Id="rId7" Type="http://schemas.openxmlformats.org/officeDocument/2006/relationships/hyperlink" Target="https://ourworldindata.org/income-inequality" TargetMode="External"/><Relationship Id="rId2" Type="http://schemas.openxmlformats.org/officeDocument/2006/relationships/hyperlink" Target="https://financesonline.com/income-inequality-views-solutions-from-expert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unic.un.org.pl/projekt_milenijny/oblicza_ubostwa.php" TargetMode="External"/><Relationship Id="rId5" Type="http://schemas.openxmlformats.org/officeDocument/2006/relationships/hyperlink" Target="https://forsal.pl/swiat/artykuly/8291222,juz-10-proc-swiatowej-populacji-zyje-w-skrajnym-ubostwie-problem-sie-poglebia.html" TargetMode="External"/><Relationship Id="rId10" Type="http://schemas.openxmlformats.org/officeDocument/2006/relationships/hyperlink" Target="https://worldpopulationreview.com/country-rankings/poverty-rate-by-country" TargetMode="External"/><Relationship Id="rId4" Type="http://schemas.openxmlformats.org/officeDocument/2006/relationships/hyperlink" Target="https://pl.wikipedia.org/wiki/Nier%C3%B3wno%C5%9Bci_spo%C5%82eczne" TargetMode="External"/><Relationship Id="rId9" Type="http://schemas.openxmlformats.org/officeDocument/2006/relationships/hyperlink" Target="https://www.kaggle.com/datasets/roysouravcu/forbes-billionaires-of-2021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ncome Inequality: Views &amp; Solutions From Experts - Financesonline.com">
            <a:extLst>
              <a:ext uri="{FF2B5EF4-FFF2-40B4-BE49-F238E27FC236}">
                <a16:creationId xmlns:a16="http://schemas.microsoft.com/office/drawing/2014/main" id="{BF0D7A34-9920-C892-03D4-2CE67D7C75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91" t="10474" b="2854"/>
          <a:stretch/>
        </p:blipFill>
        <p:spPr bwMode="auto">
          <a:xfrm>
            <a:off x="0" y="-457190"/>
            <a:ext cx="13004800" cy="7315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CCCF165D-DF03-E7D5-0CDB-264F25A2A7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556557"/>
            <a:ext cx="4482553" cy="236913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l-PL" sz="4400" dirty="0"/>
              <a:t>Dysproporcje</a:t>
            </a:r>
            <a:br>
              <a:rPr lang="pl-PL" sz="4400" dirty="0"/>
            </a:br>
            <a:r>
              <a:rPr lang="pl-PL" sz="4400" dirty="0"/>
              <a:t>w zarobkach</a:t>
            </a:r>
            <a:br>
              <a:rPr lang="pl-PL" sz="4200" dirty="0"/>
            </a:br>
            <a:r>
              <a:rPr lang="pl-PL" sz="2700" dirty="0"/>
              <a:t>Kto zyskuje, a kto traci?</a:t>
            </a:r>
            <a:endParaRPr lang="pl-PL" sz="4200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B1399408-456C-7510-0C6D-C480542A0B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2828" y="2925688"/>
            <a:ext cx="4485725" cy="1096899"/>
          </a:xfrm>
        </p:spPr>
        <p:txBody>
          <a:bodyPr>
            <a:normAutofit/>
          </a:bodyPr>
          <a:lstStyle/>
          <a:p>
            <a:r>
              <a:rPr lang="pl-PL" sz="2400" dirty="0"/>
              <a:t>Julia Janiak</a:t>
            </a:r>
          </a:p>
        </p:txBody>
      </p:sp>
    </p:spTree>
    <p:extLst>
      <p:ext uri="{BB962C8B-B14F-4D97-AF65-F5344CB8AC3E}">
        <p14:creationId xmlns:p14="http://schemas.microsoft.com/office/powerpoint/2010/main" val="305981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3AE7E4D-61C0-3DB3-C03C-01C47D533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Współczynnik </a:t>
            </a:r>
            <a:r>
              <a:rPr lang="pl-PL" dirty="0" err="1"/>
              <a:t>Giniego</a:t>
            </a:r>
            <a:r>
              <a:rPr lang="pl-PL" dirty="0"/>
              <a:t> – czym jest?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50BADDA-D070-F900-8DE8-90732428D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57400"/>
            <a:ext cx="9875520" cy="4038600"/>
          </a:xfrm>
        </p:spPr>
        <p:txBody>
          <a:bodyPr/>
          <a:lstStyle/>
          <a:p>
            <a:pPr algn="just"/>
            <a:r>
              <a:rPr lang="pl-PL" dirty="0"/>
              <a:t>Definiowany jest jako wskaźnik nierówności społecznej i jest wykorzystywany przy obliczaniu nierównomiernego rozkładu dochodów.</a:t>
            </a:r>
          </a:p>
          <a:p>
            <a:pPr algn="just"/>
            <a:r>
              <a:rPr lang="pl-PL" dirty="0"/>
              <a:t>Jego własności opierają się na </a:t>
            </a:r>
            <a:r>
              <a:rPr lang="pl-PL" b="1" dirty="0"/>
              <a:t>krzywej Lorenza</a:t>
            </a:r>
            <a:r>
              <a:rPr lang="pl-PL" dirty="0"/>
              <a:t>, która pokazuje jaka część całkowitego dochodu społeczeństwa przypada poszczególnym grupom gospodarstw domowych.</a:t>
            </a:r>
          </a:p>
          <a:p>
            <a:pPr algn="just"/>
            <a:r>
              <a:rPr lang="pl-PL" dirty="0"/>
              <a:t>Przyjmuje wartości z przedziału [0,1] i im jest wyższy, tym nierówności </a:t>
            </a:r>
            <a:br>
              <a:rPr lang="pl-PL" dirty="0"/>
            </a:br>
            <a:r>
              <a:rPr lang="pl-PL" dirty="0"/>
              <a:t>w dochodach w danym państwie są wyższe.</a:t>
            </a:r>
          </a:p>
          <a:p>
            <a:endParaRPr lang="pl-PL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D2726127-44CC-A879-6A2E-2461A4BA0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62762" y="6567700"/>
            <a:ext cx="1706217" cy="365125"/>
          </a:xfrm>
        </p:spPr>
        <p:txBody>
          <a:bodyPr/>
          <a:lstStyle/>
          <a:p>
            <a:r>
              <a:rPr lang="pl-PL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933845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umeru slajdu 1">
            <a:extLst>
              <a:ext uri="{FF2B5EF4-FFF2-40B4-BE49-F238E27FC236}">
                <a16:creationId xmlns:a16="http://schemas.microsoft.com/office/drawing/2014/main" id="{5EE9B6E8-411D-74A7-E9E4-08BDFF5EB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01084" y="6588953"/>
            <a:ext cx="1706217" cy="365125"/>
          </a:xfrm>
        </p:spPr>
        <p:txBody>
          <a:bodyPr/>
          <a:lstStyle/>
          <a:p>
            <a:fld id="{ACADA339-9836-41CB-98C7-C0A0BAF2709E}" type="slidenum">
              <a:rPr lang="pl-PL" smtClean="0"/>
              <a:t>3</a:t>
            </a:fld>
            <a:endParaRPr lang="pl-PL" dirty="0"/>
          </a:p>
        </p:txBody>
      </p:sp>
      <p:graphicFrame>
        <p:nvGraphicFramePr>
          <p:cNvPr id="4" name="Wykres 3">
            <a:extLst>
              <a:ext uri="{FF2B5EF4-FFF2-40B4-BE49-F238E27FC236}">
                <a16:creationId xmlns:a16="http://schemas.microsoft.com/office/drawing/2014/main" id="{BA6EC68E-CC17-8210-99AD-26F54CD27F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7557184"/>
              </p:ext>
            </p:extLst>
          </p:nvPr>
        </p:nvGraphicFramePr>
        <p:xfrm>
          <a:off x="488271" y="269047"/>
          <a:ext cx="11319029" cy="63199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25513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umeru slajdu 1">
            <a:extLst>
              <a:ext uri="{FF2B5EF4-FFF2-40B4-BE49-F238E27FC236}">
                <a16:creationId xmlns:a16="http://schemas.microsoft.com/office/drawing/2014/main" id="{4D1D93D7-C7A9-FBAE-F609-CC047F1B2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45470" y="6578936"/>
            <a:ext cx="1706217" cy="365125"/>
          </a:xfrm>
        </p:spPr>
        <p:txBody>
          <a:bodyPr/>
          <a:lstStyle/>
          <a:p>
            <a:fld id="{ACADA339-9836-41CB-98C7-C0A0BAF2709E}" type="slidenum">
              <a:rPr lang="pl-PL" smtClean="0"/>
              <a:t>4</a:t>
            </a:fld>
            <a:endParaRPr lang="pl-PL" dirty="0"/>
          </a:p>
        </p:txBody>
      </p:sp>
      <p:graphicFrame>
        <p:nvGraphicFramePr>
          <p:cNvPr id="4" name="Wykres 3">
            <a:extLst>
              <a:ext uri="{FF2B5EF4-FFF2-40B4-BE49-F238E27FC236}">
                <a16:creationId xmlns:a16="http://schemas.microsoft.com/office/drawing/2014/main" id="{1ECB95EA-BCE5-6C7C-D29C-95FD4C637B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6369855"/>
              </p:ext>
            </p:extLst>
          </p:nvPr>
        </p:nvGraphicFramePr>
        <p:xfrm>
          <a:off x="340313" y="393700"/>
          <a:ext cx="11718525" cy="61852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97419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804808C-B27C-C939-0413-D209AD846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Przyczyny dysproporcji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69CFF55-A689-9224-EB2A-17EF39D2A4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2057400"/>
            <a:ext cx="9875519" cy="4038600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l-PL" dirty="0"/>
              <a:t>Obecność organizacji oraz instytucji opartych na wyzysku biednych, a bogaceniu </a:t>
            </a:r>
            <a:br>
              <a:rPr lang="pl-PL" dirty="0"/>
            </a:br>
            <a:r>
              <a:rPr lang="pl-PL" dirty="0"/>
              <a:t>się przedsiębiorców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l-PL" dirty="0"/>
              <a:t>Dyskryminacje i nierówności w doborze pracowników oraz w ich dochodach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l-PL" dirty="0"/>
              <a:t>Rosnące koszty podstawowych usług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l-PL" dirty="0"/>
              <a:t>Nieefektywna polityka państwa, nieegzekwowanie prawa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l-PL" dirty="0"/>
              <a:t>Słaby poziom pomocy socjalnej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l-PL" dirty="0"/>
              <a:t>Dynamiczny wzrost gospodarczy oraz napływ globalizacji</a:t>
            </a:r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25EDE8CC-210C-B69A-6777-28197F666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62762" y="6550580"/>
            <a:ext cx="1706217" cy="365125"/>
          </a:xfrm>
        </p:spPr>
        <p:txBody>
          <a:bodyPr/>
          <a:lstStyle/>
          <a:p>
            <a:fld id="{ACADA339-9836-41CB-98C7-C0A0BAF2709E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43352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umeru slajdu 1">
            <a:extLst>
              <a:ext uri="{FF2B5EF4-FFF2-40B4-BE49-F238E27FC236}">
                <a16:creationId xmlns:a16="http://schemas.microsoft.com/office/drawing/2014/main" id="{40FD6FC6-411E-CCB4-1D69-6728506B2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82639" y="6578935"/>
            <a:ext cx="1706217" cy="365125"/>
          </a:xfrm>
        </p:spPr>
        <p:txBody>
          <a:bodyPr/>
          <a:lstStyle/>
          <a:p>
            <a:fld id="{ACADA339-9836-41CB-98C7-C0A0BAF2709E}" type="slidenum">
              <a:rPr lang="pl-PL" smtClean="0"/>
              <a:t>6</a:t>
            </a:fld>
            <a:endParaRPr lang="pl-PL" dirty="0"/>
          </a:p>
        </p:txBody>
      </p:sp>
      <p:graphicFrame>
        <p:nvGraphicFramePr>
          <p:cNvPr id="3" name="Wykres 2">
            <a:extLst>
              <a:ext uri="{FF2B5EF4-FFF2-40B4-BE49-F238E27FC236}">
                <a16:creationId xmlns:a16="http://schemas.microsoft.com/office/drawing/2014/main" id="{8859D4E0-25E5-EBFA-EDC1-E6EA1449FE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6592381"/>
              </p:ext>
            </p:extLst>
          </p:nvPr>
        </p:nvGraphicFramePr>
        <p:xfrm>
          <a:off x="488272" y="393842"/>
          <a:ext cx="11301274" cy="61850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74831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AD73291-5A0D-84F7-F21F-54C3D9FEF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Bogaci się bogacą, a biedni…?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1C6DCFE-6968-35D8-BF8F-3F360A2023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57400"/>
            <a:ext cx="9875520" cy="4038600"/>
          </a:xfrm>
        </p:spPr>
        <p:txBody>
          <a:bodyPr/>
          <a:lstStyle/>
          <a:p>
            <a:pPr algn="just"/>
            <a:r>
              <a:rPr lang="pl-PL" dirty="0"/>
              <a:t>Ponad </a:t>
            </a:r>
            <a:r>
              <a:rPr lang="pl-PL" b="1" dirty="0"/>
              <a:t>10% </a:t>
            </a:r>
            <a:r>
              <a:rPr lang="pl-PL" dirty="0"/>
              <a:t>ludności na całym świecie żyje w skrajnym ubóstwie, które zagraża ich życiu i zdrowiu.</a:t>
            </a:r>
          </a:p>
          <a:p>
            <a:pPr algn="just"/>
            <a:r>
              <a:rPr lang="pl-PL" dirty="0"/>
              <a:t>Po wybuchu pandemii biedniejsze kraje pogrążyły się w jeszcze większym ubóstwie, które będzie o wiele trudniejsze do nadrobienia.</a:t>
            </a:r>
          </a:p>
          <a:p>
            <a:pPr algn="just"/>
            <a:r>
              <a:rPr lang="pl-PL" dirty="0"/>
              <a:t>Biedni ludzie często są skazani na niskie zarobki i uboższe życie, ponieważ mają mniejszy dostęp do edukacji oraz służby zdrowia, a także żyją w mało rozwijającym się państwie, które nie ma perspektyw na lepsze życie.</a:t>
            </a:r>
          </a:p>
          <a:p>
            <a:pPr algn="just"/>
            <a:r>
              <a:rPr lang="pl-PL" dirty="0"/>
              <a:t>Co</a:t>
            </a:r>
            <a:r>
              <a:rPr lang="pl-PL" b="1" dirty="0"/>
              <a:t> </a:t>
            </a:r>
            <a:r>
              <a:rPr lang="pl-PL" dirty="0"/>
              <a:t>roku </a:t>
            </a:r>
            <a:r>
              <a:rPr lang="pl-PL" b="1" dirty="0"/>
              <a:t>6 milionów dzieci </a:t>
            </a:r>
            <a:r>
              <a:rPr lang="pl-PL" dirty="0"/>
              <a:t>umiera z powodu niedożywienia przed osiągnięciem piątego roku życia.</a:t>
            </a:r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76430D4C-52D4-3259-32CB-5C328CA14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62762" y="6570057"/>
            <a:ext cx="1706217" cy="365125"/>
          </a:xfrm>
        </p:spPr>
        <p:txBody>
          <a:bodyPr/>
          <a:lstStyle/>
          <a:p>
            <a:fld id="{ACADA339-9836-41CB-98C7-C0A0BAF2709E}" type="slidenum">
              <a:rPr lang="pl-PL" smtClean="0"/>
              <a:t>7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0530073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umeru slajdu 1">
            <a:extLst>
              <a:ext uri="{FF2B5EF4-FFF2-40B4-BE49-F238E27FC236}">
                <a16:creationId xmlns:a16="http://schemas.microsoft.com/office/drawing/2014/main" id="{4704633D-26E2-33F4-EB45-C7D9D2EEE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19642" y="6578934"/>
            <a:ext cx="1706217" cy="365125"/>
          </a:xfrm>
        </p:spPr>
        <p:txBody>
          <a:bodyPr/>
          <a:lstStyle/>
          <a:p>
            <a:fld id="{ACADA339-9836-41CB-98C7-C0A0BAF2709E}" type="slidenum">
              <a:rPr lang="pl-PL" smtClean="0"/>
              <a:t>8</a:t>
            </a:fld>
            <a:endParaRPr lang="pl-PL" dirty="0"/>
          </a:p>
        </p:txBody>
      </p:sp>
      <p:graphicFrame>
        <p:nvGraphicFramePr>
          <p:cNvPr id="4" name="Wykres 3">
            <a:extLst>
              <a:ext uri="{FF2B5EF4-FFF2-40B4-BE49-F238E27FC236}">
                <a16:creationId xmlns:a16="http://schemas.microsoft.com/office/drawing/2014/main" id="{54E7E84B-DDAD-8C27-79A7-D5A8A7BFCE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0760581"/>
              </p:ext>
            </p:extLst>
          </p:nvPr>
        </p:nvGraphicFramePr>
        <p:xfrm>
          <a:off x="399495" y="337351"/>
          <a:ext cx="11426363" cy="62415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623763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8A5E6D6-3D68-12B5-0195-9B12A2B9F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Bibliografia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2F05D3E-C3E2-4EF9-1860-210C58510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864311"/>
            <a:ext cx="9875519" cy="4384089"/>
          </a:xfrm>
        </p:spPr>
        <p:txBody>
          <a:bodyPr>
            <a:normAutofit fontScale="40000" lnSpcReduction="20000"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pl-PL" sz="5000" dirty="0">
                <a:hlinkClick r:id="rId2"/>
              </a:rPr>
              <a:t>https://financesonline.com/income-inequality-views-solutions-from-experts/</a:t>
            </a:r>
            <a:endParaRPr lang="pl-PL" sz="5000" dirty="0"/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pl-PL" sz="5000" dirty="0">
                <a:hlinkClick r:id="rId3"/>
              </a:rPr>
              <a:t>https://pl.wikipedia.org/wiki/Wsp%C3%B3%C5%82czynnik_Giniego</a:t>
            </a:r>
            <a:r>
              <a:rPr lang="pl-PL" sz="5000" dirty="0"/>
              <a:t> 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pl-PL" sz="5000" dirty="0">
                <a:hlinkClick r:id="rId4"/>
              </a:rPr>
              <a:t>https://pl.wikipedia.org/wiki/Nier%C3%B3wno%C5%9Bci_spo%C5%82eczne</a:t>
            </a:r>
            <a:endParaRPr lang="pl-PL" sz="5000" dirty="0"/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pl-PL" sz="5000" dirty="0">
                <a:hlinkClick r:id="rId5"/>
              </a:rPr>
              <a:t>https://forsal.pl/swiat/artykuly/8291222,juz-10-proc-swiatowej-populacji-zyje-w-skrajnym-ubostwie-problem-sie-poglebia.html</a:t>
            </a:r>
            <a:r>
              <a:rPr lang="pl-PL" sz="5000" dirty="0"/>
              <a:t> 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pl-PL" sz="5000" dirty="0">
                <a:hlinkClick r:id="rId6"/>
              </a:rPr>
              <a:t>https://www.unic.un.org.pl/projekt_milenijny/oblicza_ubostwa.php</a:t>
            </a:r>
            <a:r>
              <a:rPr lang="pl-PL" sz="5000" dirty="0"/>
              <a:t> 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pl-PL" sz="5000" dirty="0">
                <a:hlinkClick r:id="rId7"/>
              </a:rPr>
              <a:t>https://ourworldindata.org/income-inequality</a:t>
            </a:r>
            <a:endParaRPr lang="pl-PL" sz="5000" dirty="0"/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800"/>
              </a:spcAft>
            </a:pPr>
            <a:r>
              <a:rPr lang="pl-PL" sz="5000" dirty="0">
                <a:hlinkClick r:id="rId8"/>
              </a:rPr>
              <a:t>https://raportsdg.stat.gov.pl/2020/cel8.html</a:t>
            </a:r>
            <a:r>
              <a:rPr lang="pl-PL" sz="5000" dirty="0"/>
              <a:t> 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800"/>
              </a:spcAft>
            </a:pPr>
            <a:r>
              <a:rPr lang="pl-PL" sz="5000" dirty="0">
                <a:hlinkClick r:id="rId9"/>
              </a:rPr>
              <a:t>https://www.kaggle.com/datasets/roysouravcu/forbes-billionaires-of-2021</a:t>
            </a:r>
            <a:r>
              <a:rPr lang="pl-PL" sz="5000" dirty="0"/>
              <a:t> 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800"/>
              </a:spcAft>
            </a:pPr>
            <a:r>
              <a:rPr lang="pl-PL" sz="5000" dirty="0">
                <a:hlinkClick r:id="rId10"/>
              </a:rPr>
              <a:t>https://worldpopulationreview.com/country-rankings/poverty-rate-by-country</a:t>
            </a:r>
            <a:r>
              <a:rPr lang="pl-PL" sz="5000" dirty="0"/>
              <a:t> </a:t>
            </a:r>
          </a:p>
          <a:p>
            <a:endParaRPr lang="pl-PL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24D895C1-8EE4-33AC-9C38-35F73578C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62762" y="6589050"/>
            <a:ext cx="1706217" cy="365125"/>
          </a:xfrm>
        </p:spPr>
        <p:txBody>
          <a:bodyPr/>
          <a:lstStyle/>
          <a:p>
            <a:fld id="{ACADA339-9836-41CB-98C7-C0A0BAF2709E}" type="slidenum">
              <a:rPr lang="pl-PL" smtClean="0"/>
              <a:t>9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251150408"/>
      </p:ext>
    </p:extLst>
  </p:cSld>
  <p:clrMapOvr>
    <a:masterClrMapping/>
  </p:clrMapOvr>
</p:sld>
</file>

<file path=ppt/theme/theme1.xml><?xml version="1.0" encoding="utf-8"?>
<a:theme xmlns:a="http://schemas.openxmlformats.org/drawingml/2006/main" name="Podstawa">
  <a:themeElements>
    <a:clrScheme name="Niestandardowy 19">
      <a:dk1>
        <a:sysClr val="windowText" lastClr="000000"/>
      </a:dk1>
      <a:lt1>
        <a:sysClr val="window" lastClr="FFFFFF"/>
      </a:lt1>
      <a:dk2>
        <a:srgbClr val="323232"/>
      </a:dk2>
      <a:lt2>
        <a:srgbClr val="90B563"/>
      </a:lt2>
      <a:accent1>
        <a:srgbClr val="354F12"/>
      </a:accent1>
      <a:accent2>
        <a:srgbClr val="BCD2A1"/>
      </a:accent2>
      <a:accent3>
        <a:srgbClr val="F2E1A3"/>
      </a:accent3>
      <a:accent4>
        <a:srgbClr val="A5A5A5"/>
      </a:accent4>
      <a:accent5>
        <a:srgbClr val="333B85"/>
      </a:accent5>
      <a:accent6>
        <a:srgbClr val="464646"/>
      </a:accent6>
      <a:hlink>
        <a:srgbClr val="354F12"/>
      </a:hlink>
      <a:folHlink>
        <a:srgbClr val="0C0C0C"/>
      </a:folHlink>
    </a:clrScheme>
    <a:fontScheme name="Niestandardowy 1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Podstawa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ACC63D00-1EE0-4159-BF5A-6FF02000B710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Podstawa</Template>
  <TotalTime>552</TotalTime>
  <Words>404</Words>
  <Application>Microsoft Office PowerPoint</Application>
  <PresentationFormat>Panoramiczny</PresentationFormat>
  <Paragraphs>46</Paragraphs>
  <Slides>9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9</vt:i4>
      </vt:variant>
    </vt:vector>
  </HeadingPairs>
  <TitlesOfParts>
    <vt:vector size="13" baseType="lpstr">
      <vt:lpstr>Calibri</vt:lpstr>
      <vt:lpstr>Corbel</vt:lpstr>
      <vt:lpstr>Wingdings</vt:lpstr>
      <vt:lpstr>Podstawa</vt:lpstr>
      <vt:lpstr>Dysproporcje w zarobkach Kto zyskuje, a kto traci?</vt:lpstr>
      <vt:lpstr>Współczynnik Giniego – czym jest?</vt:lpstr>
      <vt:lpstr>Prezentacja programu PowerPoint</vt:lpstr>
      <vt:lpstr>Prezentacja programu PowerPoint</vt:lpstr>
      <vt:lpstr>Przyczyny dysproporcji</vt:lpstr>
      <vt:lpstr>Prezentacja programu PowerPoint</vt:lpstr>
      <vt:lpstr>Bogaci się bogacą, a biedni…?</vt:lpstr>
      <vt:lpstr>Prezentacja programu PowerPoint</vt:lpstr>
      <vt:lpstr>Bibliografia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Dysproporcje w zarobkach: Kto zyskuje, a kto traci?</dc:title>
  <dc:creator>Julia Janiak2</dc:creator>
  <cp:lastModifiedBy>Julia Janiak2</cp:lastModifiedBy>
  <cp:revision>91</cp:revision>
  <dcterms:created xsi:type="dcterms:W3CDTF">2023-04-04T17:49:09Z</dcterms:created>
  <dcterms:modified xsi:type="dcterms:W3CDTF">2023-05-08T21:13:24Z</dcterms:modified>
</cp:coreProperties>
</file>