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14"/>
  </p:notesMasterIdLst>
  <p:sldIdLst>
    <p:sldId id="256" r:id="rId2"/>
    <p:sldId id="257" r:id="rId3"/>
    <p:sldId id="258" r:id="rId4"/>
    <p:sldId id="259" r:id="rId5"/>
    <p:sldId id="267" r:id="rId6"/>
    <p:sldId id="266" r:id="rId7"/>
    <p:sldId id="260" r:id="rId8"/>
    <p:sldId id="261" r:id="rId9"/>
    <p:sldId id="262" r:id="rId10"/>
    <p:sldId id="263" r:id="rId11"/>
    <p:sldId id="264" r:id="rId12"/>
    <p:sldId id="265" r:id="rId13"/>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4C21F2-01FE-4F4F-9347-0A335919D663}" v="89" dt="2024-01-30T12:40:23.0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875" autoAdjust="0"/>
  </p:normalViewPr>
  <p:slideViewPr>
    <p:cSldViewPr snapToGrid="0">
      <p:cViewPr varScale="1">
        <p:scale>
          <a:sx n="52" d="100"/>
          <a:sy n="52" d="100"/>
        </p:scale>
        <p:origin x="1192" y="56"/>
      </p:cViewPr>
      <p:guideLst/>
    </p:cSldViewPr>
  </p:slideViewPr>
  <p:notesTextViewPr>
    <p:cViewPr>
      <p:scale>
        <a:sx n="1" d="1"/>
        <a:sy n="1" d="1"/>
      </p:scale>
      <p:origin x="0" y="-77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Юлия Караульник" userId="0addca91b8e2de67" providerId="LiveId" clId="{4B4C21F2-01FE-4F4F-9347-0A335919D663}"/>
    <pc:docChg chg="undo redo custSel addSld modSld">
      <pc:chgData name="Юлия Караульник" userId="0addca91b8e2de67" providerId="LiveId" clId="{4B4C21F2-01FE-4F4F-9347-0A335919D663}" dt="2024-02-08T11:37:36.192" v="1072" actId="20577"/>
      <pc:docMkLst>
        <pc:docMk/>
      </pc:docMkLst>
      <pc:sldChg chg="modSp mod">
        <pc:chgData name="Юлия Караульник" userId="0addca91b8e2de67" providerId="LiveId" clId="{4B4C21F2-01FE-4F4F-9347-0A335919D663}" dt="2024-01-30T11:25:05.399" v="250" actId="27636"/>
        <pc:sldMkLst>
          <pc:docMk/>
          <pc:sldMk cId="4083861335" sldId="256"/>
        </pc:sldMkLst>
        <pc:spChg chg="mod">
          <ac:chgData name="Юлия Караульник" userId="0addca91b8e2de67" providerId="LiveId" clId="{4B4C21F2-01FE-4F4F-9347-0A335919D663}" dt="2024-01-30T11:24:57.416" v="246" actId="1076"/>
          <ac:spMkLst>
            <pc:docMk/>
            <pc:sldMk cId="4083861335" sldId="256"/>
            <ac:spMk id="2" creationId="{7174D35D-5D52-A5C3-938E-77796441B39E}"/>
          </ac:spMkLst>
        </pc:spChg>
        <pc:spChg chg="mod">
          <ac:chgData name="Юлия Караульник" userId="0addca91b8e2de67" providerId="LiveId" clId="{4B4C21F2-01FE-4F4F-9347-0A335919D663}" dt="2024-01-30T11:25:05.399" v="250" actId="27636"/>
          <ac:spMkLst>
            <pc:docMk/>
            <pc:sldMk cId="4083861335" sldId="256"/>
            <ac:spMk id="3" creationId="{88F61DC0-7C2C-6C33-A356-591D4B38CB50}"/>
          </ac:spMkLst>
        </pc:spChg>
      </pc:sldChg>
      <pc:sldChg chg="modSp mod modNotesTx">
        <pc:chgData name="Юлия Караульник" userId="0addca91b8e2de67" providerId="LiveId" clId="{4B4C21F2-01FE-4F4F-9347-0A335919D663}" dt="2024-01-30T11:22:04.166" v="213" actId="20577"/>
        <pc:sldMkLst>
          <pc:docMk/>
          <pc:sldMk cId="3904860272" sldId="258"/>
        </pc:sldMkLst>
        <pc:spChg chg="mod">
          <ac:chgData name="Юлия Караульник" userId="0addca91b8e2de67" providerId="LiveId" clId="{4B4C21F2-01FE-4F4F-9347-0A335919D663}" dt="2024-01-30T11:21:35.448" v="191" actId="2711"/>
          <ac:spMkLst>
            <pc:docMk/>
            <pc:sldMk cId="3904860272" sldId="258"/>
            <ac:spMk id="3" creationId="{5F76A29A-7B57-B9C6-5D34-EFF79CDBC575}"/>
          </ac:spMkLst>
        </pc:spChg>
        <pc:spChg chg="mod">
          <ac:chgData name="Юлия Караульник" userId="0addca91b8e2de67" providerId="LiveId" clId="{4B4C21F2-01FE-4F4F-9347-0A335919D663}" dt="2024-01-30T11:22:04.166" v="213" actId="20577"/>
          <ac:spMkLst>
            <pc:docMk/>
            <pc:sldMk cId="3904860272" sldId="258"/>
            <ac:spMk id="8" creationId="{45C5831A-58DE-6746-792E-D99F291DA5DB}"/>
          </ac:spMkLst>
        </pc:spChg>
      </pc:sldChg>
      <pc:sldChg chg="modNotesTx">
        <pc:chgData name="Юлия Караульник" userId="0addca91b8e2de67" providerId="LiveId" clId="{4B4C21F2-01FE-4F4F-9347-0A335919D663}" dt="2024-02-08T11:12:14.219" v="856" actId="20577"/>
        <pc:sldMkLst>
          <pc:docMk/>
          <pc:sldMk cId="111912173" sldId="260"/>
        </pc:sldMkLst>
      </pc:sldChg>
      <pc:sldChg chg="addSp modSp mod modNotesTx">
        <pc:chgData name="Юлия Караульник" userId="0addca91b8e2de67" providerId="LiveId" clId="{4B4C21F2-01FE-4F4F-9347-0A335919D663}" dt="2024-02-08T11:34:20.787" v="1067" actId="20577"/>
        <pc:sldMkLst>
          <pc:docMk/>
          <pc:sldMk cId="3029364101" sldId="261"/>
        </pc:sldMkLst>
        <pc:spChg chg="mod">
          <ac:chgData name="Юлия Караульник" userId="0addca91b8e2de67" providerId="LiveId" clId="{4B4C21F2-01FE-4F4F-9347-0A335919D663}" dt="2024-01-30T11:46:22.159" v="654" actId="1076"/>
          <ac:spMkLst>
            <pc:docMk/>
            <pc:sldMk cId="3029364101" sldId="261"/>
            <ac:spMk id="2" creationId="{F9C79BDF-BF19-9F37-C953-8AC407C8901E}"/>
          </ac:spMkLst>
        </pc:spChg>
        <pc:graphicFrameChg chg="add mod modGraphic">
          <ac:chgData name="Юлия Караульник" userId="0addca91b8e2de67" providerId="LiveId" clId="{4B4C21F2-01FE-4F4F-9347-0A335919D663}" dt="2024-01-30T11:46:17.149" v="651" actId="404"/>
          <ac:graphicFrameMkLst>
            <pc:docMk/>
            <pc:sldMk cId="3029364101" sldId="261"/>
            <ac:graphicFrameMk id="11" creationId="{F3A016B3-B74E-AA5C-2E68-6D7CB36A0ADA}"/>
          </ac:graphicFrameMkLst>
        </pc:graphicFrameChg>
        <pc:graphicFrameChg chg="add mod modGraphic">
          <ac:chgData name="Юлия Караульник" userId="0addca91b8e2de67" providerId="LiveId" clId="{4B4C21F2-01FE-4F4F-9347-0A335919D663}" dt="2024-01-30T11:46:38.513" v="657" actId="1076"/>
          <ac:graphicFrameMkLst>
            <pc:docMk/>
            <pc:sldMk cId="3029364101" sldId="261"/>
            <ac:graphicFrameMk id="14" creationId="{434B9AF5-D923-2F8D-2FBD-3694D83DAD01}"/>
          </ac:graphicFrameMkLst>
        </pc:graphicFrameChg>
      </pc:sldChg>
      <pc:sldChg chg="addSp delSp modSp mod modNotesTx">
        <pc:chgData name="Юлия Караульник" userId="0addca91b8e2de67" providerId="LiveId" clId="{4B4C21F2-01FE-4F4F-9347-0A335919D663}" dt="2024-02-08T11:37:36.192" v="1072" actId="20577"/>
        <pc:sldMkLst>
          <pc:docMk/>
          <pc:sldMk cId="498664581" sldId="262"/>
        </pc:sldMkLst>
        <pc:spChg chg="mod">
          <ac:chgData name="Юлия Караульник" userId="0addca91b8e2de67" providerId="LiveId" clId="{4B4C21F2-01FE-4F4F-9347-0A335919D663}" dt="2024-01-30T11:56:12.183" v="712" actId="1076"/>
          <ac:spMkLst>
            <pc:docMk/>
            <pc:sldMk cId="498664581" sldId="262"/>
            <ac:spMk id="2" creationId="{00E7D99A-8B40-9D81-9C25-6BB509D98954}"/>
          </ac:spMkLst>
        </pc:spChg>
        <pc:spChg chg="mod">
          <ac:chgData name="Юлия Караульник" userId="0addca91b8e2de67" providerId="LiveId" clId="{4B4C21F2-01FE-4F4F-9347-0A335919D663}" dt="2024-01-30T11:54:35.076" v="700" actId="26606"/>
          <ac:spMkLst>
            <pc:docMk/>
            <pc:sldMk cId="498664581" sldId="262"/>
            <ac:spMk id="3" creationId="{0A5A909E-50A8-B0A0-F058-CE9CBBC31737}"/>
          </ac:spMkLst>
        </pc:spChg>
        <pc:spChg chg="add del mod">
          <ac:chgData name="Юлия Караульник" userId="0addca91b8e2de67" providerId="LiveId" clId="{4B4C21F2-01FE-4F4F-9347-0A335919D663}" dt="2024-01-30T11:55:55.371" v="705" actId="931"/>
          <ac:spMkLst>
            <pc:docMk/>
            <pc:sldMk cId="498664581" sldId="262"/>
            <ac:spMk id="8" creationId="{A3D4E67E-9301-4C4B-29D9-3C6CC079F31E}"/>
          </ac:spMkLst>
        </pc:spChg>
        <pc:spChg chg="del">
          <ac:chgData name="Юлия Караульник" userId="0addca91b8e2de67" providerId="LiveId" clId="{4B4C21F2-01FE-4F4F-9347-0A335919D663}" dt="2024-01-30T11:53:47.841" v="689" actId="26606"/>
          <ac:spMkLst>
            <pc:docMk/>
            <pc:sldMk cId="498664581" sldId="262"/>
            <ac:spMk id="11" creationId="{2D0267C2-9A87-5888-0384-969AD9365463}"/>
          </ac:spMkLst>
        </pc:spChg>
        <pc:spChg chg="del">
          <ac:chgData name="Юлия Караульник" userId="0addca91b8e2de67" providerId="LiveId" clId="{4B4C21F2-01FE-4F4F-9347-0A335919D663}" dt="2024-01-30T11:53:47.841" v="689" actId="26606"/>
          <ac:spMkLst>
            <pc:docMk/>
            <pc:sldMk cId="498664581" sldId="262"/>
            <ac:spMk id="13" creationId="{E4AEFA6A-E623-CF1A-3DDF-C38D3A7E2CE2}"/>
          </ac:spMkLst>
        </pc:spChg>
        <pc:spChg chg="add del">
          <ac:chgData name="Юлия Караульник" userId="0addca91b8e2de67" providerId="LiveId" clId="{4B4C21F2-01FE-4F4F-9347-0A335919D663}" dt="2024-01-30T11:54:23.621" v="697" actId="26606"/>
          <ac:spMkLst>
            <pc:docMk/>
            <pc:sldMk cId="498664581" sldId="262"/>
            <ac:spMk id="18" creationId="{A7E26772-EAFC-10BB-4659-99BF2A8A1546}"/>
          </ac:spMkLst>
        </pc:spChg>
        <pc:spChg chg="add del">
          <ac:chgData name="Юлия Караульник" userId="0addca91b8e2de67" providerId="LiveId" clId="{4B4C21F2-01FE-4F4F-9347-0A335919D663}" dt="2024-01-30T11:54:23.621" v="697" actId="26606"/>
          <ac:spMkLst>
            <pc:docMk/>
            <pc:sldMk cId="498664581" sldId="262"/>
            <ac:spMk id="20" creationId="{E4AEFA6A-E623-CF1A-3DDF-C38D3A7E2CE2}"/>
          </ac:spMkLst>
        </pc:spChg>
        <pc:spChg chg="add del">
          <ac:chgData name="Юлия Караульник" userId="0addca91b8e2de67" providerId="LiveId" clId="{4B4C21F2-01FE-4F4F-9347-0A335919D663}" dt="2024-01-30T11:54:17.222" v="692" actId="26606"/>
          <ac:spMkLst>
            <pc:docMk/>
            <pc:sldMk cId="498664581" sldId="262"/>
            <ac:spMk id="25" creationId="{A7E26772-EAFC-10BB-4659-99BF2A8A1546}"/>
          </ac:spMkLst>
        </pc:spChg>
        <pc:spChg chg="add del">
          <ac:chgData name="Юлия Караульник" userId="0addca91b8e2de67" providerId="LiveId" clId="{4B4C21F2-01FE-4F4F-9347-0A335919D663}" dt="2024-01-30T11:54:17.222" v="692" actId="26606"/>
          <ac:spMkLst>
            <pc:docMk/>
            <pc:sldMk cId="498664581" sldId="262"/>
            <ac:spMk id="27" creationId="{E4AEFA6A-E623-CF1A-3DDF-C38D3A7E2CE2}"/>
          </ac:spMkLst>
        </pc:spChg>
        <pc:spChg chg="add del">
          <ac:chgData name="Юлия Караульник" userId="0addca91b8e2de67" providerId="LiveId" clId="{4B4C21F2-01FE-4F4F-9347-0A335919D663}" dt="2024-01-30T11:54:22.699" v="694" actId="26606"/>
          <ac:spMkLst>
            <pc:docMk/>
            <pc:sldMk cId="498664581" sldId="262"/>
            <ac:spMk id="29" creationId="{2D0267C2-9A87-5888-0384-969AD9365463}"/>
          </ac:spMkLst>
        </pc:spChg>
        <pc:spChg chg="add del">
          <ac:chgData name="Юлия Караульник" userId="0addca91b8e2de67" providerId="LiveId" clId="{4B4C21F2-01FE-4F4F-9347-0A335919D663}" dt="2024-01-30T11:54:22.699" v="694" actId="26606"/>
          <ac:spMkLst>
            <pc:docMk/>
            <pc:sldMk cId="498664581" sldId="262"/>
            <ac:spMk id="30" creationId="{E4AEFA6A-E623-CF1A-3DDF-C38D3A7E2CE2}"/>
          </ac:spMkLst>
        </pc:spChg>
        <pc:spChg chg="add del">
          <ac:chgData name="Юлия Караульник" userId="0addca91b8e2de67" providerId="LiveId" clId="{4B4C21F2-01FE-4F4F-9347-0A335919D663}" dt="2024-01-30T11:54:23.621" v="696" actId="26606"/>
          <ac:spMkLst>
            <pc:docMk/>
            <pc:sldMk cId="498664581" sldId="262"/>
            <ac:spMk id="32" creationId="{B9119A92-1ECB-3DDE-60BA-480BCB1DE1DF}"/>
          </ac:spMkLst>
        </pc:spChg>
        <pc:spChg chg="add del">
          <ac:chgData name="Юлия Караульник" userId="0addca91b8e2de67" providerId="LiveId" clId="{4B4C21F2-01FE-4F4F-9347-0A335919D663}" dt="2024-01-30T11:54:23.621" v="696" actId="26606"/>
          <ac:spMkLst>
            <pc:docMk/>
            <pc:sldMk cId="498664581" sldId="262"/>
            <ac:spMk id="33" creationId="{E4AEFA6A-E623-CF1A-3DDF-C38D3A7E2CE2}"/>
          </ac:spMkLst>
        </pc:spChg>
        <pc:spChg chg="add del">
          <ac:chgData name="Юлия Караульник" userId="0addca91b8e2de67" providerId="LiveId" clId="{4B4C21F2-01FE-4F4F-9347-0A335919D663}" dt="2024-01-30T11:54:35.076" v="701" actId="26606"/>
          <ac:spMkLst>
            <pc:docMk/>
            <pc:sldMk cId="498664581" sldId="262"/>
            <ac:spMk id="35" creationId="{A7E26772-EAFC-10BB-4659-99BF2A8A1546}"/>
          </ac:spMkLst>
        </pc:spChg>
        <pc:spChg chg="add del">
          <ac:chgData name="Юлия Караульник" userId="0addca91b8e2de67" providerId="LiveId" clId="{4B4C21F2-01FE-4F4F-9347-0A335919D663}" dt="2024-01-30T11:54:35.076" v="701" actId="26606"/>
          <ac:spMkLst>
            <pc:docMk/>
            <pc:sldMk cId="498664581" sldId="262"/>
            <ac:spMk id="36" creationId="{E4AEFA6A-E623-CF1A-3DDF-C38D3A7E2CE2}"/>
          </ac:spMkLst>
        </pc:spChg>
        <pc:spChg chg="add del">
          <ac:chgData name="Юлия Караульник" userId="0addca91b8e2de67" providerId="LiveId" clId="{4B4C21F2-01FE-4F4F-9347-0A335919D663}" dt="2024-01-30T11:54:35.076" v="700" actId="26606"/>
          <ac:spMkLst>
            <pc:docMk/>
            <pc:sldMk cId="498664581" sldId="262"/>
            <ac:spMk id="41" creationId="{580CCD56-C12A-7636-D7A1-B201A297A205}"/>
          </ac:spMkLst>
        </pc:spChg>
        <pc:spChg chg="add del">
          <ac:chgData name="Юлия Караульник" userId="0addca91b8e2de67" providerId="LiveId" clId="{4B4C21F2-01FE-4F4F-9347-0A335919D663}" dt="2024-01-30T11:54:35.076" v="700" actId="26606"/>
          <ac:spMkLst>
            <pc:docMk/>
            <pc:sldMk cId="498664581" sldId="262"/>
            <ac:spMk id="43" creationId="{6B0AF32C-295D-E7E9-86B7-B77B5747BD39}"/>
          </ac:spMkLst>
        </pc:spChg>
        <pc:spChg chg="add">
          <ac:chgData name="Юлия Караульник" userId="0addca91b8e2de67" providerId="LiveId" clId="{4B4C21F2-01FE-4F4F-9347-0A335919D663}" dt="2024-01-30T11:54:35.076" v="701" actId="26606"/>
          <ac:spMkLst>
            <pc:docMk/>
            <pc:sldMk cId="498664581" sldId="262"/>
            <ac:spMk id="45" creationId="{A7E26772-EAFC-10BB-4659-99BF2A8A1546}"/>
          </ac:spMkLst>
        </pc:spChg>
        <pc:spChg chg="add">
          <ac:chgData name="Юлия Караульник" userId="0addca91b8e2de67" providerId="LiveId" clId="{4B4C21F2-01FE-4F4F-9347-0A335919D663}" dt="2024-01-30T11:54:35.076" v="701" actId="26606"/>
          <ac:spMkLst>
            <pc:docMk/>
            <pc:sldMk cId="498664581" sldId="262"/>
            <ac:spMk id="46" creationId="{E4AEFA6A-E623-CF1A-3DDF-C38D3A7E2CE2}"/>
          </ac:spMkLst>
        </pc:spChg>
        <pc:picChg chg="del mod">
          <ac:chgData name="Юлия Караульник" userId="0addca91b8e2de67" providerId="LiveId" clId="{4B4C21F2-01FE-4F4F-9347-0A335919D663}" dt="2024-01-30T11:55:47.008" v="704" actId="21"/>
          <ac:picMkLst>
            <pc:docMk/>
            <pc:sldMk cId="498664581" sldId="262"/>
            <ac:picMk id="6" creationId="{DD89A141-1250-766F-A89B-E76A29A9FD5E}"/>
          </ac:picMkLst>
        </pc:picChg>
        <pc:picChg chg="add mod">
          <ac:chgData name="Юлия Караульник" userId="0addca91b8e2de67" providerId="LiveId" clId="{4B4C21F2-01FE-4F4F-9347-0A335919D663}" dt="2024-01-30T11:56:08.570" v="711" actId="1076"/>
          <ac:picMkLst>
            <pc:docMk/>
            <pc:sldMk cId="498664581" sldId="262"/>
            <ac:picMk id="10" creationId="{48B54E7D-71D7-33A2-B75B-A35BEA0A18B8}"/>
          </ac:picMkLst>
        </pc:picChg>
      </pc:sldChg>
      <pc:sldChg chg="modSp modNotesTx">
        <pc:chgData name="Юлия Караульник" userId="0addca91b8e2de67" providerId="LiveId" clId="{4B4C21F2-01FE-4F4F-9347-0A335919D663}" dt="2024-01-30T11:47:47.788" v="662" actId="20577"/>
        <pc:sldMkLst>
          <pc:docMk/>
          <pc:sldMk cId="3318755337" sldId="263"/>
        </pc:sldMkLst>
        <pc:graphicFrameChg chg="mod">
          <ac:chgData name="Юлия Караульник" userId="0addca91b8e2de67" providerId="LiveId" clId="{4B4C21F2-01FE-4F4F-9347-0A335919D663}" dt="2024-01-30T11:47:40.724" v="660"/>
          <ac:graphicFrameMkLst>
            <pc:docMk/>
            <pc:sldMk cId="3318755337" sldId="263"/>
            <ac:graphicFrameMk id="5" creationId="{84C0FAD5-063C-3875-8709-72CD15E7EB3D}"/>
          </ac:graphicFrameMkLst>
        </pc:graphicFrameChg>
      </pc:sldChg>
      <pc:sldChg chg="modSp mod modNotesTx">
        <pc:chgData name="Юлия Караульник" userId="0addca91b8e2de67" providerId="LiveId" clId="{4B4C21F2-01FE-4F4F-9347-0A335919D663}" dt="2024-01-30T11:49:02.235" v="680" actId="20577"/>
        <pc:sldMkLst>
          <pc:docMk/>
          <pc:sldMk cId="3329594416" sldId="264"/>
        </pc:sldMkLst>
        <pc:spChg chg="mod">
          <ac:chgData name="Юлия Караульник" userId="0addca91b8e2de67" providerId="LiveId" clId="{4B4C21F2-01FE-4F4F-9347-0A335919D663}" dt="2024-01-30T11:49:02.235" v="680" actId="20577"/>
          <ac:spMkLst>
            <pc:docMk/>
            <pc:sldMk cId="3329594416" sldId="264"/>
            <ac:spMk id="3" creationId="{6FCD81B7-5139-DC1B-5983-46893D0759F8}"/>
          </ac:spMkLst>
        </pc:spChg>
      </pc:sldChg>
      <pc:sldChg chg="modSp modNotesTx">
        <pc:chgData name="Юлия Караульник" userId="0addca91b8e2de67" providerId="LiveId" clId="{4B4C21F2-01FE-4F4F-9347-0A335919D663}" dt="2024-02-08T11:33:04.509" v="1041" actId="5793"/>
        <pc:sldMkLst>
          <pc:docMk/>
          <pc:sldMk cId="2571365064" sldId="265"/>
        </pc:sldMkLst>
        <pc:graphicFrameChg chg="mod">
          <ac:chgData name="Юлия Караульник" userId="0addca91b8e2de67" providerId="LiveId" clId="{4B4C21F2-01FE-4F4F-9347-0A335919D663}" dt="2024-01-30T12:40:23.007" v="796" actId="313"/>
          <ac:graphicFrameMkLst>
            <pc:docMk/>
            <pc:sldMk cId="2571365064" sldId="265"/>
            <ac:graphicFrameMk id="7" creationId="{83A71F72-03AE-CBC3-856B-871EE5B53664}"/>
          </ac:graphicFrameMkLst>
        </pc:graphicFrameChg>
      </pc:sldChg>
      <pc:sldChg chg="modSp new mod modNotesTx">
        <pc:chgData name="Юлия Караульник" userId="0addca91b8e2de67" providerId="LiveId" clId="{4B4C21F2-01FE-4F4F-9347-0A335919D663}" dt="2024-01-30T11:37:16.354" v="454" actId="20577"/>
        <pc:sldMkLst>
          <pc:docMk/>
          <pc:sldMk cId="4105844961" sldId="267"/>
        </pc:sldMkLst>
        <pc:spChg chg="mod">
          <ac:chgData name="Юлия Караульник" userId="0addca91b8e2de67" providerId="LiveId" clId="{4B4C21F2-01FE-4F4F-9347-0A335919D663}" dt="2024-01-30T11:30:53.250" v="289" actId="313"/>
          <ac:spMkLst>
            <pc:docMk/>
            <pc:sldMk cId="4105844961" sldId="267"/>
            <ac:spMk id="2" creationId="{4E0D3C10-ECDD-07CC-E661-6257D20F84DE}"/>
          </ac:spMkLst>
        </pc:spChg>
        <pc:spChg chg="mod">
          <ac:chgData name="Юлия Караульник" userId="0addca91b8e2de67" providerId="LiveId" clId="{4B4C21F2-01FE-4F4F-9347-0A335919D663}" dt="2024-01-30T11:34:56.839" v="415" actId="27636"/>
          <ac:spMkLst>
            <pc:docMk/>
            <pc:sldMk cId="4105844961" sldId="267"/>
            <ac:spMk id="3" creationId="{BF1853BC-88EA-C506-A5BD-13BB2346D566}"/>
          </ac:spMkLst>
        </pc:spChg>
        <pc:spChg chg="mod">
          <ac:chgData name="Юлия Караульник" userId="0addca91b8e2de67" providerId="LiveId" clId="{4B4C21F2-01FE-4F4F-9347-0A335919D663}" dt="2024-01-30T11:35:46.669" v="444" actId="20577"/>
          <ac:spMkLst>
            <pc:docMk/>
            <pc:sldMk cId="4105844961" sldId="267"/>
            <ac:spMk id="4" creationId="{F046D052-1C6C-654B-B389-9746FA6B8DD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Different Approach with Number of Customers</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LID4096"/>
        </a:p>
      </c:txPr>
    </c:title>
    <c:autoTitleDeleted val="0"/>
    <c:plotArea>
      <c:layout/>
      <c:barChart>
        <c:barDir val="col"/>
        <c:grouping val="clustered"/>
        <c:varyColors val="0"/>
        <c:ser>
          <c:idx val="0"/>
          <c:order val="0"/>
          <c:tx>
            <c:strRef>
              <c:f>Sheet1!$B$1</c:f>
              <c:strCache>
                <c:ptCount val="1"/>
                <c:pt idx="0">
                  <c:v>Number of customers</c:v>
                </c:pt>
              </c:strCache>
            </c:strRef>
          </c:tx>
          <c:spPr>
            <a:solidFill>
              <a:schemeClr val="accent1"/>
            </a:solidFill>
            <a:ln>
              <a:noFill/>
            </a:ln>
            <a:effectLst/>
          </c:spPr>
          <c:invertIfNegative val="0"/>
          <c:cat>
            <c:strRef>
              <c:f>Sheet1!$A$2:$A$4</c:f>
              <c:strCache>
                <c:ptCount val="3"/>
                <c:pt idx="0">
                  <c:v>Email</c:v>
                </c:pt>
                <c:pt idx="1">
                  <c:v>Call</c:v>
                </c:pt>
                <c:pt idx="2">
                  <c:v>Email + Call</c:v>
                </c:pt>
              </c:strCache>
            </c:strRef>
          </c:cat>
          <c:val>
            <c:numRef>
              <c:f>Sheet1!$B$2:$B$4</c:f>
              <c:numCache>
                <c:formatCode>General</c:formatCode>
                <c:ptCount val="3"/>
                <c:pt idx="0">
                  <c:v>7465</c:v>
                </c:pt>
                <c:pt idx="1">
                  <c:v>4961</c:v>
                </c:pt>
                <c:pt idx="2">
                  <c:v>2572</c:v>
                </c:pt>
              </c:numCache>
            </c:numRef>
          </c:val>
          <c:extLst>
            <c:ext xmlns:c16="http://schemas.microsoft.com/office/drawing/2014/chart" uri="{C3380CC4-5D6E-409C-BE32-E72D297353CC}">
              <c16:uniqueId val="{00000000-A6CA-40D2-A21B-F8917554EFEB}"/>
            </c:ext>
          </c:extLst>
        </c:ser>
        <c:dLbls>
          <c:showLegendKey val="0"/>
          <c:showVal val="0"/>
          <c:showCatName val="0"/>
          <c:showSerName val="0"/>
          <c:showPercent val="0"/>
          <c:showBubbleSize val="0"/>
        </c:dLbls>
        <c:gapWidth val="219"/>
        <c:overlap val="-27"/>
        <c:axId val="1279328528"/>
        <c:axId val="1530270144"/>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Column1</c:v>
                      </c:pt>
                    </c:strCache>
                  </c:strRef>
                </c:tx>
                <c:spPr>
                  <a:solidFill>
                    <a:schemeClr val="accent2"/>
                  </a:solidFill>
                  <a:ln>
                    <a:noFill/>
                  </a:ln>
                  <a:effectLst/>
                </c:spPr>
                <c:invertIfNegative val="0"/>
                <c:cat>
                  <c:strRef>
                    <c:extLst>
                      <c:ext uri="{02D57815-91ED-43cb-92C2-25804820EDAC}">
                        <c15:formulaRef>
                          <c15:sqref>Sheet1!$A$2:$A$4</c15:sqref>
                        </c15:formulaRef>
                      </c:ext>
                    </c:extLst>
                    <c:strCache>
                      <c:ptCount val="3"/>
                      <c:pt idx="0">
                        <c:v>Email</c:v>
                      </c:pt>
                      <c:pt idx="1">
                        <c:v>Call</c:v>
                      </c:pt>
                      <c:pt idx="2">
                        <c:v>Email + Call</c:v>
                      </c:pt>
                    </c:strCache>
                  </c:strRef>
                </c:cat>
                <c:val>
                  <c:numRef>
                    <c:extLst>
                      <c:ext uri="{02D57815-91ED-43cb-92C2-25804820EDAC}">
                        <c15:formulaRef>
                          <c15:sqref>Sheet1!$C$2:$C$4</c15:sqref>
                        </c15:formulaRef>
                      </c:ext>
                    </c:extLst>
                    <c:numCache>
                      <c:formatCode>General</c:formatCode>
                      <c:ptCount val="3"/>
                    </c:numCache>
                  </c:numRef>
                </c:val>
                <c:extLst>
                  <c:ext xmlns:c16="http://schemas.microsoft.com/office/drawing/2014/chart" uri="{C3380CC4-5D6E-409C-BE32-E72D297353CC}">
                    <c16:uniqueId val="{00000001-A6CA-40D2-A21B-F8917554EFEB}"/>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Column2</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Sheet1!$A$2:$A$4</c15:sqref>
                        </c15:formulaRef>
                      </c:ext>
                    </c:extLst>
                    <c:strCache>
                      <c:ptCount val="3"/>
                      <c:pt idx="0">
                        <c:v>Email</c:v>
                      </c:pt>
                      <c:pt idx="1">
                        <c:v>Call</c:v>
                      </c:pt>
                      <c:pt idx="2">
                        <c:v>Email + Call</c:v>
                      </c:pt>
                    </c:strCache>
                  </c:strRef>
                </c:cat>
                <c:val>
                  <c:numRef>
                    <c:extLst xmlns:c15="http://schemas.microsoft.com/office/drawing/2012/chart">
                      <c:ext xmlns:c15="http://schemas.microsoft.com/office/drawing/2012/chart" uri="{02D57815-91ED-43cb-92C2-25804820EDAC}">
                        <c15:formulaRef>
                          <c15:sqref>Sheet1!$D$2:$D$4</c15:sqref>
                        </c15:formulaRef>
                      </c:ext>
                    </c:extLst>
                    <c:numCache>
                      <c:formatCode>General</c:formatCode>
                      <c:ptCount val="3"/>
                    </c:numCache>
                  </c:numRef>
                </c:val>
                <c:extLst xmlns:c15="http://schemas.microsoft.com/office/drawing/2012/chart">
                  <c:ext xmlns:c16="http://schemas.microsoft.com/office/drawing/2014/chart" uri="{C3380CC4-5D6E-409C-BE32-E72D297353CC}">
                    <c16:uniqueId val="{00000002-A6CA-40D2-A21B-F8917554EFEB}"/>
                  </c:ext>
                </c:extLst>
              </c15:ser>
            </c15:filteredBarSeries>
          </c:ext>
        </c:extLst>
      </c:barChart>
      <c:catAx>
        <c:axId val="1279328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LID4096"/>
          </a:p>
        </c:txPr>
        <c:crossAx val="1530270144"/>
        <c:crosses val="autoZero"/>
        <c:auto val="1"/>
        <c:lblAlgn val="ctr"/>
        <c:lblOffset val="100"/>
        <c:noMultiLvlLbl val="0"/>
      </c:catAx>
      <c:valAx>
        <c:axId val="1530270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LID4096"/>
          </a:p>
        </c:txPr>
        <c:crossAx val="1279328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LID4096"/>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LID4096"/>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F12891-35CF-457A-B8F4-711DD9B86355}"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BD167F7D-7EA6-4A59-943F-7D60F0BC429E}">
      <dgm:prSet/>
      <dgm:spPr/>
      <dgm:t>
        <a:bodyPr/>
        <a:lstStyle/>
        <a:p>
          <a:r>
            <a:rPr lang="en-GB"/>
            <a:t>Introduction</a:t>
          </a:r>
          <a:endParaRPr lang="en-US"/>
        </a:p>
      </dgm:t>
    </dgm:pt>
    <dgm:pt modelId="{14AC5E7C-A19A-43C8-A502-1FCF19F87304}" type="parTrans" cxnId="{CCDEE7AA-3AB6-4A76-8A63-83CAF22E9B2E}">
      <dgm:prSet/>
      <dgm:spPr/>
      <dgm:t>
        <a:bodyPr/>
        <a:lstStyle/>
        <a:p>
          <a:endParaRPr lang="en-US"/>
        </a:p>
      </dgm:t>
    </dgm:pt>
    <dgm:pt modelId="{B7F323E2-15E5-409C-8DF7-2DA3DF8654FE}" type="sibTrans" cxnId="{CCDEE7AA-3AB6-4A76-8A63-83CAF22E9B2E}">
      <dgm:prSet/>
      <dgm:spPr/>
      <dgm:t>
        <a:bodyPr/>
        <a:lstStyle/>
        <a:p>
          <a:endParaRPr lang="en-US"/>
        </a:p>
      </dgm:t>
    </dgm:pt>
    <dgm:pt modelId="{D9D5A536-880C-4EA2-AD0D-50CC6D7EA087}">
      <dgm:prSet/>
      <dgm:spPr/>
      <dgm:t>
        <a:bodyPr/>
        <a:lstStyle/>
        <a:p>
          <a:r>
            <a:rPr lang="en-GB" dirty="0"/>
            <a:t>Exploratory Analysis</a:t>
          </a:r>
          <a:endParaRPr lang="en-US" dirty="0"/>
        </a:p>
      </dgm:t>
    </dgm:pt>
    <dgm:pt modelId="{0878B177-399D-4368-8F24-95AEEC5BFF4B}" type="parTrans" cxnId="{84BECCCD-4A11-40C0-A534-CEF1C0F17323}">
      <dgm:prSet/>
      <dgm:spPr/>
      <dgm:t>
        <a:bodyPr/>
        <a:lstStyle/>
        <a:p>
          <a:endParaRPr lang="en-US"/>
        </a:p>
      </dgm:t>
    </dgm:pt>
    <dgm:pt modelId="{739CF455-292D-4D20-B091-2E36E9E6182D}" type="sibTrans" cxnId="{84BECCCD-4A11-40C0-A534-CEF1C0F17323}">
      <dgm:prSet/>
      <dgm:spPr/>
      <dgm:t>
        <a:bodyPr/>
        <a:lstStyle/>
        <a:p>
          <a:endParaRPr lang="en-US"/>
        </a:p>
      </dgm:t>
    </dgm:pt>
    <dgm:pt modelId="{FA2202A7-07DD-4EFF-8879-EAFBDC578874}">
      <dgm:prSet/>
      <dgm:spPr/>
      <dgm:t>
        <a:bodyPr/>
        <a:lstStyle/>
        <a:p>
          <a:r>
            <a:rPr lang="en-GB"/>
            <a:t>Business Metric</a:t>
          </a:r>
          <a:endParaRPr lang="en-US"/>
        </a:p>
      </dgm:t>
    </dgm:pt>
    <dgm:pt modelId="{05424E15-7CCA-47CB-A35C-5AF0870BFAC6}" type="parTrans" cxnId="{B75973B1-8E64-4390-B646-D549179B1F08}">
      <dgm:prSet/>
      <dgm:spPr/>
      <dgm:t>
        <a:bodyPr/>
        <a:lstStyle/>
        <a:p>
          <a:endParaRPr lang="en-US"/>
        </a:p>
      </dgm:t>
    </dgm:pt>
    <dgm:pt modelId="{78E5185B-4F20-46A7-AC60-9E44E82AEF55}" type="sibTrans" cxnId="{B75973B1-8E64-4390-B646-D549179B1F08}">
      <dgm:prSet/>
      <dgm:spPr/>
      <dgm:t>
        <a:bodyPr/>
        <a:lstStyle/>
        <a:p>
          <a:endParaRPr lang="en-US"/>
        </a:p>
      </dgm:t>
    </dgm:pt>
    <dgm:pt modelId="{D979D712-7B27-4B83-A290-F25AE880D990}">
      <dgm:prSet/>
      <dgm:spPr/>
      <dgm:t>
        <a:bodyPr/>
        <a:lstStyle/>
        <a:p>
          <a:r>
            <a:rPr lang="en-GB"/>
            <a:t>Recommendations</a:t>
          </a:r>
          <a:endParaRPr lang="en-US"/>
        </a:p>
      </dgm:t>
    </dgm:pt>
    <dgm:pt modelId="{A496FE5C-4567-478F-B366-9DB71CE95D84}" type="parTrans" cxnId="{0EFA3D76-D402-412F-A4C3-D37981B802C4}">
      <dgm:prSet/>
      <dgm:spPr/>
      <dgm:t>
        <a:bodyPr/>
        <a:lstStyle/>
        <a:p>
          <a:endParaRPr lang="en-US"/>
        </a:p>
      </dgm:t>
    </dgm:pt>
    <dgm:pt modelId="{E39F0B0E-F348-468C-A00E-6F6A1CBB7864}" type="sibTrans" cxnId="{0EFA3D76-D402-412F-A4C3-D37981B802C4}">
      <dgm:prSet/>
      <dgm:spPr/>
      <dgm:t>
        <a:bodyPr/>
        <a:lstStyle/>
        <a:p>
          <a:endParaRPr lang="en-US"/>
        </a:p>
      </dgm:t>
    </dgm:pt>
    <dgm:pt modelId="{63638A51-3B66-403E-B1AF-FEB7D6B451BE}" type="pres">
      <dgm:prSet presAssocID="{9AF12891-35CF-457A-B8F4-711DD9B86355}" presName="vert0" presStyleCnt="0">
        <dgm:presLayoutVars>
          <dgm:dir/>
          <dgm:animOne val="branch"/>
          <dgm:animLvl val="lvl"/>
        </dgm:presLayoutVars>
      </dgm:prSet>
      <dgm:spPr/>
    </dgm:pt>
    <dgm:pt modelId="{2EB3B98D-B7C7-4287-BF7D-96B2A6667D4B}" type="pres">
      <dgm:prSet presAssocID="{BD167F7D-7EA6-4A59-943F-7D60F0BC429E}" presName="thickLine" presStyleLbl="alignNode1" presStyleIdx="0" presStyleCnt="4"/>
      <dgm:spPr/>
    </dgm:pt>
    <dgm:pt modelId="{6D491954-F1E9-4E1C-B7A3-DBCF51B27F04}" type="pres">
      <dgm:prSet presAssocID="{BD167F7D-7EA6-4A59-943F-7D60F0BC429E}" presName="horz1" presStyleCnt="0"/>
      <dgm:spPr/>
    </dgm:pt>
    <dgm:pt modelId="{37A11F77-90FD-44DB-9669-C65C4C5DD6B3}" type="pres">
      <dgm:prSet presAssocID="{BD167F7D-7EA6-4A59-943F-7D60F0BC429E}" presName="tx1" presStyleLbl="revTx" presStyleIdx="0" presStyleCnt="4"/>
      <dgm:spPr/>
    </dgm:pt>
    <dgm:pt modelId="{1290CDE0-AF3D-4958-99B4-CB3BEDED52CC}" type="pres">
      <dgm:prSet presAssocID="{BD167F7D-7EA6-4A59-943F-7D60F0BC429E}" presName="vert1" presStyleCnt="0"/>
      <dgm:spPr/>
    </dgm:pt>
    <dgm:pt modelId="{FB7142BB-5A1F-44D4-8C04-419405756690}" type="pres">
      <dgm:prSet presAssocID="{D9D5A536-880C-4EA2-AD0D-50CC6D7EA087}" presName="thickLine" presStyleLbl="alignNode1" presStyleIdx="1" presStyleCnt="4"/>
      <dgm:spPr/>
    </dgm:pt>
    <dgm:pt modelId="{23FCFB03-2398-4671-9650-FF13DFF6E76C}" type="pres">
      <dgm:prSet presAssocID="{D9D5A536-880C-4EA2-AD0D-50CC6D7EA087}" presName="horz1" presStyleCnt="0"/>
      <dgm:spPr/>
    </dgm:pt>
    <dgm:pt modelId="{385FDF65-50EC-447D-95B2-28288BC1D14D}" type="pres">
      <dgm:prSet presAssocID="{D9D5A536-880C-4EA2-AD0D-50CC6D7EA087}" presName="tx1" presStyleLbl="revTx" presStyleIdx="1" presStyleCnt="4"/>
      <dgm:spPr/>
    </dgm:pt>
    <dgm:pt modelId="{03AD5E09-F5B6-4782-B1A8-B4B86CAA289D}" type="pres">
      <dgm:prSet presAssocID="{D9D5A536-880C-4EA2-AD0D-50CC6D7EA087}" presName="vert1" presStyleCnt="0"/>
      <dgm:spPr/>
    </dgm:pt>
    <dgm:pt modelId="{ED7982EC-85E5-47B9-9A5A-A94FE5D80503}" type="pres">
      <dgm:prSet presAssocID="{FA2202A7-07DD-4EFF-8879-EAFBDC578874}" presName="thickLine" presStyleLbl="alignNode1" presStyleIdx="2" presStyleCnt="4"/>
      <dgm:spPr/>
    </dgm:pt>
    <dgm:pt modelId="{171A1505-A1B7-4042-9D0D-79E263B87749}" type="pres">
      <dgm:prSet presAssocID="{FA2202A7-07DD-4EFF-8879-EAFBDC578874}" presName="horz1" presStyleCnt="0"/>
      <dgm:spPr/>
    </dgm:pt>
    <dgm:pt modelId="{343A8AFC-5414-4A7E-BDC5-2573D8DF2F4F}" type="pres">
      <dgm:prSet presAssocID="{FA2202A7-07DD-4EFF-8879-EAFBDC578874}" presName="tx1" presStyleLbl="revTx" presStyleIdx="2" presStyleCnt="4"/>
      <dgm:spPr/>
    </dgm:pt>
    <dgm:pt modelId="{AEBEEE90-693C-4DD5-B70D-3306302B0693}" type="pres">
      <dgm:prSet presAssocID="{FA2202A7-07DD-4EFF-8879-EAFBDC578874}" presName="vert1" presStyleCnt="0"/>
      <dgm:spPr/>
    </dgm:pt>
    <dgm:pt modelId="{47992633-0255-4B02-B231-9CE58761B76F}" type="pres">
      <dgm:prSet presAssocID="{D979D712-7B27-4B83-A290-F25AE880D990}" presName="thickLine" presStyleLbl="alignNode1" presStyleIdx="3" presStyleCnt="4"/>
      <dgm:spPr/>
    </dgm:pt>
    <dgm:pt modelId="{897D0C63-FCE1-401E-86F5-6F847C161618}" type="pres">
      <dgm:prSet presAssocID="{D979D712-7B27-4B83-A290-F25AE880D990}" presName="horz1" presStyleCnt="0"/>
      <dgm:spPr/>
    </dgm:pt>
    <dgm:pt modelId="{976DE1E5-C35D-4119-AFA7-E35FD589587C}" type="pres">
      <dgm:prSet presAssocID="{D979D712-7B27-4B83-A290-F25AE880D990}" presName="tx1" presStyleLbl="revTx" presStyleIdx="3" presStyleCnt="4"/>
      <dgm:spPr/>
    </dgm:pt>
    <dgm:pt modelId="{7C3FCA56-706B-43F9-AE1A-657FAFD21A2B}" type="pres">
      <dgm:prSet presAssocID="{D979D712-7B27-4B83-A290-F25AE880D990}" presName="vert1" presStyleCnt="0"/>
      <dgm:spPr/>
    </dgm:pt>
  </dgm:ptLst>
  <dgm:cxnLst>
    <dgm:cxn modelId="{0AADF008-D335-485B-8C12-7A839E0D3EF8}" type="presOf" srcId="{BD167F7D-7EA6-4A59-943F-7D60F0BC429E}" destId="{37A11F77-90FD-44DB-9669-C65C4C5DD6B3}" srcOrd="0" destOrd="0" presId="urn:microsoft.com/office/officeart/2008/layout/LinedList"/>
    <dgm:cxn modelId="{0EFA3D76-D402-412F-A4C3-D37981B802C4}" srcId="{9AF12891-35CF-457A-B8F4-711DD9B86355}" destId="{D979D712-7B27-4B83-A290-F25AE880D990}" srcOrd="3" destOrd="0" parTransId="{A496FE5C-4567-478F-B366-9DB71CE95D84}" sibTransId="{E39F0B0E-F348-468C-A00E-6F6A1CBB7864}"/>
    <dgm:cxn modelId="{52267158-5D2D-4A2F-B8B9-1CDC89304272}" type="presOf" srcId="{9AF12891-35CF-457A-B8F4-711DD9B86355}" destId="{63638A51-3B66-403E-B1AF-FEB7D6B451BE}" srcOrd="0" destOrd="0" presId="urn:microsoft.com/office/officeart/2008/layout/LinedList"/>
    <dgm:cxn modelId="{16AA149F-69E5-4BCB-992C-6BFD5FC72DE5}" type="presOf" srcId="{D9D5A536-880C-4EA2-AD0D-50CC6D7EA087}" destId="{385FDF65-50EC-447D-95B2-28288BC1D14D}" srcOrd="0" destOrd="0" presId="urn:microsoft.com/office/officeart/2008/layout/LinedList"/>
    <dgm:cxn modelId="{767A4EAA-177C-4CD6-B297-857D1ADB0B1F}" type="presOf" srcId="{D979D712-7B27-4B83-A290-F25AE880D990}" destId="{976DE1E5-C35D-4119-AFA7-E35FD589587C}" srcOrd="0" destOrd="0" presId="urn:microsoft.com/office/officeart/2008/layout/LinedList"/>
    <dgm:cxn modelId="{CCDEE7AA-3AB6-4A76-8A63-83CAF22E9B2E}" srcId="{9AF12891-35CF-457A-B8F4-711DD9B86355}" destId="{BD167F7D-7EA6-4A59-943F-7D60F0BC429E}" srcOrd="0" destOrd="0" parTransId="{14AC5E7C-A19A-43C8-A502-1FCF19F87304}" sibTransId="{B7F323E2-15E5-409C-8DF7-2DA3DF8654FE}"/>
    <dgm:cxn modelId="{B75973B1-8E64-4390-B646-D549179B1F08}" srcId="{9AF12891-35CF-457A-B8F4-711DD9B86355}" destId="{FA2202A7-07DD-4EFF-8879-EAFBDC578874}" srcOrd="2" destOrd="0" parTransId="{05424E15-7CCA-47CB-A35C-5AF0870BFAC6}" sibTransId="{78E5185B-4F20-46A7-AC60-9E44E82AEF55}"/>
    <dgm:cxn modelId="{D92652C2-038C-4B54-B0CB-94815DFC00D6}" type="presOf" srcId="{FA2202A7-07DD-4EFF-8879-EAFBDC578874}" destId="{343A8AFC-5414-4A7E-BDC5-2573D8DF2F4F}" srcOrd="0" destOrd="0" presId="urn:microsoft.com/office/officeart/2008/layout/LinedList"/>
    <dgm:cxn modelId="{84BECCCD-4A11-40C0-A534-CEF1C0F17323}" srcId="{9AF12891-35CF-457A-B8F4-711DD9B86355}" destId="{D9D5A536-880C-4EA2-AD0D-50CC6D7EA087}" srcOrd="1" destOrd="0" parTransId="{0878B177-399D-4368-8F24-95AEEC5BFF4B}" sibTransId="{739CF455-292D-4D20-B091-2E36E9E6182D}"/>
    <dgm:cxn modelId="{ED12345E-5D1F-4EFE-9CDC-D893165FE440}" type="presParOf" srcId="{63638A51-3B66-403E-B1AF-FEB7D6B451BE}" destId="{2EB3B98D-B7C7-4287-BF7D-96B2A6667D4B}" srcOrd="0" destOrd="0" presId="urn:microsoft.com/office/officeart/2008/layout/LinedList"/>
    <dgm:cxn modelId="{21C8E4A8-A3CE-4F14-9057-2A58BA7AAA13}" type="presParOf" srcId="{63638A51-3B66-403E-B1AF-FEB7D6B451BE}" destId="{6D491954-F1E9-4E1C-B7A3-DBCF51B27F04}" srcOrd="1" destOrd="0" presId="urn:microsoft.com/office/officeart/2008/layout/LinedList"/>
    <dgm:cxn modelId="{5F494B4F-F729-420D-9AE3-4F957DE134FE}" type="presParOf" srcId="{6D491954-F1E9-4E1C-B7A3-DBCF51B27F04}" destId="{37A11F77-90FD-44DB-9669-C65C4C5DD6B3}" srcOrd="0" destOrd="0" presId="urn:microsoft.com/office/officeart/2008/layout/LinedList"/>
    <dgm:cxn modelId="{8CC09ACF-028E-47C5-8B4A-6BD63F351C98}" type="presParOf" srcId="{6D491954-F1E9-4E1C-B7A3-DBCF51B27F04}" destId="{1290CDE0-AF3D-4958-99B4-CB3BEDED52CC}" srcOrd="1" destOrd="0" presId="urn:microsoft.com/office/officeart/2008/layout/LinedList"/>
    <dgm:cxn modelId="{064B607F-6A12-4209-B5A8-7E708EB61F45}" type="presParOf" srcId="{63638A51-3B66-403E-B1AF-FEB7D6B451BE}" destId="{FB7142BB-5A1F-44D4-8C04-419405756690}" srcOrd="2" destOrd="0" presId="urn:microsoft.com/office/officeart/2008/layout/LinedList"/>
    <dgm:cxn modelId="{5A7DA177-0329-4877-9DCF-AE8F71DD6AC6}" type="presParOf" srcId="{63638A51-3B66-403E-B1AF-FEB7D6B451BE}" destId="{23FCFB03-2398-4671-9650-FF13DFF6E76C}" srcOrd="3" destOrd="0" presId="urn:microsoft.com/office/officeart/2008/layout/LinedList"/>
    <dgm:cxn modelId="{71017A31-B65F-4B54-ABF3-99867F5AAEE5}" type="presParOf" srcId="{23FCFB03-2398-4671-9650-FF13DFF6E76C}" destId="{385FDF65-50EC-447D-95B2-28288BC1D14D}" srcOrd="0" destOrd="0" presId="urn:microsoft.com/office/officeart/2008/layout/LinedList"/>
    <dgm:cxn modelId="{8FDEC82C-F3C3-454E-AC54-68D74431B26C}" type="presParOf" srcId="{23FCFB03-2398-4671-9650-FF13DFF6E76C}" destId="{03AD5E09-F5B6-4782-B1A8-B4B86CAA289D}" srcOrd="1" destOrd="0" presId="urn:microsoft.com/office/officeart/2008/layout/LinedList"/>
    <dgm:cxn modelId="{624AE232-EBF0-412F-BCE3-2641DF39DB56}" type="presParOf" srcId="{63638A51-3B66-403E-B1AF-FEB7D6B451BE}" destId="{ED7982EC-85E5-47B9-9A5A-A94FE5D80503}" srcOrd="4" destOrd="0" presId="urn:microsoft.com/office/officeart/2008/layout/LinedList"/>
    <dgm:cxn modelId="{327C896C-99CB-4176-9EB5-F508F74CFB02}" type="presParOf" srcId="{63638A51-3B66-403E-B1AF-FEB7D6B451BE}" destId="{171A1505-A1B7-4042-9D0D-79E263B87749}" srcOrd="5" destOrd="0" presId="urn:microsoft.com/office/officeart/2008/layout/LinedList"/>
    <dgm:cxn modelId="{69E13B2E-CDE5-4A54-B57F-BCF0759D74C8}" type="presParOf" srcId="{171A1505-A1B7-4042-9D0D-79E263B87749}" destId="{343A8AFC-5414-4A7E-BDC5-2573D8DF2F4F}" srcOrd="0" destOrd="0" presId="urn:microsoft.com/office/officeart/2008/layout/LinedList"/>
    <dgm:cxn modelId="{E82F92DA-ACC1-44DF-93C2-FED119CE1CF5}" type="presParOf" srcId="{171A1505-A1B7-4042-9D0D-79E263B87749}" destId="{AEBEEE90-693C-4DD5-B70D-3306302B0693}" srcOrd="1" destOrd="0" presId="urn:microsoft.com/office/officeart/2008/layout/LinedList"/>
    <dgm:cxn modelId="{5B8345F5-D541-4DA2-9B59-83DF7127F4EF}" type="presParOf" srcId="{63638A51-3B66-403E-B1AF-FEB7D6B451BE}" destId="{47992633-0255-4B02-B231-9CE58761B76F}" srcOrd="6" destOrd="0" presId="urn:microsoft.com/office/officeart/2008/layout/LinedList"/>
    <dgm:cxn modelId="{492BD932-0B23-4BB9-9C3F-1AD39F9CCB53}" type="presParOf" srcId="{63638A51-3B66-403E-B1AF-FEB7D6B451BE}" destId="{897D0C63-FCE1-401E-86F5-6F847C161618}" srcOrd="7" destOrd="0" presId="urn:microsoft.com/office/officeart/2008/layout/LinedList"/>
    <dgm:cxn modelId="{E735534E-B4AA-4A3A-ACFD-7377A49A59F1}" type="presParOf" srcId="{897D0C63-FCE1-401E-86F5-6F847C161618}" destId="{976DE1E5-C35D-4119-AFA7-E35FD589587C}" srcOrd="0" destOrd="0" presId="urn:microsoft.com/office/officeart/2008/layout/LinedList"/>
    <dgm:cxn modelId="{585CE98E-297A-406B-A16E-EF3CFE294B9D}" type="presParOf" srcId="{897D0C63-FCE1-401E-86F5-6F847C161618}" destId="{7C3FCA56-706B-43F9-AE1A-657FAFD21A2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2EFD95-5605-49F3-8F2D-F80F063DB884}"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531204CD-9773-45F1-95FC-3EAA54984B6D}">
      <dgm:prSet/>
      <dgm:spPr/>
      <dgm:t>
        <a:bodyPr/>
        <a:lstStyle/>
        <a:p>
          <a:r>
            <a:rPr lang="en-US" dirty="0"/>
            <a:t>How many customers were there for each approach?</a:t>
          </a:r>
        </a:p>
      </dgm:t>
    </dgm:pt>
    <dgm:pt modelId="{D8979BE4-37DB-4E08-9865-F6DEE733C16F}" type="parTrans" cxnId="{8C259C7D-5E69-4EF6-BDA3-D03BAC93BFCB}">
      <dgm:prSet/>
      <dgm:spPr/>
      <dgm:t>
        <a:bodyPr/>
        <a:lstStyle/>
        <a:p>
          <a:endParaRPr lang="en-US"/>
        </a:p>
      </dgm:t>
    </dgm:pt>
    <dgm:pt modelId="{26359602-2A93-4195-ADE0-F1671F68F387}" type="sibTrans" cxnId="{8C259C7D-5E69-4EF6-BDA3-D03BAC93BFCB}">
      <dgm:prSet/>
      <dgm:spPr/>
      <dgm:t>
        <a:bodyPr/>
        <a:lstStyle/>
        <a:p>
          <a:endParaRPr lang="en-US"/>
        </a:p>
      </dgm:t>
    </dgm:pt>
    <dgm:pt modelId="{44494E4B-173F-4359-AD65-869AB64044B6}">
      <dgm:prSet/>
      <dgm:spPr/>
      <dgm:t>
        <a:bodyPr/>
        <a:lstStyle/>
        <a:p>
          <a:r>
            <a:rPr lang="en-US"/>
            <a:t>What does the spread of the revenue look like overall? And for each method?</a:t>
          </a:r>
        </a:p>
      </dgm:t>
    </dgm:pt>
    <dgm:pt modelId="{A5FB1C69-D769-473C-94CD-C977BD0EEABA}" type="parTrans" cxnId="{E41FA559-6CDE-4E64-8B4F-3047C66DD0C5}">
      <dgm:prSet/>
      <dgm:spPr/>
      <dgm:t>
        <a:bodyPr/>
        <a:lstStyle/>
        <a:p>
          <a:endParaRPr lang="en-US"/>
        </a:p>
      </dgm:t>
    </dgm:pt>
    <dgm:pt modelId="{0164D76A-5CF7-49B8-AD8B-0AEFD4A8D03D}" type="sibTrans" cxnId="{E41FA559-6CDE-4E64-8B4F-3047C66DD0C5}">
      <dgm:prSet/>
      <dgm:spPr/>
      <dgm:t>
        <a:bodyPr/>
        <a:lstStyle/>
        <a:p>
          <a:endParaRPr lang="en-US"/>
        </a:p>
      </dgm:t>
    </dgm:pt>
    <dgm:pt modelId="{3D46EAEA-D7F5-4627-94A7-2B6A69BFB906}">
      <dgm:prSet/>
      <dgm:spPr/>
      <dgm:t>
        <a:bodyPr/>
        <a:lstStyle/>
        <a:p>
          <a:r>
            <a:rPr lang="en-US"/>
            <a:t>Was there any difference in revenue over time for each of the methods?</a:t>
          </a:r>
        </a:p>
      </dgm:t>
    </dgm:pt>
    <dgm:pt modelId="{938A5BF8-EF4D-4A90-A71C-B0FE7CBDC503}" type="parTrans" cxnId="{72AA5B66-0BB2-4E0C-910D-9EEBA633332A}">
      <dgm:prSet/>
      <dgm:spPr/>
      <dgm:t>
        <a:bodyPr/>
        <a:lstStyle/>
        <a:p>
          <a:endParaRPr lang="en-US"/>
        </a:p>
      </dgm:t>
    </dgm:pt>
    <dgm:pt modelId="{ACA1AA51-F662-4070-B515-375C36833D9D}" type="sibTrans" cxnId="{72AA5B66-0BB2-4E0C-910D-9EEBA633332A}">
      <dgm:prSet/>
      <dgm:spPr/>
      <dgm:t>
        <a:bodyPr/>
        <a:lstStyle/>
        <a:p>
          <a:endParaRPr lang="en-US"/>
        </a:p>
      </dgm:t>
    </dgm:pt>
    <dgm:pt modelId="{738F8D24-E802-4BD2-B36B-146686998BB4}">
      <dgm:prSet/>
      <dgm:spPr/>
      <dgm:t>
        <a:bodyPr/>
        <a:lstStyle/>
        <a:p>
          <a:r>
            <a:rPr lang="en-US"/>
            <a:t>Which method would you recommend we continue to use?</a:t>
          </a:r>
        </a:p>
      </dgm:t>
    </dgm:pt>
    <dgm:pt modelId="{8911C3D0-E238-4E98-852C-AACE89083A83}" type="parTrans" cxnId="{112AAAB9-AA7E-4B6C-8EF0-CFC3209A8619}">
      <dgm:prSet/>
      <dgm:spPr/>
      <dgm:t>
        <a:bodyPr/>
        <a:lstStyle/>
        <a:p>
          <a:endParaRPr lang="en-US"/>
        </a:p>
      </dgm:t>
    </dgm:pt>
    <dgm:pt modelId="{95182ED5-C804-4974-BAFF-5015D6039BDC}" type="sibTrans" cxnId="{112AAAB9-AA7E-4B6C-8EF0-CFC3209A8619}">
      <dgm:prSet/>
      <dgm:spPr/>
      <dgm:t>
        <a:bodyPr/>
        <a:lstStyle/>
        <a:p>
          <a:endParaRPr lang="en-US"/>
        </a:p>
      </dgm:t>
    </dgm:pt>
    <dgm:pt modelId="{B0AFB305-F7D4-434F-9BB8-0D937C33A784}">
      <dgm:prSet/>
      <dgm:spPr/>
      <dgm:t>
        <a:bodyPr/>
        <a:lstStyle/>
        <a:p>
          <a:r>
            <a:rPr lang="en-US"/>
            <a:t>Which business metrics should business choose to monitor?</a:t>
          </a:r>
        </a:p>
      </dgm:t>
    </dgm:pt>
    <dgm:pt modelId="{95E7EBBB-0765-4DE8-B5F4-BE3B2CFAE30B}" type="parTrans" cxnId="{91655197-F198-460C-BDA9-4470D7107653}">
      <dgm:prSet/>
      <dgm:spPr/>
      <dgm:t>
        <a:bodyPr/>
        <a:lstStyle/>
        <a:p>
          <a:endParaRPr lang="en-US"/>
        </a:p>
      </dgm:t>
    </dgm:pt>
    <dgm:pt modelId="{31551B14-2E18-437B-A69B-387F954833A6}" type="sibTrans" cxnId="{91655197-F198-460C-BDA9-4470D7107653}">
      <dgm:prSet/>
      <dgm:spPr/>
      <dgm:t>
        <a:bodyPr/>
        <a:lstStyle/>
        <a:p>
          <a:endParaRPr lang="en-US"/>
        </a:p>
      </dgm:t>
    </dgm:pt>
    <dgm:pt modelId="{9F618907-36E7-466E-BB74-B2B0F9C4105A}" type="pres">
      <dgm:prSet presAssocID="{5F2EFD95-5605-49F3-8F2D-F80F063DB884}" presName="outerComposite" presStyleCnt="0">
        <dgm:presLayoutVars>
          <dgm:chMax val="5"/>
          <dgm:dir/>
          <dgm:resizeHandles val="exact"/>
        </dgm:presLayoutVars>
      </dgm:prSet>
      <dgm:spPr/>
    </dgm:pt>
    <dgm:pt modelId="{587145F9-10B4-432F-B737-86F7ED1D9F0D}" type="pres">
      <dgm:prSet presAssocID="{5F2EFD95-5605-49F3-8F2D-F80F063DB884}" presName="dummyMaxCanvas" presStyleCnt="0">
        <dgm:presLayoutVars/>
      </dgm:prSet>
      <dgm:spPr/>
    </dgm:pt>
    <dgm:pt modelId="{4D29DC2C-AFD1-4874-98E2-582D3BCC7CBA}" type="pres">
      <dgm:prSet presAssocID="{5F2EFD95-5605-49F3-8F2D-F80F063DB884}" presName="FiveNodes_1" presStyleLbl="node1" presStyleIdx="0" presStyleCnt="5">
        <dgm:presLayoutVars>
          <dgm:bulletEnabled val="1"/>
        </dgm:presLayoutVars>
      </dgm:prSet>
      <dgm:spPr/>
    </dgm:pt>
    <dgm:pt modelId="{1CA5A2C7-08F1-470B-890B-AE85A77AE8B7}" type="pres">
      <dgm:prSet presAssocID="{5F2EFD95-5605-49F3-8F2D-F80F063DB884}" presName="FiveNodes_2" presStyleLbl="node1" presStyleIdx="1" presStyleCnt="5">
        <dgm:presLayoutVars>
          <dgm:bulletEnabled val="1"/>
        </dgm:presLayoutVars>
      </dgm:prSet>
      <dgm:spPr/>
    </dgm:pt>
    <dgm:pt modelId="{14603F0B-373E-4F6D-BD21-4E71B3035C28}" type="pres">
      <dgm:prSet presAssocID="{5F2EFD95-5605-49F3-8F2D-F80F063DB884}" presName="FiveNodes_3" presStyleLbl="node1" presStyleIdx="2" presStyleCnt="5">
        <dgm:presLayoutVars>
          <dgm:bulletEnabled val="1"/>
        </dgm:presLayoutVars>
      </dgm:prSet>
      <dgm:spPr/>
    </dgm:pt>
    <dgm:pt modelId="{8796A57D-02FC-4EAA-9FED-5B387DC94C88}" type="pres">
      <dgm:prSet presAssocID="{5F2EFD95-5605-49F3-8F2D-F80F063DB884}" presName="FiveNodes_4" presStyleLbl="node1" presStyleIdx="3" presStyleCnt="5">
        <dgm:presLayoutVars>
          <dgm:bulletEnabled val="1"/>
        </dgm:presLayoutVars>
      </dgm:prSet>
      <dgm:spPr/>
    </dgm:pt>
    <dgm:pt modelId="{8D0642EB-78F5-4DB5-95E7-4867C1F71B01}" type="pres">
      <dgm:prSet presAssocID="{5F2EFD95-5605-49F3-8F2D-F80F063DB884}" presName="FiveNodes_5" presStyleLbl="node1" presStyleIdx="4" presStyleCnt="5">
        <dgm:presLayoutVars>
          <dgm:bulletEnabled val="1"/>
        </dgm:presLayoutVars>
      </dgm:prSet>
      <dgm:spPr/>
    </dgm:pt>
    <dgm:pt modelId="{B8A2BC8D-DBB9-4546-8181-9249A7C1F746}" type="pres">
      <dgm:prSet presAssocID="{5F2EFD95-5605-49F3-8F2D-F80F063DB884}" presName="FiveConn_1-2" presStyleLbl="fgAccFollowNode1" presStyleIdx="0" presStyleCnt="4">
        <dgm:presLayoutVars>
          <dgm:bulletEnabled val="1"/>
        </dgm:presLayoutVars>
      </dgm:prSet>
      <dgm:spPr/>
    </dgm:pt>
    <dgm:pt modelId="{B534FC10-337E-40FE-9EB3-2D1B3F9E7E23}" type="pres">
      <dgm:prSet presAssocID="{5F2EFD95-5605-49F3-8F2D-F80F063DB884}" presName="FiveConn_2-3" presStyleLbl="fgAccFollowNode1" presStyleIdx="1" presStyleCnt="4">
        <dgm:presLayoutVars>
          <dgm:bulletEnabled val="1"/>
        </dgm:presLayoutVars>
      </dgm:prSet>
      <dgm:spPr/>
    </dgm:pt>
    <dgm:pt modelId="{115C37D2-AAE4-49CF-B580-311FC761E7B5}" type="pres">
      <dgm:prSet presAssocID="{5F2EFD95-5605-49F3-8F2D-F80F063DB884}" presName="FiveConn_3-4" presStyleLbl="fgAccFollowNode1" presStyleIdx="2" presStyleCnt="4">
        <dgm:presLayoutVars>
          <dgm:bulletEnabled val="1"/>
        </dgm:presLayoutVars>
      </dgm:prSet>
      <dgm:spPr/>
    </dgm:pt>
    <dgm:pt modelId="{8097ABF1-DD55-4B7B-AC85-FE0B50EBCBB9}" type="pres">
      <dgm:prSet presAssocID="{5F2EFD95-5605-49F3-8F2D-F80F063DB884}" presName="FiveConn_4-5" presStyleLbl="fgAccFollowNode1" presStyleIdx="3" presStyleCnt="4">
        <dgm:presLayoutVars>
          <dgm:bulletEnabled val="1"/>
        </dgm:presLayoutVars>
      </dgm:prSet>
      <dgm:spPr/>
    </dgm:pt>
    <dgm:pt modelId="{F5F0CB1D-3D9B-4D4D-8158-9F7F421E2DCD}" type="pres">
      <dgm:prSet presAssocID="{5F2EFD95-5605-49F3-8F2D-F80F063DB884}" presName="FiveNodes_1_text" presStyleLbl="node1" presStyleIdx="4" presStyleCnt="5">
        <dgm:presLayoutVars>
          <dgm:bulletEnabled val="1"/>
        </dgm:presLayoutVars>
      </dgm:prSet>
      <dgm:spPr/>
    </dgm:pt>
    <dgm:pt modelId="{7086A9EA-5A34-45A6-87BB-A43403C26218}" type="pres">
      <dgm:prSet presAssocID="{5F2EFD95-5605-49F3-8F2D-F80F063DB884}" presName="FiveNodes_2_text" presStyleLbl="node1" presStyleIdx="4" presStyleCnt="5">
        <dgm:presLayoutVars>
          <dgm:bulletEnabled val="1"/>
        </dgm:presLayoutVars>
      </dgm:prSet>
      <dgm:spPr/>
    </dgm:pt>
    <dgm:pt modelId="{5EA4E6C2-119C-4CB4-80D0-6703A59187CF}" type="pres">
      <dgm:prSet presAssocID="{5F2EFD95-5605-49F3-8F2D-F80F063DB884}" presName="FiveNodes_3_text" presStyleLbl="node1" presStyleIdx="4" presStyleCnt="5">
        <dgm:presLayoutVars>
          <dgm:bulletEnabled val="1"/>
        </dgm:presLayoutVars>
      </dgm:prSet>
      <dgm:spPr/>
    </dgm:pt>
    <dgm:pt modelId="{5810AB9F-CD45-4FC7-B893-CCD807BCE86F}" type="pres">
      <dgm:prSet presAssocID="{5F2EFD95-5605-49F3-8F2D-F80F063DB884}" presName="FiveNodes_4_text" presStyleLbl="node1" presStyleIdx="4" presStyleCnt="5">
        <dgm:presLayoutVars>
          <dgm:bulletEnabled val="1"/>
        </dgm:presLayoutVars>
      </dgm:prSet>
      <dgm:spPr/>
    </dgm:pt>
    <dgm:pt modelId="{037D2E10-48E3-45CA-BC2C-D07C2D4F5F61}" type="pres">
      <dgm:prSet presAssocID="{5F2EFD95-5605-49F3-8F2D-F80F063DB884}" presName="FiveNodes_5_text" presStyleLbl="node1" presStyleIdx="4" presStyleCnt="5">
        <dgm:presLayoutVars>
          <dgm:bulletEnabled val="1"/>
        </dgm:presLayoutVars>
      </dgm:prSet>
      <dgm:spPr/>
    </dgm:pt>
  </dgm:ptLst>
  <dgm:cxnLst>
    <dgm:cxn modelId="{5C7EC600-F7E8-42CF-972C-C90CF8EE5568}" type="presOf" srcId="{44494E4B-173F-4359-AD65-869AB64044B6}" destId="{7086A9EA-5A34-45A6-87BB-A43403C26218}" srcOrd="1" destOrd="0" presId="urn:microsoft.com/office/officeart/2005/8/layout/vProcess5"/>
    <dgm:cxn modelId="{63C39809-FE0A-426F-9FD7-F6B809F931D3}" type="presOf" srcId="{95182ED5-C804-4974-BAFF-5015D6039BDC}" destId="{8097ABF1-DD55-4B7B-AC85-FE0B50EBCBB9}" srcOrd="0" destOrd="0" presId="urn:microsoft.com/office/officeart/2005/8/layout/vProcess5"/>
    <dgm:cxn modelId="{D64F0716-2A17-4965-AB3F-8B2E66A3354E}" type="presOf" srcId="{44494E4B-173F-4359-AD65-869AB64044B6}" destId="{1CA5A2C7-08F1-470B-890B-AE85A77AE8B7}" srcOrd="0" destOrd="0" presId="urn:microsoft.com/office/officeart/2005/8/layout/vProcess5"/>
    <dgm:cxn modelId="{B1753128-6144-4675-8CE4-385839E97EE8}" type="presOf" srcId="{ACA1AA51-F662-4070-B515-375C36833D9D}" destId="{115C37D2-AAE4-49CF-B580-311FC761E7B5}" srcOrd="0" destOrd="0" presId="urn:microsoft.com/office/officeart/2005/8/layout/vProcess5"/>
    <dgm:cxn modelId="{84CC9E32-AB3C-4D8E-A277-BDC19C2FA6B7}" type="presOf" srcId="{3D46EAEA-D7F5-4627-94A7-2B6A69BFB906}" destId="{5EA4E6C2-119C-4CB4-80D0-6703A59187CF}" srcOrd="1" destOrd="0" presId="urn:microsoft.com/office/officeart/2005/8/layout/vProcess5"/>
    <dgm:cxn modelId="{72AA5B66-0BB2-4E0C-910D-9EEBA633332A}" srcId="{5F2EFD95-5605-49F3-8F2D-F80F063DB884}" destId="{3D46EAEA-D7F5-4627-94A7-2B6A69BFB906}" srcOrd="2" destOrd="0" parTransId="{938A5BF8-EF4D-4A90-A71C-B0FE7CBDC503}" sibTransId="{ACA1AA51-F662-4070-B515-375C36833D9D}"/>
    <dgm:cxn modelId="{A875EB6B-E819-4E57-B612-8CC1A7B6BBCF}" type="presOf" srcId="{531204CD-9773-45F1-95FC-3EAA54984B6D}" destId="{F5F0CB1D-3D9B-4D4D-8158-9F7F421E2DCD}" srcOrd="1" destOrd="0" presId="urn:microsoft.com/office/officeart/2005/8/layout/vProcess5"/>
    <dgm:cxn modelId="{E41FA559-6CDE-4E64-8B4F-3047C66DD0C5}" srcId="{5F2EFD95-5605-49F3-8F2D-F80F063DB884}" destId="{44494E4B-173F-4359-AD65-869AB64044B6}" srcOrd="1" destOrd="0" parTransId="{A5FB1C69-D769-473C-94CD-C977BD0EEABA}" sibTransId="{0164D76A-5CF7-49B8-AD8B-0AEFD4A8D03D}"/>
    <dgm:cxn modelId="{B01A8E7B-1259-49FA-AC09-43D8FD5FDD92}" type="presOf" srcId="{738F8D24-E802-4BD2-B36B-146686998BB4}" destId="{5810AB9F-CD45-4FC7-B893-CCD807BCE86F}" srcOrd="1" destOrd="0" presId="urn:microsoft.com/office/officeart/2005/8/layout/vProcess5"/>
    <dgm:cxn modelId="{8C259C7D-5E69-4EF6-BDA3-D03BAC93BFCB}" srcId="{5F2EFD95-5605-49F3-8F2D-F80F063DB884}" destId="{531204CD-9773-45F1-95FC-3EAA54984B6D}" srcOrd="0" destOrd="0" parTransId="{D8979BE4-37DB-4E08-9865-F6DEE733C16F}" sibTransId="{26359602-2A93-4195-ADE0-F1671F68F387}"/>
    <dgm:cxn modelId="{9F41C683-16B9-4A09-95FE-15E8F2C5695C}" type="presOf" srcId="{5F2EFD95-5605-49F3-8F2D-F80F063DB884}" destId="{9F618907-36E7-466E-BB74-B2B0F9C4105A}" srcOrd="0" destOrd="0" presId="urn:microsoft.com/office/officeart/2005/8/layout/vProcess5"/>
    <dgm:cxn modelId="{91655197-F198-460C-BDA9-4470D7107653}" srcId="{5F2EFD95-5605-49F3-8F2D-F80F063DB884}" destId="{B0AFB305-F7D4-434F-9BB8-0D937C33A784}" srcOrd="4" destOrd="0" parTransId="{95E7EBBB-0765-4DE8-B5F4-BE3B2CFAE30B}" sibTransId="{31551B14-2E18-437B-A69B-387F954833A6}"/>
    <dgm:cxn modelId="{5033BB98-1698-47C9-A8BD-5E210ED9EA1C}" type="presOf" srcId="{B0AFB305-F7D4-434F-9BB8-0D937C33A784}" destId="{8D0642EB-78F5-4DB5-95E7-4867C1F71B01}" srcOrd="0" destOrd="0" presId="urn:microsoft.com/office/officeart/2005/8/layout/vProcess5"/>
    <dgm:cxn modelId="{CF39D69F-093B-4A6D-9D9D-8169A4C368B4}" type="presOf" srcId="{531204CD-9773-45F1-95FC-3EAA54984B6D}" destId="{4D29DC2C-AFD1-4874-98E2-582D3BCC7CBA}" srcOrd="0" destOrd="0" presId="urn:microsoft.com/office/officeart/2005/8/layout/vProcess5"/>
    <dgm:cxn modelId="{112AAAB9-AA7E-4B6C-8EF0-CFC3209A8619}" srcId="{5F2EFD95-5605-49F3-8F2D-F80F063DB884}" destId="{738F8D24-E802-4BD2-B36B-146686998BB4}" srcOrd="3" destOrd="0" parTransId="{8911C3D0-E238-4E98-852C-AACE89083A83}" sibTransId="{95182ED5-C804-4974-BAFF-5015D6039BDC}"/>
    <dgm:cxn modelId="{57AED8C3-B2E9-4ABD-9B02-820C7E88BD14}" type="presOf" srcId="{738F8D24-E802-4BD2-B36B-146686998BB4}" destId="{8796A57D-02FC-4EAA-9FED-5B387DC94C88}" srcOrd="0" destOrd="0" presId="urn:microsoft.com/office/officeart/2005/8/layout/vProcess5"/>
    <dgm:cxn modelId="{A72A9ECD-CD52-4B65-8CBE-1BF169DFD352}" type="presOf" srcId="{3D46EAEA-D7F5-4627-94A7-2B6A69BFB906}" destId="{14603F0B-373E-4F6D-BD21-4E71B3035C28}" srcOrd="0" destOrd="0" presId="urn:microsoft.com/office/officeart/2005/8/layout/vProcess5"/>
    <dgm:cxn modelId="{5FAE2BD7-A1BC-4BBF-9197-FD76D68F5A3E}" type="presOf" srcId="{0164D76A-5CF7-49B8-AD8B-0AEFD4A8D03D}" destId="{B534FC10-337E-40FE-9EB3-2D1B3F9E7E23}" srcOrd="0" destOrd="0" presId="urn:microsoft.com/office/officeart/2005/8/layout/vProcess5"/>
    <dgm:cxn modelId="{640B20F1-BE18-46FD-BE21-A87C3605E283}" type="presOf" srcId="{26359602-2A93-4195-ADE0-F1671F68F387}" destId="{B8A2BC8D-DBB9-4546-8181-9249A7C1F746}" srcOrd="0" destOrd="0" presId="urn:microsoft.com/office/officeart/2005/8/layout/vProcess5"/>
    <dgm:cxn modelId="{27C733FA-59CF-415C-BA0E-27B00D395485}" type="presOf" srcId="{B0AFB305-F7D4-434F-9BB8-0D937C33A784}" destId="{037D2E10-48E3-45CA-BC2C-D07C2D4F5F61}" srcOrd="1" destOrd="0" presId="urn:microsoft.com/office/officeart/2005/8/layout/vProcess5"/>
    <dgm:cxn modelId="{D5235866-58D0-46B8-848A-9C5128728024}" type="presParOf" srcId="{9F618907-36E7-466E-BB74-B2B0F9C4105A}" destId="{587145F9-10B4-432F-B737-86F7ED1D9F0D}" srcOrd="0" destOrd="0" presId="urn:microsoft.com/office/officeart/2005/8/layout/vProcess5"/>
    <dgm:cxn modelId="{A7EB7477-429C-4E2D-833A-65C79E885E73}" type="presParOf" srcId="{9F618907-36E7-466E-BB74-B2B0F9C4105A}" destId="{4D29DC2C-AFD1-4874-98E2-582D3BCC7CBA}" srcOrd="1" destOrd="0" presId="urn:microsoft.com/office/officeart/2005/8/layout/vProcess5"/>
    <dgm:cxn modelId="{5D854E92-6FE0-42E4-9BDB-2E0972ECB1B7}" type="presParOf" srcId="{9F618907-36E7-466E-BB74-B2B0F9C4105A}" destId="{1CA5A2C7-08F1-470B-890B-AE85A77AE8B7}" srcOrd="2" destOrd="0" presId="urn:microsoft.com/office/officeart/2005/8/layout/vProcess5"/>
    <dgm:cxn modelId="{545766DE-46DC-46EE-98BD-76EB85E0E19B}" type="presParOf" srcId="{9F618907-36E7-466E-BB74-B2B0F9C4105A}" destId="{14603F0B-373E-4F6D-BD21-4E71B3035C28}" srcOrd="3" destOrd="0" presId="urn:microsoft.com/office/officeart/2005/8/layout/vProcess5"/>
    <dgm:cxn modelId="{025B0898-A1D0-482B-9EDA-C37B0FB65148}" type="presParOf" srcId="{9F618907-36E7-466E-BB74-B2B0F9C4105A}" destId="{8796A57D-02FC-4EAA-9FED-5B387DC94C88}" srcOrd="4" destOrd="0" presId="urn:microsoft.com/office/officeart/2005/8/layout/vProcess5"/>
    <dgm:cxn modelId="{93098EED-E268-4293-B364-21C7C25F6DA2}" type="presParOf" srcId="{9F618907-36E7-466E-BB74-B2B0F9C4105A}" destId="{8D0642EB-78F5-4DB5-95E7-4867C1F71B01}" srcOrd="5" destOrd="0" presId="urn:microsoft.com/office/officeart/2005/8/layout/vProcess5"/>
    <dgm:cxn modelId="{42CDEADE-EA8E-48A3-8683-8FA5A7C9A425}" type="presParOf" srcId="{9F618907-36E7-466E-BB74-B2B0F9C4105A}" destId="{B8A2BC8D-DBB9-4546-8181-9249A7C1F746}" srcOrd="6" destOrd="0" presId="urn:microsoft.com/office/officeart/2005/8/layout/vProcess5"/>
    <dgm:cxn modelId="{82D6408B-902A-4DE6-93BC-4BF93FE643DF}" type="presParOf" srcId="{9F618907-36E7-466E-BB74-B2B0F9C4105A}" destId="{B534FC10-337E-40FE-9EB3-2D1B3F9E7E23}" srcOrd="7" destOrd="0" presId="urn:microsoft.com/office/officeart/2005/8/layout/vProcess5"/>
    <dgm:cxn modelId="{2E290550-12B9-4791-9C2F-04A6265F72BD}" type="presParOf" srcId="{9F618907-36E7-466E-BB74-B2B0F9C4105A}" destId="{115C37D2-AAE4-49CF-B580-311FC761E7B5}" srcOrd="8" destOrd="0" presId="urn:microsoft.com/office/officeart/2005/8/layout/vProcess5"/>
    <dgm:cxn modelId="{6A7AA0DD-EC1F-4D97-AAD1-92E87443BAC1}" type="presParOf" srcId="{9F618907-36E7-466E-BB74-B2B0F9C4105A}" destId="{8097ABF1-DD55-4B7B-AC85-FE0B50EBCBB9}" srcOrd="9" destOrd="0" presId="urn:microsoft.com/office/officeart/2005/8/layout/vProcess5"/>
    <dgm:cxn modelId="{C9AA4B1B-1729-4B2F-8F05-DAC946EA5FB9}" type="presParOf" srcId="{9F618907-36E7-466E-BB74-B2B0F9C4105A}" destId="{F5F0CB1D-3D9B-4D4D-8158-9F7F421E2DCD}" srcOrd="10" destOrd="0" presId="urn:microsoft.com/office/officeart/2005/8/layout/vProcess5"/>
    <dgm:cxn modelId="{734BE512-0EDD-4229-A68B-69620BBA4877}" type="presParOf" srcId="{9F618907-36E7-466E-BB74-B2B0F9C4105A}" destId="{7086A9EA-5A34-45A6-87BB-A43403C26218}" srcOrd="11" destOrd="0" presId="urn:microsoft.com/office/officeart/2005/8/layout/vProcess5"/>
    <dgm:cxn modelId="{B59F88E2-2E24-4F08-A263-9EF040799FFC}" type="presParOf" srcId="{9F618907-36E7-466E-BB74-B2B0F9C4105A}" destId="{5EA4E6C2-119C-4CB4-80D0-6703A59187CF}" srcOrd="12" destOrd="0" presId="urn:microsoft.com/office/officeart/2005/8/layout/vProcess5"/>
    <dgm:cxn modelId="{8A62152A-ACB2-4FC4-9522-1E379A1229AE}" type="presParOf" srcId="{9F618907-36E7-466E-BB74-B2B0F9C4105A}" destId="{5810AB9F-CD45-4FC7-B893-CCD807BCE86F}" srcOrd="13" destOrd="0" presId="urn:microsoft.com/office/officeart/2005/8/layout/vProcess5"/>
    <dgm:cxn modelId="{BD678820-C875-4400-85D8-63DED98BB4DC}" type="presParOf" srcId="{9F618907-36E7-466E-BB74-B2B0F9C4105A}" destId="{037D2E10-48E3-45CA-BC2C-D07C2D4F5F61}"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B65876-F0AC-4C4D-8FD2-D30C5475144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B12B207-92BE-419B-BA75-4BAD8981F075}">
      <dgm:prSet/>
      <dgm:spPr/>
      <dgm:t>
        <a:bodyPr/>
        <a:lstStyle/>
        <a:p>
          <a:r>
            <a:rPr lang="en-US" dirty="0"/>
            <a:t>"Email + Call" approach stands out as the most effective strategy:</a:t>
          </a:r>
        </a:p>
      </dgm:t>
    </dgm:pt>
    <dgm:pt modelId="{1647E2F7-FF0C-4C09-B382-23E8E9E3903F}" type="parTrans" cxnId="{891A93A9-012D-4F5D-8910-4582FF11AACD}">
      <dgm:prSet/>
      <dgm:spPr/>
      <dgm:t>
        <a:bodyPr/>
        <a:lstStyle/>
        <a:p>
          <a:endParaRPr lang="en-US"/>
        </a:p>
      </dgm:t>
    </dgm:pt>
    <dgm:pt modelId="{CBDDB316-9F32-4F16-B158-8C9848F7B9E0}" type="sibTrans" cxnId="{891A93A9-012D-4F5D-8910-4582FF11AACD}">
      <dgm:prSet/>
      <dgm:spPr/>
      <dgm:t>
        <a:bodyPr/>
        <a:lstStyle/>
        <a:p>
          <a:endParaRPr lang="en-US"/>
        </a:p>
      </dgm:t>
    </dgm:pt>
    <dgm:pt modelId="{CC9B8F3F-740C-4CCA-98BC-24B637B41856}">
      <dgm:prSet/>
      <dgm:spPr/>
      <dgm:t>
        <a:bodyPr/>
        <a:lstStyle/>
        <a:p>
          <a:r>
            <a:rPr lang="en-US" dirty="0"/>
            <a:t>Smallest number of customers – 2572</a:t>
          </a:r>
        </a:p>
      </dgm:t>
    </dgm:pt>
    <dgm:pt modelId="{ED02E8AE-2D6B-4E84-92D5-C249C0428FE9}" type="parTrans" cxnId="{72D54217-6642-4E78-853E-8E11C24D80A8}">
      <dgm:prSet/>
      <dgm:spPr/>
      <dgm:t>
        <a:bodyPr/>
        <a:lstStyle/>
        <a:p>
          <a:endParaRPr lang="en-US"/>
        </a:p>
      </dgm:t>
    </dgm:pt>
    <dgm:pt modelId="{E32343D4-0577-4A90-9C4F-D6FE862FB9E7}" type="sibTrans" cxnId="{72D54217-6642-4E78-853E-8E11C24D80A8}">
      <dgm:prSet/>
      <dgm:spPr/>
      <dgm:t>
        <a:bodyPr/>
        <a:lstStyle/>
        <a:p>
          <a:endParaRPr lang="en-US"/>
        </a:p>
      </dgm:t>
    </dgm:pt>
    <dgm:pt modelId="{0A024010-D39F-481E-B72A-233DFA365A49}">
      <dgm:prSet/>
      <dgm:spPr/>
      <dgm:t>
        <a:bodyPr/>
        <a:lstStyle/>
        <a:p>
          <a:r>
            <a:rPr lang="en-US"/>
            <a:t>Total revenue of $439k, rank no.2</a:t>
          </a:r>
        </a:p>
      </dgm:t>
    </dgm:pt>
    <dgm:pt modelId="{7DBDBCC8-2E83-434D-A111-58E57733C830}" type="parTrans" cxnId="{2D8FFA1D-9E29-49D2-A427-63B9209A48A2}">
      <dgm:prSet/>
      <dgm:spPr/>
      <dgm:t>
        <a:bodyPr/>
        <a:lstStyle/>
        <a:p>
          <a:endParaRPr lang="en-US"/>
        </a:p>
      </dgm:t>
    </dgm:pt>
    <dgm:pt modelId="{CB4CB610-84D5-4102-89B3-CFF02826F52A}" type="sibTrans" cxnId="{2D8FFA1D-9E29-49D2-A427-63B9209A48A2}">
      <dgm:prSet/>
      <dgm:spPr/>
      <dgm:t>
        <a:bodyPr/>
        <a:lstStyle/>
        <a:p>
          <a:endParaRPr lang="en-US"/>
        </a:p>
      </dgm:t>
    </dgm:pt>
    <dgm:pt modelId="{B2BAD128-955E-4B73-B15F-01110569A93D}">
      <dgm:prSet/>
      <dgm:spPr/>
      <dgm:t>
        <a:bodyPr/>
        <a:lstStyle/>
        <a:p>
          <a:r>
            <a:rPr lang="en-US" dirty="0"/>
            <a:t>Highest average revenue per customer: $170.88 per customer</a:t>
          </a:r>
        </a:p>
      </dgm:t>
    </dgm:pt>
    <dgm:pt modelId="{4505D0DE-C3D8-462C-9967-79F65EC9B07E}" type="parTrans" cxnId="{B379727B-2259-48B8-9AFB-C0F1EA5A5036}">
      <dgm:prSet/>
      <dgm:spPr/>
      <dgm:t>
        <a:bodyPr/>
        <a:lstStyle/>
        <a:p>
          <a:endParaRPr lang="en-US"/>
        </a:p>
      </dgm:t>
    </dgm:pt>
    <dgm:pt modelId="{5C053050-76D2-499E-A690-40F6C3D24C84}" type="sibTrans" cxnId="{B379727B-2259-48B8-9AFB-C0F1EA5A5036}">
      <dgm:prSet/>
      <dgm:spPr/>
      <dgm:t>
        <a:bodyPr/>
        <a:lstStyle/>
        <a:p>
          <a:endParaRPr lang="en-US"/>
        </a:p>
      </dgm:t>
    </dgm:pt>
    <dgm:pt modelId="{51B3BD34-9088-4CC2-BB89-2FD4B1AEA7C2}">
      <dgm:prSet/>
      <dgm:spPr/>
      <dgm:t>
        <a:bodyPr/>
        <a:lstStyle/>
        <a:p>
          <a:r>
            <a:rPr lang="en-US"/>
            <a:t>$84k revenue increase weekly (just 10k less than “Call”)</a:t>
          </a:r>
        </a:p>
      </dgm:t>
    </dgm:pt>
    <dgm:pt modelId="{41E479D4-D36F-42E7-9469-E0DA939312BC}" type="parTrans" cxnId="{1226B972-9962-4443-81DF-875443085E80}">
      <dgm:prSet/>
      <dgm:spPr/>
      <dgm:t>
        <a:bodyPr/>
        <a:lstStyle/>
        <a:p>
          <a:endParaRPr lang="en-US"/>
        </a:p>
      </dgm:t>
    </dgm:pt>
    <dgm:pt modelId="{66D6749C-3E00-4CA0-B587-1D846FF472F6}" type="sibTrans" cxnId="{1226B972-9962-4443-81DF-875443085E80}">
      <dgm:prSet/>
      <dgm:spPr/>
      <dgm:t>
        <a:bodyPr/>
        <a:lstStyle/>
        <a:p>
          <a:endParaRPr lang="en-US"/>
        </a:p>
      </dgm:t>
    </dgm:pt>
    <dgm:pt modelId="{D219DE25-9C5F-461C-BECC-7C72DEF3E2C5}" type="pres">
      <dgm:prSet presAssocID="{ACB65876-F0AC-4C4D-8FD2-D30C5475144D}" presName="linear" presStyleCnt="0">
        <dgm:presLayoutVars>
          <dgm:animLvl val="lvl"/>
          <dgm:resizeHandles val="exact"/>
        </dgm:presLayoutVars>
      </dgm:prSet>
      <dgm:spPr/>
    </dgm:pt>
    <dgm:pt modelId="{625FAAFF-8579-4113-8693-FB9192573E07}" type="pres">
      <dgm:prSet presAssocID="{3B12B207-92BE-419B-BA75-4BAD8981F075}" presName="parentText" presStyleLbl="node1" presStyleIdx="0" presStyleCnt="1">
        <dgm:presLayoutVars>
          <dgm:chMax val="0"/>
          <dgm:bulletEnabled val="1"/>
        </dgm:presLayoutVars>
      </dgm:prSet>
      <dgm:spPr/>
    </dgm:pt>
    <dgm:pt modelId="{6C12A33C-8758-4AF7-B003-2413D72E6510}" type="pres">
      <dgm:prSet presAssocID="{3B12B207-92BE-419B-BA75-4BAD8981F075}" presName="childText" presStyleLbl="revTx" presStyleIdx="0" presStyleCnt="1">
        <dgm:presLayoutVars>
          <dgm:bulletEnabled val="1"/>
        </dgm:presLayoutVars>
      </dgm:prSet>
      <dgm:spPr/>
    </dgm:pt>
  </dgm:ptLst>
  <dgm:cxnLst>
    <dgm:cxn modelId="{72D54217-6642-4E78-853E-8E11C24D80A8}" srcId="{3B12B207-92BE-419B-BA75-4BAD8981F075}" destId="{CC9B8F3F-740C-4CCA-98BC-24B637B41856}" srcOrd="0" destOrd="0" parTransId="{ED02E8AE-2D6B-4E84-92D5-C249C0428FE9}" sibTransId="{E32343D4-0577-4A90-9C4F-D6FE862FB9E7}"/>
    <dgm:cxn modelId="{2D8FFA1D-9E29-49D2-A427-63B9209A48A2}" srcId="{3B12B207-92BE-419B-BA75-4BAD8981F075}" destId="{0A024010-D39F-481E-B72A-233DFA365A49}" srcOrd="1" destOrd="0" parTransId="{7DBDBCC8-2E83-434D-A111-58E57733C830}" sibTransId="{CB4CB610-84D5-4102-89B3-CFF02826F52A}"/>
    <dgm:cxn modelId="{58EBAC25-0037-426D-A5DC-50EB16164943}" type="presOf" srcId="{CC9B8F3F-740C-4CCA-98BC-24B637B41856}" destId="{6C12A33C-8758-4AF7-B003-2413D72E6510}" srcOrd="0" destOrd="0" presId="urn:microsoft.com/office/officeart/2005/8/layout/vList2"/>
    <dgm:cxn modelId="{CDD28B3A-9ABB-4C3B-A646-A040C2ABB818}" type="presOf" srcId="{ACB65876-F0AC-4C4D-8FD2-D30C5475144D}" destId="{D219DE25-9C5F-461C-BECC-7C72DEF3E2C5}" srcOrd="0" destOrd="0" presId="urn:microsoft.com/office/officeart/2005/8/layout/vList2"/>
    <dgm:cxn modelId="{8925DD5B-AE1F-48B0-86C3-BCB16B249BBA}" type="presOf" srcId="{0A024010-D39F-481E-B72A-233DFA365A49}" destId="{6C12A33C-8758-4AF7-B003-2413D72E6510}" srcOrd="0" destOrd="1" presId="urn:microsoft.com/office/officeart/2005/8/layout/vList2"/>
    <dgm:cxn modelId="{E48A5550-3B50-4C1F-8EAD-E6372893E7F4}" type="presOf" srcId="{51B3BD34-9088-4CC2-BB89-2FD4B1AEA7C2}" destId="{6C12A33C-8758-4AF7-B003-2413D72E6510}" srcOrd="0" destOrd="3" presId="urn:microsoft.com/office/officeart/2005/8/layout/vList2"/>
    <dgm:cxn modelId="{5908CD70-3F60-41E8-9515-CB3DD8EE6157}" type="presOf" srcId="{3B12B207-92BE-419B-BA75-4BAD8981F075}" destId="{625FAAFF-8579-4113-8693-FB9192573E07}" srcOrd="0" destOrd="0" presId="urn:microsoft.com/office/officeart/2005/8/layout/vList2"/>
    <dgm:cxn modelId="{1226B972-9962-4443-81DF-875443085E80}" srcId="{3B12B207-92BE-419B-BA75-4BAD8981F075}" destId="{51B3BD34-9088-4CC2-BB89-2FD4B1AEA7C2}" srcOrd="3" destOrd="0" parTransId="{41E479D4-D36F-42E7-9469-E0DA939312BC}" sibTransId="{66D6749C-3E00-4CA0-B587-1D846FF472F6}"/>
    <dgm:cxn modelId="{B379727B-2259-48B8-9AFB-C0F1EA5A5036}" srcId="{3B12B207-92BE-419B-BA75-4BAD8981F075}" destId="{B2BAD128-955E-4B73-B15F-01110569A93D}" srcOrd="2" destOrd="0" parTransId="{4505D0DE-C3D8-462C-9967-79F65EC9B07E}" sibTransId="{5C053050-76D2-499E-A690-40F6C3D24C84}"/>
    <dgm:cxn modelId="{891A93A9-012D-4F5D-8910-4582FF11AACD}" srcId="{ACB65876-F0AC-4C4D-8FD2-D30C5475144D}" destId="{3B12B207-92BE-419B-BA75-4BAD8981F075}" srcOrd="0" destOrd="0" parTransId="{1647E2F7-FF0C-4C09-B382-23E8E9E3903F}" sibTransId="{CBDDB316-9F32-4F16-B158-8C9848F7B9E0}"/>
    <dgm:cxn modelId="{F5EEF8EA-3FCC-44BB-A73B-83380E1B8181}" type="presOf" srcId="{B2BAD128-955E-4B73-B15F-01110569A93D}" destId="{6C12A33C-8758-4AF7-B003-2413D72E6510}" srcOrd="0" destOrd="2" presId="urn:microsoft.com/office/officeart/2005/8/layout/vList2"/>
    <dgm:cxn modelId="{6010A541-C17F-4188-A9E1-A5FA40F7E5B3}" type="presParOf" srcId="{D219DE25-9C5F-461C-BECC-7C72DEF3E2C5}" destId="{625FAAFF-8579-4113-8693-FB9192573E07}" srcOrd="0" destOrd="0" presId="urn:microsoft.com/office/officeart/2005/8/layout/vList2"/>
    <dgm:cxn modelId="{1A30CB38-C95C-4A19-9C79-2D8B59B1B179}" type="presParOf" srcId="{D219DE25-9C5F-461C-BECC-7C72DEF3E2C5}" destId="{6C12A33C-8758-4AF7-B003-2413D72E651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8E6F94-79BD-4C8E-A1F0-2694F2F67D7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BFF1CD0-3F5E-43D4-B8B9-0B937269C989}">
      <dgm:prSet/>
      <dgm:spPr/>
      <dgm:t>
        <a:bodyPr/>
        <a:lstStyle/>
        <a:p>
          <a:pPr>
            <a:lnSpc>
              <a:spcPct val="100000"/>
            </a:lnSpc>
          </a:pPr>
          <a:r>
            <a:rPr lang="en-US" b="1"/>
            <a:t>Prioritize "Email + Call": </a:t>
          </a:r>
          <a:r>
            <a:rPr lang="en-US"/>
            <a:t>Given its superior revenue performance over time, the business should consider allocating more resources and focus on the "Email + Call" approach. This approach has the potential to maximize revenue and reach a broader customer base.</a:t>
          </a:r>
        </a:p>
      </dgm:t>
    </dgm:pt>
    <dgm:pt modelId="{06A7DC72-160F-45F8-AA35-BD488CDA4987}" type="parTrans" cxnId="{BCC433D3-97D9-464A-8D10-BB8D8A262C19}">
      <dgm:prSet/>
      <dgm:spPr/>
      <dgm:t>
        <a:bodyPr/>
        <a:lstStyle/>
        <a:p>
          <a:endParaRPr lang="en-US"/>
        </a:p>
      </dgm:t>
    </dgm:pt>
    <dgm:pt modelId="{C0FC5B80-80EC-4C58-BB96-8F63F6A0E676}" type="sibTrans" cxnId="{BCC433D3-97D9-464A-8D10-BB8D8A262C19}">
      <dgm:prSet/>
      <dgm:spPr/>
      <dgm:t>
        <a:bodyPr/>
        <a:lstStyle/>
        <a:p>
          <a:endParaRPr lang="en-US"/>
        </a:p>
      </dgm:t>
    </dgm:pt>
    <dgm:pt modelId="{F003DC3B-BE2D-47BD-BEA6-DD767D61DBBE}">
      <dgm:prSet/>
      <dgm:spPr/>
      <dgm:t>
        <a:bodyPr/>
        <a:lstStyle/>
        <a:p>
          <a:pPr>
            <a:lnSpc>
              <a:spcPct val="100000"/>
            </a:lnSpc>
          </a:pPr>
          <a:r>
            <a:rPr lang="en-US" b="1" dirty="0"/>
            <a:t>Targeted "Emails": </a:t>
          </a:r>
          <a:r>
            <a:rPr lang="en-US" dirty="0"/>
            <a:t>The "Email" approach also displayed somewhat positive results that tended upwards throughout the 6-week period. Thus, it is suggested that the company focusses on implementing more targeted messages in their emails into their strategy as this could be a way to add some extra revenue to the pipeline with relatively no extra effort.</a:t>
          </a:r>
        </a:p>
      </dgm:t>
    </dgm:pt>
    <dgm:pt modelId="{A5B6A46F-97C8-4F12-A322-9F8E3E7EB97B}" type="parTrans" cxnId="{41A59ED8-CF42-4C38-8F81-6D5CC65FF0E2}">
      <dgm:prSet/>
      <dgm:spPr/>
      <dgm:t>
        <a:bodyPr/>
        <a:lstStyle/>
        <a:p>
          <a:endParaRPr lang="en-US"/>
        </a:p>
      </dgm:t>
    </dgm:pt>
    <dgm:pt modelId="{73146EE2-F146-4C7E-AC2E-91E459726BE8}" type="sibTrans" cxnId="{41A59ED8-CF42-4C38-8F81-6D5CC65FF0E2}">
      <dgm:prSet/>
      <dgm:spPr/>
      <dgm:t>
        <a:bodyPr/>
        <a:lstStyle/>
        <a:p>
          <a:endParaRPr lang="en-US"/>
        </a:p>
      </dgm:t>
    </dgm:pt>
    <dgm:pt modelId="{F9502022-BC7F-4D0F-AFF4-303DF4897710}">
      <dgm:prSet/>
      <dgm:spPr/>
      <dgm:t>
        <a:bodyPr/>
        <a:lstStyle/>
        <a:p>
          <a:pPr>
            <a:lnSpc>
              <a:spcPct val="100000"/>
            </a:lnSpc>
          </a:pPr>
          <a:r>
            <a:rPr lang="en-US" b="1"/>
            <a:t>Continuous Monitoring:</a:t>
          </a:r>
          <a:r>
            <a:rPr lang="en-US"/>
            <a:t> Regularly track and analyze the "Average Revenue per Customer by Sales Method" metric to refine sales strategies and adapt to changing customer behaviors. This will lead to improved revenue generation strategies over time.</a:t>
          </a:r>
        </a:p>
      </dgm:t>
    </dgm:pt>
    <dgm:pt modelId="{A3A4BFB7-3BE4-469E-8B60-F9E8EA3234E8}" type="parTrans" cxnId="{E6CB158F-BD89-4E63-8D97-1900167E98DC}">
      <dgm:prSet/>
      <dgm:spPr/>
      <dgm:t>
        <a:bodyPr/>
        <a:lstStyle/>
        <a:p>
          <a:endParaRPr lang="en-US"/>
        </a:p>
      </dgm:t>
    </dgm:pt>
    <dgm:pt modelId="{3DF068CB-4BB4-4EE5-8EE4-CD8EC16E4273}" type="sibTrans" cxnId="{E6CB158F-BD89-4E63-8D97-1900167E98DC}">
      <dgm:prSet/>
      <dgm:spPr/>
      <dgm:t>
        <a:bodyPr/>
        <a:lstStyle/>
        <a:p>
          <a:endParaRPr lang="en-US"/>
        </a:p>
      </dgm:t>
    </dgm:pt>
    <dgm:pt modelId="{9FA7DE3E-5E97-4690-BECD-E0B2E35FBB60}">
      <dgm:prSet/>
      <dgm:spPr/>
      <dgm:t>
        <a:bodyPr/>
        <a:lstStyle/>
        <a:p>
          <a:pPr>
            <a:lnSpc>
              <a:spcPct val="100000"/>
            </a:lnSpc>
          </a:pPr>
          <a:r>
            <a:rPr lang="en-US" b="1"/>
            <a:t>Improve Data Collection practices:</a:t>
          </a:r>
          <a:r>
            <a:rPr lang="en-US"/>
            <a:t> There were 1074 missing values in the revenue column and this missing information could be the difference between achieving the goal or not. Thus, it is important to pay extra attention to Data Quality and Collection techniques.</a:t>
          </a:r>
        </a:p>
      </dgm:t>
    </dgm:pt>
    <dgm:pt modelId="{58E92058-E657-486B-88A0-6B3D520800A5}" type="parTrans" cxnId="{F2FA0BA7-91E6-4CF5-91B2-40DFCE28919F}">
      <dgm:prSet/>
      <dgm:spPr/>
      <dgm:t>
        <a:bodyPr/>
        <a:lstStyle/>
        <a:p>
          <a:endParaRPr lang="en-US"/>
        </a:p>
      </dgm:t>
    </dgm:pt>
    <dgm:pt modelId="{812B35D1-7A13-4C3F-974D-2791E9E07CBB}" type="sibTrans" cxnId="{F2FA0BA7-91E6-4CF5-91B2-40DFCE28919F}">
      <dgm:prSet/>
      <dgm:spPr/>
      <dgm:t>
        <a:bodyPr/>
        <a:lstStyle/>
        <a:p>
          <a:endParaRPr lang="en-US"/>
        </a:p>
      </dgm:t>
    </dgm:pt>
    <dgm:pt modelId="{9DE89007-931E-4CE9-A35B-F0A08655EB67}" type="pres">
      <dgm:prSet presAssocID="{918E6F94-79BD-4C8E-A1F0-2694F2F67D76}" presName="root" presStyleCnt="0">
        <dgm:presLayoutVars>
          <dgm:dir/>
          <dgm:resizeHandles val="exact"/>
        </dgm:presLayoutVars>
      </dgm:prSet>
      <dgm:spPr/>
    </dgm:pt>
    <dgm:pt modelId="{8EB0B565-BD71-45B3-8268-D3CE355ADC3E}" type="pres">
      <dgm:prSet presAssocID="{7BFF1CD0-3F5E-43D4-B8B9-0B937269C989}" presName="compNode" presStyleCnt="0"/>
      <dgm:spPr/>
    </dgm:pt>
    <dgm:pt modelId="{812CB564-CBB8-4D10-BE08-467B40EC4238}" type="pres">
      <dgm:prSet presAssocID="{7BFF1CD0-3F5E-43D4-B8B9-0B937269C989}" presName="bgRect" presStyleLbl="bgShp" presStyleIdx="0" presStyleCnt="4"/>
      <dgm:spPr/>
    </dgm:pt>
    <dgm:pt modelId="{2B0C1FAF-6660-4B7C-8CA4-0EE6EB666C38}" type="pres">
      <dgm:prSet presAssocID="{7BFF1CD0-3F5E-43D4-B8B9-0B937269C98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0D885146-B6DD-475D-8104-16D2D9EFD39A}" type="pres">
      <dgm:prSet presAssocID="{7BFF1CD0-3F5E-43D4-B8B9-0B937269C989}" presName="spaceRect" presStyleCnt="0"/>
      <dgm:spPr/>
    </dgm:pt>
    <dgm:pt modelId="{986FFD1C-92DD-4F0C-B033-79072A26B0AF}" type="pres">
      <dgm:prSet presAssocID="{7BFF1CD0-3F5E-43D4-B8B9-0B937269C989}" presName="parTx" presStyleLbl="revTx" presStyleIdx="0" presStyleCnt="4">
        <dgm:presLayoutVars>
          <dgm:chMax val="0"/>
          <dgm:chPref val="0"/>
        </dgm:presLayoutVars>
      </dgm:prSet>
      <dgm:spPr/>
    </dgm:pt>
    <dgm:pt modelId="{F6E31F96-27D2-48C6-8F18-4C05F9503AEC}" type="pres">
      <dgm:prSet presAssocID="{C0FC5B80-80EC-4C58-BB96-8F63F6A0E676}" presName="sibTrans" presStyleCnt="0"/>
      <dgm:spPr/>
    </dgm:pt>
    <dgm:pt modelId="{20EB988A-6111-4627-BE09-C09FFACD01A9}" type="pres">
      <dgm:prSet presAssocID="{F003DC3B-BE2D-47BD-BEA6-DD767D61DBBE}" presName="compNode" presStyleCnt="0"/>
      <dgm:spPr/>
    </dgm:pt>
    <dgm:pt modelId="{2882F851-ECB9-49AB-88C0-91017D38D74C}" type="pres">
      <dgm:prSet presAssocID="{F003DC3B-BE2D-47BD-BEA6-DD767D61DBBE}" presName="bgRect" presStyleLbl="bgShp" presStyleIdx="1" presStyleCnt="4"/>
      <dgm:spPr/>
    </dgm:pt>
    <dgm:pt modelId="{232E2E42-1CEF-40DA-B063-EDDE8B322C4D}" type="pres">
      <dgm:prSet presAssocID="{F003DC3B-BE2D-47BD-BEA6-DD767D61DBB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nvelope"/>
        </a:ext>
      </dgm:extLst>
    </dgm:pt>
    <dgm:pt modelId="{626BDE06-CA53-454E-B290-FA8CA148C697}" type="pres">
      <dgm:prSet presAssocID="{F003DC3B-BE2D-47BD-BEA6-DD767D61DBBE}" presName="spaceRect" presStyleCnt="0"/>
      <dgm:spPr/>
    </dgm:pt>
    <dgm:pt modelId="{1430E738-6952-46E8-BECB-9B84DDEC3E2F}" type="pres">
      <dgm:prSet presAssocID="{F003DC3B-BE2D-47BD-BEA6-DD767D61DBBE}" presName="parTx" presStyleLbl="revTx" presStyleIdx="1" presStyleCnt="4">
        <dgm:presLayoutVars>
          <dgm:chMax val="0"/>
          <dgm:chPref val="0"/>
        </dgm:presLayoutVars>
      </dgm:prSet>
      <dgm:spPr/>
    </dgm:pt>
    <dgm:pt modelId="{0B0F9BB0-2193-4235-8B28-EC2CB49F027A}" type="pres">
      <dgm:prSet presAssocID="{73146EE2-F146-4C7E-AC2E-91E459726BE8}" presName="sibTrans" presStyleCnt="0"/>
      <dgm:spPr/>
    </dgm:pt>
    <dgm:pt modelId="{AA8FD052-9479-4745-9AD5-C54F7E07BC1D}" type="pres">
      <dgm:prSet presAssocID="{F9502022-BC7F-4D0F-AFF4-303DF4897710}" presName="compNode" presStyleCnt="0"/>
      <dgm:spPr/>
    </dgm:pt>
    <dgm:pt modelId="{671C24BB-BCC2-438A-BE49-991FC25C8D90}" type="pres">
      <dgm:prSet presAssocID="{F9502022-BC7F-4D0F-AFF4-303DF4897710}" presName="bgRect" presStyleLbl="bgShp" presStyleIdx="2" presStyleCnt="4"/>
      <dgm:spPr/>
    </dgm:pt>
    <dgm:pt modelId="{642B2328-46D8-43C9-A97C-03A4812786E5}" type="pres">
      <dgm:prSet presAssocID="{F9502022-BC7F-4D0F-AFF4-303DF489771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Bar Chart"/>
        </a:ext>
      </dgm:extLst>
    </dgm:pt>
    <dgm:pt modelId="{502161BA-B1FE-4811-B3B0-AD8C7DBA5D6B}" type="pres">
      <dgm:prSet presAssocID="{F9502022-BC7F-4D0F-AFF4-303DF4897710}" presName="spaceRect" presStyleCnt="0"/>
      <dgm:spPr/>
    </dgm:pt>
    <dgm:pt modelId="{13D946B0-C1AA-4F80-985D-544A046C6190}" type="pres">
      <dgm:prSet presAssocID="{F9502022-BC7F-4D0F-AFF4-303DF4897710}" presName="parTx" presStyleLbl="revTx" presStyleIdx="2" presStyleCnt="4">
        <dgm:presLayoutVars>
          <dgm:chMax val="0"/>
          <dgm:chPref val="0"/>
        </dgm:presLayoutVars>
      </dgm:prSet>
      <dgm:spPr/>
    </dgm:pt>
    <dgm:pt modelId="{F9A6BE0D-62CD-4F7F-BB4F-082403FA281B}" type="pres">
      <dgm:prSet presAssocID="{3DF068CB-4BB4-4EE5-8EE4-CD8EC16E4273}" presName="sibTrans" presStyleCnt="0"/>
      <dgm:spPr/>
    </dgm:pt>
    <dgm:pt modelId="{724BE95B-0A90-4B6B-A108-F9AC76C66296}" type="pres">
      <dgm:prSet presAssocID="{9FA7DE3E-5E97-4690-BECD-E0B2E35FBB60}" presName="compNode" presStyleCnt="0"/>
      <dgm:spPr/>
    </dgm:pt>
    <dgm:pt modelId="{2BA42EDC-2E1E-444C-97CD-2F5832363FD1}" type="pres">
      <dgm:prSet presAssocID="{9FA7DE3E-5E97-4690-BECD-E0B2E35FBB60}" presName="bgRect" presStyleLbl="bgShp" presStyleIdx="3" presStyleCnt="4"/>
      <dgm:spPr/>
    </dgm:pt>
    <dgm:pt modelId="{01410F4C-5241-4F5F-A4BB-FB0B7BA7DEE3}" type="pres">
      <dgm:prSet presAssocID="{9FA7DE3E-5E97-4690-BECD-E0B2E35FBB6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Irritant"/>
        </a:ext>
      </dgm:extLst>
    </dgm:pt>
    <dgm:pt modelId="{2CF07FDA-1D87-4E69-B51F-ADE84DA74F69}" type="pres">
      <dgm:prSet presAssocID="{9FA7DE3E-5E97-4690-BECD-E0B2E35FBB60}" presName="spaceRect" presStyleCnt="0"/>
      <dgm:spPr/>
    </dgm:pt>
    <dgm:pt modelId="{CCC869C9-72BA-4477-BF40-B06C0F01BE73}" type="pres">
      <dgm:prSet presAssocID="{9FA7DE3E-5E97-4690-BECD-E0B2E35FBB60}" presName="parTx" presStyleLbl="revTx" presStyleIdx="3" presStyleCnt="4">
        <dgm:presLayoutVars>
          <dgm:chMax val="0"/>
          <dgm:chPref val="0"/>
        </dgm:presLayoutVars>
      </dgm:prSet>
      <dgm:spPr/>
    </dgm:pt>
  </dgm:ptLst>
  <dgm:cxnLst>
    <dgm:cxn modelId="{E06AF51D-0CAA-41BB-8158-172EF102ED05}" type="presOf" srcId="{918E6F94-79BD-4C8E-A1F0-2694F2F67D76}" destId="{9DE89007-931E-4CE9-A35B-F0A08655EB67}" srcOrd="0" destOrd="0" presId="urn:microsoft.com/office/officeart/2018/2/layout/IconVerticalSolidList"/>
    <dgm:cxn modelId="{33B5272B-D881-476F-BABE-99E9117E3C26}" type="presOf" srcId="{F003DC3B-BE2D-47BD-BEA6-DD767D61DBBE}" destId="{1430E738-6952-46E8-BECB-9B84DDEC3E2F}" srcOrd="0" destOrd="0" presId="urn:microsoft.com/office/officeart/2018/2/layout/IconVerticalSolidList"/>
    <dgm:cxn modelId="{57DF8667-2E35-455A-BFBA-3D2063294774}" type="presOf" srcId="{9FA7DE3E-5E97-4690-BECD-E0B2E35FBB60}" destId="{CCC869C9-72BA-4477-BF40-B06C0F01BE73}" srcOrd="0" destOrd="0" presId="urn:microsoft.com/office/officeart/2018/2/layout/IconVerticalSolidList"/>
    <dgm:cxn modelId="{E6CB158F-BD89-4E63-8D97-1900167E98DC}" srcId="{918E6F94-79BD-4C8E-A1F0-2694F2F67D76}" destId="{F9502022-BC7F-4D0F-AFF4-303DF4897710}" srcOrd="2" destOrd="0" parTransId="{A3A4BFB7-3BE4-469E-8B60-F9E8EA3234E8}" sibTransId="{3DF068CB-4BB4-4EE5-8EE4-CD8EC16E4273}"/>
    <dgm:cxn modelId="{F2FA0BA7-91E6-4CF5-91B2-40DFCE28919F}" srcId="{918E6F94-79BD-4C8E-A1F0-2694F2F67D76}" destId="{9FA7DE3E-5E97-4690-BECD-E0B2E35FBB60}" srcOrd="3" destOrd="0" parTransId="{58E92058-E657-486B-88A0-6B3D520800A5}" sibTransId="{812B35D1-7A13-4C3F-974D-2791E9E07CBB}"/>
    <dgm:cxn modelId="{729684AB-63E0-4C67-A916-377EBEC56ABF}" type="presOf" srcId="{F9502022-BC7F-4D0F-AFF4-303DF4897710}" destId="{13D946B0-C1AA-4F80-985D-544A046C6190}" srcOrd="0" destOrd="0" presId="urn:microsoft.com/office/officeart/2018/2/layout/IconVerticalSolidList"/>
    <dgm:cxn modelId="{BCC433D3-97D9-464A-8D10-BB8D8A262C19}" srcId="{918E6F94-79BD-4C8E-A1F0-2694F2F67D76}" destId="{7BFF1CD0-3F5E-43D4-B8B9-0B937269C989}" srcOrd="0" destOrd="0" parTransId="{06A7DC72-160F-45F8-AA35-BD488CDA4987}" sibTransId="{C0FC5B80-80EC-4C58-BB96-8F63F6A0E676}"/>
    <dgm:cxn modelId="{692BF5D6-001F-487F-A370-7A438C7F67E2}" type="presOf" srcId="{7BFF1CD0-3F5E-43D4-B8B9-0B937269C989}" destId="{986FFD1C-92DD-4F0C-B033-79072A26B0AF}" srcOrd="0" destOrd="0" presId="urn:microsoft.com/office/officeart/2018/2/layout/IconVerticalSolidList"/>
    <dgm:cxn modelId="{41A59ED8-CF42-4C38-8F81-6D5CC65FF0E2}" srcId="{918E6F94-79BD-4C8E-A1F0-2694F2F67D76}" destId="{F003DC3B-BE2D-47BD-BEA6-DD767D61DBBE}" srcOrd="1" destOrd="0" parTransId="{A5B6A46F-97C8-4F12-A322-9F8E3E7EB97B}" sibTransId="{73146EE2-F146-4C7E-AC2E-91E459726BE8}"/>
    <dgm:cxn modelId="{44E4A369-0D51-4FEE-BFFC-D3027A024FEA}" type="presParOf" srcId="{9DE89007-931E-4CE9-A35B-F0A08655EB67}" destId="{8EB0B565-BD71-45B3-8268-D3CE355ADC3E}" srcOrd="0" destOrd="0" presId="urn:microsoft.com/office/officeart/2018/2/layout/IconVerticalSolidList"/>
    <dgm:cxn modelId="{5C16B25A-6D82-40EB-ADE8-B6E85D0283E2}" type="presParOf" srcId="{8EB0B565-BD71-45B3-8268-D3CE355ADC3E}" destId="{812CB564-CBB8-4D10-BE08-467B40EC4238}" srcOrd="0" destOrd="0" presId="urn:microsoft.com/office/officeart/2018/2/layout/IconVerticalSolidList"/>
    <dgm:cxn modelId="{D28881C3-5259-4D96-A5CA-7EC1E636FCC5}" type="presParOf" srcId="{8EB0B565-BD71-45B3-8268-D3CE355ADC3E}" destId="{2B0C1FAF-6660-4B7C-8CA4-0EE6EB666C38}" srcOrd="1" destOrd="0" presId="urn:microsoft.com/office/officeart/2018/2/layout/IconVerticalSolidList"/>
    <dgm:cxn modelId="{99A49301-D3D4-4988-811A-76E16BDE7E1D}" type="presParOf" srcId="{8EB0B565-BD71-45B3-8268-D3CE355ADC3E}" destId="{0D885146-B6DD-475D-8104-16D2D9EFD39A}" srcOrd="2" destOrd="0" presId="urn:microsoft.com/office/officeart/2018/2/layout/IconVerticalSolidList"/>
    <dgm:cxn modelId="{7722DBF1-F653-4BF1-A4F9-49D83CD7DDEC}" type="presParOf" srcId="{8EB0B565-BD71-45B3-8268-D3CE355ADC3E}" destId="{986FFD1C-92DD-4F0C-B033-79072A26B0AF}" srcOrd="3" destOrd="0" presId="urn:microsoft.com/office/officeart/2018/2/layout/IconVerticalSolidList"/>
    <dgm:cxn modelId="{44BA652D-AA3C-4741-A55A-7C4B5C719D3B}" type="presParOf" srcId="{9DE89007-931E-4CE9-A35B-F0A08655EB67}" destId="{F6E31F96-27D2-48C6-8F18-4C05F9503AEC}" srcOrd="1" destOrd="0" presId="urn:microsoft.com/office/officeart/2018/2/layout/IconVerticalSolidList"/>
    <dgm:cxn modelId="{FA228914-1935-43AE-B438-8E9ED4BFAA51}" type="presParOf" srcId="{9DE89007-931E-4CE9-A35B-F0A08655EB67}" destId="{20EB988A-6111-4627-BE09-C09FFACD01A9}" srcOrd="2" destOrd="0" presId="urn:microsoft.com/office/officeart/2018/2/layout/IconVerticalSolidList"/>
    <dgm:cxn modelId="{676AC9F6-0CDA-4CE5-81AC-57CCB2251BFA}" type="presParOf" srcId="{20EB988A-6111-4627-BE09-C09FFACD01A9}" destId="{2882F851-ECB9-49AB-88C0-91017D38D74C}" srcOrd="0" destOrd="0" presId="urn:microsoft.com/office/officeart/2018/2/layout/IconVerticalSolidList"/>
    <dgm:cxn modelId="{45A62E72-C24B-4055-869D-8175A071CD61}" type="presParOf" srcId="{20EB988A-6111-4627-BE09-C09FFACD01A9}" destId="{232E2E42-1CEF-40DA-B063-EDDE8B322C4D}" srcOrd="1" destOrd="0" presId="urn:microsoft.com/office/officeart/2018/2/layout/IconVerticalSolidList"/>
    <dgm:cxn modelId="{67C7856D-23F5-4F12-8383-28E3E45DBB91}" type="presParOf" srcId="{20EB988A-6111-4627-BE09-C09FFACD01A9}" destId="{626BDE06-CA53-454E-B290-FA8CA148C697}" srcOrd="2" destOrd="0" presId="urn:microsoft.com/office/officeart/2018/2/layout/IconVerticalSolidList"/>
    <dgm:cxn modelId="{26CBE922-F6D5-44E9-91E0-37FEED7A80FB}" type="presParOf" srcId="{20EB988A-6111-4627-BE09-C09FFACD01A9}" destId="{1430E738-6952-46E8-BECB-9B84DDEC3E2F}" srcOrd="3" destOrd="0" presId="urn:microsoft.com/office/officeart/2018/2/layout/IconVerticalSolidList"/>
    <dgm:cxn modelId="{C84FEB24-5336-454D-90AB-6AB56AA67BB1}" type="presParOf" srcId="{9DE89007-931E-4CE9-A35B-F0A08655EB67}" destId="{0B0F9BB0-2193-4235-8B28-EC2CB49F027A}" srcOrd="3" destOrd="0" presId="urn:microsoft.com/office/officeart/2018/2/layout/IconVerticalSolidList"/>
    <dgm:cxn modelId="{C583C1FA-C60B-4916-8AEC-08749CF91BA2}" type="presParOf" srcId="{9DE89007-931E-4CE9-A35B-F0A08655EB67}" destId="{AA8FD052-9479-4745-9AD5-C54F7E07BC1D}" srcOrd="4" destOrd="0" presId="urn:microsoft.com/office/officeart/2018/2/layout/IconVerticalSolidList"/>
    <dgm:cxn modelId="{245C402F-B18A-4B46-920B-850DDCD24467}" type="presParOf" srcId="{AA8FD052-9479-4745-9AD5-C54F7E07BC1D}" destId="{671C24BB-BCC2-438A-BE49-991FC25C8D90}" srcOrd="0" destOrd="0" presId="urn:microsoft.com/office/officeart/2018/2/layout/IconVerticalSolidList"/>
    <dgm:cxn modelId="{67F6D191-A3AD-4709-9F24-B5EF380C9485}" type="presParOf" srcId="{AA8FD052-9479-4745-9AD5-C54F7E07BC1D}" destId="{642B2328-46D8-43C9-A97C-03A4812786E5}" srcOrd="1" destOrd="0" presId="urn:microsoft.com/office/officeart/2018/2/layout/IconVerticalSolidList"/>
    <dgm:cxn modelId="{6E6B70A5-1E2E-41FF-B1A3-BC4C24AF41B0}" type="presParOf" srcId="{AA8FD052-9479-4745-9AD5-C54F7E07BC1D}" destId="{502161BA-B1FE-4811-B3B0-AD8C7DBA5D6B}" srcOrd="2" destOrd="0" presId="urn:microsoft.com/office/officeart/2018/2/layout/IconVerticalSolidList"/>
    <dgm:cxn modelId="{30BB4FD7-05F3-4886-B08F-CC5FF35773BF}" type="presParOf" srcId="{AA8FD052-9479-4745-9AD5-C54F7E07BC1D}" destId="{13D946B0-C1AA-4F80-985D-544A046C6190}" srcOrd="3" destOrd="0" presId="urn:microsoft.com/office/officeart/2018/2/layout/IconVerticalSolidList"/>
    <dgm:cxn modelId="{1A394A98-C536-4FCF-947E-E67FDE62C7D3}" type="presParOf" srcId="{9DE89007-931E-4CE9-A35B-F0A08655EB67}" destId="{F9A6BE0D-62CD-4F7F-BB4F-082403FA281B}" srcOrd="5" destOrd="0" presId="urn:microsoft.com/office/officeart/2018/2/layout/IconVerticalSolidList"/>
    <dgm:cxn modelId="{D291BEAA-A078-45C5-B26D-B86AAF477784}" type="presParOf" srcId="{9DE89007-931E-4CE9-A35B-F0A08655EB67}" destId="{724BE95B-0A90-4B6B-A108-F9AC76C66296}" srcOrd="6" destOrd="0" presId="urn:microsoft.com/office/officeart/2018/2/layout/IconVerticalSolidList"/>
    <dgm:cxn modelId="{6CE5E136-F03E-4197-967F-01D04F1895D7}" type="presParOf" srcId="{724BE95B-0A90-4B6B-A108-F9AC76C66296}" destId="{2BA42EDC-2E1E-444C-97CD-2F5832363FD1}" srcOrd="0" destOrd="0" presId="urn:microsoft.com/office/officeart/2018/2/layout/IconVerticalSolidList"/>
    <dgm:cxn modelId="{1D927D5C-C46E-420C-978C-D8488C92DA8F}" type="presParOf" srcId="{724BE95B-0A90-4B6B-A108-F9AC76C66296}" destId="{01410F4C-5241-4F5F-A4BB-FB0B7BA7DEE3}" srcOrd="1" destOrd="0" presId="urn:microsoft.com/office/officeart/2018/2/layout/IconVerticalSolidList"/>
    <dgm:cxn modelId="{8C49E072-4F85-4578-880C-2E8C1D492799}" type="presParOf" srcId="{724BE95B-0A90-4B6B-A108-F9AC76C66296}" destId="{2CF07FDA-1D87-4E69-B51F-ADE84DA74F69}" srcOrd="2" destOrd="0" presId="urn:microsoft.com/office/officeart/2018/2/layout/IconVerticalSolidList"/>
    <dgm:cxn modelId="{2AF8F8A5-C3D0-40F6-B285-9539EF5BB428}" type="presParOf" srcId="{724BE95B-0A90-4B6B-A108-F9AC76C66296}" destId="{CCC869C9-72BA-4477-BF40-B06C0F01BE7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3B98D-B7C7-4287-BF7D-96B2A6667D4B}">
      <dsp:nvSpPr>
        <dsp:cNvPr id="0" name=""/>
        <dsp:cNvSpPr/>
      </dsp:nvSpPr>
      <dsp:spPr>
        <a:xfrm>
          <a:off x="0" y="0"/>
          <a:ext cx="469277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A11F77-90FD-44DB-9669-C65C4C5DD6B3}">
      <dsp:nvSpPr>
        <dsp:cNvPr id="0" name=""/>
        <dsp:cNvSpPr/>
      </dsp:nvSpPr>
      <dsp:spPr>
        <a:xfrm>
          <a:off x="0" y="0"/>
          <a:ext cx="4692770" cy="1013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GB" sz="3800" kern="1200"/>
            <a:t>Introduction</a:t>
          </a:r>
          <a:endParaRPr lang="en-US" sz="3800" kern="1200"/>
        </a:p>
      </dsp:txBody>
      <dsp:txXfrm>
        <a:off x="0" y="0"/>
        <a:ext cx="4692770" cy="1013604"/>
      </dsp:txXfrm>
    </dsp:sp>
    <dsp:sp modelId="{FB7142BB-5A1F-44D4-8C04-419405756690}">
      <dsp:nvSpPr>
        <dsp:cNvPr id="0" name=""/>
        <dsp:cNvSpPr/>
      </dsp:nvSpPr>
      <dsp:spPr>
        <a:xfrm>
          <a:off x="0" y="1013603"/>
          <a:ext cx="469277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5FDF65-50EC-447D-95B2-28288BC1D14D}">
      <dsp:nvSpPr>
        <dsp:cNvPr id="0" name=""/>
        <dsp:cNvSpPr/>
      </dsp:nvSpPr>
      <dsp:spPr>
        <a:xfrm>
          <a:off x="0" y="1013604"/>
          <a:ext cx="4692770" cy="1013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GB" sz="3800" kern="1200" dirty="0"/>
            <a:t>Exploratory Analysis</a:t>
          </a:r>
          <a:endParaRPr lang="en-US" sz="3800" kern="1200" dirty="0"/>
        </a:p>
      </dsp:txBody>
      <dsp:txXfrm>
        <a:off x="0" y="1013604"/>
        <a:ext cx="4692770" cy="1013604"/>
      </dsp:txXfrm>
    </dsp:sp>
    <dsp:sp modelId="{ED7982EC-85E5-47B9-9A5A-A94FE5D80503}">
      <dsp:nvSpPr>
        <dsp:cNvPr id="0" name=""/>
        <dsp:cNvSpPr/>
      </dsp:nvSpPr>
      <dsp:spPr>
        <a:xfrm>
          <a:off x="0" y="2027207"/>
          <a:ext cx="469277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3A8AFC-5414-4A7E-BDC5-2573D8DF2F4F}">
      <dsp:nvSpPr>
        <dsp:cNvPr id="0" name=""/>
        <dsp:cNvSpPr/>
      </dsp:nvSpPr>
      <dsp:spPr>
        <a:xfrm>
          <a:off x="0" y="2027208"/>
          <a:ext cx="4692770" cy="1013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GB" sz="3800" kern="1200"/>
            <a:t>Business Metric</a:t>
          </a:r>
          <a:endParaRPr lang="en-US" sz="3800" kern="1200"/>
        </a:p>
      </dsp:txBody>
      <dsp:txXfrm>
        <a:off x="0" y="2027208"/>
        <a:ext cx="4692770" cy="1013604"/>
      </dsp:txXfrm>
    </dsp:sp>
    <dsp:sp modelId="{47992633-0255-4B02-B231-9CE58761B76F}">
      <dsp:nvSpPr>
        <dsp:cNvPr id="0" name=""/>
        <dsp:cNvSpPr/>
      </dsp:nvSpPr>
      <dsp:spPr>
        <a:xfrm>
          <a:off x="0" y="3040812"/>
          <a:ext cx="469277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6DE1E5-C35D-4119-AFA7-E35FD589587C}">
      <dsp:nvSpPr>
        <dsp:cNvPr id="0" name=""/>
        <dsp:cNvSpPr/>
      </dsp:nvSpPr>
      <dsp:spPr>
        <a:xfrm>
          <a:off x="0" y="3040812"/>
          <a:ext cx="4692770" cy="1013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GB" sz="3800" kern="1200"/>
            <a:t>Recommendations</a:t>
          </a:r>
          <a:endParaRPr lang="en-US" sz="3800" kern="1200"/>
        </a:p>
      </dsp:txBody>
      <dsp:txXfrm>
        <a:off x="0" y="3040812"/>
        <a:ext cx="4692770" cy="10136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9DC2C-AFD1-4874-98E2-582D3BCC7CBA}">
      <dsp:nvSpPr>
        <dsp:cNvPr id="0" name=""/>
        <dsp:cNvSpPr/>
      </dsp:nvSpPr>
      <dsp:spPr>
        <a:xfrm>
          <a:off x="0" y="0"/>
          <a:ext cx="7392924" cy="5903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How many customers were there for each approach?</a:t>
          </a:r>
        </a:p>
      </dsp:txBody>
      <dsp:txXfrm>
        <a:off x="17289" y="17289"/>
        <a:ext cx="6686873" cy="555727"/>
      </dsp:txXfrm>
    </dsp:sp>
    <dsp:sp modelId="{1CA5A2C7-08F1-470B-890B-AE85A77AE8B7}">
      <dsp:nvSpPr>
        <dsp:cNvPr id="0" name=""/>
        <dsp:cNvSpPr/>
      </dsp:nvSpPr>
      <dsp:spPr>
        <a:xfrm>
          <a:off x="552069" y="672292"/>
          <a:ext cx="7392924" cy="59030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What does the spread of the revenue look like overall? And for each method?</a:t>
          </a:r>
        </a:p>
      </dsp:txBody>
      <dsp:txXfrm>
        <a:off x="569358" y="689581"/>
        <a:ext cx="6422578" cy="555727"/>
      </dsp:txXfrm>
    </dsp:sp>
    <dsp:sp modelId="{14603F0B-373E-4F6D-BD21-4E71B3035C28}">
      <dsp:nvSpPr>
        <dsp:cNvPr id="0" name=""/>
        <dsp:cNvSpPr/>
      </dsp:nvSpPr>
      <dsp:spPr>
        <a:xfrm>
          <a:off x="1104137" y="1344584"/>
          <a:ext cx="7392924" cy="59030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Was there any difference in revenue over time for each of the methods?</a:t>
          </a:r>
        </a:p>
      </dsp:txBody>
      <dsp:txXfrm>
        <a:off x="1121426" y="1361873"/>
        <a:ext cx="6422578" cy="555727"/>
      </dsp:txXfrm>
    </dsp:sp>
    <dsp:sp modelId="{8796A57D-02FC-4EAA-9FED-5B387DC94C88}">
      <dsp:nvSpPr>
        <dsp:cNvPr id="0" name=""/>
        <dsp:cNvSpPr/>
      </dsp:nvSpPr>
      <dsp:spPr>
        <a:xfrm>
          <a:off x="1656206" y="2016877"/>
          <a:ext cx="7392924" cy="5903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Which method would you recommend we continue to use?</a:t>
          </a:r>
        </a:p>
      </dsp:txBody>
      <dsp:txXfrm>
        <a:off x="1673495" y="2034166"/>
        <a:ext cx="6422578" cy="555727"/>
      </dsp:txXfrm>
    </dsp:sp>
    <dsp:sp modelId="{8D0642EB-78F5-4DB5-95E7-4867C1F71B01}">
      <dsp:nvSpPr>
        <dsp:cNvPr id="0" name=""/>
        <dsp:cNvSpPr/>
      </dsp:nvSpPr>
      <dsp:spPr>
        <a:xfrm>
          <a:off x="2208275" y="2689169"/>
          <a:ext cx="7392924" cy="59030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Which business metrics should business choose to monitor?</a:t>
          </a:r>
        </a:p>
      </dsp:txBody>
      <dsp:txXfrm>
        <a:off x="2225564" y="2706458"/>
        <a:ext cx="6422578" cy="555727"/>
      </dsp:txXfrm>
    </dsp:sp>
    <dsp:sp modelId="{B8A2BC8D-DBB9-4546-8181-9249A7C1F746}">
      <dsp:nvSpPr>
        <dsp:cNvPr id="0" name=""/>
        <dsp:cNvSpPr/>
      </dsp:nvSpPr>
      <dsp:spPr>
        <a:xfrm>
          <a:off x="7009225" y="431250"/>
          <a:ext cx="383698" cy="38369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095557" y="431250"/>
        <a:ext cx="211034" cy="288733"/>
      </dsp:txXfrm>
    </dsp:sp>
    <dsp:sp modelId="{B534FC10-337E-40FE-9EB3-2D1B3F9E7E23}">
      <dsp:nvSpPr>
        <dsp:cNvPr id="0" name=""/>
        <dsp:cNvSpPr/>
      </dsp:nvSpPr>
      <dsp:spPr>
        <a:xfrm>
          <a:off x="7561294" y="1103543"/>
          <a:ext cx="383698" cy="383698"/>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647626" y="1103543"/>
        <a:ext cx="211034" cy="288733"/>
      </dsp:txXfrm>
    </dsp:sp>
    <dsp:sp modelId="{115C37D2-AAE4-49CF-B580-311FC761E7B5}">
      <dsp:nvSpPr>
        <dsp:cNvPr id="0" name=""/>
        <dsp:cNvSpPr/>
      </dsp:nvSpPr>
      <dsp:spPr>
        <a:xfrm>
          <a:off x="8113363" y="1765997"/>
          <a:ext cx="383698" cy="383698"/>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8199695" y="1765997"/>
        <a:ext cx="211034" cy="288733"/>
      </dsp:txXfrm>
    </dsp:sp>
    <dsp:sp modelId="{8097ABF1-DD55-4B7B-AC85-FE0B50EBCBB9}">
      <dsp:nvSpPr>
        <dsp:cNvPr id="0" name=""/>
        <dsp:cNvSpPr/>
      </dsp:nvSpPr>
      <dsp:spPr>
        <a:xfrm>
          <a:off x="8665432" y="2444848"/>
          <a:ext cx="383698" cy="383698"/>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8751764" y="2444848"/>
        <a:ext cx="211034" cy="2887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FAAFF-8579-4113-8693-FB9192573E07}">
      <dsp:nvSpPr>
        <dsp:cNvPr id="0" name=""/>
        <dsp:cNvSpPr/>
      </dsp:nvSpPr>
      <dsp:spPr>
        <a:xfrm>
          <a:off x="0" y="28635"/>
          <a:ext cx="4988225" cy="1628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"Email + Call" approach stands out as the most effective strategy:</a:t>
          </a:r>
        </a:p>
      </dsp:txBody>
      <dsp:txXfrm>
        <a:off x="79504" y="108139"/>
        <a:ext cx="4829217" cy="1469632"/>
      </dsp:txXfrm>
    </dsp:sp>
    <dsp:sp modelId="{6C12A33C-8758-4AF7-B003-2413D72E6510}">
      <dsp:nvSpPr>
        <dsp:cNvPr id="0" name=""/>
        <dsp:cNvSpPr/>
      </dsp:nvSpPr>
      <dsp:spPr>
        <a:xfrm>
          <a:off x="0" y="1657275"/>
          <a:ext cx="4988225" cy="258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376"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Smallest number of customers – 2572</a:t>
          </a:r>
        </a:p>
        <a:p>
          <a:pPr marL="228600" lvl="1" indent="-228600" algn="l" defTabSz="1022350">
            <a:lnSpc>
              <a:spcPct val="90000"/>
            </a:lnSpc>
            <a:spcBef>
              <a:spcPct val="0"/>
            </a:spcBef>
            <a:spcAft>
              <a:spcPct val="20000"/>
            </a:spcAft>
            <a:buChar char="•"/>
          </a:pPr>
          <a:r>
            <a:rPr lang="en-US" sz="2300" kern="1200"/>
            <a:t>Total revenue of $439k, rank no.2</a:t>
          </a:r>
        </a:p>
        <a:p>
          <a:pPr marL="228600" lvl="1" indent="-228600" algn="l" defTabSz="1022350">
            <a:lnSpc>
              <a:spcPct val="90000"/>
            </a:lnSpc>
            <a:spcBef>
              <a:spcPct val="0"/>
            </a:spcBef>
            <a:spcAft>
              <a:spcPct val="20000"/>
            </a:spcAft>
            <a:buChar char="•"/>
          </a:pPr>
          <a:r>
            <a:rPr lang="en-US" sz="2300" kern="1200" dirty="0"/>
            <a:t>Highest average revenue per customer: $170.88 per customer</a:t>
          </a:r>
        </a:p>
        <a:p>
          <a:pPr marL="228600" lvl="1" indent="-228600" algn="l" defTabSz="1022350">
            <a:lnSpc>
              <a:spcPct val="90000"/>
            </a:lnSpc>
            <a:spcBef>
              <a:spcPct val="0"/>
            </a:spcBef>
            <a:spcAft>
              <a:spcPct val="20000"/>
            </a:spcAft>
            <a:buChar char="•"/>
          </a:pPr>
          <a:r>
            <a:rPr lang="en-US" sz="2300" kern="1200"/>
            <a:t>$84k revenue increase weekly (just 10k less than “Call”)</a:t>
          </a:r>
        </a:p>
      </dsp:txBody>
      <dsp:txXfrm>
        <a:off x="0" y="1657275"/>
        <a:ext cx="4988225" cy="25812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CB564-CBB8-4D10-BE08-467B40EC4238}">
      <dsp:nvSpPr>
        <dsp:cNvPr id="0" name=""/>
        <dsp:cNvSpPr/>
      </dsp:nvSpPr>
      <dsp:spPr>
        <a:xfrm>
          <a:off x="0" y="2231"/>
          <a:ext cx="9714721" cy="7718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0C1FAF-6660-4B7C-8CA4-0EE6EB666C38}">
      <dsp:nvSpPr>
        <dsp:cNvPr id="0" name=""/>
        <dsp:cNvSpPr/>
      </dsp:nvSpPr>
      <dsp:spPr>
        <a:xfrm>
          <a:off x="233491" y="175902"/>
          <a:ext cx="424944" cy="4245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6FFD1C-92DD-4F0C-B033-79072A26B0AF}">
      <dsp:nvSpPr>
        <dsp:cNvPr id="0" name=""/>
        <dsp:cNvSpPr/>
      </dsp:nvSpPr>
      <dsp:spPr>
        <a:xfrm>
          <a:off x="891927" y="2231"/>
          <a:ext cx="8624583" cy="77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770" tIns="81770" rIns="81770" bIns="81770" numCol="1" spcCol="1270" anchor="ctr" anchorCtr="0">
          <a:noAutofit/>
        </a:bodyPr>
        <a:lstStyle/>
        <a:p>
          <a:pPr marL="0" lvl="0" indent="0" algn="l" defTabSz="622300">
            <a:lnSpc>
              <a:spcPct val="100000"/>
            </a:lnSpc>
            <a:spcBef>
              <a:spcPct val="0"/>
            </a:spcBef>
            <a:spcAft>
              <a:spcPct val="35000"/>
            </a:spcAft>
            <a:buNone/>
          </a:pPr>
          <a:r>
            <a:rPr lang="en-US" sz="1400" b="1" kern="1200"/>
            <a:t>Prioritize "Email + Call": </a:t>
          </a:r>
          <a:r>
            <a:rPr lang="en-US" sz="1400" kern="1200"/>
            <a:t>Given its superior revenue performance over time, the business should consider allocating more resources and focus on the "Email + Call" approach. This approach has the potential to maximize revenue and reach a broader customer base.</a:t>
          </a:r>
        </a:p>
      </dsp:txBody>
      <dsp:txXfrm>
        <a:off x="891927" y="2231"/>
        <a:ext cx="8624583" cy="772626"/>
      </dsp:txXfrm>
    </dsp:sp>
    <dsp:sp modelId="{2882F851-ECB9-49AB-88C0-91017D38D74C}">
      <dsp:nvSpPr>
        <dsp:cNvPr id="0" name=""/>
        <dsp:cNvSpPr/>
      </dsp:nvSpPr>
      <dsp:spPr>
        <a:xfrm>
          <a:off x="0" y="962161"/>
          <a:ext cx="9714721" cy="7718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2E2E42-1CEF-40DA-B063-EDDE8B322C4D}">
      <dsp:nvSpPr>
        <dsp:cNvPr id="0" name=""/>
        <dsp:cNvSpPr/>
      </dsp:nvSpPr>
      <dsp:spPr>
        <a:xfrm>
          <a:off x="233491" y="1135832"/>
          <a:ext cx="424944" cy="4245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30E738-6952-46E8-BECB-9B84DDEC3E2F}">
      <dsp:nvSpPr>
        <dsp:cNvPr id="0" name=""/>
        <dsp:cNvSpPr/>
      </dsp:nvSpPr>
      <dsp:spPr>
        <a:xfrm>
          <a:off x="891927" y="962161"/>
          <a:ext cx="8624583" cy="77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770" tIns="81770" rIns="81770" bIns="81770" numCol="1" spcCol="1270" anchor="ctr" anchorCtr="0">
          <a:noAutofit/>
        </a:bodyPr>
        <a:lstStyle/>
        <a:p>
          <a:pPr marL="0" lvl="0" indent="0" algn="l" defTabSz="622300">
            <a:lnSpc>
              <a:spcPct val="100000"/>
            </a:lnSpc>
            <a:spcBef>
              <a:spcPct val="0"/>
            </a:spcBef>
            <a:spcAft>
              <a:spcPct val="35000"/>
            </a:spcAft>
            <a:buNone/>
          </a:pPr>
          <a:r>
            <a:rPr lang="en-US" sz="1400" b="1" kern="1200" dirty="0"/>
            <a:t>Targeted "Emails": </a:t>
          </a:r>
          <a:r>
            <a:rPr lang="en-US" sz="1400" kern="1200" dirty="0"/>
            <a:t>The "Email" approach also displayed somewhat positive results that tended upwards throughout the 6-week period. Thus, it is suggested that the company focusses on implementing more targeted messages in their emails into their strategy as this could be a way to add some extra revenue to the pipeline with relatively no extra effort.</a:t>
          </a:r>
        </a:p>
      </dsp:txBody>
      <dsp:txXfrm>
        <a:off x="891927" y="962161"/>
        <a:ext cx="8624583" cy="772626"/>
      </dsp:txXfrm>
    </dsp:sp>
    <dsp:sp modelId="{671C24BB-BCC2-438A-BE49-991FC25C8D90}">
      <dsp:nvSpPr>
        <dsp:cNvPr id="0" name=""/>
        <dsp:cNvSpPr/>
      </dsp:nvSpPr>
      <dsp:spPr>
        <a:xfrm>
          <a:off x="0" y="1922091"/>
          <a:ext cx="9714721" cy="7718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2B2328-46D8-43C9-A97C-03A4812786E5}">
      <dsp:nvSpPr>
        <dsp:cNvPr id="0" name=""/>
        <dsp:cNvSpPr/>
      </dsp:nvSpPr>
      <dsp:spPr>
        <a:xfrm>
          <a:off x="233491" y="2095762"/>
          <a:ext cx="424944" cy="4245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D946B0-C1AA-4F80-985D-544A046C6190}">
      <dsp:nvSpPr>
        <dsp:cNvPr id="0" name=""/>
        <dsp:cNvSpPr/>
      </dsp:nvSpPr>
      <dsp:spPr>
        <a:xfrm>
          <a:off x="891927" y="1922091"/>
          <a:ext cx="8624583" cy="77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770" tIns="81770" rIns="81770" bIns="81770" numCol="1" spcCol="1270" anchor="ctr" anchorCtr="0">
          <a:noAutofit/>
        </a:bodyPr>
        <a:lstStyle/>
        <a:p>
          <a:pPr marL="0" lvl="0" indent="0" algn="l" defTabSz="622300">
            <a:lnSpc>
              <a:spcPct val="100000"/>
            </a:lnSpc>
            <a:spcBef>
              <a:spcPct val="0"/>
            </a:spcBef>
            <a:spcAft>
              <a:spcPct val="35000"/>
            </a:spcAft>
            <a:buNone/>
          </a:pPr>
          <a:r>
            <a:rPr lang="en-US" sz="1400" b="1" kern="1200"/>
            <a:t>Continuous Monitoring:</a:t>
          </a:r>
          <a:r>
            <a:rPr lang="en-US" sz="1400" kern="1200"/>
            <a:t> Regularly track and analyze the "Average Revenue per Customer by Sales Method" metric to refine sales strategies and adapt to changing customer behaviors. This will lead to improved revenue generation strategies over time.</a:t>
          </a:r>
        </a:p>
      </dsp:txBody>
      <dsp:txXfrm>
        <a:off x="891927" y="1922091"/>
        <a:ext cx="8624583" cy="772626"/>
      </dsp:txXfrm>
    </dsp:sp>
    <dsp:sp modelId="{2BA42EDC-2E1E-444C-97CD-2F5832363FD1}">
      <dsp:nvSpPr>
        <dsp:cNvPr id="0" name=""/>
        <dsp:cNvSpPr/>
      </dsp:nvSpPr>
      <dsp:spPr>
        <a:xfrm>
          <a:off x="0" y="2882021"/>
          <a:ext cx="9714721" cy="7718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410F4C-5241-4F5F-A4BB-FB0B7BA7DEE3}">
      <dsp:nvSpPr>
        <dsp:cNvPr id="0" name=""/>
        <dsp:cNvSpPr/>
      </dsp:nvSpPr>
      <dsp:spPr>
        <a:xfrm>
          <a:off x="233491" y="3055693"/>
          <a:ext cx="424944" cy="4245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C869C9-72BA-4477-BF40-B06C0F01BE73}">
      <dsp:nvSpPr>
        <dsp:cNvPr id="0" name=""/>
        <dsp:cNvSpPr/>
      </dsp:nvSpPr>
      <dsp:spPr>
        <a:xfrm>
          <a:off x="891927" y="2882021"/>
          <a:ext cx="8624583" cy="77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770" tIns="81770" rIns="81770" bIns="81770" numCol="1" spcCol="1270" anchor="ctr" anchorCtr="0">
          <a:noAutofit/>
        </a:bodyPr>
        <a:lstStyle/>
        <a:p>
          <a:pPr marL="0" lvl="0" indent="0" algn="l" defTabSz="622300">
            <a:lnSpc>
              <a:spcPct val="100000"/>
            </a:lnSpc>
            <a:spcBef>
              <a:spcPct val="0"/>
            </a:spcBef>
            <a:spcAft>
              <a:spcPct val="35000"/>
            </a:spcAft>
            <a:buNone/>
          </a:pPr>
          <a:r>
            <a:rPr lang="en-US" sz="1400" b="1" kern="1200"/>
            <a:t>Improve Data Collection practices:</a:t>
          </a:r>
          <a:r>
            <a:rPr lang="en-US" sz="1400" kern="1200"/>
            <a:t> There were 1074 missing values in the revenue column and this missing information could be the difference between achieving the goal or not. Thus, it is important to pay extra attention to Data Quality and Collection techniques.</a:t>
          </a:r>
        </a:p>
      </dsp:txBody>
      <dsp:txXfrm>
        <a:off x="891927" y="2882021"/>
        <a:ext cx="8624583" cy="77262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A78AE-7940-4EFB-A8E4-5A8F2EC55691}" type="datetimeFigureOut">
              <a:rPr lang="en-GB" smtClean="0"/>
              <a:t>07/02/2024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2E9FE-08CB-430A-BBEE-A707A855F51A}" type="slidenum">
              <a:rPr lang="en-GB" smtClean="0"/>
              <a:t>‹#›</a:t>
            </a:fld>
            <a:endParaRPr lang="en-GB"/>
          </a:p>
        </p:txBody>
      </p:sp>
    </p:spTree>
    <p:extLst>
      <p:ext uri="{BB962C8B-B14F-4D97-AF65-F5344CB8AC3E}">
        <p14:creationId xmlns:p14="http://schemas.microsoft.com/office/powerpoint/2010/main" val="318792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30936">
              <a:spcAft>
                <a:spcPts val="600"/>
              </a:spcAft>
            </a:pPr>
            <a:r>
              <a:rPr lang="en-US" sz="1200" kern="1200" dirty="0">
                <a:solidFill>
                  <a:schemeClr val="tx1"/>
                </a:solidFill>
                <a:latin typeface="+mn-lt"/>
                <a:ea typeface="+mn-ea"/>
                <a:cs typeface="+mn-cs"/>
              </a:rPr>
              <a:t>Six weeks ago they have launched a new line of office stationery. Three different sales strategies were tested for this: targeted email and phone calls, as well as combining the two.</a:t>
            </a:r>
          </a:p>
          <a:p>
            <a:pPr defTabSz="630936">
              <a:spcAft>
                <a:spcPts val="600"/>
              </a:spcAft>
            </a:pPr>
            <a:endParaRPr lang="en-US" sz="1200" kern="1200" dirty="0">
              <a:solidFill>
                <a:schemeClr val="tx1"/>
              </a:solidFill>
              <a:latin typeface="+mn-lt"/>
              <a:ea typeface="+mn-ea"/>
              <a:cs typeface="+mn-cs"/>
            </a:endParaRPr>
          </a:p>
          <a:p>
            <a:pPr defTabSz="630936">
              <a:spcAft>
                <a:spcPts val="600"/>
              </a:spcAft>
            </a:pPr>
            <a:r>
              <a:rPr lang="en-US" sz="1200" kern="1200" dirty="0">
                <a:solidFill>
                  <a:schemeClr val="tx1"/>
                </a:solidFill>
                <a:latin typeface="+mn-lt"/>
                <a:ea typeface="+mn-ea"/>
                <a:cs typeface="+mn-cs"/>
              </a:rPr>
              <a:t>Email: Customers in this group received an email when the product line was launched, and a further email 3 weeks later. This required very little work for the team.</a:t>
            </a:r>
          </a:p>
          <a:p>
            <a:pPr defTabSz="630936">
              <a:spcAft>
                <a:spcPts val="600"/>
              </a:spcAft>
            </a:pPr>
            <a:r>
              <a:rPr lang="en-US" sz="1200" kern="1200" dirty="0">
                <a:solidFill>
                  <a:schemeClr val="tx1"/>
                </a:solidFill>
                <a:latin typeface="+mn-lt"/>
                <a:ea typeface="+mn-ea"/>
                <a:cs typeface="+mn-cs"/>
              </a:rPr>
              <a:t>Call: Customers in this group were called by a member of the sales team. On average members of the team were on the phone for around 30 minutes per customer.</a:t>
            </a:r>
          </a:p>
          <a:p>
            <a:pPr defTabSz="630936">
              <a:spcAft>
                <a:spcPts val="600"/>
              </a:spcAft>
            </a:pPr>
            <a:r>
              <a:rPr lang="en-US" sz="1200" kern="1200" dirty="0">
                <a:solidFill>
                  <a:schemeClr val="tx1"/>
                </a:solidFill>
                <a:latin typeface="+mn-lt"/>
                <a:ea typeface="+mn-ea"/>
                <a:cs typeface="+mn-cs"/>
              </a:rPr>
              <a:t>Email and Call: Customers in this group were first sent the product information email, then called a week later by the sales team to talk about their needs and how this new product may support their work. The email required little work from the team, the call was around 10 minutes per customer.</a:t>
            </a:r>
            <a:endParaRPr lang="en-GB" dirty="0"/>
          </a:p>
          <a:p>
            <a:endParaRPr lang="en-GB" dirty="0"/>
          </a:p>
        </p:txBody>
      </p:sp>
      <p:sp>
        <p:nvSpPr>
          <p:cNvPr id="4" name="Slide Number Placeholder 3"/>
          <p:cNvSpPr>
            <a:spLocks noGrp="1"/>
          </p:cNvSpPr>
          <p:nvPr>
            <p:ph type="sldNum" sz="quarter" idx="5"/>
          </p:nvPr>
        </p:nvSpPr>
        <p:spPr/>
        <p:txBody>
          <a:bodyPr/>
          <a:lstStyle/>
          <a:p>
            <a:fld id="{6AF2E9FE-08CB-430A-BBEE-A707A855F51A}" type="slidenum">
              <a:rPr lang="en-GB" smtClean="0"/>
              <a:t>3</a:t>
            </a:fld>
            <a:endParaRPr lang="en-GB"/>
          </a:p>
        </p:txBody>
      </p:sp>
    </p:spTree>
    <p:extLst>
      <p:ext uri="{BB962C8B-B14F-4D97-AF65-F5344CB8AC3E}">
        <p14:creationId xmlns:p14="http://schemas.microsoft.com/office/powerpoint/2010/main" val="3700359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latin typeface="Studio-Feixen-Sans"/>
              </a:rPr>
              <a:t>The dataset initially consisted of 15,000 rows and 8 columns, containing a mix of three categorical and five numerical features before undergoing the validation and cleaning process.</a:t>
            </a:r>
          </a:p>
          <a:p>
            <a:endParaRPr lang="en-GB" dirty="0"/>
          </a:p>
        </p:txBody>
      </p:sp>
      <p:sp>
        <p:nvSpPr>
          <p:cNvPr id="4" name="Slide Number Placeholder 3"/>
          <p:cNvSpPr>
            <a:spLocks noGrp="1"/>
          </p:cNvSpPr>
          <p:nvPr>
            <p:ph type="sldNum" sz="quarter" idx="5"/>
          </p:nvPr>
        </p:nvSpPr>
        <p:spPr/>
        <p:txBody>
          <a:bodyPr/>
          <a:lstStyle/>
          <a:p>
            <a:fld id="{6AF2E9FE-08CB-430A-BBEE-A707A855F51A}" type="slidenum">
              <a:rPr lang="en-GB" smtClean="0"/>
              <a:t>5</a:t>
            </a:fld>
            <a:endParaRPr lang="en-GB"/>
          </a:p>
        </p:txBody>
      </p:sp>
    </p:spTree>
    <p:extLst>
      <p:ext uri="{BB962C8B-B14F-4D97-AF65-F5344CB8AC3E}">
        <p14:creationId xmlns:p14="http://schemas.microsoft.com/office/powerpoint/2010/main" val="316583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5192D"/>
                </a:solidFill>
                <a:effectLst/>
                <a:latin typeface="Studio-Feixen-Sans"/>
              </a:rPr>
              <a:t>Upon examining the data, the distribution of customers approached via different methods is as follows:</a:t>
            </a:r>
          </a:p>
          <a:p>
            <a:pPr algn="l"/>
            <a:endParaRPr lang="en-US" b="0" i="0" dirty="0">
              <a:solidFill>
                <a:srgbClr val="05192D"/>
              </a:solidFill>
              <a:effectLst/>
              <a:latin typeface="Studio-Feixen-Sans"/>
            </a:endParaRPr>
          </a:p>
          <a:p>
            <a:pPr algn="l">
              <a:buFont typeface="Arial" panose="020B0604020202020204" pitchFamily="34" charset="0"/>
              <a:buChar char="•"/>
            </a:pPr>
            <a:r>
              <a:rPr lang="en-US" b="1" i="0" dirty="0">
                <a:solidFill>
                  <a:srgbClr val="05192D"/>
                </a:solidFill>
                <a:effectLst/>
                <a:latin typeface="Studio-Feixen-Sans"/>
              </a:rPr>
              <a:t>Email</a:t>
            </a:r>
            <a:r>
              <a:rPr lang="en-US" b="0" i="0" dirty="0">
                <a:solidFill>
                  <a:srgbClr val="05192D"/>
                </a:solidFill>
                <a:effectLst/>
                <a:latin typeface="Studio-Feixen-Sans"/>
              </a:rPr>
              <a:t>: The "Email" approach constituting approximately 50% of the total approaches.</a:t>
            </a:r>
          </a:p>
          <a:p>
            <a:pPr algn="l">
              <a:buFont typeface="Arial" panose="020B0604020202020204" pitchFamily="34" charset="0"/>
              <a:buNone/>
            </a:pPr>
            <a:endParaRPr lang="en-US" b="0" i="0" dirty="0">
              <a:solidFill>
                <a:srgbClr val="05192D"/>
              </a:solidFill>
              <a:effectLst/>
              <a:latin typeface="Studio-Feixen-Sans"/>
            </a:endParaRPr>
          </a:p>
          <a:p>
            <a:pPr algn="l">
              <a:buFont typeface="Arial" panose="020B0604020202020204" pitchFamily="34" charset="0"/>
              <a:buChar char="•"/>
            </a:pPr>
            <a:r>
              <a:rPr lang="en-US" b="1" i="0" dirty="0">
                <a:solidFill>
                  <a:srgbClr val="05192D"/>
                </a:solidFill>
                <a:effectLst/>
                <a:latin typeface="Studio-Feixen-Sans"/>
              </a:rPr>
              <a:t>Call</a:t>
            </a:r>
            <a:r>
              <a:rPr lang="en-US" b="0" i="0" dirty="0">
                <a:solidFill>
                  <a:srgbClr val="05192D"/>
                </a:solidFill>
                <a:effectLst/>
                <a:latin typeface="Studio-Feixen-Sans"/>
              </a:rPr>
              <a:t>: The "Call" approach accounted for roughly 33% of the total.</a:t>
            </a:r>
          </a:p>
          <a:p>
            <a:pPr algn="l">
              <a:buFont typeface="Arial" panose="020B0604020202020204" pitchFamily="34" charset="0"/>
              <a:buChar char="•"/>
            </a:pPr>
            <a:endParaRPr lang="en-US" b="0" i="0" dirty="0">
              <a:solidFill>
                <a:srgbClr val="05192D"/>
              </a:solidFill>
              <a:effectLst/>
              <a:latin typeface="Studio-Feixen-Sans"/>
            </a:endParaRPr>
          </a:p>
          <a:p>
            <a:pPr algn="l">
              <a:buFont typeface="Arial" panose="020B0604020202020204" pitchFamily="34" charset="0"/>
              <a:buChar char="•"/>
            </a:pPr>
            <a:r>
              <a:rPr lang="en-US" b="1" i="0" dirty="0">
                <a:solidFill>
                  <a:srgbClr val="05192D"/>
                </a:solidFill>
                <a:effectLst/>
                <a:latin typeface="Studio-Feixen-Sans"/>
              </a:rPr>
              <a:t>Email + Call</a:t>
            </a:r>
            <a:r>
              <a:rPr lang="en-US" b="0" i="0" dirty="0">
                <a:solidFill>
                  <a:srgbClr val="05192D"/>
                </a:solidFill>
                <a:effectLst/>
                <a:latin typeface="Studio-Feixen-Sans"/>
              </a:rPr>
              <a:t>: The "Email + Call" method had the lowest number of customers approached, consisting of approximately 17% of the total approaches.</a:t>
            </a:r>
          </a:p>
          <a:p>
            <a:endParaRPr lang="en-GB" dirty="0"/>
          </a:p>
        </p:txBody>
      </p:sp>
      <p:sp>
        <p:nvSpPr>
          <p:cNvPr id="4" name="Slide Number Placeholder 3"/>
          <p:cNvSpPr>
            <a:spLocks noGrp="1"/>
          </p:cNvSpPr>
          <p:nvPr>
            <p:ph type="sldNum" sz="quarter" idx="5"/>
          </p:nvPr>
        </p:nvSpPr>
        <p:spPr/>
        <p:txBody>
          <a:bodyPr/>
          <a:lstStyle/>
          <a:p>
            <a:fld id="{6AF2E9FE-08CB-430A-BBEE-A707A855F51A}" type="slidenum">
              <a:rPr lang="en-GB" smtClean="0"/>
              <a:t>7</a:t>
            </a:fld>
            <a:endParaRPr lang="en-GB"/>
          </a:p>
        </p:txBody>
      </p:sp>
    </p:spTree>
    <p:extLst>
      <p:ext uri="{BB962C8B-B14F-4D97-AF65-F5344CB8AC3E}">
        <p14:creationId xmlns:p14="http://schemas.microsoft.com/office/powerpoint/2010/main" val="2057590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5192D"/>
                </a:solidFill>
                <a:effectLst/>
                <a:latin typeface="Studio-Feixen-Sans"/>
              </a:rPr>
              <a:t>From the summarized Revenue by Sales Approach in the grouped revenue table and Figure 4, several key insights emerge:</a:t>
            </a:r>
          </a:p>
          <a:p>
            <a:pPr algn="l"/>
            <a:endParaRPr lang="en-US" b="0" i="0" dirty="0">
              <a:solidFill>
                <a:srgbClr val="05192D"/>
              </a:solidFill>
              <a:effectLst/>
              <a:latin typeface="Studio-Feixen-Sans"/>
            </a:endParaRPr>
          </a:p>
          <a:p>
            <a:pPr algn="l">
              <a:buFont typeface="Arial" panose="020B0604020202020204" pitchFamily="34" charset="0"/>
              <a:buChar char="•"/>
            </a:pPr>
            <a:r>
              <a:rPr lang="en-US" b="0" i="1" dirty="0">
                <a:solidFill>
                  <a:srgbClr val="05192D"/>
                </a:solidFill>
                <a:effectLst/>
                <a:latin typeface="Studio-Feixen-Sans"/>
              </a:rPr>
              <a:t>Total Revenue by Each Approach</a:t>
            </a:r>
            <a:r>
              <a:rPr lang="en-US" b="0" i="0" dirty="0">
                <a:solidFill>
                  <a:srgbClr val="05192D"/>
                </a:solidFill>
                <a:effectLst/>
                <a:latin typeface="Studio-Feixen-Sans"/>
              </a:rPr>
              <a:t>: Email stands out as the top revenue generator, which aligns with its extensive customer outreach. However, what's intriguing is that "Email + Call" secures the second position in terms of total revenue, almost twice the revenue of "Call".</a:t>
            </a:r>
          </a:p>
          <a:p>
            <a:pPr algn="l">
              <a:buFont typeface="Arial" panose="020B0604020202020204" pitchFamily="34" charset="0"/>
              <a:buChar char="•"/>
            </a:pPr>
            <a:endParaRPr lang="en-US" b="0" i="0" dirty="0">
              <a:solidFill>
                <a:srgbClr val="05192D"/>
              </a:solidFill>
              <a:effectLst/>
              <a:latin typeface="Studio-Feixen-Sans"/>
            </a:endParaRPr>
          </a:p>
          <a:p>
            <a:pPr algn="l">
              <a:buFont typeface="Arial" panose="020B0604020202020204" pitchFamily="34" charset="0"/>
              <a:buChar char="•"/>
            </a:pPr>
            <a:r>
              <a:rPr lang="en-US" b="0" i="1" dirty="0">
                <a:solidFill>
                  <a:srgbClr val="05192D"/>
                </a:solidFill>
                <a:effectLst/>
                <a:latin typeface="Studio-Feixen-Sans"/>
              </a:rPr>
              <a:t>Revenue Range Per Customer Variation</a:t>
            </a:r>
            <a:r>
              <a:rPr lang="en-US" b="0" i="0" dirty="0">
                <a:solidFill>
                  <a:srgbClr val="05192D"/>
                </a:solidFill>
                <a:effectLst/>
                <a:latin typeface="Studio-Feixen-Sans"/>
              </a:rPr>
              <a:t>: "Email + Call" exhibits the widest range, indicating high variability and high revenue. In contrast, "Call" has a narrower range, suggesting low variability, and "Email" ranges from 78.83 USD to 148.97 USD.</a:t>
            </a:r>
          </a:p>
          <a:p>
            <a:pPr algn="l">
              <a:buFont typeface="Arial" panose="020B0604020202020204" pitchFamily="34" charset="0"/>
              <a:buChar char="•"/>
            </a:pPr>
            <a:endParaRPr lang="en-US" b="0" i="0" dirty="0">
              <a:solidFill>
                <a:srgbClr val="05192D"/>
              </a:solidFill>
              <a:effectLst/>
              <a:latin typeface="Studio-Feixen-Sans"/>
            </a:endParaRPr>
          </a:p>
          <a:p>
            <a:pPr algn="l">
              <a:buFont typeface="Arial" panose="020B0604020202020204" pitchFamily="34" charset="0"/>
              <a:buChar char="•"/>
            </a:pPr>
            <a:r>
              <a:rPr lang="en-US" b="0" i="1" dirty="0">
                <a:solidFill>
                  <a:srgbClr val="05192D"/>
                </a:solidFill>
                <a:effectLst/>
                <a:latin typeface="Studio-Feixen-Sans"/>
              </a:rPr>
              <a:t>Concentration of Values</a:t>
            </a:r>
            <a:r>
              <a:rPr lang="en-US" b="0" i="0" dirty="0">
                <a:solidFill>
                  <a:srgbClr val="05192D"/>
                </a:solidFill>
                <a:effectLst/>
                <a:latin typeface="Studio-Feixen-Sans"/>
              </a:rPr>
              <a:t>: An in-depth analysis reveals that most of the revenue for "Email + Call" clusters around 170.88 USD, demonstrating the highest average revenue per customer. This figure is nearly double that of "Email“ and approximately four times that of "Call".</a:t>
            </a:r>
          </a:p>
          <a:p>
            <a:pPr algn="l">
              <a:buFont typeface="Arial" panose="020B0604020202020204" pitchFamily="34" charset="0"/>
              <a:buChar char="•"/>
            </a:pPr>
            <a:endParaRPr lang="en-US" b="0" i="0" dirty="0">
              <a:solidFill>
                <a:srgbClr val="05192D"/>
              </a:solidFill>
              <a:effectLst/>
              <a:latin typeface="Studio-Feixen-Sans"/>
            </a:endParaRPr>
          </a:p>
          <a:p>
            <a:pPr algn="l"/>
            <a:r>
              <a:rPr lang="en-US" b="0" i="0" dirty="0">
                <a:solidFill>
                  <a:srgbClr val="05192D"/>
                </a:solidFill>
                <a:effectLst/>
                <a:latin typeface="Studio-Feixen-Sans"/>
              </a:rPr>
              <a:t>These findings offer a fascinating perspective on revenue generation. While "Email" dominates in terms of total revenue, the remarkable performance of "Email + Call" stands out with its higher average revenue and broader revenue range. "Call," on the other hand, faces challenges despite significant efforts (approximately 30 minutes per customer), and the average revenue earned per customer remains relatively low after 6 weeks.</a:t>
            </a:r>
          </a:p>
          <a:p>
            <a:endParaRPr lang="en-GB" dirty="0"/>
          </a:p>
        </p:txBody>
      </p:sp>
      <p:sp>
        <p:nvSpPr>
          <p:cNvPr id="4" name="Slide Number Placeholder 3"/>
          <p:cNvSpPr>
            <a:spLocks noGrp="1"/>
          </p:cNvSpPr>
          <p:nvPr>
            <p:ph type="sldNum" sz="quarter" idx="5"/>
          </p:nvPr>
        </p:nvSpPr>
        <p:spPr/>
        <p:txBody>
          <a:bodyPr/>
          <a:lstStyle/>
          <a:p>
            <a:fld id="{6AF2E9FE-08CB-430A-BBEE-A707A855F51A}" type="slidenum">
              <a:rPr lang="en-GB" smtClean="0"/>
              <a:t>8</a:t>
            </a:fld>
            <a:endParaRPr lang="en-GB"/>
          </a:p>
        </p:txBody>
      </p:sp>
    </p:spTree>
    <p:extLst>
      <p:ext uri="{BB962C8B-B14F-4D97-AF65-F5344CB8AC3E}">
        <p14:creationId xmlns:p14="http://schemas.microsoft.com/office/powerpoint/2010/main" val="1802289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5192D"/>
                </a:solidFill>
                <a:effectLst/>
                <a:latin typeface="Studio-Feixen-Sans"/>
              </a:rPr>
              <a:t>The element of time (week) was added to revenue. Demonstrating a number of further insights:</a:t>
            </a:r>
          </a:p>
          <a:p>
            <a:pPr algn="l"/>
            <a:endParaRPr lang="en-US" b="0" i="0" dirty="0">
              <a:solidFill>
                <a:srgbClr val="05192D"/>
              </a:solidFill>
              <a:effectLst/>
              <a:latin typeface="Studio-Feixen-Sans"/>
            </a:endParaRPr>
          </a:p>
          <a:p>
            <a:pPr algn="l">
              <a:buFont typeface="Arial" panose="020B0604020202020204" pitchFamily="34" charset="0"/>
              <a:buChar char="•"/>
            </a:pPr>
            <a:r>
              <a:rPr lang="en-US" b="0" i="1" dirty="0">
                <a:solidFill>
                  <a:srgbClr val="05192D"/>
                </a:solidFill>
                <a:effectLst/>
                <a:latin typeface="Studio-Feixen-Sans"/>
              </a:rPr>
              <a:t>Revenue Trends Over Time</a:t>
            </a:r>
            <a:r>
              <a:rPr lang="en-US" b="0" i="0" dirty="0">
                <a:solidFill>
                  <a:srgbClr val="05192D"/>
                </a:solidFill>
                <a:effectLst/>
                <a:latin typeface="Studio-Feixen-Sans"/>
              </a:rPr>
              <a:t>: While the total revenue of "Email" decreases over the weeks, the total revenue of "Call" and "Email + Call", on the other hand, increased as the weeks progressed.</a:t>
            </a:r>
          </a:p>
          <a:p>
            <a:pPr algn="l">
              <a:buFont typeface="Arial" panose="020B0604020202020204" pitchFamily="34" charset="0"/>
              <a:buChar char="•"/>
            </a:pPr>
            <a:endParaRPr lang="en-US" b="0" i="0" dirty="0">
              <a:solidFill>
                <a:srgbClr val="05192D"/>
              </a:solidFill>
              <a:effectLst/>
              <a:latin typeface="Studio-Feixen-Sans"/>
            </a:endParaRPr>
          </a:p>
          <a:p>
            <a:pPr algn="l">
              <a:buFont typeface="Arial" panose="020B0604020202020204" pitchFamily="34" charset="0"/>
              <a:buChar char="•"/>
            </a:pPr>
            <a:r>
              <a:rPr lang="en-US" b="0" i="1" dirty="0">
                <a:solidFill>
                  <a:srgbClr val="05192D"/>
                </a:solidFill>
                <a:effectLst/>
                <a:latin typeface="Studio-Feixen-Sans"/>
              </a:rPr>
              <a:t>"Comparison"</a:t>
            </a:r>
            <a:r>
              <a:rPr lang="en-US" b="0" i="0" dirty="0">
                <a:solidFill>
                  <a:srgbClr val="05192D"/>
                </a:solidFill>
                <a:effectLst/>
                <a:latin typeface="Studio-Feixen-Sans"/>
              </a:rPr>
              <a:t>: From the third week onwards, "Email + Call" starts to consistently outperform the cumulative revenue of the "Call" approach, and this difference increases as the weeks progress. This indicates that "Email + Call" becomes more lucrative than "Call" over time. Meanwhile, "Email" seems to be more effective in the first few weeks after launching but decreased over time.</a:t>
            </a:r>
          </a:p>
          <a:p>
            <a:endParaRPr lang="en-GB" dirty="0"/>
          </a:p>
        </p:txBody>
      </p:sp>
      <p:sp>
        <p:nvSpPr>
          <p:cNvPr id="4" name="Slide Number Placeholder 3"/>
          <p:cNvSpPr>
            <a:spLocks noGrp="1"/>
          </p:cNvSpPr>
          <p:nvPr>
            <p:ph type="sldNum" sz="quarter" idx="5"/>
          </p:nvPr>
        </p:nvSpPr>
        <p:spPr/>
        <p:txBody>
          <a:bodyPr/>
          <a:lstStyle/>
          <a:p>
            <a:fld id="{6AF2E9FE-08CB-430A-BBEE-A707A855F51A}" type="slidenum">
              <a:rPr lang="en-GB" smtClean="0"/>
              <a:t>9</a:t>
            </a:fld>
            <a:endParaRPr lang="en-GB"/>
          </a:p>
        </p:txBody>
      </p:sp>
    </p:spTree>
    <p:extLst>
      <p:ext uri="{BB962C8B-B14F-4D97-AF65-F5344CB8AC3E}">
        <p14:creationId xmlns:p14="http://schemas.microsoft.com/office/powerpoint/2010/main" val="117491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"Email + Call" approach stands out as the most effective strategy for the sales team to target.</a:t>
            </a:r>
            <a:endParaRPr lang="en-GB" dirty="0"/>
          </a:p>
        </p:txBody>
      </p:sp>
      <p:sp>
        <p:nvSpPr>
          <p:cNvPr id="4" name="Slide Number Placeholder 3"/>
          <p:cNvSpPr>
            <a:spLocks noGrp="1"/>
          </p:cNvSpPr>
          <p:nvPr>
            <p:ph type="sldNum" sz="quarter" idx="5"/>
          </p:nvPr>
        </p:nvSpPr>
        <p:spPr/>
        <p:txBody>
          <a:bodyPr/>
          <a:lstStyle/>
          <a:p>
            <a:fld id="{6AF2E9FE-08CB-430A-BBEE-A707A855F51A}" type="slidenum">
              <a:rPr lang="en-GB" smtClean="0"/>
              <a:t>10</a:t>
            </a:fld>
            <a:endParaRPr lang="en-GB"/>
          </a:p>
        </p:txBody>
      </p:sp>
    </p:spTree>
    <p:extLst>
      <p:ext uri="{BB962C8B-B14F-4D97-AF65-F5344CB8AC3E}">
        <p14:creationId xmlns:p14="http://schemas.microsoft.com/office/powerpoint/2010/main" val="1119804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13816">
              <a:lnSpc>
                <a:spcPct val="90000"/>
              </a:lnSpc>
              <a:spcAft>
                <a:spcPts val="600"/>
              </a:spcAft>
            </a:pPr>
            <a:r>
              <a:rPr lang="en-US" kern="1200" dirty="0">
                <a:solidFill>
                  <a:schemeClr val="tx1"/>
                </a:solidFill>
                <a:latin typeface="+mn-lt"/>
                <a:ea typeface="+mn-ea"/>
                <a:cs typeface="+mn-cs"/>
              </a:rPr>
              <a:t>Average Revenue per Customer by Sales Method</a:t>
            </a:r>
          </a:p>
          <a:p>
            <a:pPr defTabSz="813816">
              <a:lnSpc>
                <a:spcPct val="90000"/>
              </a:lnSpc>
              <a:spcAft>
                <a:spcPts val="600"/>
              </a:spcAft>
            </a:pPr>
            <a:r>
              <a:rPr lang="en-US" kern="1200" dirty="0">
                <a:solidFill>
                  <a:schemeClr val="tx1"/>
                </a:solidFill>
                <a:latin typeface="+mn-lt"/>
                <a:ea typeface="+mn-ea"/>
                <a:cs typeface="+mn-cs"/>
              </a:rPr>
              <a:t>The "Average Revenue per Customer by Sales Method" metric is defined as the average revenue generated from customers for each of the different sales methods employed by the business.</a:t>
            </a:r>
          </a:p>
          <a:p>
            <a:pPr defTabSz="813816">
              <a:lnSpc>
                <a:spcPct val="90000"/>
              </a:lnSpc>
              <a:spcAft>
                <a:spcPts val="600"/>
              </a:spcAft>
            </a:pPr>
            <a:r>
              <a:rPr lang="en-US" kern="1200" dirty="0">
                <a:solidFill>
                  <a:schemeClr val="tx1"/>
                </a:solidFill>
                <a:latin typeface="+mn-lt"/>
                <a:ea typeface="+mn-ea"/>
                <a:cs typeface="+mn-cs"/>
              </a:rPr>
              <a:t>It measures the effectiveness of each sales approach ("Email," "Call," and "Email + Call") in terms of revenue contribution per customer.</a:t>
            </a:r>
          </a:p>
          <a:p>
            <a:pPr defTabSz="813816">
              <a:lnSpc>
                <a:spcPct val="90000"/>
              </a:lnSpc>
              <a:spcAft>
                <a:spcPts val="600"/>
              </a:spcAft>
            </a:pPr>
            <a:r>
              <a:rPr lang="en-US" kern="1200" dirty="0">
                <a:solidFill>
                  <a:schemeClr val="tx1"/>
                </a:solidFill>
                <a:latin typeface="+mn-lt"/>
                <a:ea typeface="+mn-ea"/>
                <a:cs typeface="+mn-cs"/>
              </a:rPr>
              <a:t>Can be used as baseline to choose the right sales approach, set performance targets, monitor changes in revenue in subsequent weeks or future marketing campaigns.</a:t>
            </a:r>
            <a:endParaRPr lang="en-GB" dirty="0"/>
          </a:p>
          <a:p>
            <a:endParaRPr lang="en-GB" dirty="0"/>
          </a:p>
        </p:txBody>
      </p:sp>
      <p:sp>
        <p:nvSpPr>
          <p:cNvPr id="4" name="Slide Number Placeholder 3"/>
          <p:cNvSpPr>
            <a:spLocks noGrp="1"/>
          </p:cNvSpPr>
          <p:nvPr>
            <p:ph type="sldNum" sz="quarter" idx="5"/>
          </p:nvPr>
        </p:nvSpPr>
        <p:spPr/>
        <p:txBody>
          <a:bodyPr/>
          <a:lstStyle/>
          <a:p>
            <a:fld id="{6AF2E9FE-08CB-430A-BBEE-A707A855F51A}" type="slidenum">
              <a:rPr lang="en-GB" smtClean="0"/>
              <a:t>11</a:t>
            </a:fld>
            <a:endParaRPr lang="en-GB"/>
          </a:p>
        </p:txBody>
      </p:sp>
    </p:spTree>
    <p:extLst>
      <p:ext uri="{BB962C8B-B14F-4D97-AF65-F5344CB8AC3E}">
        <p14:creationId xmlns:p14="http://schemas.microsoft.com/office/powerpoint/2010/main" val="1396146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Hopefully, the given findings and recommendations will be helpful for future sales strategies. Thank you for your attention!</a:t>
            </a:r>
          </a:p>
        </p:txBody>
      </p:sp>
      <p:sp>
        <p:nvSpPr>
          <p:cNvPr id="4" name="Slide Number Placeholder 3"/>
          <p:cNvSpPr>
            <a:spLocks noGrp="1"/>
          </p:cNvSpPr>
          <p:nvPr>
            <p:ph type="sldNum" sz="quarter" idx="5"/>
          </p:nvPr>
        </p:nvSpPr>
        <p:spPr/>
        <p:txBody>
          <a:bodyPr/>
          <a:lstStyle/>
          <a:p>
            <a:fld id="{6AF2E9FE-08CB-430A-BBEE-A707A855F51A}" type="slidenum">
              <a:rPr lang="en-GB" smtClean="0"/>
              <a:t>12</a:t>
            </a:fld>
            <a:endParaRPr lang="en-GB"/>
          </a:p>
        </p:txBody>
      </p:sp>
    </p:spTree>
    <p:extLst>
      <p:ext uri="{BB962C8B-B14F-4D97-AF65-F5344CB8AC3E}">
        <p14:creationId xmlns:p14="http://schemas.microsoft.com/office/powerpoint/2010/main" val="2759713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2/7/2024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2467697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2/7/2024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441403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2/7/2024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46891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2/7/2024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669764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2/7/2024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12798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2/7/2024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488197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2/7/2024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46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2/7/2024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766580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2/7/2024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320951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2/7/2024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86464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2/7/2024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409145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2/7/2024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140093268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37" r:id="rId4"/>
    <p:sldLayoutId id="2147483738"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0267C2-9A87-5888-0384-969AD93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00" y="952499"/>
            <a:ext cx="5602755" cy="495582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74D35D-5D52-A5C3-938E-77796441B39E}"/>
              </a:ext>
            </a:extLst>
          </p:cNvPr>
          <p:cNvSpPr>
            <a:spLocks noGrp="1"/>
          </p:cNvSpPr>
          <p:nvPr>
            <p:ph type="ctrTitle"/>
          </p:nvPr>
        </p:nvSpPr>
        <p:spPr>
          <a:xfrm>
            <a:off x="1197422" y="1979497"/>
            <a:ext cx="5139812" cy="2070330"/>
          </a:xfrm>
        </p:spPr>
        <p:txBody>
          <a:bodyPr anchor="b">
            <a:normAutofit/>
          </a:bodyPr>
          <a:lstStyle/>
          <a:p>
            <a:pPr>
              <a:lnSpc>
                <a:spcPct val="110000"/>
              </a:lnSpc>
            </a:pPr>
            <a:r>
              <a:rPr lang="en-US" sz="2700" dirty="0"/>
              <a:t>Data Analyst Professional Practical Exam Submission</a:t>
            </a:r>
            <a:endParaRPr lang="en-GB" sz="2700" dirty="0"/>
          </a:p>
        </p:txBody>
      </p:sp>
      <p:sp>
        <p:nvSpPr>
          <p:cNvPr id="3" name="Subtitle 2">
            <a:extLst>
              <a:ext uri="{FF2B5EF4-FFF2-40B4-BE49-F238E27FC236}">
                <a16:creationId xmlns:a16="http://schemas.microsoft.com/office/drawing/2014/main" id="{88F61DC0-7C2C-6C33-A356-591D4B38CB50}"/>
              </a:ext>
            </a:extLst>
          </p:cNvPr>
          <p:cNvSpPr>
            <a:spLocks noGrp="1"/>
          </p:cNvSpPr>
          <p:nvPr>
            <p:ph type="subTitle" idx="1"/>
          </p:nvPr>
        </p:nvSpPr>
        <p:spPr>
          <a:xfrm>
            <a:off x="1197422" y="4600575"/>
            <a:ext cx="4346128" cy="897793"/>
          </a:xfrm>
        </p:spPr>
        <p:txBody>
          <a:bodyPr anchor="t">
            <a:normAutofit fontScale="92500"/>
          </a:bodyPr>
          <a:lstStyle/>
          <a:p>
            <a:r>
              <a:rPr lang="en-GB" sz="1500" dirty="0"/>
              <a:t>Pens &amp; Printers </a:t>
            </a:r>
            <a:r>
              <a:rPr lang="en-US" sz="1500" dirty="0"/>
              <a:t>Product Sales Data Analysis Report</a:t>
            </a:r>
            <a:endParaRPr lang="en-GB" sz="1500" dirty="0"/>
          </a:p>
          <a:p>
            <a:r>
              <a:rPr lang="en-GB" sz="1400" dirty="0"/>
              <a:t>by Julia Karaulnik</a:t>
            </a:r>
          </a:p>
        </p:txBody>
      </p:sp>
      <p:pic>
        <p:nvPicPr>
          <p:cNvPr id="4" name="Picture 3" descr="A colorful lines in a white background&#10;&#10;Description automatically generated">
            <a:extLst>
              <a:ext uri="{FF2B5EF4-FFF2-40B4-BE49-F238E27FC236}">
                <a16:creationId xmlns:a16="http://schemas.microsoft.com/office/drawing/2014/main" id="{25BF204C-36A6-42D2-E783-016FA98E1E6E}"/>
              </a:ext>
            </a:extLst>
          </p:cNvPr>
          <p:cNvPicPr>
            <a:picLocks noChangeAspect="1"/>
          </p:cNvPicPr>
          <p:nvPr/>
        </p:nvPicPr>
        <p:blipFill rotWithShape="1">
          <a:blip r:embed="rId2"/>
          <a:srcRect l="24263" r="30405" b="-1"/>
          <a:stretch/>
        </p:blipFill>
        <p:spPr>
          <a:xfrm>
            <a:off x="7534655" y="10"/>
            <a:ext cx="4657346" cy="6857990"/>
          </a:xfrm>
          <a:prstGeom prst="rect">
            <a:avLst/>
          </a:prstGeom>
        </p:spPr>
      </p:pic>
    </p:spTree>
    <p:extLst>
      <p:ext uri="{BB962C8B-B14F-4D97-AF65-F5344CB8AC3E}">
        <p14:creationId xmlns:p14="http://schemas.microsoft.com/office/powerpoint/2010/main" val="4083861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C67A93-7858-32FE-C933-3BFD58E16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0243" y="1295400"/>
            <a:ext cx="3946671" cy="426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4865E-CE16-7771-4DA3-FF539126021F}"/>
              </a:ext>
            </a:extLst>
          </p:cNvPr>
          <p:cNvSpPr>
            <a:spLocks noGrp="1"/>
          </p:cNvSpPr>
          <p:nvPr>
            <p:ph type="title"/>
          </p:nvPr>
        </p:nvSpPr>
        <p:spPr>
          <a:xfrm>
            <a:off x="1458125" y="2320668"/>
            <a:ext cx="3630905" cy="2216663"/>
          </a:xfrm>
        </p:spPr>
        <p:txBody>
          <a:bodyPr vert="horz" lIns="91440" tIns="45720" rIns="91440" bIns="45720" rtlCol="0" anchor="ctr">
            <a:normAutofit/>
          </a:bodyPr>
          <a:lstStyle/>
          <a:p>
            <a:r>
              <a:rPr lang="en-US" sz="2600" kern="1200" cap="all" spc="500" baseline="0" dirty="0">
                <a:solidFill>
                  <a:schemeClr val="tx1"/>
                </a:solidFill>
                <a:latin typeface="+mj-lt"/>
                <a:ea typeface="+mj-ea"/>
                <a:cs typeface="+mj-cs"/>
              </a:rPr>
              <a:t>Recommended sales approach</a:t>
            </a:r>
          </a:p>
        </p:txBody>
      </p:sp>
      <p:graphicFrame>
        <p:nvGraphicFramePr>
          <p:cNvPr id="5" name="Content Placeholder 2">
            <a:extLst>
              <a:ext uri="{FF2B5EF4-FFF2-40B4-BE49-F238E27FC236}">
                <a16:creationId xmlns:a16="http://schemas.microsoft.com/office/drawing/2014/main" id="{84C0FAD5-063C-3875-8709-72CD15E7EB3D}"/>
              </a:ext>
            </a:extLst>
          </p:cNvPr>
          <p:cNvGraphicFramePr>
            <a:graphicFrameLocks noGrp="1"/>
          </p:cNvGraphicFramePr>
          <p:nvPr>
            <p:ph sz="half" idx="1"/>
            <p:extLst>
              <p:ext uri="{D42A27DB-BD31-4B8C-83A1-F6EECF244321}">
                <p14:modId xmlns:p14="http://schemas.microsoft.com/office/powerpoint/2010/main" val="3627101920"/>
              </p:ext>
            </p:extLst>
          </p:nvPr>
        </p:nvGraphicFramePr>
        <p:xfrm>
          <a:off x="6251275" y="1295400"/>
          <a:ext cx="4988225"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8755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6866BF-907B-F3CF-1C75-682CE4654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6A0EBA-CF02-9F8F-3400-6D3324AA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5400" y="952500"/>
            <a:ext cx="9601200" cy="1224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FFB9FC-0E48-D663-3F3F-290DF50FD5F6}"/>
              </a:ext>
            </a:extLst>
          </p:cNvPr>
          <p:cNvSpPr>
            <a:spLocks noGrp="1"/>
          </p:cNvSpPr>
          <p:nvPr>
            <p:ph type="title"/>
          </p:nvPr>
        </p:nvSpPr>
        <p:spPr>
          <a:xfrm>
            <a:off x="1372853" y="1225309"/>
            <a:ext cx="9446293" cy="678613"/>
          </a:xfrm>
        </p:spPr>
        <p:txBody>
          <a:bodyPr vert="horz" lIns="91440" tIns="45720" rIns="91440" bIns="45720" rtlCol="0" anchor="ctr">
            <a:normAutofit/>
          </a:bodyPr>
          <a:lstStyle/>
          <a:p>
            <a:r>
              <a:rPr lang="en-US" kern="1200" cap="all" spc="500" baseline="0">
                <a:solidFill>
                  <a:schemeClr val="tx1"/>
                </a:solidFill>
                <a:latin typeface="+mj-lt"/>
                <a:ea typeface="+mj-ea"/>
                <a:cs typeface="+mj-cs"/>
              </a:rPr>
              <a:t>Business Metric</a:t>
            </a:r>
          </a:p>
        </p:txBody>
      </p:sp>
      <p:sp>
        <p:nvSpPr>
          <p:cNvPr id="3" name="Content Placeholder 2">
            <a:extLst>
              <a:ext uri="{FF2B5EF4-FFF2-40B4-BE49-F238E27FC236}">
                <a16:creationId xmlns:a16="http://schemas.microsoft.com/office/drawing/2014/main" id="{6FCD81B7-5139-DC1B-5983-46893D0759F8}"/>
              </a:ext>
            </a:extLst>
          </p:cNvPr>
          <p:cNvSpPr>
            <a:spLocks/>
          </p:cNvSpPr>
          <p:nvPr/>
        </p:nvSpPr>
        <p:spPr>
          <a:xfrm>
            <a:off x="1372853" y="2449540"/>
            <a:ext cx="4951747" cy="4084609"/>
          </a:xfrm>
          <a:prstGeom prst="rect">
            <a:avLst/>
          </a:prstGeom>
        </p:spPr>
        <p:txBody>
          <a:bodyPr>
            <a:normAutofit/>
          </a:bodyPr>
          <a:lstStyle/>
          <a:p>
            <a:pPr defTabSz="813816">
              <a:lnSpc>
                <a:spcPct val="90000"/>
              </a:lnSpc>
              <a:spcAft>
                <a:spcPts val="600"/>
              </a:spcAft>
            </a:pPr>
            <a:r>
              <a:rPr lang="en-US" sz="2000" b="1" kern="1200" dirty="0">
                <a:solidFill>
                  <a:schemeClr val="tx1"/>
                </a:solidFill>
                <a:latin typeface="+mn-lt"/>
                <a:ea typeface="+mn-ea"/>
                <a:cs typeface="+mn-cs"/>
              </a:rPr>
              <a:t>Average Revenue per Customer by Sales Method</a:t>
            </a:r>
          </a:p>
          <a:p>
            <a:pPr defTabSz="813816">
              <a:lnSpc>
                <a:spcPct val="90000"/>
              </a:lnSpc>
              <a:spcAft>
                <a:spcPts val="600"/>
              </a:spcAft>
            </a:pPr>
            <a:endParaRPr lang="en-US" sz="2000" b="1" kern="1200" dirty="0">
              <a:solidFill>
                <a:schemeClr val="tx1"/>
              </a:solidFill>
              <a:latin typeface="+mn-lt"/>
              <a:ea typeface="+mn-ea"/>
              <a:cs typeface="+mn-cs"/>
            </a:endParaRPr>
          </a:p>
          <a:p>
            <a:pPr defTabSz="813816">
              <a:lnSpc>
                <a:spcPct val="90000"/>
              </a:lnSpc>
              <a:spcAft>
                <a:spcPts val="600"/>
              </a:spcAft>
            </a:pPr>
            <a:r>
              <a:rPr lang="en-US" sz="2000" kern="1200" dirty="0">
                <a:solidFill>
                  <a:schemeClr val="tx1"/>
                </a:solidFill>
                <a:latin typeface="+mn-lt"/>
                <a:ea typeface="+mn-ea"/>
                <a:cs typeface="+mn-cs"/>
              </a:rPr>
              <a:t>It measures the effectiveness of each sales approach ("Email," "Call," and "Email + Call") in terms of revenue contribution per customer.</a:t>
            </a:r>
          </a:p>
          <a:p>
            <a:pPr defTabSz="813816">
              <a:lnSpc>
                <a:spcPct val="90000"/>
              </a:lnSpc>
              <a:spcAft>
                <a:spcPts val="600"/>
              </a:spcAft>
            </a:pPr>
            <a:endParaRPr lang="en-US" sz="2000" kern="1200" dirty="0">
              <a:solidFill>
                <a:schemeClr val="tx1"/>
              </a:solidFill>
              <a:latin typeface="+mn-lt"/>
              <a:ea typeface="+mn-ea"/>
              <a:cs typeface="+mn-cs"/>
            </a:endParaRPr>
          </a:p>
          <a:p>
            <a:pPr defTabSz="813816">
              <a:lnSpc>
                <a:spcPct val="90000"/>
              </a:lnSpc>
              <a:spcAft>
                <a:spcPts val="600"/>
              </a:spcAft>
            </a:pPr>
            <a:r>
              <a:rPr lang="en-US" sz="2000" dirty="0"/>
              <a:t>Can be a </a:t>
            </a:r>
            <a:r>
              <a:rPr lang="en-US" sz="2000" kern="1200" dirty="0">
                <a:solidFill>
                  <a:schemeClr val="tx1"/>
                </a:solidFill>
                <a:latin typeface="+mn-lt"/>
                <a:ea typeface="+mn-ea"/>
                <a:cs typeface="+mn-cs"/>
              </a:rPr>
              <a:t>baseline to choose the right sales approach, set performance targets, monitor changes in revenue in subsequent weeks or future marketing campaigns.</a:t>
            </a:r>
            <a:endParaRPr lang="en-GB" sz="2000" dirty="0"/>
          </a:p>
        </p:txBody>
      </p:sp>
      <p:sp>
        <p:nvSpPr>
          <p:cNvPr id="4" name="Content Placeholder 3">
            <a:extLst>
              <a:ext uri="{FF2B5EF4-FFF2-40B4-BE49-F238E27FC236}">
                <a16:creationId xmlns:a16="http://schemas.microsoft.com/office/drawing/2014/main" id="{5783ADDD-EFF3-B982-905E-4AC6DF67E544}"/>
              </a:ext>
            </a:extLst>
          </p:cNvPr>
          <p:cNvSpPr>
            <a:spLocks/>
          </p:cNvSpPr>
          <p:nvPr/>
        </p:nvSpPr>
        <p:spPr>
          <a:xfrm>
            <a:off x="6995516" y="3429000"/>
            <a:ext cx="3901084" cy="1577835"/>
          </a:xfrm>
          <a:prstGeom prst="rect">
            <a:avLst/>
          </a:prstGeom>
        </p:spPr>
        <p:txBody>
          <a:bodyPr>
            <a:normAutofit lnSpcReduction="10000"/>
          </a:bodyPr>
          <a:lstStyle/>
          <a:p>
            <a:pPr defTabSz="813816">
              <a:spcAft>
                <a:spcPts val="600"/>
              </a:spcAft>
            </a:pPr>
            <a:r>
              <a:rPr lang="en-US" kern="1200" dirty="0">
                <a:solidFill>
                  <a:schemeClr val="tx1"/>
                </a:solidFill>
                <a:latin typeface="+mn-lt"/>
                <a:ea typeface="+mn-ea"/>
                <a:cs typeface="+mn-cs"/>
              </a:rPr>
              <a:t>Initial Values:</a:t>
            </a:r>
          </a:p>
          <a:p>
            <a:pPr marL="406908" lvl="1" defTabSz="813816">
              <a:spcAft>
                <a:spcPts val="600"/>
              </a:spcAft>
            </a:pPr>
            <a:r>
              <a:rPr lang="en-US" kern="1200" dirty="0">
                <a:solidFill>
                  <a:schemeClr val="tx1"/>
                </a:solidFill>
                <a:latin typeface="+mn-lt"/>
                <a:ea typeface="+mn-ea"/>
                <a:cs typeface="+mn-cs"/>
              </a:rPr>
              <a:t>Email + Call: $170.88 per customer</a:t>
            </a:r>
          </a:p>
          <a:p>
            <a:pPr marL="406908" lvl="1" defTabSz="813816">
              <a:spcAft>
                <a:spcPts val="600"/>
              </a:spcAft>
            </a:pPr>
            <a:r>
              <a:rPr lang="en-US" kern="1200" dirty="0">
                <a:solidFill>
                  <a:schemeClr val="tx1"/>
                </a:solidFill>
                <a:latin typeface="+mn-lt"/>
                <a:ea typeface="+mn-ea"/>
                <a:cs typeface="+mn-cs"/>
              </a:rPr>
              <a:t>Email: $96.57 per customer</a:t>
            </a:r>
          </a:p>
          <a:p>
            <a:pPr marL="406908" lvl="1" defTabSz="813816">
              <a:spcAft>
                <a:spcPts val="600"/>
              </a:spcAft>
            </a:pPr>
            <a:r>
              <a:rPr lang="en-US" kern="1200" dirty="0">
                <a:solidFill>
                  <a:schemeClr val="tx1"/>
                </a:solidFill>
                <a:latin typeface="+mn-lt"/>
                <a:ea typeface="+mn-ea"/>
                <a:cs typeface="+mn-cs"/>
              </a:rPr>
              <a:t>Call: $49.13 per customer</a:t>
            </a:r>
            <a:endParaRPr lang="en-GB" dirty="0"/>
          </a:p>
        </p:txBody>
      </p:sp>
    </p:spTree>
    <p:extLst>
      <p:ext uri="{BB962C8B-B14F-4D97-AF65-F5344CB8AC3E}">
        <p14:creationId xmlns:p14="http://schemas.microsoft.com/office/powerpoint/2010/main" val="3329594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070D-0413-730F-D2FC-0709416107D4}"/>
              </a:ext>
            </a:extLst>
          </p:cNvPr>
          <p:cNvSpPr>
            <a:spLocks noGrp="1"/>
          </p:cNvSpPr>
          <p:nvPr>
            <p:ph type="title"/>
          </p:nvPr>
        </p:nvSpPr>
        <p:spPr/>
        <p:txBody>
          <a:bodyPr/>
          <a:lstStyle/>
          <a:p>
            <a:r>
              <a:rPr lang="en-GB" dirty="0"/>
              <a:t>Recommendations</a:t>
            </a:r>
          </a:p>
        </p:txBody>
      </p:sp>
      <p:graphicFrame>
        <p:nvGraphicFramePr>
          <p:cNvPr id="7" name="Content Placeholder 2">
            <a:extLst>
              <a:ext uri="{FF2B5EF4-FFF2-40B4-BE49-F238E27FC236}">
                <a16:creationId xmlns:a16="http://schemas.microsoft.com/office/drawing/2014/main" id="{83A71F72-03AE-CBC3-856B-871EE5B53664}"/>
              </a:ext>
            </a:extLst>
          </p:cNvPr>
          <p:cNvGraphicFramePr>
            <a:graphicFrameLocks noGrp="1"/>
          </p:cNvGraphicFramePr>
          <p:nvPr>
            <p:ph sz="half" idx="1"/>
            <p:extLst>
              <p:ext uri="{D42A27DB-BD31-4B8C-83A1-F6EECF244321}">
                <p14:modId xmlns:p14="http://schemas.microsoft.com/office/powerpoint/2010/main" val="682345447"/>
              </p:ext>
            </p:extLst>
          </p:nvPr>
        </p:nvGraphicFramePr>
        <p:xfrm>
          <a:off x="1295400" y="2260121"/>
          <a:ext cx="9714721" cy="3656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1365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E4A9D4-0A7C-21C2-C565-7DA5B37A4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00" y="952500"/>
            <a:ext cx="10287000"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046283-C0C5-0887-0FAE-EFFCEDF08FE4}"/>
              </a:ext>
            </a:extLst>
          </p:cNvPr>
          <p:cNvSpPr>
            <a:spLocks noGrp="1"/>
          </p:cNvSpPr>
          <p:nvPr>
            <p:ph type="title"/>
          </p:nvPr>
        </p:nvSpPr>
        <p:spPr>
          <a:xfrm>
            <a:off x="1091907" y="1304732"/>
            <a:ext cx="4553363" cy="1735346"/>
          </a:xfrm>
        </p:spPr>
        <p:txBody>
          <a:bodyPr anchor="ctr">
            <a:normAutofit/>
          </a:bodyPr>
          <a:lstStyle/>
          <a:p>
            <a:r>
              <a:rPr lang="en-GB" dirty="0"/>
              <a:t>Table of contents</a:t>
            </a:r>
          </a:p>
        </p:txBody>
      </p:sp>
      <p:graphicFrame>
        <p:nvGraphicFramePr>
          <p:cNvPr id="7" name="Content Placeholder 2">
            <a:extLst>
              <a:ext uri="{FF2B5EF4-FFF2-40B4-BE49-F238E27FC236}">
                <a16:creationId xmlns:a16="http://schemas.microsoft.com/office/drawing/2014/main" id="{A23BEA34-B4F1-FF6B-908D-95A6F7BA28FF}"/>
              </a:ext>
            </a:extLst>
          </p:cNvPr>
          <p:cNvGraphicFramePr>
            <a:graphicFrameLocks noGrp="1"/>
          </p:cNvGraphicFramePr>
          <p:nvPr>
            <p:ph idx="1"/>
            <p:extLst>
              <p:ext uri="{D42A27DB-BD31-4B8C-83A1-F6EECF244321}">
                <p14:modId xmlns:p14="http://schemas.microsoft.com/office/powerpoint/2010/main" val="639744840"/>
              </p:ext>
            </p:extLst>
          </p:nvPr>
        </p:nvGraphicFramePr>
        <p:xfrm>
          <a:off x="6096000" y="1380226"/>
          <a:ext cx="4692770" cy="405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8564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6866BF-907B-F3CF-1C75-682CE4654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6A0EBA-CF02-9F8F-3400-6D3324AA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5400" y="952500"/>
            <a:ext cx="9601200" cy="1224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2DCB8-941B-D611-69BB-335D96223B30}"/>
              </a:ext>
            </a:extLst>
          </p:cNvPr>
          <p:cNvSpPr>
            <a:spLocks noGrp="1"/>
          </p:cNvSpPr>
          <p:nvPr>
            <p:ph type="title"/>
          </p:nvPr>
        </p:nvSpPr>
        <p:spPr>
          <a:xfrm>
            <a:off x="1372853" y="1225309"/>
            <a:ext cx="9446293" cy="678613"/>
          </a:xfrm>
        </p:spPr>
        <p:txBody>
          <a:bodyPr vert="horz" lIns="91440" tIns="45720" rIns="91440" bIns="45720" rtlCol="0" anchor="ctr">
            <a:normAutofit/>
          </a:bodyPr>
          <a:lstStyle/>
          <a:p>
            <a:r>
              <a:rPr lang="en-US" kern="1200" cap="all" spc="500" baseline="0" dirty="0">
                <a:solidFill>
                  <a:schemeClr val="tx1"/>
                </a:solidFill>
                <a:latin typeface="+mj-lt"/>
                <a:ea typeface="+mj-ea"/>
                <a:cs typeface="+mj-cs"/>
              </a:rPr>
              <a:t>Introduction</a:t>
            </a:r>
          </a:p>
        </p:txBody>
      </p:sp>
      <p:sp>
        <p:nvSpPr>
          <p:cNvPr id="3" name="Content Placeholder 2">
            <a:extLst>
              <a:ext uri="{FF2B5EF4-FFF2-40B4-BE49-F238E27FC236}">
                <a16:creationId xmlns:a16="http://schemas.microsoft.com/office/drawing/2014/main" id="{5F76A29A-7B57-B9C6-5D34-EFF79CDBC575}"/>
              </a:ext>
            </a:extLst>
          </p:cNvPr>
          <p:cNvSpPr>
            <a:spLocks/>
          </p:cNvSpPr>
          <p:nvPr/>
        </p:nvSpPr>
        <p:spPr>
          <a:xfrm>
            <a:off x="1673998" y="2877628"/>
            <a:ext cx="3037415" cy="2553425"/>
          </a:xfrm>
          <a:prstGeom prst="rect">
            <a:avLst/>
          </a:prstGeom>
        </p:spPr>
        <p:txBody>
          <a:bodyPr>
            <a:normAutofit/>
          </a:bodyPr>
          <a:lstStyle/>
          <a:p>
            <a:pPr defTabSz="630936">
              <a:spcAft>
                <a:spcPts val="600"/>
              </a:spcAft>
            </a:pPr>
            <a:r>
              <a:rPr lang="en-US" sz="1400" b="1" i="1" kern="1200" dirty="0">
                <a:solidFill>
                  <a:schemeClr val="tx1"/>
                </a:solidFill>
                <a:ea typeface="+mn-ea"/>
                <a:cs typeface="+mn-cs"/>
              </a:rPr>
              <a:t>Pens and Printers </a:t>
            </a:r>
            <a:r>
              <a:rPr lang="en-US" sz="1400" kern="1200" dirty="0">
                <a:solidFill>
                  <a:schemeClr val="tx1"/>
                </a:solidFill>
                <a:ea typeface="+mn-ea"/>
                <a:cs typeface="+mn-cs"/>
              </a:rPr>
              <a:t>was founded in 1984 and provides high quality office products to large organizations.</a:t>
            </a:r>
          </a:p>
          <a:p>
            <a:pPr defTabSz="630936">
              <a:spcAft>
                <a:spcPts val="600"/>
              </a:spcAft>
            </a:pPr>
            <a:r>
              <a:rPr lang="en-US" sz="1400" kern="1200" dirty="0">
                <a:solidFill>
                  <a:schemeClr val="tx1"/>
                </a:solidFill>
                <a:ea typeface="+mn-ea"/>
                <a:cs typeface="+mn-cs"/>
              </a:rPr>
              <a:t>Pens and Printers is a trusted provider of everything from pens and notebooks to desk chairs and monitors. They don’t produce their own products but sell those made by other companies.</a:t>
            </a:r>
            <a:endParaRPr lang="en-GB" sz="2000" dirty="0"/>
          </a:p>
        </p:txBody>
      </p:sp>
      <p:sp>
        <p:nvSpPr>
          <p:cNvPr id="8" name="Content Placeholder 3">
            <a:extLst>
              <a:ext uri="{FF2B5EF4-FFF2-40B4-BE49-F238E27FC236}">
                <a16:creationId xmlns:a16="http://schemas.microsoft.com/office/drawing/2014/main" id="{45C5831A-58DE-6746-792E-D99F291DA5DB}"/>
              </a:ext>
            </a:extLst>
          </p:cNvPr>
          <p:cNvSpPr>
            <a:spLocks/>
          </p:cNvSpPr>
          <p:nvPr/>
        </p:nvSpPr>
        <p:spPr>
          <a:xfrm>
            <a:off x="5700367" y="2877628"/>
            <a:ext cx="4817635" cy="3279475"/>
          </a:xfrm>
          <a:prstGeom prst="rect">
            <a:avLst/>
          </a:prstGeom>
        </p:spPr>
        <p:txBody>
          <a:bodyPr>
            <a:normAutofit/>
          </a:bodyPr>
          <a:lstStyle/>
          <a:p>
            <a:pPr defTabSz="630936">
              <a:spcAft>
                <a:spcPts val="600"/>
              </a:spcAft>
            </a:pPr>
            <a:r>
              <a:rPr lang="nl-NL" sz="1400" b="1" kern="1200" dirty="0">
                <a:solidFill>
                  <a:schemeClr val="tx1"/>
                </a:solidFill>
                <a:latin typeface="+mn-lt"/>
                <a:ea typeface="+mn-ea"/>
                <a:cs typeface="+mn-cs"/>
              </a:rPr>
              <a:t>New Product Sales </a:t>
            </a:r>
            <a:r>
              <a:rPr lang="nl-NL" sz="1400" b="1" kern="1200" dirty="0" err="1">
                <a:solidFill>
                  <a:schemeClr val="tx1"/>
                </a:solidFill>
                <a:latin typeface="+mn-lt"/>
                <a:ea typeface="+mn-ea"/>
                <a:cs typeface="+mn-cs"/>
              </a:rPr>
              <a:t>Methods</a:t>
            </a:r>
            <a:r>
              <a:rPr lang="nl-NL" sz="1400" kern="1200" dirty="0">
                <a:solidFill>
                  <a:schemeClr val="tx1"/>
                </a:solidFill>
                <a:latin typeface="+mn-lt"/>
                <a:ea typeface="+mn-ea"/>
                <a:cs typeface="+mn-cs"/>
              </a:rPr>
              <a:t>:</a:t>
            </a:r>
          </a:p>
          <a:p>
            <a:pPr defTabSz="630936">
              <a:spcAft>
                <a:spcPts val="600"/>
              </a:spcAft>
            </a:pPr>
            <a:r>
              <a:rPr lang="en-US" sz="1400" kern="1200" dirty="0">
                <a:solidFill>
                  <a:schemeClr val="tx1"/>
                </a:solidFill>
                <a:latin typeface="+mn-lt"/>
                <a:ea typeface="+mn-ea"/>
                <a:cs typeface="+mn-cs"/>
              </a:rPr>
              <a:t>Six weeks ago they launched a new line of office stationery. Three different sales strategies were tested for this</a:t>
            </a:r>
            <a:r>
              <a:rPr lang="en-US" sz="1400" dirty="0"/>
              <a:t>.</a:t>
            </a:r>
            <a:endParaRPr lang="en-US" sz="1400" kern="1200" dirty="0">
              <a:solidFill>
                <a:schemeClr val="tx1"/>
              </a:solidFill>
              <a:latin typeface="+mn-lt"/>
              <a:ea typeface="+mn-ea"/>
              <a:cs typeface="+mn-cs"/>
            </a:endParaRPr>
          </a:p>
          <a:p>
            <a:pPr marL="342900" indent="-342900" defTabSz="630936">
              <a:spcAft>
                <a:spcPts val="600"/>
              </a:spcAft>
              <a:buFont typeface="+mj-lt"/>
              <a:buAutoNum type="arabicPeriod"/>
            </a:pPr>
            <a:r>
              <a:rPr lang="en-US" sz="1600" b="1" kern="1200" dirty="0">
                <a:solidFill>
                  <a:schemeClr val="tx1"/>
                </a:solidFill>
                <a:latin typeface="+mn-lt"/>
                <a:ea typeface="+mn-ea"/>
                <a:cs typeface="+mn-cs"/>
              </a:rPr>
              <a:t>Email</a:t>
            </a:r>
            <a:r>
              <a:rPr lang="en-US" sz="1600" kern="1200" dirty="0">
                <a:solidFill>
                  <a:schemeClr val="tx1"/>
                </a:solidFill>
                <a:latin typeface="+mn-lt"/>
                <a:ea typeface="+mn-ea"/>
                <a:cs typeface="+mn-cs"/>
              </a:rPr>
              <a:t>: 1</a:t>
            </a:r>
            <a:r>
              <a:rPr lang="en-US" sz="1600" kern="1200" baseline="30000" dirty="0">
                <a:solidFill>
                  <a:schemeClr val="tx1"/>
                </a:solidFill>
                <a:latin typeface="+mn-lt"/>
                <a:ea typeface="+mn-ea"/>
                <a:cs typeface="+mn-cs"/>
              </a:rPr>
              <a:t>st</a:t>
            </a:r>
            <a:r>
              <a:rPr lang="en-US" sz="1600" kern="1200" dirty="0">
                <a:solidFill>
                  <a:schemeClr val="tx1"/>
                </a:solidFill>
                <a:latin typeface="+mn-lt"/>
                <a:ea typeface="+mn-ea"/>
                <a:cs typeface="+mn-cs"/>
              </a:rPr>
              <a:t> week and 3 weeks later.</a:t>
            </a:r>
          </a:p>
          <a:p>
            <a:pPr lvl="1" defTabSz="630936">
              <a:spcAft>
                <a:spcPts val="600"/>
              </a:spcAft>
            </a:pPr>
            <a:r>
              <a:rPr lang="en-US" sz="1600" kern="1200" dirty="0">
                <a:solidFill>
                  <a:schemeClr val="tx1"/>
                </a:solidFill>
                <a:latin typeface="+mn-lt"/>
                <a:ea typeface="+mn-ea"/>
                <a:cs typeface="+mn-cs"/>
              </a:rPr>
              <a:t>This required very little work for the team.</a:t>
            </a:r>
          </a:p>
          <a:p>
            <a:pPr marL="342900" indent="-342900" defTabSz="630936">
              <a:spcAft>
                <a:spcPts val="600"/>
              </a:spcAft>
              <a:buFont typeface="+mj-lt"/>
              <a:buAutoNum type="arabicPeriod"/>
            </a:pPr>
            <a:r>
              <a:rPr lang="en-US" sz="1600" b="1" kern="1200" dirty="0">
                <a:solidFill>
                  <a:schemeClr val="tx1"/>
                </a:solidFill>
                <a:latin typeface="+mn-lt"/>
                <a:ea typeface="+mn-ea"/>
                <a:cs typeface="+mn-cs"/>
              </a:rPr>
              <a:t>Call</a:t>
            </a:r>
            <a:r>
              <a:rPr lang="en-US" sz="1600" kern="1200" dirty="0">
                <a:solidFill>
                  <a:schemeClr val="tx1"/>
                </a:solidFill>
                <a:latin typeface="+mn-lt"/>
                <a:ea typeface="+mn-ea"/>
                <a:cs typeface="+mn-cs"/>
              </a:rPr>
              <a:t>: ~ 30 min per customer.</a:t>
            </a:r>
          </a:p>
          <a:p>
            <a:pPr marL="342900" indent="-342900" defTabSz="630936">
              <a:spcAft>
                <a:spcPts val="600"/>
              </a:spcAft>
              <a:buFont typeface="+mj-lt"/>
              <a:buAutoNum type="arabicPeriod"/>
            </a:pPr>
            <a:r>
              <a:rPr lang="en-US" sz="1600" b="1" kern="1200" dirty="0">
                <a:solidFill>
                  <a:schemeClr val="tx1"/>
                </a:solidFill>
                <a:latin typeface="+mn-lt"/>
                <a:ea typeface="+mn-ea"/>
                <a:cs typeface="+mn-cs"/>
              </a:rPr>
              <a:t>Email and Call</a:t>
            </a:r>
            <a:r>
              <a:rPr lang="en-US" sz="1600" kern="1200" dirty="0">
                <a:solidFill>
                  <a:schemeClr val="tx1"/>
                </a:solidFill>
                <a:latin typeface="+mn-lt"/>
                <a:ea typeface="+mn-ea"/>
                <a:cs typeface="+mn-cs"/>
              </a:rPr>
              <a:t>: an email in the 1</a:t>
            </a:r>
            <a:r>
              <a:rPr lang="en-US" sz="1600" kern="1200" baseline="30000" dirty="0">
                <a:solidFill>
                  <a:schemeClr val="tx1"/>
                </a:solidFill>
                <a:latin typeface="+mn-lt"/>
                <a:ea typeface="+mn-ea"/>
                <a:cs typeface="+mn-cs"/>
              </a:rPr>
              <a:t>st</a:t>
            </a:r>
            <a:r>
              <a:rPr lang="en-US" sz="1600" kern="1200" dirty="0">
                <a:solidFill>
                  <a:schemeClr val="tx1"/>
                </a:solidFill>
                <a:latin typeface="+mn-lt"/>
                <a:ea typeface="+mn-ea"/>
                <a:cs typeface="+mn-cs"/>
              </a:rPr>
              <a:t> week and a call in the 2</a:t>
            </a:r>
            <a:r>
              <a:rPr lang="en-US" sz="1600" kern="1200" baseline="30000" dirty="0">
                <a:solidFill>
                  <a:schemeClr val="tx1"/>
                </a:solidFill>
                <a:latin typeface="+mn-lt"/>
                <a:ea typeface="+mn-ea"/>
                <a:cs typeface="+mn-cs"/>
              </a:rPr>
              <a:t>nd</a:t>
            </a:r>
            <a:r>
              <a:rPr lang="en-US" sz="1600" kern="1200" dirty="0">
                <a:solidFill>
                  <a:schemeClr val="tx1"/>
                </a:solidFill>
                <a:latin typeface="+mn-lt"/>
                <a:ea typeface="+mn-ea"/>
                <a:cs typeface="+mn-cs"/>
              </a:rPr>
              <a:t> week.</a:t>
            </a:r>
          </a:p>
          <a:p>
            <a:pPr lvl="1" defTabSz="630936">
              <a:spcAft>
                <a:spcPts val="600"/>
              </a:spcAft>
            </a:pPr>
            <a:r>
              <a:rPr lang="en-US" sz="1600" kern="1200" dirty="0">
                <a:solidFill>
                  <a:schemeClr val="tx1"/>
                </a:solidFill>
                <a:latin typeface="+mn-lt"/>
                <a:ea typeface="+mn-ea"/>
                <a:cs typeface="+mn-cs"/>
              </a:rPr>
              <a:t>The email required little work from the team, the call was ~ 10 min per customer.</a:t>
            </a:r>
            <a:endParaRPr lang="en-GB" sz="2400" dirty="0"/>
          </a:p>
        </p:txBody>
      </p:sp>
    </p:spTree>
    <p:extLst>
      <p:ext uri="{BB962C8B-B14F-4D97-AF65-F5344CB8AC3E}">
        <p14:creationId xmlns:p14="http://schemas.microsoft.com/office/powerpoint/2010/main" val="3904860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6866BF-907B-F3CF-1C75-682CE4654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36A0EBA-CF02-9F8F-3400-6D3324AA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5400" y="952500"/>
            <a:ext cx="9601200" cy="1224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645499-CD40-2521-74D1-6C149A7E6B41}"/>
              </a:ext>
            </a:extLst>
          </p:cNvPr>
          <p:cNvSpPr>
            <a:spLocks noGrp="1"/>
          </p:cNvSpPr>
          <p:nvPr>
            <p:ph type="title"/>
          </p:nvPr>
        </p:nvSpPr>
        <p:spPr>
          <a:xfrm>
            <a:off x="1372853" y="1225309"/>
            <a:ext cx="9446293" cy="678613"/>
          </a:xfrm>
        </p:spPr>
        <p:txBody>
          <a:bodyPr vert="horz" lIns="91440" tIns="45720" rIns="91440" bIns="45720" rtlCol="0" anchor="ctr">
            <a:normAutofit/>
          </a:bodyPr>
          <a:lstStyle/>
          <a:p>
            <a:r>
              <a:rPr lang="en-US" kern="1200" cap="all" spc="500" baseline="0" dirty="0">
                <a:solidFill>
                  <a:schemeClr val="tx1"/>
                </a:solidFill>
                <a:latin typeface="+mj-lt"/>
                <a:ea typeface="+mj-ea"/>
                <a:cs typeface="+mj-cs"/>
              </a:rPr>
              <a:t>Business Goals</a:t>
            </a:r>
          </a:p>
        </p:txBody>
      </p:sp>
      <p:graphicFrame>
        <p:nvGraphicFramePr>
          <p:cNvPr id="5" name="Content Placeholder 2">
            <a:extLst>
              <a:ext uri="{FF2B5EF4-FFF2-40B4-BE49-F238E27FC236}">
                <a16:creationId xmlns:a16="http://schemas.microsoft.com/office/drawing/2014/main" id="{3F6F4AFB-BFC8-1E0E-34B7-DB7AF355DD9B}"/>
              </a:ext>
            </a:extLst>
          </p:cNvPr>
          <p:cNvGraphicFramePr>
            <a:graphicFrameLocks noGrp="1"/>
          </p:cNvGraphicFramePr>
          <p:nvPr>
            <p:ph sz="half" idx="1"/>
            <p:extLst>
              <p:ext uri="{D42A27DB-BD31-4B8C-83A1-F6EECF244321}">
                <p14:modId xmlns:p14="http://schemas.microsoft.com/office/powerpoint/2010/main" val="2796600853"/>
              </p:ext>
            </p:extLst>
          </p:nvPr>
        </p:nvGraphicFramePr>
        <p:xfrm>
          <a:off x="1295400" y="2687682"/>
          <a:ext cx="9601200" cy="3279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2501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3C10-ECDD-07CC-E661-6257D20F84DE}"/>
              </a:ext>
            </a:extLst>
          </p:cNvPr>
          <p:cNvSpPr>
            <a:spLocks noGrp="1"/>
          </p:cNvSpPr>
          <p:nvPr>
            <p:ph type="title"/>
          </p:nvPr>
        </p:nvSpPr>
        <p:spPr/>
        <p:txBody>
          <a:bodyPr/>
          <a:lstStyle/>
          <a:p>
            <a:r>
              <a:rPr lang="en-GB" dirty="0"/>
              <a:t>Dataset</a:t>
            </a:r>
          </a:p>
        </p:txBody>
      </p:sp>
      <p:sp>
        <p:nvSpPr>
          <p:cNvPr id="3" name="Content Placeholder 2">
            <a:extLst>
              <a:ext uri="{FF2B5EF4-FFF2-40B4-BE49-F238E27FC236}">
                <a16:creationId xmlns:a16="http://schemas.microsoft.com/office/drawing/2014/main" id="{BF1853BC-88EA-C506-A5BD-13BB2346D566}"/>
              </a:ext>
            </a:extLst>
          </p:cNvPr>
          <p:cNvSpPr>
            <a:spLocks noGrp="1"/>
          </p:cNvSpPr>
          <p:nvPr>
            <p:ph sz="half" idx="1"/>
          </p:nvPr>
        </p:nvSpPr>
        <p:spPr/>
        <p:txBody>
          <a:bodyPr>
            <a:normAutofit/>
          </a:bodyPr>
          <a:lstStyle/>
          <a:p>
            <a:pPr marL="0" indent="0">
              <a:buNone/>
            </a:pPr>
            <a:r>
              <a:rPr lang="en-GB" dirty="0"/>
              <a:t>15000 rows, 8 columns</a:t>
            </a:r>
          </a:p>
          <a:p>
            <a:pPr lvl="1"/>
            <a:r>
              <a:rPr lang="en-US" sz="1500" dirty="0"/>
              <a:t>week</a:t>
            </a:r>
          </a:p>
          <a:p>
            <a:pPr lvl="1"/>
            <a:r>
              <a:rPr lang="en-US" sz="1500" dirty="0" err="1"/>
              <a:t>sales_method</a:t>
            </a:r>
            <a:endParaRPr lang="en-US" sz="1500" dirty="0"/>
          </a:p>
          <a:p>
            <a:pPr lvl="1"/>
            <a:r>
              <a:rPr lang="en-US" sz="1500" dirty="0" err="1"/>
              <a:t>customer_id</a:t>
            </a:r>
            <a:endParaRPr lang="en-US" sz="1500" dirty="0"/>
          </a:p>
          <a:p>
            <a:pPr lvl="1"/>
            <a:r>
              <a:rPr lang="en-US" sz="1500" dirty="0" err="1"/>
              <a:t>nb_sold</a:t>
            </a:r>
            <a:r>
              <a:rPr lang="en-US" sz="1500" dirty="0"/>
              <a:t> </a:t>
            </a:r>
            <a:r>
              <a:rPr lang="en-US" sz="1500" i="1" dirty="0"/>
              <a:t>(# of products sold)</a:t>
            </a:r>
          </a:p>
          <a:p>
            <a:pPr lvl="1"/>
            <a:r>
              <a:rPr lang="en-US" sz="1500" dirty="0"/>
              <a:t>revenue</a:t>
            </a:r>
          </a:p>
          <a:p>
            <a:pPr lvl="1"/>
            <a:r>
              <a:rPr lang="en-US" sz="1500" dirty="0" err="1"/>
              <a:t>years_as_customer</a:t>
            </a:r>
            <a:endParaRPr lang="en-US" sz="1500" dirty="0"/>
          </a:p>
          <a:p>
            <a:pPr lvl="1"/>
            <a:r>
              <a:rPr lang="en-US" sz="1500" dirty="0" err="1"/>
              <a:t>nb_site_visits</a:t>
            </a:r>
            <a:r>
              <a:rPr lang="en-US" sz="1500" dirty="0"/>
              <a:t> </a:t>
            </a:r>
            <a:r>
              <a:rPr lang="en-US" sz="1500" i="1" dirty="0"/>
              <a:t>(# of site visits)</a:t>
            </a:r>
          </a:p>
          <a:p>
            <a:pPr lvl="1"/>
            <a:r>
              <a:rPr lang="en-US" sz="1500" dirty="0"/>
              <a:t>state</a:t>
            </a:r>
            <a:endParaRPr lang="en-GB" sz="1500" dirty="0"/>
          </a:p>
        </p:txBody>
      </p:sp>
      <p:sp>
        <p:nvSpPr>
          <p:cNvPr id="4" name="Content Placeholder 3">
            <a:extLst>
              <a:ext uri="{FF2B5EF4-FFF2-40B4-BE49-F238E27FC236}">
                <a16:creationId xmlns:a16="http://schemas.microsoft.com/office/drawing/2014/main" id="{F046D052-1C6C-654B-B389-9746FA6B8DD2}"/>
              </a:ext>
            </a:extLst>
          </p:cNvPr>
          <p:cNvSpPr>
            <a:spLocks noGrp="1"/>
          </p:cNvSpPr>
          <p:nvPr>
            <p:ph sz="half" idx="2"/>
          </p:nvPr>
        </p:nvSpPr>
        <p:spPr/>
        <p:txBody>
          <a:bodyPr>
            <a:normAutofit/>
          </a:bodyPr>
          <a:lstStyle/>
          <a:p>
            <a:pPr marL="0" indent="0">
              <a:buNone/>
            </a:pPr>
            <a:r>
              <a:rPr lang="en-GB" dirty="0"/>
              <a:t>Only 3 variables need cleaning:</a:t>
            </a:r>
          </a:p>
          <a:p>
            <a:pPr lvl="1"/>
            <a:r>
              <a:rPr lang="en-US" dirty="0" err="1"/>
              <a:t>sales_method</a:t>
            </a:r>
            <a:endParaRPr lang="en-US" dirty="0"/>
          </a:p>
          <a:p>
            <a:pPr lvl="2"/>
            <a:r>
              <a:rPr lang="en-US" dirty="0"/>
              <a:t>Wrong data</a:t>
            </a:r>
          </a:p>
          <a:p>
            <a:pPr lvl="1"/>
            <a:r>
              <a:rPr lang="en-US" dirty="0"/>
              <a:t>revenue</a:t>
            </a:r>
          </a:p>
          <a:p>
            <a:pPr lvl="2"/>
            <a:r>
              <a:rPr lang="en-US" dirty="0"/>
              <a:t>Missing values</a:t>
            </a:r>
          </a:p>
          <a:p>
            <a:pPr lvl="1"/>
            <a:r>
              <a:rPr lang="en-US" dirty="0" err="1"/>
              <a:t>years_as_customer</a:t>
            </a:r>
            <a:endParaRPr lang="en-US" dirty="0"/>
          </a:p>
          <a:p>
            <a:pPr lvl="2"/>
            <a:r>
              <a:rPr lang="en-US" dirty="0"/>
              <a:t>Wrong data</a:t>
            </a:r>
          </a:p>
          <a:p>
            <a:pPr marL="0" indent="0">
              <a:buNone/>
            </a:pPr>
            <a:r>
              <a:rPr lang="en-US" dirty="0"/>
              <a:t>Dataset after cleaning and validating: 14,998 rows and 8 columns.</a:t>
            </a:r>
            <a:endParaRPr lang="en-GB" dirty="0"/>
          </a:p>
        </p:txBody>
      </p:sp>
    </p:spTree>
    <p:extLst>
      <p:ext uri="{BB962C8B-B14F-4D97-AF65-F5344CB8AC3E}">
        <p14:creationId xmlns:p14="http://schemas.microsoft.com/office/powerpoint/2010/main" val="410584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0CCD56-C12A-7636-D7A1-B201A297A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B0AF32C-295D-E7E9-86B7-B77B5747B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2905" y="953965"/>
            <a:ext cx="9280223" cy="49515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335DB8-6F50-F987-9E5B-802EA278ACF0}"/>
              </a:ext>
            </a:extLst>
          </p:cNvPr>
          <p:cNvSpPr>
            <a:spLocks noGrp="1"/>
          </p:cNvSpPr>
          <p:nvPr>
            <p:ph type="title"/>
          </p:nvPr>
        </p:nvSpPr>
        <p:spPr>
          <a:xfrm>
            <a:off x="1389196" y="2191638"/>
            <a:ext cx="5278651" cy="1817298"/>
          </a:xfrm>
        </p:spPr>
        <p:txBody>
          <a:bodyPr vert="horz" lIns="91440" tIns="45720" rIns="91440" bIns="45720" rtlCol="0" anchor="b">
            <a:normAutofit/>
          </a:bodyPr>
          <a:lstStyle/>
          <a:p>
            <a:r>
              <a:rPr lang="en-US" spc="530" dirty="0"/>
              <a:t>Exploratory data analysis</a:t>
            </a:r>
          </a:p>
        </p:txBody>
      </p:sp>
      <p:pic>
        <p:nvPicPr>
          <p:cNvPr id="6" name="Graphic 5" descr="Magnifying glass">
            <a:extLst>
              <a:ext uri="{FF2B5EF4-FFF2-40B4-BE49-F238E27FC236}">
                <a16:creationId xmlns:a16="http://schemas.microsoft.com/office/drawing/2014/main" id="{862118DD-862C-79C8-48A9-124ED11EEF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3395" y="1675948"/>
            <a:ext cx="3506104" cy="3506104"/>
          </a:xfrm>
          <a:prstGeom prst="rect">
            <a:avLst/>
          </a:prstGeom>
        </p:spPr>
      </p:pic>
    </p:spTree>
    <p:extLst>
      <p:ext uri="{BB962C8B-B14F-4D97-AF65-F5344CB8AC3E}">
        <p14:creationId xmlns:p14="http://schemas.microsoft.com/office/powerpoint/2010/main" val="781380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20EC-9CBC-7978-DF91-DDAFD5EDE9EC}"/>
              </a:ext>
            </a:extLst>
          </p:cNvPr>
          <p:cNvSpPr>
            <a:spLocks noGrp="1"/>
          </p:cNvSpPr>
          <p:nvPr>
            <p:ph type="title"/>
          </p:nvPr>
        </p:nvSpPr>
        <p:spPr>
          <a:xfrm>
            <a:off x="725905" y="353679"/>
            <a:ext cx="9601200" cy="1309687"/>
          </a:xfrm>
        </p:spPr>
        <p:txBody>
          <a:bodyPr/>
          <a:lstStyle/>
          <a:p>
            <a:r>
              <a:rPr lang="en-GB" dirty="0"/>
              <a:t>Number of customers</a:t>
            </a:r>
          </a:p>
        </p:txBody>
      </p:sp>
      <p:graphicFrame>
        <p:nvGraphicFramePr>
          <p:cNvPr id="8" name="Content Placeholder 7">
            <a:extLst>
              <a:ext uri="{FF2B5EF4-FFF2-40B4-BE49-F238E27FC236}">
                <a16:creationId xmlns:a16="http://schemas.microsoft.com/office/drawing/2014/main" id="{01EFF9AC-7107-60A4-291F-61BA1C16AF4A}"/>
              </a:ext>
            </a:extLst>
          </p:cNvPr>
          <p:cNvGraphicFramePr>
            <a:graphicFrameLocks noGrp="1"/>
          </p:cNvGraphicFramePr>
          <p:nvPr>
            <p:ph sz="half" idx="1"/>
            <p:extLst>
              <p:ext uri="{D42A27DB-BD31-4B8C-83A1-F6EECF244321}">
                <p14:modId xmlns:p14="http://schemas.microsoft.com/office/powerpoint/2010/main" val="1578342128"/>
              </p:ext>
            </p:extLst>
          </p:nvPr>
        </p:nvGraphicFramePr>
        <p:xfrm>
          <a:off x="2226678" y="1663366"/>
          <a:ext cx="7738644" cy="478564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191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119A92-1ECB-3DDE-60BA-480BCB1DE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32460" y="952500"/>
            <a:ext cx="5116040"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79BDF-BF19-9F37-C953-8AC407C8901E}"/>
              </a:ext>
            </a:extLst>
          </p:cNvPr>
          <p:cNvSpPr>
            <a:spLocks noGrp="1"/>
          </p:cNvSpPr>
          <p:nvPr>
            <p:ph type="title"/>
          </p:nvPr>
        </p:nvSpPr>
        <p:spPr>
          <a:xfrm>
            <a:off x="1932460" y="938455"/>
            <a:ext cx="5116040" cy="1139568"/>
          </a:xfrm>
        </p:spPr>
        <p:txBody>
          <a:bodyPr vert="horz" lIns="91440" tIns="45720" rIns="91440" bIns="45720" rtlCol="0" anchor="ctr">
            <a:normAutofit fontScale="90000"/>
          </a:bodyPr>
          <a:lstStyle/>
          <a:p>
            <a:r>
              <a:rPr lang="en-US" sz="3200" spc="530" dirty="0"/>
              <a:t>Revenue by sales approach</a:t>
            </a:r>
          </a:p>
        </p:txBody>
      </p:sp>
      <p:pic>
        <p:nvPicPr>
          <p:cNvPr id="8" name="Content Placeholder 7" descr="A diagram of a sales approach&#10;&#10;Description automatically generated with medium confidence">
            <a:extLst>
              <a:ext uri="{FF2B5EF4-FFF2-40B4-BE49-F238E27FC236}">
                <a16:creationId xmlns:a16="http://schemas.microsoft.com/office/drawing/2014/main" id="{05873600-A5F6-E7C8-E8CB-E5F4D93F276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98994" y="1589151"/>
            <a:ext cx="5093006" cy="3679697"/>
          </a:xfrm>
          <a:prstGeom prst="rect">
            <a:avLst/>
          </a:prstGeom>
        </p:spPr>
      </p:pic>
      <p:graphicFrame>
        <p:nvGraphicFramePr>
          <p:cNvPr id="11" name="Table 10">
            <a:extLst>
              <a:ext uri="{FF2B5EF4-FFF2-40B4-BE49-F238E27FC236}">
                <a16:creationId xmlns:a16="http://schemas.microsoft.com/office/drawing/2014/main" id="{F3A016B3-B74E-AA5C-2E68-6D7CB36A0ADA}"/>
              </a:ext>
            </a:extLst>
          </p:cNvPr>
          <p:cNvGraphicFramePr>
            <a:graphicFrameLocks noGrp="1"/>
          </p:cNvGraphicFramePr>
          <p:nvPr>
            <p:extLst>
              <p:ext uri="{D42A27DB-BD31-4B8C-83A1-F6EECF244321}">
                <p14:modId xmlns:p14="http://schemas.microsoft.com/office/powerpoint/2010/main" val="178287272"/>
              </p:ext>
            </p:extLst>
          </p:nvPr>
        </p:nvGraphicFramePr>
        <p:xfrm>
          <a:off x="1991043" y="2579295"/>
          <a:ext cx="4998873" cy="1483360"/>
        </p:xfrm>
        <a:graphic>
          <a:graphicData uri="http://schemas.openxmlformats.org/drawingml/2006/table">
            <a:tbl>
              <a:tblPr firstRow="1" bandRow="1">
                <a:tableStyleId>{5940675A-B579-460E-94D1-54222C63F5DA}</a:tableStyleId>
              </a:tblPr>
              <a:tblGrid>
                <a:gridCol w="1666291">
                  <a:extLst>
                    <a:ext uri="{9D8B030D-6E8A-4147-A177-3AD203B41FA5}">
                      <a16:colId xmlns:a16="http://schemas.microsoft.com/office/drawing/2014/main" val="1513464188"/>
                    </a:ext>
                  </a:extLst>
                </a:gridCol>
                <a:gridCol w="1666291">
                  <a:extLst>
                    <a:ext uri="{9D8B030D-6E8A-4147-A177-3AD203B41FA5}">
                      <a16:colId xmlns:a16="http://schemas.microsoft.com/office/drawing/2014/main" val="3180502391"/>
                    </a:ext>
                  </a:extLst>
                </a:gridCol>
                <a:gridCol w="1666291">
                  <a:extLst>
                    <a:ext uri="{9D8B030D-6E8A-4147-A177-3AD203B41FA5}">
                      <a16:colId xmlns:a16="http://schemas.microsoft.com/office/drawing/2014/main" val="1683307774"/>
                    </a:ext>
                  </a:extLst>
                </a:gridCol>
              </a:tblGrid>
              <a:tr h="370840">
                <a:tc>
                  <a:txBody>
                    <a:bodyPr/>
                    <a:lstStyle/>
                    <a:p>
                      <a:endParaRPr lang="en-GB" sz="1400" dirty="0"/>
                    </a:p>
                  </a:txBody>
                  <a:tcPr/>
                </a:tc>
                <a:tc>
                  <a:txBody>
                    <a:bodyPr/>
                    <a:lstStyle/>
                    <a:p>
                      <a:r>
                        <a:rPr lang="en-GB" sz="1400" dirty="0"/>
                        <a:t>Total</a:t>
                      </a:r>
                    </a:p>
                  </a:txBody>
                  <a:tcPr/>
                </a:tc>
                <a:tc>
                  <a:txBody>
                    <a:bodyPr/>
                    <a:lstStyle/>
                    <a:p>
                      <a:r>
                        <a:rPr lang="en-GB" sz="1400" dirty="0"/>
                        <a:t>Percentage</a:t>
                      </a:r>
                    </a:p>
                  </a:txBody>
                  <a:tcPr/>
                </a:tc>
                <a:extLst>
                  <a:ext uri="{0D108BD9-81ED-4DB2-BD59-A6C34878D82A}">
                    <a16:rowId xmlns:a16="http://schemas.microsoft.com/office/drawing/2014/main" val="3777775461"/>
                  </a:ext>
                </a:extLst>
              </a:tr>
              <a:tr h="370840">
                <a:tc>
                  <a:txBody>
                    <a:bodyPr/>
                    <a:lstStyle/>
                    <a:p>
                      <a:r>
                        <a:rPr lang="en-GB" sz="1400" dirty="0"/>
                        <a:t>Email</a:t>
                      </a:r>
                    </a:p>
                  </a:txBody>
                  <a:tcPr/>
                </a:tc>
                <a:tc>
                  <a:txBody>
                    <a:bodyPr/>
                    <a:lstStyle/>
                    <a:p>
                      <a:r>
                        <a:rPr lang="en-GB" sz="1400" dirty="0"/>
                        <a:t>$720.9</a:t>
                      </a:r>
                    </a:p>
                  </a:txBody>
                  <a:tcPr/>
                </a:tc>
                <a:tc>
                  <a:txBody>
                    <a:bodyPr/>
                    <a:lstStyle/>
                    <a:p>
                      <a:r>
                        <a:rPr lang="en-GB" sz="1400" dirty="0"/>
                        <a:t>51.34%</a:t>
                      </a:r>
                    </a:p>
                  </a:txBody>
                  <a:tcPr/>
                </a:tc>
                <a:extLst>
                  <a:ext uri="{0D108BD9-81ED-4DB2-BD59-A6C34878D82A}">
                    <a16:rowId xmlns:a16="http://schemas.microsoft.com/office/drawing/2014/main" val="1681373320"/>
                  </a:ext>
                </a:extLst>
              </a:tr>
              <a:tr h="370840">
                <a:tc>
                  <a:txBody>
                    <a:bodyPr/>
                    <a:lstStyle/>
                    <a:p>
                      <a:r>
                        <a:rPr lang="en-GB" sz="1400" dirty="0"/>
                        <a:t>Call</a:t>
                      </a:r>
                    </a:p>
                  </a:txBody>
                  <a:tcPr/>
                </a:tc>
                <a:tc>
                  <a:txBody>
                    <a:bodyPr/>
                    <a:lstStyle/>
                    <a:p>
                      <a:r>
                        <a:rPr lang="en-GB" sz="1400" dirty="0"/>
                        <a:t>$439.5</a:t>
                      </a:r>
                    </a:p>
                  </a:txBody>
                  <a:tcPr/>
                </a:tc>
                <a:tc>
                  <a:txBody>
                    <a:bodyPr/>
                    <a:lstStyle/>
                    <a:p>
                      <a:r>
                        <a:rPr lang="en-GB" sz="1400" dirty="0"/>
                        <a:t>31.30%</a:t>
                      </a:r>
                    </a:p>
                  </a:txBody>
                  <a:tcPr/>
                </a:tc>
                <a:extLst>
                  <a:ext uri="{0D108BD9-81ED-4DB2-BD59-A6C34878D82A}">
                    <a16:rowId xmlns:a16="http://schemas.microsoft.com/office/drawing/2014/main" val="4123232407"/>
                  </a:ext>
                </a:extLst>
              </a:tr>
              <a:tr h="370840">
                <a:tc>
                  <a:txBody>
                    <a:bodyPr/>
                    <a:lstStyle/>
                    <a:p>
                      <a:r>
                        <a:rPr lang="en-GB" sz="1400" dirty="0" err="1"/>
                        <a:t>Email+Call</a:t>
                      </a:r>
                      <a:endParaRPr lang="en-GB" sz="1400" dirty="0"/>
                    </a:p>
                  </a:txBody>
                  <a:tcPr/>
                </a:tc>
                <a:tc>
                  <a:txBody>
                    <a:bodyPr/>
                    <a:lstStyle/>
                    <a:p>
                      <a:r>
                        <a:rPr lang="en-GB" sz="1400" dirty="0"/>
                        <a:t>$243.7</a:t>
                      </a:r>
                    </a:p>
                  </a:txBody>
                  <a:tcPr/>
                </a:tc>
                <a:tc>
                  <a:txBody>
                    <a:bodyPr/>
                    <a:lstStyle/>
                    <a:p>
                      <a:r>
                        <a:rPr lang="en-GB" sz="1400" dirty="0"/>
                        <a:t>17.36%</a:t>
                      </a:r>
                    </a:p>
                  </a:txBody>
                  <a:tcPr/>
                </a:tc>
                <a:extLst>
                  <a:ext uri="{0D108BD9-81ED-4DB2-BD59-A6C34878D82A}">
                    <a16:rowId xmlns:a16="http://schemas.microsoft.com/office/drawing/2014/main" val="1757789307"/>
                  </a:ext>
                </a:extLst>
              </a:tr>
            </a:tbl>
          </a:graphicData>
        </a:graphic>
      </p:graphicFrame>
      <p:graphicFrame>
        <p:nvGraphicFramePr>
          <p:cNvPr id="14" name="Table 13">
            <a:extLst>
              <a:ext uri="{FF2B5EF4-FFF2-40B4-BE49-F238E27FC236}">
                <a16:creationId xmlns:a16="http://schemas.microsoft.com/office/drawing/2014/main" id="{434B9AF5-D923-2F8D-2FBD-3694D83DAD01}"/>
              </a:ext>
            </a:extLst>
          </p:cNvPr>
          <p:cNvGraphicFramePr>
            <a:graphicFrameLocks noGrp="1"/>
          </p:cNvGraphicFramePr>
          <p:nvPr>
            <p:extLst>
              <p:ext uri="{D42A27DB-BD31-4B8C-83A1-F6EECF244321}">
                <p14:modId xmlns:p14="http://schemas.microsoft.com/office/powerpoint/2010/main" val="1266255508"/>
              </p:ext>
            </p:extLst>
          </p:nvPr>
        </p:nvGraphicFramePr>
        <p:xfrm>
          <a:off x="1991044" y="4422140"/>
          <a:ext cx="4998872" cy="1483360"/>
        </p:xfrm>
        <a:graphic>
          <a:graphicData uri="http://schemas.openxmlformats.org/drawingml/2006/table">
            <a:tbl>
              <a:tblPr firstRow="1" bandRow="1">
                <a:tableStyleId>{5940675A-B579-460E-94D1-54222C63F5DA}</a:tableStyleId>
              </a:tblPr>
              <a:tblGrid>
                <a:gridCol w="1249718">
                  <a:extLst>
                    <a:ext uri="{9D8B030D-6E8A-4147-A177-3AD203B41FA5}">
                      <a16:colId xmlns:a16="http://schemas.microsoft.com/office/drawing/2014/main" val="1111829982"/>
                    </a:ext>
                  </a:extLst>
                </a:gridCol>
                <a:gridCol w="1249718">
                  <a:extLst>
                    <a:ext uri="{9D8B030D-6E8A-4147-A177-3AD203B41FA5}">
                      <a16:colId xmlns:a16="http://schemas.microsoft.com/office/drawing/2014/main" val="3968416639"/>
                    </a:ext>
                  </a:extLst>
                </a:gridCol>
                <a:gridCol w="1249718">
                  <a:extLst>
                    <a:ext uri="{9D8B030D-6E8A-4147-A177-3AD203B41FA5}">
                      <a16:colId xmlns:a16="http://schemas.microsoft.com/office/drawing/2014/main" val="4108071980"/>
                    </a:ext>
                  </a:extLst>
                </a:gridCol>
                <a:gridCol w="1249718">
                  <a:extLst>
                    <a:ext uri="{9D8B030D-6E8A-4147-A177-3AD203B41FA5}">
                      <a16:colId xmlns:a16="http://schemas.microsoft.com/office/drawing/2014/main" val="1827561916"/>
                    </a:ext>
                  </a:extLst>
                </a:gridCol>
              </a:tblGrid>
              <a:tr h="370840">
                <a:tc>
                  <a:txBody>
                    <a:bodyPr/>
                    <a:lstStyle/>
                    <a:p>
                      <a:endParaRPr lang="en-GB" sz="1400" dirty="0"/>
                    </a:p>
                  </a:txBody>
                  <a:tcPr/>
                </a:tc>
                <a:tc>
                  <a:txBody>
                    <a:bodyPr/>
                    <a:lstStyle/>
                    <a:p>
                      <a:r>
                        <a:rPr lang="en-GB" sz="1400" dirty="0"/>
                        <a:t>Min</a:t>
                      </a:r>
                    </a:p>
                  </a:txBody>
                  <a:tcPr/>
                </a:tc>
                <a:tc>
                  <a:txBody>
                    <a:bodyPr/>
                    <a:lstStyle/>
                    <a:p>
                      <a:r>
                        <a:rPr lang="en-GB" sz="1400" dirty="0" err="1"/>
                        <a:t>Avg</a:t>
                      </a:r>
                      <a:endParaRPr lang="en-GB" sz="1400" dirty="0"/>
                    </a:p>
                  </a:txBody>
                  <a:tcPr/>
                </a:tc>
                <a:tc>
                  <a:txBody>
                    <a:bodyPr/>
                    <a:lstStyle/>
                    <a:p>
                      <a:r>
                        <a:rPr lang="en-GB" sz="1400" dirty="0"/>
                        <a:t>Max</a:t>
                      </a:r>
                    </a:p>
                  </a:txBody>
                  <a:tcPr/>
                </a:tc>
                <a:extLst>
                  <a:ext uri="{0D108BD9-81ED-4DB2-BD59-A6C34878D82A}">
                    <a16:rowId xmlns:a16="http://schemas.microsoft.com/office/drawing/2014/main" val="2744161387"/>
                  </a:ext>
                </a:extLst>
              </a:tr>
              <a:tr h="370840">
                <a:tc>
                  <a:txBody>
                    <a:bodyPr/>
                    <a:lstStyle/>
                    <a:p>
                      <a:r>
                        <a:rPr lang="en-GB" sz="1400" dirty="0"/>
                        <a:t>Email</a:t>
                      </a:r>
                    </a:p>
                  </a:txBody>
                  <a:tcPr/>
                </a:tc>
                <a:tc>
                  <a:txBody>
                    <a:bodyPr/>
                    <a:lstStyle/>
                    <a:p>
                      <a:r>
                        <a:rPr lang="en-GB" sz="1400" dirty="0"/>
                        <a:t>$78.8</a:t>
                      </a:r>
                    </a:p>
                  </a:txBody>
                  <a:tcPr/>
                </a:tc>
                <a:tc>
                  <a:txBody>
                    <a:bodyPr/>
                    <a:lstStyle/>
                    <a:p>
                      <a:r>
                        <a:rPr lang="en-GB" sz="1400" dirty="0"/>
                        <a:t>$96.6</a:t>
                      </a:r>
                    </a:p>
                  </a:txBody>
                  <a:tcPr/>
                </a:tc>
                <a:tc>
                  <a:txBody>
                    <a:bodyPr/>
                    <a:lstStyle/>
                    <a:p>
                      <a:r>
                        <a:rPr lang="en-GB" sz="1400" dirty="0"/>
                        <a:t>$149.0</a:t>
                      </a:r>
                    </a:p>
                  </a:txBody>
                  <a:tcPr/>
                </a:tc>
                <a:extLst>
                  <a:ext uri="{0D108BD9-81ED-4DB2-BD59-A6C34878D82A}">
                    <a16:rowId xmlns:a16="http://schemas.microsoft.com/office/drawing/2014/main" val="1880441190"/>
                  </a:ext>
                </a:extLst>
              </a:tr>
              <a:tr h="370840">
                <a:tc>
                  <a:txBody>
                    <a:bodyPr/>
                    <a:lstStyle/>
                    <a:p>
                      <a:r>
                        <a:rPr lang="en-GB" sz="1400" dirty="0"/>
                        <a:t>Call</a:t>
                      </a:r>
                    </a:p>
                  </a:txBody>
                  <a:tcPr/>
                </a:tc>
                <a:tc>
                  <a:txBody>
                    <a:bodyPr/>
                    <a:lstStyle/>
                    <a:p>
                      <a:r>
                        <a:rPr lang="en-GB" sz="1400" dirty="0"/>
                        <a:t>$89.5</a:t>
                      </a:r>
                    </a:p>
                  </a:txBody>
                  <a:tcPr/>
                </a:tc>
                <a:tc>
                  <a:txBody>
                    <a:bodyPr/>
                    <a:lstStyle/>
                    <a:p>
                      <a:r>
                        <a:rPr lang="en-GB" sz="1400" dirty="0"/>
                        <a:t>$170.9</a:t>
                      </a:r>
                    </a:p>
                  </a:txBody>
                  <a:tcPr/>
                </a:tc>
                <a:tc>
                  <a:txBody>
                    <a:bodyPr/>
                    <a:lstStyle/>
                    <a:p>
                      <a:r>
                        <a:rPr lang="en-GB" sz="1400" dirty="0"/>
                        <a:t>$238.3</a:t>
                      </a:r>
                    </a:p>
                  </a:txBody>
                  <a:tcPr/>
                </a:tc>
                <a:extLst>
                  <a:ext uri="{0D108BD9-81ED-4DB2-BD59-A6C34878D82A}">
                    <a16:rowId xmlns:a16="http://schemas.microsoft.com/office/drawing/2014/main" val="580587921"/>
                  </a:ext>
                </a:extLst>
              </a:tr>
              <a:tr h="370840">
                <a:tc>
                  <a:txBody>
                    <a:bodyPr/>
                    <a:lstStyle/>
                    <a:p>
                      <a:r>
                        <a:rPr lang="en-GB" sz="1400" dirty="0" err="1"/>
                        <a:t>Email+Call</a:t>
                      </a:r>
                      <a:endParaRPr lang="en-GB" sz="1400" dirty="0"/>
                    </a:p>
                  </a:txBody>
                  <a:tcPr/>
                </a:tc>
                <a:tc>
                  <a:txBody>
                    <a:bodyPr/>
                    <a:lstStyle/>
                    <a:p>
                      <a:r>
                        <a:rPr lang="en-GB" sz="1400" dirty="0"/>
                        <a:t>$32.5</a:t>
                      </a:r>
                    </a:p>
                  </a:txBody>
                  <a:tcPr/>
                </a:tc>
                <a:tc>
                  <a:txBody>
                    <a:bodyPr/>
                    <a:lstStyle/>
                    <a:p>
                      <a:r>
                        <a:rPr lang="en-GB" sz="1400" dirty="0"/>
                        <a:t>$39.1</a:t>
                      </a:r>
                    </a:p>
                  </a:txBody>
                  <a:tcPr/>
                </a:tc>
                <a:tc>
                  <a:txBody>
                    <a:bodyPr/>
                    <a:lstStyle/>
                    <a:p>
                      <a:r>
                        <a:rPr lang="en-GB" sz="1400" dirty="0"/>
                        <a:t>$89.5</a:t>
                      </a:r>
                    </a:p>
                  </a:txBody>
                  <a:tcPr/>
                </a:tc>
                <a:extLst>
                  <a:ext uri="{0D108BD9-81ED-4DB2-BD59-A6C34878D82A}">
                    <a16:rowId xmlns:a16="http://schemas.microsoft.com/office/drawing/2014/main" val="1290670564"/>
                  </a:ext>
                </a:extLst>
              </a:tr>
            </a:tbl>
          </a:graphicData>
        </a:graphic>
      </p:graphicFrame>
    </p:spTree>
    <p:extLst>
      <p:ext uri="{BB962C8B-B14F-4D97-AF65-F5344CB8AC3E}">
        <p14:creationId xmlns:p14="http://schemas.microsoft.com/office/powerpoint/2010/main" val="3029364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3335" y="952194"/>
            <a:ext cx="4140682" cy="495844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7D99A-8B40-9D81-9C25-6BB509D98954}"/>
              </a:ext>
            </a:extLst>
          </p:cNvPr>
          <p:cNvSpPr>
            <a:spLocks noGrp="1"/>
          </p:cNvSpPr>
          <p:nvPr>
            <p:ph type="title"/>
          </p:nvPr>
        </p:nvSpPr>
        <p:spPr>
          <a:xfrm>
            <a:off x="1200922" y="1986362"/>
            <a:ext cx="3665507" cy="2037951"/>
          </a:xfrm>
        </p:spPr>
        <p:txBody>
          <a:bodyPr vert="horz" lIns="91440" tIns="45720" rIns="91440" bIns="45720" rtlCol="0" anchor="ctr">
            <a:normAutofit/>
          </a:bodyPr>
          <a:lstStyle/>
          <a:p>
            <a:r>
              <a:rPr lang="en-US" sz="3200" spc="530" dirty="0"/>
              <a:t>Revenue over time</a:t>
            </a:r>
          </a:p>
        </p:txBody>
      </p:sp>
      <p:sp>
        <p:nvSpPr>
          <p:cNvPr id="3" name="Content Placeholder 2">
            <a:extLst>
              <a:ext uri="{FF2B5EF4-FFF2-40B4-BE49-F238E27FC236}">
                <a16:creationId xmlns:a16="http://schemas.microsoft.com/office/drawing/2014/main" id="{0A5A909E-50A8-B0A0-F058-CE9CBBC31737}"/>
              </a:ext>
            </a:extLst>
          </p:cNvPr>
          <p:cNvSpPr>
            <a:spLocks noGrp="1"/>
          </p:cNvSpPr>
          <p:nvPr>
            <p:ph sz="half" idx="1"/>
          </p:nvPr>
        </p:nvSpPr>
        <p:spPr>
          <a:xfrm>
            <a:off x="1441701" y="4413956"/>
            <a:ext cx="3119010" cy="1013687"/>
          </a:xfrm>
        </p:spPr>
        <p:txBody>
          <a:bodyPr vert="horz" lIns="91440" tIns="45720" rIns="91440" bIns="45720" rtlCol="0" anchor="b">
            <a:normAutofit/>
          </a:bodyPr>
          <a:lstStyle/>
          <a:p>
            <a:pPr marL="0" indent="0">
              <a:lnSpc>
                <a:spcPct val="110000"/>
              </a:lnSpc>
              <a:buNone/>
            </a:pPr>
            <a:r>
              <a:rPr lang="en-US"/>
              <a:t>Email group’s revenue decreased while the other two increased.</a:t>
            </a:r>
          </a:p>
        </p:txBody>
      </p:sp>
      <p:pic>
        <p:nvPicPr>
          <p:cNvPr id="10" name="Content Placeholder 9" descr="A screenshot of a graph&#10;&#10;Description automatically generated">
            <a:extLst>
              <a:ext uri="{FF2B5EF4-FFF2-40B4-BE49-F238E27FC236}">
                <a16:creationId xmlns:a16="http://schemas.microsoft.com/office/drawing/2014/main" id="{48B54E7D-71D7-33A2-B75B-A35BEA0A18B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64712" y="227105"/>
            <a:ext cx="4970320" cy="6403789"/>
          </a:xfrm>
        </p:spPr>
      </p:pic>
    </p:spTree>
    <p:extLst>
      <p:ext uri="{BB962C8B-B14F-4D97-AF65-F5344CB8AC3E}">
        <p14:creationId xmlns:p14="http://schemas.microsoft.com/office/powerpoint/2010/main" val="49866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PoiseVTI">
  <a:themeElements>
    <a:clrScheme name="AnalogousFromDarkSeedLeftStep">
      <a:dk1>
        <a:srgbClr val="000000"/>
      </a:dk1>
      <a:lt1>
        <a:srgbClr val="FFFFFF"/>
      </a:lt1>
      <a:dk2>
        <a:srgbClr val="31231C"/>
      </a:dk2>
      <a:lt2>
        <a:srgbClr val="F3F3F0"/>
      </a:lt2>
      <a:accent1>
        <a:srgbClr val="572FE1"/>
      </a:accent1>
      <a:accent2>
        <a:srgbClr val="2244D0"/>
      </a:accent2>
      <a:accent3>
        <a:srgbClr val="2F9CE1"/>
      </a:accent3>
      <a:accent4>
        <a:srgbClr val="1BC1BD"/>
      </a:accent4>
      <a:accent5>
        <a:srgbClr val="29C37F"/>
      </a:accent5>
      <a:accent6>
        <a:srgbClr val="1CC834"/>
      </a:accent6>
      <a:hlink>
        <a:srgbClr val="349C80"/>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1506</Words>
  <Application>Microsoft Office PowerPoint</Application>
  <PresentationFormat>Widescreen</PresentationFormat>
  <Paragraphs>136</Paragraphs>
  <Slides>12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Goudy Old Style</vt:lpstr>
      <vt:lpstr>Studio-Feixen-Sans</vt:lpstr>
      <vt:lpstr>Univers Light</vt:lpstr>
      <vt:lpstr>PoiseVTI</vt:lpstr>
      <vt:lpstr>Data Analyst Professional Practical Exam Submission</vt:lpstr>
      <vt:lpstr>Table of contents</vt:lpstr>
      <vt:lpstr>Introduction</vt:lpstr>
      <vt:lpstr>Business Goals</vt:lpstr>
      <vt:lpstr>Dataset</vt:lpstr>
      <vt:lpstr>Exploratory data analysis</vt:lpstr>
      <vt:lpstr>Number of customers</vt:lpstr>
      <vt:lpstr>Revenue by sales approach</vt:lpstr>
      <vt:lpstr>Revenue over time</vt:lpstr>
      <vt:lpstr>Recommended sales approach</vt:lpstr>
      <vt:lpstr>Business Metric</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Analyst Professional Practical Exam Submission</dc:title>
  <dc:creator>Юлия Караульник</dc:creator>
  <cp:lastModifiedBy>Юлия Караульник</cp:lastModifiedBy>
  <cp:revision>1</cp:revision>
  <dcterms:created xsi:type="dcterms:W3CDTF">2024-01-29T13:41:11Z</dcterms:created>
  <dcterms:modified xsi:type="dcterms:W3CDTF">2024-02-08T11:37:42Z</dcterms:modified>
</cp:coreProperties>
</file>