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0" r:id="rId2"/>
    <p:sldId id="270" r:id="rId3"/>
    <p:sldId id="271" r:id="rId4"/>
    <p:sldId id="273" r:id="rId5"/>
    <p:sldId id="269" r:id="rId6"/>
    <p:sldId id="272" r:id="rId7"/>
    <p:sldId id="274" r:id="rId8"/>
    <p:sldId id="275" r:id="rId9"/>
    <p:sldId id="284" r:id="rId10"/>
    <p:sldId id="285" r:id="rId11"/>
    <p:sldId id="276" r:id="rId12"/>
    <p:sldId id="286" r:id="rId13"/>
    <p:sldId id="278" r:id="rId14"/>
    <p:sldId id="280" r:id="rId15"/>
    <p:sldId id="279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4" autoAdjust="0"/>
  </p:normalViewPr>
  <p:slideViewPr>
    <p:cSldViewPr showGuides="1">
      <p:cViewPr varScale="1">
        <p:scale>
          <a:sx n="73" d="100"/>
          <a:sy n="73" d="100"/>
        </p:scale>
        <p:origin x="1738" y="7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agnostic</a:t>
            </a:r>
            <a:r>
              <a:rPr lang="de-DE" dirty="0"/>
              <a:t>: also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, </a:t>
            </a:r>
            <a:r>
              <a:rPr lang="de-DE" dirty="0" err="1"/>
              <a:t>f.ex</a:t>
            </a:r>
            <a:r>
              <a:rPr lang="de-DE" dirty="0"/>
              <a:t>. Consensus </a:t>
            </a:r>
            <a:r>
              <a:rPr lang="de-DE" dirty="0" err="1"/>
              <a:t>protocol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433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Denis </a:t>
            </a:r>
            <a:r>
              <a:rPr lang="de-DE" dirty="0" err="1"/>
              <a:t>Repin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Eventually</a:t>
            </a:r>
            <a:r>
              <a:rPr lang="de-DE" dirty="0"/>
              <a:t> all </a:t>
            </a:r>
            <a:r>
              <a:rPr lang="de-DE" dirty="0" err="1"/>
              <a:t>bees</a:t>
            </a:r>
            <a:r>
              <a:rPr lang="de-DE" dirty="0"/>
              <a:t> die </a:t>
            </a:r>
            <a:r>
              <a:rPr lang="de-DE" dirty="0">
                <a:sym typeface="Wingdings" panose="05000000000000000000" pitchFamily="2" charset="2"/>
              </a:rPr>
              <a:t> not </a:t>
            </a:r>
            <a:r>
              <a:rPr lang="de-DE" dirty="0" err="1">
                <a:sym typeface="Wingdings" panose="05000000000000000000" pitchFamily="2" charset="2"/>
              </a:rPr>
              <a:t>reasonable</a:t>
            </a:r>
            <a:r>
              <a:rPr lang="de-DE" dirty="0">
                <a:sym typeface="Wingdings" panose="05000000000000000000" pitchFamily="2" charset="2"/>
              </a:rPr>
              <a:t>!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mechanism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prevents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becoming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extinct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Fitness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decays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steady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13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72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8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GPR </a:t>
            </a:r>
            <a:r>
              <a:rPr lang="de-DE" dirty="0" err="1"/>
              <a:t>is</a:t>
            </a:r>
            <a:r>
              <a:rPr lang="de-DE" dirty="0"/>
              <a:t> powerful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and </a:t>
            </a: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7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GP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 and a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k </a:t>
            </a:r>
            <a:r>
              <a:rPr lang="de-DE" dirty="0" err="1"/>
              <a:t>of</a:t>
            </a:r>
            <a:r>
              <a:rPr lang="de-DE" dirty="0"/>
              <a:t> a real </a:t>
            </a:r>
            <a:r>
              <a:rPr lang="de-DE" dirty="0" err="1"/>
              <a:t>process</a:t>
            </a:r>
            <a:r>
              <a:rPr lang="de-DE" dirty="0"/>
              <a:t> f(x)</a:t>
            </a:r>
          </a:p>
          <a:p>
            <a:r>
              <a:rPr lang="de-DE" dirty="0"/>
              <a:t>Kernel </a:t>
            </a:r>
            <a:r>
              <a:rPr lang="de-DE" dirty="0" err="1"/>
              <a:t>is</a:t>
            </a:r>
            <a:r>
              <a:rPr lang="de-DE" dirty="0"/>
              <a:t> real-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and </a:t>
            </a:r>
            <a:r>
              <a:rPr lang="de-DE" dirty="0" err="1"/>
              <a:t>characteristics</a:t>
            </a:r>
            <a:endParaRPr lang="de-DE" dirty="0"/>
          </a:p>
          <a:p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6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Kernel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r>
              <a:rPr lang="de-DE" dirty="0"/>
              <a:t>Generate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(</a:t>
            </a:r>
            <a:r>
              <a:rPr lang="de-DE" dirty="0" err="1"/>
              <a:t>mean</a:t>
            </a:r>
            <a:r>
              <a:rPr lang="de-DE" dirty="0"/>
              <a:t> 0 and </a:t>
            </a:r>
            <a:r>
              <a:rPr lang="de-DE" dirty="0" err="1"/>
              <a:t>cov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sample 5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Prior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37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real </a:t>
            </a:r>
            <a:r>
              <a:rPr lang="de-DE" dirty="0" err="1"/>
              <a:t>experiments</a:t>
            </a:r>
            <a:r>
              <a:rPr lang="de-DE" dirty="0"/>
              <a:t>, </a:t>
            </a:r>
            <a:r>
              <a:rPr lang="de-DE" dirty="0" err="1"/>
              <a:t>collect</a:t>
            </a:r>
            <a:r>
              <a:rPr lang="de-DE" dirty="0"/>
              <a:t> in </a:t>
            </a:r>
            <a:r>
              <a:rPr lang="de-DE" dirty="0" err="1"/>
              <a:t>histogram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4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set</a:t>
            </a:r>
            <a:r>
              <a:rPr lang="de-DE" dirty="0"/>
              <a:t> X and f (= </a:t>
            </a:r>
            <a:r>
              <a:rPr lang="de-DE" dirty="0" err="1"/>
              <a:t>observations</a:t>
            </a:r>
            <a:r>
              <a:rPr lang="de-DE" dirty="0"/>
              <a:t>)</a:t>
            </a:r>
          </a:p>
          <a:p>
            <a:r>
              <a:rPr lang="de-DE" dirty="0"/>
              <a:t>Given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X* and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X f,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f*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1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Shaded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= 95%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2 </a:t>
            </a:r>
            <a:r>
              <a:rPr lang="de-DE" dirty="0" err="1"/>
              <a:t>std</a:t>
            </a:r>
            <a:r>
              <a:rPr lang="de-DE" dirty="0"/>
              <a:t>)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-&gt; all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6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Noise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8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histograms</a:t>
            </a:r>
            <a:r>
              <a:rPr lang="de-DE" dirty="0"/>
              <a:t>, but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collective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4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Probably</a:t>
            </a:r>
            <a:r>
              <a:rPr lang="de-DE" dirty="0"/>
              <a:t> 1) </a:t>
            </a:r>
            <a:r>
              <a:rPr lang="de-DE" dirty="0" err="1"/>
              <a:t>assuming</a:t>
            </a:r>
            <a:r>
              <a:rPr lang="de-DE" dirty="0"/>
              <a:t> a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/>
              <a:t>strategy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35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43438" y="1989138"/>
            <a:ext cx="4500184" cy="324008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5256213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03B889-F54F-4346-AA0B-1246F63F692B}" type="datetime1">
              <a:rPr lang="en-US" smtClean="0"/>
              <a:t>10/6/2021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1C88F5-E70C-4669-8FCB-72C34B606518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ADE8639-D47C-4586-84D1-A7FDB1EA6617}" type="datetime1">
              <a:rPr lang="en-US" smtClean="0"/>
              <a:t>10/6/2021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349500"/>
            <a:ext cx="6335713" cy="2592388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52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916114"/>
            <a:ext cx="5256213" cy="1225550"/>
          </a:xfrm>
        </p:spPr>
        <p:txBody>
          <a:bodyPr bIns="50400" anchor="b" anchorCtr="0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5256213" cy="244881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16A5FD66-5E9F-4EF7-A678-68F980FDDD14}" type="datetime1">
              <a:rPr lang="en-US" smtClean="0"/>
              <a:t>10/6/2021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3EEB779F-7614-44F1-BDE3-590F5A43A1BA}" type="datetime1">
              <a:rPr lang="en-US" smtClean="0"/>
              <a:t>10/6/2021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E07C147-E5E4-4D4C-9651-4862791D8CF3}" type="datetime1">
              <a:rPr lang="en-US" smtClean="0"/>
              <a:t>10/6/2021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37E8D95-E58E-4D4D-BD89-EB1BA236534B}" type="datetime1">
              <a:rPr lang="en-US" smtClean="0"/>
              <a:t>10/6/2021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6933AA-C681-44F5-A35C-01340D10553E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8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EB287E-22A9-4C15-9F12-EA14FD643DB9}" type="datetime1">
              <a:rPr lang="en-US" smtClean="0"/>
              <a:t>10/6/2021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6C85DC4C-AC3F-4C26-9AC8-BB2E471A01A7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B4446C8B-E5C2-4FFA-A1A5-CE96414ED91E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6335713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7F0546FE-B3BA-4AF0-A37D-F810DDF0378B}" type="datetime1">
              <a:rPr lang="en-US" smtClean="0"/>
              <a:t>10/6/2021</a:t>
            </a:fld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5" r:id="rId4"/>
    <p:sldLayoutId id="2147483667" r:id="rId5"/>
    <p:sldLayoutId id="2147483660" r:id="rId6"/>
    <p:sldLayoutId id="2147483662" r:id="rId7"/>
    <p:sldLayoutId id="2147483657" r:id="rId8"/>
    <p:sldLayoutId id="2147483659" r:id="rId9"/>
    <p:sldLayoutId id="2147483666" r:id="rId10"/>
    <p:sldLayoutId id="2147483661" r:id="rId11"/>
    <p:sldLayoutId id="2147483663" r:id="rId12"/>
    <p:sldLayoutId id="2147483658" r:id="rId13"/>
    <p:sldLayoutId id="2147483664" r:id="rId14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4000" indent="-324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88132" y="1668141"/>
            <a:ext cx="8028284" cy="83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8130" y="2499692"/>
            <a:ext cx="7452221" cy="83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8130" y="3329665"/>
            <a:ext cx="7020174" cy="83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52736"/>
            <a:ext cx="8424614" cy="3169072"/>
          </a:xfrm>
        </p:spPr>
        <p:txBody>
          <a:bodyPr/>
          <a:lstStyle/>
          <a:p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in Modelling Biological </a:t>
            </a:r>
            <a:r>
              <a:rPr lang="de-DE" dirty="0" err="1"/>
              <a:t>Collectives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130" y="4161216"/>
            <a:ext cx="5256213" cy="792162"/>
          </a:xfrm>
        </p:spPr>
        <p:txBody>
          <a:bodyPr/>
          <a:lstStyle/>
          <a:p>
            <a:r>
              <a:rPr lang="de-DE" dirty="0"/>
              <a:t>Julia Klein, Master Thesis</a:t>
            </a:r>
          </a:p>
          <a:p>
            <a:r>
              <a:rPr lang="de-DE" b="0" u="none" dirty="0"/>
              <a:t>Konstanz, 07.10.2021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C264F82A-6CD1-410A-92A7-8DA0D1113FDA}"/>
              </a:ext>
            </a:extLst>
          </p:cNvPr>
          <p:cNvSpPr txBox="1">
            <a:spLocks/>
          </p:cNvSpPr>
          <p:nvPr/>
        </p:nvSpPr>
        <p:spPr>
          <a:xfrm>
            <a:off x="288130" y="5189859"/>
            <a:ext cx="3636219" cy="8636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Supervisors</a:t>
            </a:r>
          </a:p>
          <a:p>
            <a:r>
              <a:rPr lang="de-DE" sz="1400" b="0" u="none" dirty="0"/>
              <a:t>Jun.-Prof. Dr. Tatjana Petrov</a:t>
            </a:r>
          </a:p>
          <a:p>
            <a:r>
              <a:rPr lang="de-DE" sz="1400" b="0" u="none" dirty="0"/>
              <a:t>Dr. Matthias Rupp</a:t>
            </a:r>
          </a:p>
        </p:txBody>
      </p:sp>
    </p:spTree>
    <p:extLst>
      <p:ext uri="{BB962C8B-B14F-4D97-AF65-F5344CB8AC3E}">
        <p14:creationId xmlns:p14="http://schemas.microsoft.com/office/powerpoint/2010/main" val="213222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6806CF8-9CFA-4C09-8D7E-6325ECFBE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5" y="2145094"/>
            <a:ext cx="5267637" cy="34587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335713" cy="4103985"/>
          </a:xfrm>
        </p:spPr>
        <p:txBody>
          <a:bodyPr/>
          <a:lstStyle/>
          <a:p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Posterior</a:t>
            </a:r>
            <a:endParaRPr lang="de-DE" dirty="0"/>
          </a:p>
          <a:p>
            <a:endParaRPr lang="de-DE" sz="1200" b="0" dirty="0"/>
          </a:p>
          <a:p>
            <a:pPr marL="0" lvl="2" indent="0">
              <a:buNone/>
            </a:pPr>
            <a:endParaRPr lang="de-DE" b="1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69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C6CCE-EC45-480E-8621-07F19FC6D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5256584" cy="35104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912446" cy="4103985"/>
          </a:xfrm>
        </p:spPr>
        <p:txBody>
          <a:bodyPr/>
          <a:lstStyle/>
          <a:p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endParaRPr lang="de-DE" sz="1200" b="0" dirty="0"/>
          </a:p>
          <a:p>
            <a:pPr lvl="2"/>
            <a:r>
              <a:rPr lang="de-DE" dirty="0" err="1"/>
              <a:t>Minimize</a:t>
            </a:r>
            <a:r>
              <a:rPr lang="de-DE" dirty="0"/>
              <a:t> negative log marginal </a:t>
            </a:r>
            <a:r>
              <a:rPr lang="de-DE" dirty="0" err="1"/>
              <a:t>likelihood</a:t>
            </a:r>
            <a:endParaRPr lang="de-DE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4BF0F29-4520-4198-837E-039B59F88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01742"/>
            <a:ext cx="3718882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endParaRPr lang="de-DE" b="0" dirty="0"/>
          </a:p>
          <a:p>
            <a:pPr lvl="2"/>
            <a:r>
              <a:rPr lang="de-DE" b="1" dirty="0" err="1"/>
              <a:t>Leave</a:t>
            </a:r>
            <a:r>
              <a:rPr lang="de-DE" b="1" dirty="0"/>
              <a:t>-</a:t>
            </a:r>
            <a:r>
              <a:rPr lang="de-DE" b="1" dirty="0" err="1"/>
              <a:t>one</a:t>
            </a:r>
            <a:r>
              <a:rPr lang="de-DE" b="1" dirty="0"/>
              <a:t>-out </a:t>
            </a:r>
            <a:r>
              <a:rPr lang="de-DE" b="1" dirty="0" err="1"/>
              <a:t>cross</a:t>
            </a:r>
            <a:r>
              <a:rPr lang="de-DE" b="1" dirty="0"/>
              <a:t>-validation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lvl="2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sample </a:t>
            </a:r>
            <a:r>
              <a:rPr lang="de-DE" dirty="0" err="1"/>
              <a:t>size</a:t>
            </a:r>
            <a:endParaRPr lang="de-DE" dirty="0"/>
          </a:p>
          <a:p>
            <a:pPr lvl="2"/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on </a:t>
            </a:r>
            <a:r>
              <a:rPr lang="de-DE" dirty="0" err="1"/>
              <a:t>held</a:t>
            </a:r>
            <a:r>
              <a:rPr lang="de-DE" dirty="0"/>
              <a:t> out </a:t>
            </a:r>
            <a:r>
              <a:rPr lang="de-DE" dirty="0" err="1"/>
              <a:t>point</a:t>
            </a:r>
            <a:r>
              <a:rPr lang="de-DE" dirty="0"/>
              <a:t> and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pPr lvl="2"/>
            <a:r>
              <a:rPr lang="de-DE" dirty="0"/>
              <a:t>Here: linear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best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i="1" dirty="0"/>
              <a:t>Overall </a:t>
            </a:r>
            <a:r>
              <a:rPr lang="de-DE" i="1" dirty="0" err="1"/>
              <a:t>goal</a:t>
            </a:r>
            <a:r>
              <a:rPr lang="de-DE" i="1" dirty="0"/>
              <a:t>: </a:t>
            </a:r>
            <a:r>
              <a:rPr lang="de-DE" i="1" dirty="0" err="1"/>
              <a:t>Learn</a:t>
            </a:r>
            <a:r>
              <a:rPr lang="de-DE" i="1" dirty="0"/>
              <a:t> </a:t>
            </a:r>
            <a:r>
              <a:rPr lang="de-DE" i="1" dirty="0" err="1"/>
              <a:t>parameters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b="1" i="1" dirty="0" err="1"/>
              <a:t>local</a:t>
            </a:r>
            <a:r>
              <a:rPr lang="de-DE" b="1" i="1" dirty="0"/>
              <a:t> </a:t>
            </a:r>
            <a:r>
              <a:rPr lang="de-DE" b="1" i="1" dirty="0" err="1"/>
              <a:t>behaviours</a:t>
            </a:r>
            <a:r>
              <a:rPr lang="de-DE" b="1" i="1" dirty="0"/>
              <a:t> </a:t>
            </a:r>
            <a:r>
              <a:rPr lang="de-DE" i="1" dirty="0" err="1"/>
              <a:t>from</a:t>
            </a:r>
            <a:r>
              <a:rPr lang="de-DE" i="1" dirty="0"/>
              <a:t> </a:t>
            </a:r>
            <a:r>
              <a:rPr lang="de-DE" b="1" i="1" dirty="0" err="1"/>
              <a:t>data</a:t>
            </a:r>
            <a:r>
              <a:rPr lang="de-DE" b="1" i="1" dirty="0"/>
              <a:t> </a:t>
            </a:r>
            <a:r>
              <a:rPr lang="de-DE" i="1" dirty="0" err="1"/>
              <a:t>measurements</a:t>
            </a:r>
            <a:r>
              <a:rPr lang="de-DE" i="1" dirty="0"/>
              <a:t> and </a:t>
            </a:r>
            <a:r>
              <a:rPr lang="de-DE" b="1" i="1" dirty="0" err="1"/>
              <a:t>fitness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collective</a:t>
            </a:r>
            <a:endParaRPr lang="de-DE" i="1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collective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50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endParaRPr lang="de-DE" dirty="0"/>
          </a:p>
          <a:p>
            <a:pPr lvl="1"/>
            <a:r>
              <a:rPr lang="de-DE" b="1" dirty="0" err="1"/>
              <a:t>Robustness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: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preserved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b="1" dirty="0"/>
              <a:t>1)</a:t>
            </a:r>
            <a:r>
              <a:rPr lang="de-DE" dirty="0"/>
              <a:t>   Find </a:t>
            </a:r>
            <a:r>
              <a:rPr lang="de-DE" b="1" dirty="0" err="1"/>
              <a:t>mean</a:t>
            </a:r>
            <a:r>
              <a:rPr lang="de-DE" dirty="0"/>
              <a:t> and </a:t>
            </a:r>
            <a:r>
              <a:rPr lang="de-DE" b="1" dirty="0" err="1"/>
              <a:t>variance</a:t>
            </a:r>
            <a:r>
              <a:rPr lang="de-DE" b="1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GPR</a:t>
            </a:r>
          </a:p>
          <a:p>
            <a:pPr lvl="1"/>
            <a:r>
              <a:rPr lang="de-DE" dirty="0"/>
              <a:t>     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(</a:t>
            </a:r>
            <a:r>
              <a:rPr lang="de-DE" dirty="0" err="1"/>
              <a:t>f.ex</a:t>
            </a:r>
            <a:r>
              <a:rPr lang="de-DE" dirty="0"/>
              <a:t>. normal)</a:t>
            </a:r>
          </a:p>
          <a:p>
            <a:pPr lvl="1"/>
            <a:r>
              <a:rPr lang="de-DE" dirty="0"/>
              <a:t> 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b="1" dirty="0"/>
              <a:t>2)</a:t>
            </a:r>
            <a:r>
              <a:rPr lang="de-DE" dirty="0"/>
              <a:t>  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b="1" dirty="0" err="1"/>
              <a:t>probability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satisfying</a:t>
            </a:r>
            <a:r>
              <a:rPr lang="de-DE" b="1" dirty="0"/>
              <a:t> </a:t>
            </a:r>
            <a:r>
              <a:rPr lang="de-DE" b="1" dirty="0" err="1"/>
              <a:t>property</a:t>
            </a:r>
            <a:r>
              <a:rPr lang="de-DE" b="1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histogram</a:t>
            </a:r>
            <a:endParaRPr lang="de-DE" dirty="0"/>
          </a:p>
          <a:p>
            <a:pPr lvl="1"/>
            <a:r>
              <a:rPr lang="de-DE" dirty="0"/>
              <a:t>      Find </a:t>
            </a:r>
            <a:r>
              <a:rPr lang="de-DE" dirty="0" err="1"/>
              <a:t>probability</a:t>
            </a:r>
            <a:r>
              <a:rPr lang="de-DE" dirty="0"/>
              <a:t> (</a:t>
            </a:r>
            <a:r>
              <a:rPr lang="de-DE" dirty="0" err="1"/>
              <a:t>robustness</a:t>
            </a:r>
            <a:r>
              <a:rPr lang="de-DE" dirty="0"/>
              <a:t>) </a:t>
            </a:r>
            <a:r>
              <a:rPr lang="de-DE" dirty="0" err="1"/>
              <a:t>using</a:t>
            </a:r>
            <a:r>
              <a:rPr lang="de-DE" dirty="0"/>
              <a:t> GPR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23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628800"/>
                <a:ext cx="6335713" cy="4103985"/>
              </a:xfrm>
            </p:spPr>
            <p:txBody>
              <a:bodyPr/>
              <a:lstStyle/>
              <a:p>
                <a:r>
                  <a:rPr lang="de-DE" dirty="0"/>
                  <a:t>What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at least 70%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bees</a:t>
                </a:r>
                <a:r>
                  <a:rPr lang="de-DE" dirty="0"/>
                  <a:t> </a:t>
                </a:r>
                <a:r>
                  <a:rPr lang="de-DE" dirty="0" err="1"/>
                  <a:t>survive</a:t>
                </a:r>
                <a:r>
                  <a:rPr lang="de-DE" dirty="0"/>
                  <a:t>?</a:t>
                </a:r>
              </a:p>
              <a:p>
                <a:endParaRPr lang="de-DE" dirty="0"/>
              </a:p>
              <a:p>
                <a:pPr lvl="1"/>
                <a:r>
                  <a:rPr lang="de-DE" b="1" dirty="0"/>
                  <a:t>4 </a:t>
                </a:r>
                <a:r>
                  <a:rPr lang="de-DE" b="1" dirty="0" err="1"/>
                  <a:t>reactions</a:t>
                </a:r>
                <a:r>
                  <a:rPr lang="de-DE" b="1" dirty="0"/>
                  <a:t> </a:t>
                </a:r>
                <a:r>
                  <a:rPr lang="de-DE" b="1" dirty="0" err="1"/>
                  <a:t>model</a:t>
                </a:r>
                <a:endParaRPr lang="de-DE" b="1" dirty="0"/>
              </a:p>
              <a:p>
                <a:pPr lvl="1"/>
                <a:endParaRPr lang="de-DE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∅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 err="1"/>
                  <a:t>Simulations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628800"/>
                <a:ext cx="6335713" cy="4103985"/>
              </a:xfrm>
              <a:blipFill>
                <a:blip r:embed="rId3"/>
                <a:stretch>
                  <a:fillRect l="-1925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40D7ED-EDC0-4155-92C6-197E1F636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50" y="4725145"/>
            <a:ext cx="1604416" cy="9626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CE21842-4439-4C54-BB1D-0158880AC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2" y="4725144"/>
            <a:ext cx="1604418" cy="9626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AA1FE5-694F-4A25-A46D-727B8F254F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4" y="4725144"/>
            <a:ext cx="1604418" cy="96265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1D663C-573B-4440-8C64-27A622EB1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66" y="4725144"/>
            <a:ext cx="1604417" cy="9626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A39890-7BC2-4F41-9689-BCCCFC915C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57" y="4725144"/>
            <a:ext cx="1604417" cy="9626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93BA5DC-F313-4C70-8511-5613A9D1C9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23" y="2132856"/>
            <a:ext cx="3251853" cy="195111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BB64BC6-4785-4D76-8D05-DC3533FCEFEF}"/>
              </a:ext>
            </a:extLst>
          </p:cNvPr>
          <p:cNvSpPr txBox="1"/>
          <p:nvPr/>
        </p:nvSpPr>
        <p:spPr>
          <a:xfrm>
            <a:off x="78385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A46E86-0CA5-4A4F-BDDB-A4E2C2C1BD8F}"/>
              </a:ext>
            </a:extLst>
          </p:cNvPr>
          <p:cNvSpPr txBox="1"/>
          <p:nvPr/>
        </p:nvSpPr>
        <p:spPr>
          <a:xfrm>
            <a:off x="248697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26067B-227A-4FB0-9975-7AF6094E90F4}"/>
              </a:ext>
            </a:extLst>
          </p:cNvPr>
          <p:cNvSpPr txBox="1"/>
          <p:nvPr/>
        </p:nvSpPr>
        <p:spPr>
          <a:xfrm>
            <a:off x="419009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2E94A80-B2B7-4402-BEF1-7612EB934493}"/>
              </a:ext>
            </a:extLst>
          </p:cNvPr>
          <p:cNvSpPr txBox="1"/>
          <p:nvPr/>
        </p:nvSpPr>
        <p:spPr>
          <a:xfrm>
            <a:off x="589321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736A54-2227-40DF-BDEC-76334DE032F8}"/>
              </a:ext>
            </a:extLst>
          </p:cNvPr>
          <p:cNvSpPr txBox="1"/>
          <p:nvPr/>
        </p:nvSpPr>
        <p:spPr>
          <a:xfrm>
            <a:off x="7596336" y="5699041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7909AE6-F796-4314-9F29-1824571858C3}"/>
              </a:ext>
            </a:extLst>
          </p:cNvPr>
          <p:cNvSpPr txBox="1"/>
          <p:nvPr/>
        </p:nvSpPr>
        <p:spPr>
          <a:xfrm>
            <a:off x="232103" y="6162125"/>
            <a:ext cx="2231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 </a:t>
            </a:r>
            <a:r>
              <a:rPr lang="de-DE" sz="1000" dirty="0" err="1"/>
              <a:t>Repin</a:t>
            </a:r>
            <a:r>
              <a:rPr lang="de-DE" sz="1000" dirty="0"/>
              <a:t>, D. and Petrov, T. (2021)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CB72E28-300B-4106-8A4B-5157D6730AD8}"/>
              </a:ext>
            </a:extLst>
          </p:cNvPr>
          <p:cNvSpPr txBox="1"/>
          <p:nvPr/>
        </p:nvSpPr>
        <p:spPr>
          <a:xfrm>
            <a:off x="1979712" y="2076817"/>
            <a:ext cx="4175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[1]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54693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What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at least 70%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bees</a:t>
                </a:r>
                <a:r>
                  <a:rPr lang="de-DE" dirty="0"/>
                  <a:t> </a:t>
                </a:r>
                <a:r>
                  <a:rPr lang="de-DE" dirty="0" err="1"/>
                  <a:t>survive</a:t>
                </a:r>
                <a:r>
                  <a:rPr lang="de-DE" dirty="0"/>
                  <a:t>?</a:t>
                </a:r>
              </a:p>
              <a:p>
                <a:pPr lvl="1"/>
                <a:endParaRPr lang="de-DE" b="1" dirty="0"/>
              </a:p>
              <a:p>
                <a:pPr lvl="1"/>
                <a:r>
                  <a:rPr lang="de-DE" b="1" dirty="0"/>
                  <a:t>2 </a:t>
                </a:r>
                <a:r>
                  <a:rPr lang="de-DE" b="1" dirty="0" err="1"/>
                  <a:t>reactions</a:t>
                </a:r>
                <a:r>
                  <a:rPr lang="de-DE" b="1" dirty="0"/>
                  <a:t> </a:t>
                </a:r>
                <a:r>
                  <a:rPr lang="de-DE" b="1" dirty="0" err="1"/>
                  <a:t>model</a:t>
                </a:r>
                <a:r>
                  <a:rPr lang="de-DE" dirty="0"/>
                  <a:t>: </a:t>
                </a:r>
                <a:r>
                  <a:rPr lang="de-DE" dirty="0" err="1"/>
                  <a:t>stinging</a:t>
                </a:r>
                <a:r>
                  <a:rPr lang="de-DE" dirty="0"/>
                  <a:t> and </a:t>
                </a:r>
                <a:r>
                  <a:rPr lang="de-DE" dirty="0" err="1"/>
                  <a:t>pheromone</a:t>
                </a:r>
                <a:r>
                  <a:rPr lang="de-DE" dirty="0"/>
                  <a:t> </a:t>
                </a:r>
                <a:r>
                  <a:rPr lang="de-DE" dirty="0" err="1"/>
                  <a:t>degradation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∅</m:t>
                      </m:r>
                    </m:oMath>
                  </m:oMathPara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Look at ODEs: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𝑑𝑒𝑎𝑑𝐵𝑒𝑒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5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82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pPr lvl="1"/>
            <a:endParaRPr lang="de-DE" b="1" dirty="0"/>
          </a:p>
          <a:p>
            <a:pPr lvl="1"/>
            <a:r>
              <a:rPr lang="de-DE" b="1" dirty="0"/>
              <a:t>2 </a:t>
            </a:r>
            <a:r>
              <a:rPr lang="de-DE" b="1" dirty="0" err="1"/>
              <a:t>reactions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endParaRPr lang="de-DE" b="1" dirty="0"/>
          </a:p>
          <a:p>
            <a:pPr lvl="1"/>
            <a:r>
              <a:rPr lang="de-DE" b="1" dirty="0"/>
              <a:t>Solution </a:t>
            </a:r>
            <a:r>
              <a:rPr lang="de-DE" b="1" dirty="0" err="1"/>
              <a:t>of</a:t>
            </a:r>
            <a:r>
              <a:rPr lang="de-DE" b="1" dirty="0"/>
              <a:t> ODEs</a:t>
            </a:r>
          </a:p>
          <a:p>
            <a:pPr lvl="1"/>
            <a:r>
              <a:rPr lang="de-DE" dirty="0"/>
              <a:t>k</a:t>
            </a:r>
            <a:r>
              <a:rPr lang="de-DE" baseline="-25000" dirty="0"/>
              <a:t>1</a:t>
            </a:r>
            <a:r>
              <a:rPr lang="de-DE" dirty="0"/>
              <a:t>=0.007, k</a:t>
            </a:r>
            <a:r>
              <a:rPr lang="de-DE" baseline="-25000" dirty="0"/>
              <a:t>2</a:t>
            </a:r>
            <a:r>
              <a:rPr lang="de-DE" dirty="0"/>
              <a:t>=0.6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0C330D-390F-4DC7-87E7-11C76A4A0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09827"/>
            <a:ext cx="2509402" cy="1672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894E48A-FF78-4D24-8C17-54E58DFCD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6" y="2326829"/>
            <a:ext cx="2509402" cy="167293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9698836-E2CC-42E3-A001-D3F598B9E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26829"/>
            <a:ext cx="2509402" cy="16729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FD0E7DB-C0D5-45FA-87FC-D78904A27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6" y="4209827"/>
            <a:ext cx="2509402" cy="167293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3092198-7319-409D-97BC-9E96183EBEB5}"/>
              </a:ext>
            </a:extLst>
          </p:cNvPr>
          <p:cNvSpPr txBox="1"/>
          <p:nvPr/>
        </p:nvSpPr>
        <p:spPr>
          <a:xfrm>
            <a:off x="6103921" y="397512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757B0D-EA80-4E59-9E35-EE7EC316053C}"/>
              </a:ext>
            </a:extLst>
          </p:cNvPr>
          <p:cNvSpPr txBox="1"/>
          <p:nvPr/>
        </p:nvSpPr>
        <p:spPr>
          <a:xfrm>
            <a:off x="6103921" y="589006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B09D57-756C-4F12-BFF2-2CECBE1AA67D}"/>
              </a:ext>
            </a:extLst>
          </p:cNvPr>
          <p:cNvSpPr txBox="1"/>
          <p:nvPr/>
        </p:nvSpPr>
        <p:spPr>
          <a:xfrm>
            <a:off x="3247246" y="589006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A007937-7D6B-4126-B28E-EF985CC1E329}"/>
              </a:ext>
            </a:extLst>
          </p:cNvPr>
          <p:cNvSpPr txBox="1"/>
          <p:nvPr/>
        </p:nvSpPr>
        <p:spPr>
          <a:xfrm>
            <a:off x="3247246" y="397512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50 </a:t>
            </a:r>
            <a:r>
              <a:rPr lang="de-DE" sz="1000" dirty="0" err="1"/>
              <a:t>bees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4051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DBE312-DBA1-4EA6-8FF0-9C54C3F8C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4" y="3140968"/>
            <a:ext cx="4127703" cy="23042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BE45C9-D7BB-471B-9454-F2DC6DE0B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8"/>
            <a:ext cx="412770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Outlook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enough</a:t>
            </a:r>
            <a:endParaRPr lang="de-DE" dirty="0"/>
          </a:p>
          <a:p>
            <a:pPr marL="0" lvl="2" indent="0">
              <a:buNone/>
            </a:pPr>
            <a:endParaRPr lang="de-DE" b="1" dirty="0"/>
          </a:p>
          <a:p>
            <a:pPr lvl="2"/>
            <a:r>
              <a:rPr lang="de-DE" dirty="0"/>
              <a:t>Find plausible </a:t>
            </a:r>
            <a:r>
              <a:rPr lang="de-DE" dirty="0" err="1"/>
              <a:t>fitness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fitness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histograms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individual </a:t>
            </a:r>
            <a:r>
              <a:rPr lang="de-DE" dirty="0" err="1"/>
              <a:t>behaviours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77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Modelling Biological </a:t>
            </a:r>
            <a:r>
              <a:rPr lang="de-DE" dirty="0" err="1"/>
              <a:t>Collectives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Population Markov Chain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b="1" dirty="0" err="1"/>
              <a:t>stochastic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populations</a:t>
            </a:r>
            <a:endParaRPr lang="de-DE" dirty="0"/>
          </a:p>
          <a:p>
            <a:pPr lvl="2"/>
            <a:r>
              <a:rPr lang="de-DE" dirty="0"/>
              <a:t>Individual </a:t>
            </a:r>
            <a:r>
              <a:rPr lang="de-DE" dirty="0" err="1"/>
              <a:t>behaviours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Markov Chain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Problem: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whole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r>
              <a:rPr lang="de-DE" dirty="0"/>
              <a:t>, but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</a:t>
            </a:r>
            <a:r>
              <a:rPr lang="de-DE" b="1" dirty="0"/>
              <a:t>individual </a:t>
            </a:r>
            <a:r>
              <a:rPr lang="de-DE" b="1" dirty="0" err="1"/>
              <a:t>decisions</a:t>
            </a:r>
            <a:endParaRPr lang="de-DE" b="1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554D2B-57FE-4EE2-969F-16451603FEC9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5B5B77-D68F-4F70-A6DB-494094278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69" y="4509120"/>
            <a:ext cx="5104362" cy="17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1" y="1988840"/>
            <a:ext cx="4824214" cy="4103985"/>
          </a:xfrm>
        </p:spPr>
        <p:txBody>
          <a:bodyPr/>
          <a:lstStyle/>
          <a:p>
            <a:r>
              <a:rPr lang="de-DE" dirty="0"/>
              <a:t>Case Study: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in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honeybees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Colony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threat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aggressive, </a:t>
            </a:r>
            <a:r>
              <a:rPr lang="de-DE" b="1" dirty="0" err="1"/>
              <a:t>sting</a:t>
            </a:r>
            <a:r>
              <a:rPr lang="de-DE" b="1" dirty="0"/>
              <a:t> </a:t>
            </a:r>
            <a:r>
              <a:rPr lang="de-DE" dirty="0"/>
              <a:t>and die, 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nothing</a:t>
            </a:r>
            <a:endParaRPr lang="de-DE" dirty="0"/>
          </a:p>
          <a:p>
            <a:pPr lvl="2"/>
            <a:r>
              <a:rPr lang="de-DE" dirty="0"/>
              <a:t>Alarm </a:t>
            </a:r>
            <a:r>
              <a:rPr lang="de-DE" b="1" dirty="0" err="1"/>
              <a:t>pheromone</a:t>
            </a:r>
            <a:r>
              <a:rPr lang="de-DE" b="1" dirty="0"/>
              <a:t> 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and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aggressiveness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bees</a:t>
            </a:r>
            <a:endParaRPr lang="de-DE" dirty="0"/>
          </a:p>
          <a:p>
            <a:pPr lvl="2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prevents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becoming</a:t>
            </a:r>
            <a:r>
              <a:rPr lang="de-DE" dirty="0"/>
              <a:t> </a:t>
            </a:r>
            <a:r>
              <a:rPr lang="de-DE" dirty="0" err="1"/>
              <a:t>extinct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b="1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bees</a:t>
            </a:r>
            <a:r>
              <a:rPr lang="de-DE" dirty="0"/>
              <a:t>: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(</a:t>
            </a:r>
            <a:r>
              <a:rPr lang="de-DE" dirty="0" err="1"/>
              <a:t>dead</a:t>
            </a:r>
            <a:r>
              <a:rPr lang="de-DE" dirty="0"/>
              <a:t>) </a:t>
            </a:r>
            <a:r>
              <a:rPr lang="de-DE" dirty="0" err="1"/>
              <a:t>bees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554D2B-57FE-4EE2-969F-16451603FEC9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94220D-3E04-4C25-A3AF-08B70AFA1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2962240"/>
            <a:ext cx="3606339" cy="2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Questions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#1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fitness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collective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? </a:t>
            </a:r>
          </a:p>
          <a:p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sizes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f.ex</a:t>
            </a:r>
            <a:r>
              <a:rPr lang="de-DE" dirty="0">
                <a:sym typeface="Wingdings" panose="05000000000000000000" pitchFamily="2" charset="2"/>
              </a:rPr>
              <a:t>. 20%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survives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  <a:p>
            <a:endParaRPr lang="de-DE" dirty="0"/>
          </a:p>
          <a:p>
            <a:r>
              <a:rPr lang="de-DE" dirty="0"/>
              <a:t>#2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sting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in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colonies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sizes</a:t>
            </a:r>
            <a:r>
              <a:rPr lang="de-DE" dirty="0"/>
              <a:t>? </a:t>
            </a:r>
          </a:p>
          <a:p>
            <a:endParaRPr lang="de-DE" dirty="0"/>
          </a:p>
          <a:p>
            <a:pPr marL="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physically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affected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pheromone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also </a:t>
            </a:r>
            <a:r>
              <a:rPr lang="de-DE" dirty="0" err="1">
                <a:sym typeface="Wingdings" panose="05000000000000000000" pitchFamily="2" charset="2"/>
              </a:rPr>
              <a:t>socially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group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members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59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Overall Goal</a:t>
            </a:r>
          </a:p>
          <a:p>
            <a:endParaRPr lang="de-DE" dirty="0"/>
          </a:p>
          <a:p>
            <a:pPr lvl="1"/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behaviours</a:t>
            </a:r>
            <a:r>
              <a:rPr lang="de-DE" b="1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dirty="0" err="1"/>
              <a:t>measurements</a:t>
            </a:r>
            <a:r>
              <a:rPr lang="de-DE" dirty="0"/>
              <a:t> and </a:t>
            </a:r>
            <a:r>
              <a:rPr lang="de-DE" b="1" dirty="0" err="1"/>
              <a:t>fitness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collective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dirty="0"/>
              <a:t>Find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lvl="2"/>
            <a:r>
              <a:rPr lang="de-DE" b="1" dirty="0" err="1"/>
              <a:t>model</a:t>
            </a:r>
            <a:r>
              <a:rPr lang="de-DE" b="1" dirty="0"/>
              <a:t> </a:t>
            </a:r>
            <a:r>
              <a:rPr lang="de-DE" b="1" dirty="0" err="1"/>
              <a:t>agnostic</a:t>
            </a:r>
            <a:r>
              <a:rPr lang="de-DE" dirty="0"/>
              <a:t>: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assumptions</a:t>
            </a:r>
            <a:endParaRPr lang="de-DE" dirty="0"/>
          </a:p>
          <a:p>
            <a:pPr lvl="2"/>
            <a:r>
              <a:rPr lang="de-DE" b="1" dirty="0" err="1"/>
              <a:t>data-efficient</a:t>
            </a:r>
            <a:r>
              <a:rPr lang="de-DE" dirty="0"/>
              <a:t>: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2"/>
            <a:r>
              <a:rPr lang="de-DE" b="1" dirty="0" err="1"/>
              <a:t>scalable</a:t>
            </a:r>
            <a:r>
              <a:rPr lang="de-DE" dirty="0"/>
              <a:t>: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1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Regression (GPR)</a:t>
            </a:r>
          </a:p>
          <a:p>
            <a:endParaRPr lang="de-DE" b="0" dirty="0"/>
          </a:p>
          <a:p>
            <a:pPr lvl="2"/>
            <a:r>
              <a:rPr lang="de-DE" b="1" dirty="0"/>
              <a:t>Non-</a:t>
            </a:r>
            <a:r>
              <a:rPr lang="de-DE" b="1" dirty="0" err="1"/>
              <a:t>parametric</a:t>
            </a:r>
            <a:r>
              <a:rPr lang="de-DE" dirty="0"/>
              <a:t>, </a:t>
            </a:r>
            <a:r>
              <a:rPr lang="de-DE" b="1" dirty="0" err="1"/>
              <a:t>Bayesian</a:t>
            </a:r>
            <a:r>
              <a:rPr lang="de-DE" b="1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, </a:t>
            </a:r>
            <a:r>
              <a:rPr lang="de-DE" dirty="0" err="1"/>
              <a:t>learn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2"/>
            <a:r>
              <a:rPr lang="de-DE" b="1" dirty="0"/>
              <a:t>Kernel</a:t>
            </a:r>
            <a:r>
              <a:rPr lang="de-DE" dirty="0"/>
              <a:t>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2"/>
            <a:r>
              <a:rPr lang="de-DE" dirty="0"/>
              <a:t>Output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quantification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uncertainty</a:t>
            </a:r>
            <a:endParaRPr lang="de-DE" b="1" dirty="0"/>
          </a:p>
          <a:p>
            <a:pPr lvl="2"/>
            <a:endParaRPr lang="de-DE" b="1" dirty="0"/>
          </a:p>
          <a:p>
            <a:pPr lvl="2"/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= </a:t>
            </a:r>
            <a:r>
              <a:rPr lang="de-DE" dirty="0" err="1"/>
              <a:t>generalization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multivariate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/>
              <a:t>infinite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b="1" dirty="0" err="1"/>
              <a:t>distribution</a:t>
            </a:r>
            <a:r>
              <a:rPr lang="de-DE" b="1" dirty="0"/>
              <a:t> </a:t>
            </a:r>
            <a:r>
              <a:rPr lang="de-DE" b="1" dirty="0" err="1"/>
              <a:t>over</a:t>
            </a:r>
            <a:r>
              <a:rPr lang="de-DE" b="1" dirty="0"/>
              <a:t> </a:t>
            </a:r>
            <a:r>
              <a:rPr lang="de-DE" b="1" dirty="0" err="1"/>
              <a:t>functions</a:t>
            </a:r>
            <a:endParaRPr lang="de-DE" b="1" dirty="0"/>
          </a:p>
          <a:p>
            <a:pPr lvl="2"/>
            <a:r>
              <a:rPr lang="de-DE" dirty="0"/>
              <a:t>f(x) ~ GP(m(x), k(</a:t>
            </a:r>
            <a:r>
              <a:rPr lang="de-DE" dirty="0" err="1"/>
              <a:t>x,x</a:t>
            </a:r>
            <a:r>
              <a:rPr lang="de-DE" dirty="0"/>
              <a:t>‘))</a:t>
            </a:r>
          </a:p>
          <a:p>
            <a:pPr lvl="2"/>
            <a:r>
              <a:rPr lang="de-DE" dirty="0"/>
              <a:t>Kernel </a:t>
            </a:r>
            <a:r>
              <a:rPr lang="de-DE" dirty="0" err="1"/>
              <a:t>function</a:t>
            </a:r>
            <a:r>
              <a:rPr lang="de-DE" dirty="0"/>
              <a:t> k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b="1" dirty="0" err="1"/>
              <a:t>similarity</a:t>
            </a:r>
            <a:r>
              <a:rPr lang="de-DE" b="1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335713" cy="4103985"/>
          </a:xfrm>
        </p:spPr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Prior</a:t>
            </a:r>
          </a:p>
          <a:p>
            <a:endParaRPr lang="de-DE" sz="1200" b="0" dirty="0"/>
          </a:p>
          <a:p>
            <a:pPr lvl="2"/>
            <a:r>
              <a:rPr lang="de-DE" dirty="0" err="1"/>
              <a:t>Apply</a:t>
            </a:r>
            <a:r>
              <a:rPr lang="de-DE" dirty="0"/>
              <a:t> Kernel </a:t>
            </a:r>
            <a:r>
              <a:rPr lang="de-DE" dirty="0" err="1"/>
              <a:t>function</a:t>
            </a:r>
            <a:r>
              <a:rPr lang="de-DE" dirty="0"/>
              <a:t> 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observing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endParaRPr lang="de-DE" b="1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897D49-C739-4E23-9865-D0EA17EE7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5230978" cy="17416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55C5D79-9F96-40E3-9D64-F0BBE6D33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5" y="4099607"/>
            <a:ext cx="5230979" cy="17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2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335713" cy="4103985"/>
          </a:xfrm>
        </p:spPr>
        <p:txBody>
          <a:bodyPr/>
          <a:lstStyle/>
          <a:p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sz="1200" b="0" dirty="0"/>
          </a:p>
          <a:p>
            <a:pPr lvl="2"/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histogram</a:t>
            </a:r>
            <a:endParaRPr lang="de-DE" dirty="0"/>
          </a:p>
          <a:p>
            <a:pPr lvl="2"/>
            <a:endParaRPr lang="de-DE" b="1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5DDC37-A643-44D4-9798-5EADA4E17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31" y="2265290"/>
            <a:ext cx="7132938" cy="2110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E6CD66E-A3F0-4821-B2B3-1D1BF239EEB2}"/>
                  </a:ext>
                </a:extLst>
              </p:cNvPr>
              <p:cNvSpPr txBox="1"/>
              <p:nvPr/>
            </p:nvSpPr>
            <p:spPr>
              <a:xfrm>
                <a:off x="1341371" y="4378136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=0.64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E6CD66E-A3F0-4821-B2B3-1D1BF239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71" y="4378136"/>
                <a:ext cx="122413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7851AA3-CCEB-4A62-9445-3BE9315F86AE}"/>
                  </a:ext>
                </a:extLst>
              </p:cNvPr>
              <p:cNvSpPr txBox="1"/>
              <p:nvPr/>
            </p:nvSpPr>
            <p:spPr>
              <a:xfrm>
                <a:off x="3138327" y="4378136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=1.21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7851AA3-CCEB-4A62-9445-3BE9315F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27" y="4378136"/>
                <a:ext cx="122413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E14466B-8E09-49FB-A492-896BE3E2143C}"/>
                  </a:ext>
                </a:extLst>
              </p:cNvPr>
              <p:cNvSpPr txBox="1"/>
              <p:nvPr/>
            </p:nvSpPr>
            <p:spPr>
              <a:xfrm>
                <a:off x="4935283" y="4378136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=2.93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E14466B-8E09-49FB-A492-896BE3E21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83" y="4378136"/>
                <a:ext cx="12241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F782F0C-56BE-4782-916F-DCF5773C90B1}"/>
                  </a:ext>
                </a:extLst>
              </p:cNvPr>
              <p:cNvSpPr txBox="1"/>
              <p:nvPr/>
            </p:nvSpPr>
            <p:spPr>
              <a:xfrm>
                <a:off x="6732240" y="4378136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=7.76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F782F0C-56BE-4782-916F-DCF5773C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378136"/>
                <a:ext cx="122413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52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335713" cy="4103985"/>
          </a:xfrm>
        </p:spPr>
        <p:txBody>
          <a:bodyPr/>
          <a:lstStyle/>
          <a:p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Posterior</a:t>
            </a: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Joint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Priors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: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covariance</a:t>
            </a:r>
            <a:r>
              <a:rPr lang="de-DE" dirty="0"/>
              <a:t> and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DE" dirty="0"/>
          </a:p>
          <a:p>
            <a:pPr lvl="2"/>
            <a:endParaRPr lang="de-DE" b="1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10/6/2021</a:t>
            </a:fld>
            <a:endParaRPr lang="de-DE" dirty="0"/>
          </a:p>
        </p:txBody>
      </p:sp>
      <p:pic>
        <p:nvPicPr>
          <p:cNvPr id="8" name="Grafik 7" descr="Ein Bild, das Text, Messanzeige enthält.&#10;&#10;Automatisch generierte Beschreibung">
            <a:extLst>
              <a:ext uri="{FF2B5EF4-FFF2-40B4-BE49-F238E27FC236}">
                <a16:creationId xmlns:a16="http://schemas.microsoft.com/office/drawing/2014/main" id="{EAD6A4EB-0834-4EB2-9C8E-0EBF8D4EC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51" y="2239739"/>
            <a:ext cx="2362795" cy="5063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2A80E8-2A43-4A15-BD30-C517F7174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94" y="3666927"/>
            <a:ext cx="336071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9578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tiät Konstanz Desig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2_141014.potx" id="{9C2F710B-392A-4B68-A018-74A0C52CFF2B}" vid="{D1296413-1E1F-487E-A087-30B98FC1501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Vorlage-Praesentation-Exc16-en</Template>
  <TotalTime>0</TotalTime>
  <Words>1239</Words>
  <Application>Microsoft Office PowerPoint</Application>
  <PresentationFormat>Bildschirmpräsentation (4:3)</PresentationFormat>
  <Paragraphs>248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Universtiät Konstanz Design</vt:lpstr>
      <vt:lpstr>Applications of Gaussian Processes in Modelling Biological Collectives</vt:lpstr>
      <vt:lpstr>Background</vt:lpstr>
      <vt:lpstr>Background</vt:lpstr>
      <vt:lpstr>Research Questions</vt:lpstr>
      <vt:lpstr>Motivation</vt:lpstr>
      <vt:lpstr>Gaussian Process</vt:lpstr>
      <vt:lpstr>GPR Example</vt:lpstr>
      <vt:lpstr>GPR Example</vt:lpstr>
      <vt:lpstr>GPR Example</vt:lpstr>
      <vt:lpstr>GPR Example</vt:lpstr>
      <vt:lpstr>GPR Example</vt:lpstr>
      <vt:lpstr>GPR Example</vt:lpstr>
      <vt:lpstr>Fitness function</vt:lpstr>
      <vt:lpstr>Fitness function</vt:lpstr>
      <vt:lpstr>Fitness function</vt:lpstr>
      <vt:lpstr>Fitness function</vt:lpstr>
      <vt:lpstr>Fitness function</vt:lpstr>
      <vt:lpstr>Discussion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Julia Klein7</dc:creator>
  <dc:description>Vorlage Praesentation – Office 2010;_x000d_
Version 003;_x000d_
2014-10-16;</dc:description>
  <cp:lastModifiedBy>Julia Klein7</cp:lastModifiedBy>
  <cp:revision>76</cp:revision>
  <dcterms:created xsi:type="dcterms:W3CDTF">2021-09-30T12:12:07Z</dcterms:created>
  <dcterms:modified xsi:type="dcterms:W3CDTF">2021-10-07T08:04:21Z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003</vt:lpwstr>
  </property>
  <property fmtid="{D5CDD505-2E9C-101B-9397-08002B2CF9AE}" pid="6" name="Version vom">
    <vt:lpwstr>16.10.2014</vt:lpwstr>
  </property>
</Properties>
</file>