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18"/>
  </p:notesMasterIdLst>
  <p:handoutMasterIdLst>
    <p:handoutMasterId r:id="rId19"/>
  </p:handoutMasterIdLst>
  <p:sldIdLst>
    <p:sldId id="260" r:id="rId2"/>
    <p:sldId id="270" r:id="rId3"/>
    <p:sldId id="271" r:id="rId4"/>
    <p:sldId id="273" r:id="rId5"/>
    <p:sldId id="269" r:id="rId6"/>
    <p:sldId id="272" r:id="rId7"/>
    <p:sldId id="274" r:id="rId8"/>
    <p:sldId id="284" r:id="rId9"/>
    <p:sldId id="286" r:id="rId10"/>
    <p:sldId id="279" r:id="rId11"/>
    <p:sldId id="283" r:id="rId12"/>
    <p:sldId id="287" r:id="rId13"/>
    <p:sldId id="278" r:id="rId14"/>
    <p:sldId id="281" r:id="rId15"/>
    <p:sldId id="280" r:id="rId16"/>
    <p:sldId id="282" r:id="rId1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3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orient="horz" pos="4201">
          <p15:clr>
            <a:srgbClr val="A4A3A4"/>
          </p15:clr>
        </p15:guide>
        <p15:guide id="4" orient="horz" pos="3294">
          <p15:clr>
            <a:srgbClr val="A4A3A4"/>
          </p15:clr>
        </p15:guide>
        <p15:guide id="5" orient="horz" pos="255">
          <p15:clr>
            <a:srgbClr val="A4A3A4"/>
          </p15:clr>
        </p15:guide>
        <p15:guide id="6" orient="horz" pos="1026">
          <p15:clr>
            <a:srgbClr val="A4A3A4"/>
          </p15:clr>
        </p15:guide>
        <p15:guide id="7" orient="horz" pos="3884">
          <p15:clr>
            <a:srgbClr val="A4A3A4"/>
          </p15:clr>
        </p15:guide>
        <p15:guide id="8" orient="horz" pos="3385">
          <p15:clr>
            <a:srgbClr val="A4A3A4"/>
          </p15:clr>
        </p15:guide>
        <p15:guide id="9" orient="horz" pos="2704">
          <p15:clr>
            <a:srgbClr val="A4A3A4"/>
          </p15:clr>
        </p15:guide>
        <p15:guide id="10" orient="horz" pos="1207">
          <p15:clr>
            <a:srgbClr val="A4A3A4"/>
          </p15:clr>
        </p15:guide>
        <p15:guide id="11" orient="horz" pos="1525">
          <p15:clr>
            <a:srgbClr val="A4A3A4"/>
          </p15:clr>
        </p15:guide>
        <p15:guide id="12" orient="horz" pos="1480">
          <p15:clr>
            <a:srgbClr val="A4A3A4"/>
          </p15:clr>
        </p15:guide>
        <p15:guide id="13" orient="horz" pos="3067">
          <p15:clr>
            <a:srgbClr val="A4A3A4"/>
          </p15:clr>
        </p15:guide>
        <p15:guide id="14" orient="horz" pos="1979">
          <p15:clr>
            <a:srgbClr val="A4A3A4"/>
          </p15:clr>
        </p15:guide>
        <p15:guide id="15" pos="2925">
          <p15:clr>
            <a:srgbClr val="A4A3A4"/>
          </p15:clr>
        </p15:guide>
        <p15:guide id="16" pos="2835">
          <p15:clr>
            <a:srgbClr val="A4A3A4"/>
          </p15:clr>
        </p15:guide>
        <p15:guide id="17" pos="2245">
          <p15:clr>
            <a:srgbClr val="A4A3A4"/>
          </p15:clr>
        </p15:guide>
        <p15:guide id="18" pos="2154">
          <p15:clr>
            <a:srgbClr val="A4A3A4"/>
          </p15:clr>
        </p15:guide>
        <p15:guide id="19" pos="1565">
          <p15:clr>
            <a:srgbClr val="A4A3A4"/>
          </p15:clr>
        </p15:guide>
        <p15:guide id="20" pos="1474">
          <p15:clr>
            <a:srgbClr val="A4A3A4"/>
          </p15:clr>
        </p15:guide>
        <p15:guide id="21" pos="884">
          <p15:clr>
            <a:srgbClr val="A4A3A4"/>
          </p15:clr>
        </p15:guide>
        <p15:guide id="22" pos="793">
          <p15:clr>
            <a:srgbClr val="A4A3A4"/>
          </p15:clr>
        </p15:guide>
        <p15:guide id="23" pos="204">
          <p15:clr>
            <a:srgbClr val="A4A3A4"/>
          </p15:clr>
        </p15:guide>
        <p15:guide id="24" pos="3515">
          <p15:clr>
            <a:srgbClr val="A4A3A4"/>
          </p15:clr>
        </p15:guide>
        <p15:guide id="25" pos="3606">
          <p15:clr>
            <a:srgbClr val="A4A3A4"/>
          </p15:clr>
        </p15:guide>
        <p15:guide id="26" pos="4195">
          <p15:clr>
            <a:srgbClr val="A4A3A4"/>
          </p15:clr>
        </p15:guide>
        <p15:guide id="27" pos="4286">
          <p15:clr>
            <a:srgbClr val="A4A3A4"/>
          </p15:clr>
        </p15:guide>
        <p15:guide id="28" pos="4876">
          <p15:clr>
            <a:srgbClr val="A4A3A4"/>
          </p15:clr>
        </p15:guide>
        <p15:guide id="29" pos="4967">
          <p15:clr>
            <a:srgbClr val="A4A3A4"/>
          </p15:clr>
        </p15:guide>
        <p15:guide id="30" pos="55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04" autoAdjust="0"/>
  </p:normalViewPr>
  <p:slideViewPr>
    <p:cSldViewPr showGuides="1">
      <p:cViewPr varScale="1">
        <p:scale>
          <a:sx n="94" d="100"/>
          <a:sy n="94" d="100"/>
        </p:scale>
        <p:origin x="1488" y="90"/>
      </p:cViewPr>
      <p:guideLst>
        <p:guide orient="horz" pos="1253"/>
        <p:guide orient="horz" pos="3838"/>
        <p:guide orient="horz" pos="4201"/>
        <p:guide orient="horz" pos="3294"/>
        <p:guide orient="horz" pos="255"/>
        <p:guide orient="horz" pos="1026"/>
        <p:guide orient="horz" pos="3884"/>
        <p:guide orient="horz" pos="3385"/>
        <p:guide orient="horz" pos="2704"/>
        <p:guide orient="horz" pos="1207"/>
        <p:guide orient="horz" pos="1525"/>
        <p:guide orient="horz" pos="1480"/>
        <p:guide orient="horz" pos="3067"/>
        <p:guide orient="horz" pos="1979"/>
        <p:guide pos="2925"/>
        <p:guide pos="2835"/>
        <p:guide pos="2245"/>
        <p:guide pos="2154"/>
        <p:guide pos="1565"/>
        <p:guide pos="1474"/>
        <p:guide pos="884"/>
        <p:guide pos="793"/>
        <p:guide pos="204"/>
        <p:guide pos="3515"/>
        <p:guide pos="3606"/>
        <p:guide pos="4195"/>
        <p:guide pos="4286"/>
        <p:guide pos="4876"/>
        <p:guide pos="4967"/>
        <p:guide pos="5556"/>
      </p:guideLst>
    </p:cSldViewPr>
  </p:slideViewPr>
  <p:notesTextViewPr>
    <p:cViewPr>
      <p:scale>
        <a:sx n="100" d="100"/>
        <a:sy n="100" d="100"/>
      </p:scale>
      <p:origin x="0" y="-516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2" d="100"/>
          <a:sy n="82" d="100"/>
        </p:scale>
        <p:origin x="-313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797C4-ED8E-4EA4-959C-2AEEE7E3AD08}" type="datetimeFigureOut">
              <a:rPr lang="de-DE" smtClean="0"/>
              <a:t>23.11.2021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1F910-8AA9-49D3-9D40-DBE35BDF93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1589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5C22D-DB44-4084-9471-0EB64DB204F9}" type="datetimeFigureOut">
              <a:rPr lang="de-DE" smtClean="0"/>
              <a:t>23.11.2021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7F2EB-A273-4CA5-8E41-BC88C509E2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153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explain</a:t>
            </a:r>
            <a:r>
              <a:rPr lang="de-DE" dirty="0"/>
              <a:t> in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detail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do, I </a:t>
            </a:r>
            <a:r>
              <a:rPr lang="de-DE" dirty="0" err="1"/>
              <a:t>introduce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study</a:t>
            </a:r>
            <a:endParaRPr lang="de-DE" dirty="0"/>
          </a:p>
          <a:p>
            <a:endParaRPr lang="de-DE" dirty="0"/>
          </a:p>
          <a:p>
            <a:r>
              <a:rPr lang="de-DE" dirty="0"/>
              <a:t>But: </a:t>
            </a:r>
            <a:r>
              <a:rPr lang="de-DE" dirty="0" err="1"/>
              <a:t>aggressiveness</a:t>
            </a:r>
            <a:r>
              <a:rPr lang="de-DE" dirty="0"/>
              <a:t> </a:t>
            </a:r>
            <a:r>
              <a:rPr lang="de-DE" dirty="0" err="1"/>
              <a:t>doesn‘t</a:t>
            </a:r>
            <a:r>
              <a:rPr lang="de-DE" dirty="0"/>
              <a:t> </a:t>
            </a:r>
            <a:r>
              <a:rPr lang="de-DE" dirty="0" err="1"/>
              <a:t>increase</a:t>
            </a:r>
            <a:r>
              <a:rPr lang="de-DE" dirty="0"/>
              <a:t> </a:t>
            </a:r>
            <a:r>
              <a:rPr lang="de-DE" dirty="0" err="1"/>
              <a:t>endlessly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all </a:t>
            </a:r>
            <a:r>
              <a:rPr lang="de-DE" dirty="0" err="1"/>
              <a:t>bees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eventually</a:t>
            </a:r>
            <a:r>
              <a:rPr lang="de-DE" dirty="0"/>
              <a:t> die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17789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Probably</a:t>
            </a:r>
            <a:r>
              <a:rPr lang="de-DE" dirty="0"/>
              <a:t> 1) </a:t>
            </a:r>
            <a:r>
              <a:rPr lang="de-DE" dirty="0" err="1"/>
              <a:t>assuming</a:t>
            </a:r>
            <a:r>
              <a:rPr lang="de-DE" dirty="0"/>
              <a:t> a </a:t>
            </a:r>
            <a:r>
              <a:rPr lang="de-DE" dirty="0" err="1"/>
              <a:t>functional</a:t>
            </a:r>
            <a:r>
              <a:rPr lang="de-DE" dirty="0"/>
              <a:t> form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/>
              <a:t>strategy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73531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77292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Implemented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Denis </a:t>
            </a:r>
            <a:r>
              <a:rPr lang="de-DE" dirty="0" err="1"/>
              <a:t>Repin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Eventually</a:t>
            </a:r>
            <a:r>
              <a:rPr lang="de-DE" dirty="0"/>
              <a:t> all </a:t>
            </a:r>
            <a:r>
              <a:rPr lang="de-DE" dirty="0" err="1"/>
              <a:t>bees</a:t>
            </a:r>
            <a:r>
              <a:rPr lang="de-DE" dirty="0"/>
              <a:t> die </a:t>
            </a:r>
            <a:r>
              <a:rPr lang="de-DE" dirty="0">
                <a:sym typeface="Wingdings" panose="05000000000000000000" pitchFamily="2" charset="2"/>
              </a:rPr>
              <a:t> not </a:t>
            </a:r>
            <a:r>
              <a:rPr lang="de-DE" dirty="0" err="1">
                <a:sym typeface="Wingdings" panose="05000000000000000000" pitchFamily="2" charset="2"/>
              </a:rPr>
              <a:t>reasonable</a:t>
            </a:r>
            <a:r>
              <a:rPr lang="de-DE" dirty="0">
                <a:sym typeface="Wingdings" panose="05000000000000000000" pitchFamily="2" charset="2"/>
              </a:rPr>
              <a:t>! </a:t>
            </a:r>
            <a:r>
              <a:rPr lang="de-DE" dirty="0" err="1">
                <a:sym typeface="Wingdings" panose="05000000000000000000" pitchFamily="2" charset="2"/>
              </a:rPr>
              <a:t>There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is</a:t>
            </a:r>
            <a:r>
              <a:rPr lang="de-DE" dirty="0">
                <a:sym typeface="Wingdings" panose="05000000000000000000" pitchFamily="2" charset="2"/>
              </a:rPr>
              <a:t> a </a:t>
            </a:r>
            <a:r>
              <a:rPr lang="de-DE" dirty="0" err="1">
                <a:sym typeface="Wingdings" panose="05000000000000000000" pitchFamily="2" charset="2"/>
              </a:rPr>
              <a:t>mechanism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that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prevents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colony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from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becoming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extinct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Fitness </a:t>
            </a:r>
            <a:r>
              <a:rPr lang="de-DE" dirty="0" err="1">
                <a:sym typeface="Wingdings" panose="05000000000000000000" pitchFamily="2" charset="2"/>
              </a:rPr>
              <a:t>function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decays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de-DE" dirty="0" err="1">
                <a:sym typeface="Wingdings" panose="05000000000000000000" pitchFamily="2" charset="2"/>
              </a:rPr>
              <a:t>what</a:t>
            </a:r>
            <a:r>
              <a:rPr lang="de-DE" dirty="0">
                <a:sym typeface="Wingdings" panose="05000000000000000000" pitchFamily="2" charset="2"/>
              </a:rPr>
              <a:t> do </a:t>
            </a:r>
            <a:r>
              <a:rPr lang="de-DE" dirty="0" err="1">
                <a:sym typeface="Wingdings" panose="05000000000000000000" pitchFamily="2" charset="2"/>
              </a:rPr>
              <a:t>we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need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do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make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more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steady</a:t>
            </a:r>
            <a:r>
              <a:rPr lang="de-DE" dirty="0">
                <a:sym typeface="Wingdings" panose="05000000000000000000" pitchFamily="2" charset="2"/>
              </a:rPr>
              <a:t>?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71326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4585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de-DE" dirty="0"/>
              <a:t>Collective </a:t>
            </a:r>
            <a:r>
              <a:rPr lang="de-DE" dirty="0" err="1"/>
              <a:t>response</a:t>
            </a:r>
            <a:endParaRPr lang="de-DE" dirty="0"/>
          </a:p>
          <a:p>
            <a:pPr marL="228600" indent="-228600">
              <a:buAutoNum type="arabicParenR"/>
            </a:pPr>
            <a:r>
              <a:rPr lang="de-DE" dirty="0"/>
              <a:t>Individual </a:t>
            </a:r>
            <a:r>
              <a:rPr lang="de-DE" dirty="0" err="1"/>
              <a:t>behaviour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1018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Model </a:t>
            </a:r>
            <a:r>
              <a:rPr lang="de-DE" dirty="0" err="1"/>
              <a:t>agnostic</a:t>
            </a:r>
            <a:r>
              <a:rPr lang="de-DE" dirty="0"/>
              <a:t>: also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studies</a:t>
            </a:r>
            <a:r>
              <a:rPr lang="de-DE" dirty="0"/>
              <a:t>, </a:t>
            </a:r>
            <a:r>
              <a:rPr lang="de-DE" dirty="0" err="1"/>
              <a:t>f.ex</a:t>
            </a:r>
            <a:r>
              <a:rPr lang="de-DE" dirty="0"/>
              <a:t>. Consensus </a:t>
            </a:r>
            <a:r>
              <a:rPr lang="de-DE" dirty="0" err="1"/>
              <a:t>protocol</a:t>
            </a:r>
            <a:endParaRPr lang="de-DE" dirty="0"/>
          </a:p>
          <a:p>
            <a:endParaRPr lang="de-DE" dirty="0"/>
          </a:p>
          <a:p>
            <a:r>
              <a:rPr lang="de-DE" dirty="0"/>
              <a:t>This </a:t>
            </a:r>
            <a:r>
              <a:rPr lang="de-DE" dirty="0" err="1"/>
              <a:t>sounds</a:t>
            </a:r>
            <a:r>
              <a:rPr lang="de-DE" dirty="0"/>
              <a:t> like </a:t>
            </a:r>
            <a:r>
              <a:rPr lang="de-DE" dirty="0" err="1"/>
              <a:t>Machine</a:t>
            </a:r>
            <a:r>
              <a:rPr lang="de-DE" dirty="0"/>
              <a:t> Learning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6433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 GP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completely</a:t>
            </a:r>
            <a:r>
              <a:rPr lang="de-DE" dirty="0"/>
              <a:t> </a:t>
            </a:r>
            <a:r>
              <a:rPr lang="de-DE" dirty="0" err="1"/>
              <a:t>specified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a </a:t>
            </a:r>
            <a:r>
              <a:rPr lang="de-DE" dirty="0" err="1"/>
              <a:t>mean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m and a </a:t>
            </a:r>
            <a:r>
              <a:rPr lang="de-DE" dirty="0" err="1"/>
              <a:t>covariance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k </a:t>
            </a:r>
            <a:r>
              <a:rPr lang="de-DE" dirty="0" err="1"/>
              <a:t>of</a:t>
            </a:r>
            <a:r>
              <a:rPr lang="de-DE" dirty="0"/>
              <a:t> a real </a:t>
            </a:r>
            <a:r>
              <a:rPr lang="de-DE" dirty="0" err="1"/>
              <a:t>process</a:t>
            </a:r>
            <a:r>
              <a:rPr lang="de-DE" dirty="0"/>
              <a:t> f(x)</a:t>
            </a:r>
          </a:p>
          <a:p>
            <a:r>
              <a:rPr lang="de-DE" dirty="0"/>
              <a:t>Kernel </a:t>
            </a:r>
            <a:r>
              <a:rPr lang="de-DE" dirty="0" err="1"/>
              <a:t>is</a:t>
            </a:r>
            <a:r>
              <a:rPr lang="de-DE" dirty="0"/>
              <a:t> real-</a:t>
            </a:r>
            <a:r>
              <a:rPr lang="de-DE" dirty="0" err="1"/>
              <a:t>valued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, </a:t>
            </a:r>
            <a:r>
              <a:rPr lang="de-DE" dirty="0" err="1"/>
              <a:t>describes</a:t>
            </a:r>
            <a:r>
              <a:rPr lang="de-DE" dirty="0"/>
              <a:t> </a:t>
            </a:r>
            <a:r>
              <a:rPr lang="de-DE" dirty="0" err="1"/>
              <a:t>shape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r>
              <a:rPr lang="de-DE" dirty="0"/>
              <a:t> and </a:t>
            </a:r>
            <a:r>
              <a:rPr lang="de-DE" dirty="0" err="1"/>
              <a:t>characteristics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9769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Evaluate</a:t>
            </a:r>
            <a:r>
              <a:rPr lang="de-DE" dirty="0"/>
              <a:t> Kernel on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pairwise</a:t>
            </a:r>
            <a:r>
              <a:rPr lang="de-DE" dirty="0"/>
              <a:t> </a:t>
            </a:r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points</a:t>
            </a:r>
            <a:endParaRPr lang="de-DE" dirty="0"/>
          </a:p>
          <a:p>
            <a:r>
              <a:rPr lang="de-DE" dirty="0"/>
              <a:t>Generate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Gaussian</a:t>
            </a:r>
            <a:r>
              <a:rPr lang="de-DE" dirty="0"/>
              <a:t> </a:t>
            </a:r>
            <a:r>
              <a:rPr lang="de-DE" dirty="0" err="1"/>
              <a:t>vector</a:t>
            </a:r>
            <a:r>
              <a:rPr lang="de-DE" dirty="0"/>
              <a:t> (</a:t>
            </a:r>
            <a:r>
              <a:rPr lang="de-DE" dirty="0" err="1"/>
              <a:t>mean</a:t>
            </a:r>
            <a:r>
              <a:rPr lang="de-DE" dirty="0"/>
              <a:t> 0 and </a:t>
            </a:r>
            <a:r>
              <a:rPr lang="de-DE" dirty="0" err="1"/>
              <a:t>cov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described</a:t>
            </a:r>
            <a:r>
              <a:rPr lang="de-DE" dirty="0"/>
              <a:t>) </a:t>
            </a:r>
            <a:r>
              <a:rPr lang="de-DE" dirty="0" err="1"/>
              <a:t>to</a:t>
            </a:r>
            <a:r>
              <a:rPr lang="de-DE" dirty="0"/>
              <a:t> sample 5 </a:t>
            </a:r>
            <a:r>
              <a:rPr lang="de-DE" dirty="0" err="1"/>
              <a:t>functions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Prior</a:t>
            </a:r>
          </a:p>
          <a:p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Data: </a:t>
            </a:r>
            <a:r>
              <a:rPr lang="de-DE" dirty="0" err="1"/>
              <a:t>Calculate</a:t>
            </a:r>
            <a:r>
              <a:rPr lang="de-DE" dirty="0"/>
              <a:t> </a:t>
            </a:r>
            <a:r>
              <a:rPr lang="de-DE" dirty="0" err="1"/>
              <a:t>mean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stinging</a:t>
            </a:r>
            <a:r>
              <a:rPr lang="de-DE" dirty="0"/>
              <a:t> </a:t>
            </a:r>
            <a:r>
              <a:rPr lang="de-DE" dirty="0" err="1"/>
              <a:t>bees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histogram</a:t>
            </a:r>
            <a:endParaRPr lang="de-DE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8371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Joint </a:t>
            </a:r>
            <a:r>
              <a:rPr lang="de-DE" dirty="0" err="1"/>
              <a:t>distribution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and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outputs</a:t>
            </a:r>
            <a:r>
              <a:rPr lang="de-DE" dirty="0"/>
              <a:t>:</a:t>
            </a:r>
          </a:p>
          <a:p>
            <a:endParaRPr lang="de-DE" dirty="0"/>
          </a:p>
          <a:p>
            <a:r>
              <a:rPr lang="de-DE" dirty="0"/>
              <a:t>Training </a:t>
            </a:r>
            <a:r>
              <a:rPr lang="de-DE" dirty="0" err="1"/>
              <a:t>set</a:t>
            </a:r>
            <a:r>
              <a:rPr lang="de-DE" dirty="0"/>
              <a:t> X and f (= </a:t>
            </a:r>
            <a:r>
              <a:rPr lang="de-DE" dirty="0" err="1"/>
              <a:t>observations</a:t>
            </a:r>
            <a:r>
              <a:rPr lang="de-DE" dirty="0"/>
              <a:t>)</a:t>
            </a:r>
          </a:p>
          <a:p>
            <a:r>
              <a:rPr lang="de-DE" dirty="0"/>
              <a:t>Given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X* and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X f,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predict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outputs</a:t>
            </a:r>
            <a:r>
              <a:rPr lang="de-DE" dirty="0"/>
              <a:t> f*</a:t>
            </a:r>
          </a:p>
          <a:p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Evaluate</a:t>
            </a:r>
            <a:r>
              <a:rPr lang="de-DE" dirty="0"/>
              <a:t> </a:t>
            </a:r>
            <a:r>
              <a:rPr lang="de-DE" dirty="0" err="1"/>
              <a:t>mean</a:t>
            </a:r>
            <a:r>
              <a:rPr lang="de-DE" dirty="0"/>
              <a:t> and </a:t>
            </a:r>
            <a:r>
              <a:rPr lang="de-DE" dirty="0" err="1"/>
              <a:t>covariance</a:t>
            </a:r>
            <a:r>
              <a:rPr lang="de-DE" dirty="0"/>
              <a:t> and </a:t>
            </a:r>
            <a:r>
              <a:rPr lang="de-DE" dirty="0" err="1"/>
              <a:t>generate</a:t>
            </a:r>
            <a:r>
              <a:rPr lang="de-DE" dirty="0"/>
              <a:t> </a:t>
            </a:r>
            <a:r>
              <a:rPr lang="de-DE" dirty="0" err="1"/>
              <a:t>samples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Minimze</a:t>
            </a:r>
            <a:r>
              <a:rPr lang="de-DE" dirty="0"/>
              <a:t> log marginal </a:t>
            </a:r>
            <a:r>
              <a:rPr lang="de-DE"/>
              <a:t>likelihood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COOV: </a:t>
            </a:r>
            <a:r>
              <a:rPr lang="de-DE" dirty="0" err="1"/>
              <a:t>Compute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error</a:t>
            </a:r>
            <a:r>
              <a:rPr lang="de-DE" dirty="0"/>
              <a:t> on </a:t>
            </a:r>
            <a:r>
              <a:rPr lang="de-DE" dirty="0" err="1"/>
              <a:t>held</a:t>
            </a:r>
            <a:r>
              <a:rPr lang="de-DE" dirty="0"/>
              <a:t> out </a:t>
            </a:r>
            <a:r>
              <a:rPr lang="de-DE" dirty="0" err="1"/>
              <a:t>point</a:t>
            </a:r>
            <a:r>
              <a:rPr lang="de-DE" dirty="0"/>
              <a:t> and </a:t>
            </a:r>
            <a:r>
              <a:rPr lang="de-DE" dirty="0" err="1"/>
              <a:t>average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errors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small</a:t>
            </a:r>
            <a:r>
              <a:rPr lang="de-DE" dirty="0"/>
              <a:t> sample </a:t>
            </a:r>
            <a:r>
              <a:rPr lang="de-DE" dirty="0" err="1"/>
              <a:t>size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6912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way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tackle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start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analysing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robustness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= </a:t>
            </a:r>
            <a:r>
              <a:rPr lang="de-DE" dirty="0" err="1"/>
              <a:t>how</a:t>
            </a:r>
            <a:r>
              <a:rPr lang="de-DE" dirty="0"/>
              <a:t> robust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property</a:t>
            </a:r>
            <a:r>
              <a:rPr lang="de-DE" dirty="0"/>
              <a:t> </a:t>
            </a:r>
            <a:r>
              <a:rPr lang="de-DE" dirty="0" err="1"/>
              <a:t>satsified</a:t>
            </a:r>
            <a:r>
              <a:rPr lang="de-DE" dirty="0"/>
              <a:t>?</a:t>
            </a:r>
          </a:p>
          <a:p>
            <a:r>
              <a:rPr lang="de-DE" dirty="0"/>
              <a:t>-&gt; </a:t>
            </a:r>
            <a:r>
              <a:rPr lang="de-DE" dirty="0" err="1"/>
              <a:t>predict</a:t>
            </a:r>
            <a:r>
              <a:rPr lang="de-DE" dirty="0"/>
              <a:t> </a:t>
            </a:r>
            <a:r>
              <a:rPr lang="de-DE" dirty="0" err="1"/>
              <a:t>collective</a:t>
            </a:r>
            <a:r>
              <a:rPr lang="de-DE" dirty="0"/>
              <a:t> </a:t>
            </a:r>
            <a:r>
              <a:rPr lang="de-DE" dirty="0" err="1"/>
              <a:t>response</a:t>
            </a:r>
            <a:r>
              <a:rPr lang="de-DE" dirty="0"/>
              <a:t> (</a:t>
            </a:r>
            <a:r>
              <a:rPr lang="de-DE" dirty="0" err="1"/>
              <a:t>satisfaction</a:t>
            </a:r>
            <a:r>
              <a:rPr lang="de-DE" dirty="0"/>
              <a:t> </a:t>
            </a:r>
            <a:r>
              <a:rPr lang="de-DE" dirty="0" err="1"/>
              <a:t>probability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different </a:t>
            </a:r>
            <a:r>
              <a:rPr lang="de-DE" dirty="0" err="1"/>
              <a:t>population</a:t>
            </a:r>
            <a:r>
              <a:rPr lang="de-DE" dirty="0"/>
              <a:t> </a:t>
            </a:r>
            <a:r>
              <a:rPr lang="de-DE" dirty="0" err="1"/>
              <a:t>sizes</a:t>
            </a:r>
            <a:r>
              <a:rPr lang="de-DE" dirty="0"/>
              <a:t>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9543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476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GPR </a:t>
            </a:r>
            <a:r>
              <a:rPr lang="de-DE" dirty="0" err="1"/>
              <a:t>is</a:t>
            </a:r>
            <a:r>
              <a:rPr lang="de-DE" dirty="0"/>
              <a:t> powerful </a:t>
            </a:r>
            <a:r>
              <a:rPr lang="de-DE" dirty="0" err="1"/>
              <a:t>method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predictions</a:t>
            </a:r>
            <a:r>
              <a:rPr lang="de-DE" dirty="0"/>
              <a:t> and </a:t>
            </a:r>
            <a:r>
              <a:rPr lang="de-DE" dirty="0" err="1"/>
              <a:t>quantify</a:t>
            </a:r>
            <a:r>
              <a:rPr lang="de-DE" dirty="0"/>
              <a:t> </a:t>
            </a:r>
            <a:r>
              <a:rPr lang="de-DE" dirty="0" err="1"/>
              <a:t>uncertainty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771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283"/>
            <a:ext cx="9143622" cy="6857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4643438" y="1989138"/>
            <a:ext cx="4500184" cy="3240087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de-DE" dirty="0"/>
              <a:t>Zuerst Bild durch klicken auf Symbol hinzufügen und anschließend in den Hintergrund stellen!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373688"/>
            <a:ext cx="5256213" cy="792162"/>
          </a:xfrm>
        </p:spPr>
        <p:txBody>
          <a:bodyPr anchor="b">
            <a:normAutofit/>
          </a:bodyPr>
          <a:lstStyle>
            <a:lvl1pPr marL="0" indent="0" algn="l">
              <a:lnSpc>
                <a:spcPct val="110000"/>
              </a:lnSpc>
              <a:buNone/>
              <a:defRPr sz="2000" b="1"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123" y="0"/>
            <a:ext cx="3689604" cy="202311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2492896"/>
            <a:ext cx="5256213" cy="2376487"/>
          </a:xfrm>
        </p:spPr>
        <p:txBody>
          <a:bodyPr bIns="82800" anchor="b">
            <a:noAutofit/>
          </a:bodyPr>
          <a:lstStyle>
            <a:lvl1pPr>
              <a:lnSpc>
                <a:spcPct val="105000"/>
              </a:lnSpc>
              <a:defRPr sz="3500" b="1" u="none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Gross und zw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50" y="404663"/>
            <a:ext cx="6335713" cy="1224111"/>
          </a:xfrm>
        </p:spPr>
        <p:txBody>
          <a:bodyPr/>
          <a:lstStyle>
            <a:lvl1pPr>
              <a:defRPr lang="de-DE" sz="3500" b="1" u="sng" kern="1200" baseline="0" dirty="0" smtClean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Applications of Gaussian Processes in Modelling Biological Collectives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503B889-F54F-4346-AA0B-1246F63F692B}" type="datetime1">
              <a:rPr lang="en-US" smtClean="0"/>
              <a:t>11/23/2021</a:t>
            </a:fld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323528" y="1989139"/>
            <a:ext cx="4177035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323850" y="4869160"/>
            <a:ext cx="4176713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6"/>
          </p:nvPr>
        </p:nvSpPr>
        <p:spPr>
          <a:xfrm>
            <a:off x="4643437" y="1989139"/>
            <a:ext cx="4177035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17"/>
          </p:nvPr>
        </p:nvSpPr>
        <p:spPr>
          <a:xfrm>
            <a:off x="4643759" y="4869160"/>
            <a:ext cx="4176713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2675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Gro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50" y="404663"/>
            <a:ext cx="6335713" cy="1224111"/>
          </a:xfrm>
        </p:spPr>
        <p:txBody>
          <a:bodyPr/>
          <a:lstStyle>
            <a:lvl1pPr>
              <a:defRPr lang="de-DE" sz="3500" b="1" u="sng" kern="1200" baseline="0" dirty="0" smtClean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Applications of Gaussian Processes in Modelling Biological Collectives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B1C88F5-E70C-4669-8FCB-72C34B606518}" type="datetime1">
              <a:rPr lang="en-US" smtClean="0"/>
              <a:t>11/23/2021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7838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Gro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Applications of Gaussian Processes in Modelling Biological Collectives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ADE8639-D47C-4586-84D1-A7FDB1EA6617}" type="datetime1">
              <a:rPr lang="en-US" smtClean="0"/>
              <a:t>11/23/2021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323850" y="404813"/>
            <a:ext cx="6335713" cy="5688012"/>
          </a:xfrm>
        </p:spPr>
        <p:txBody>
          <a:bodyPr/>
          <a:lstStyle>
            <a:lvl1pPr>
              <a:lnSpc>
                <a:spcPct val="95000"/>
              </a:lnSpc>
              <a:spcBef>
                <a:spcPts val="0"/>
              </a:spcBef>
              <a:defRPr sz="5200" u="none" baseline="0">
                <a:solidFill>
                  <a:schemeClr val="accent1"/>
                </a:solidFill>
                <a:uFill>
                  <a:solidFill>
                    <a:schemeClr val="accent1"/>
                  </a:solidFill>
                </a:uFill>
              </a:defRPr>
            </a:lvl1pPr>
            <a:lvl2pPr marL="0" indent="0">
              <a:lnSpc>
                <a:spcPct val="100000"/>
              </a:lnSpc>
              <a:spcBef>
                <a:spcPts val="5200"/>
              </a:spcBef>
              <a:buFont typeface="Arial" panose="020B0604020202020204" pitchFamily="34" charset="0"/>
              <a:buNone/>
              <a:defRPr sz="2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3950967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Gro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283"/>
            <a:ext cx="9143622" cy="6857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373688"/>
            <a:ext cx="5256213" cy="792162"/>
          </a:xfrm>
        </p:spPr>
        <p:txBody>
          <a:bodyPr anchor="b">
            <a:normAutofit/>
          </a:bodyPr>
          <a:lstStyle>
            <a:lvl1pPr marL="0" indent="0" algn="l">
              <a:lnSpc>
                <a:spcPct val="110000"/>
              </a:lnSpc>
              <a:buNone/>
              <a:defRPr sz="2000" b="1"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123" y="0"/>
            <a:ext cx="3689604" cy="202311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2349500"/>
            <a:ext cx="6335713" cy="2592388"/>
          </a:xfrm>
        </p:spPr>
        <p:txBody>
          <a:bodyPr bIns="82800" anchor="b">
            <a:noAutofit/>
          </a:bodyPr>
          <a:lstStyle>
            <a:lvl1pPr>
              <a:lnSpc>
                <a:spcPct val="105000"/>
              </a:lnSpc>
              <a:defRPr sz="5200" b="1" u="none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9398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283"/>
            <a:ext cx="9143622" cy="6857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1916114"/>
            <a:ext cx="5256213" cy="1225550"/>
          </a:xfrm>
        </p:spPr>
        <p:txBody>
          <a:bodyPr bIns="50400" anchor="b" anchorCtr="0">
            <a:noAutofit/>
          </a:bodyPr>
          <a:lstStyle>
            <a:lvl1pPr>
              <a:lnSpc>
                <a:spcPct val="105000"/>
              </a:lnSpc>
              <a:defRPr sz="3500" b="1" u="none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3717032"/>
            <a:ext cx="5256213" cy="2448818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110000"/>
              </a:lnSpc>
              <a:buNone/>
              <a:defRPr sz="2000" b="1" u="none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123" y="0"/>
            <a:ext cx="3689604" cy="202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938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484438" y="6453336"/>
            <a:ext cx="309562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en-GB"/>
              <a:t>Applications of Gaussian Processes in Modelling Biological Collectives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23850" y="6453336"/>
            <a:ext cx="935038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>
          <a:xfrm>
            <a:off x="1403350" y="6453336"/>
            <a:ext cx="936626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16A5FD66-5E9F-4EF7-A678-68F980FDDD14}" type="datetime1">
              <a:rPr lang="en-US" smtClean="0"/>
              <a:t>11/23/2021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49" y="1989138"/>
            <a:ext cx="4176713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 marL="0" indent="0">
              <a:buFont typeface="Arial" panose="020B0604020202020204" pitchFamily="34" charset="0"/>
              <a:buNone/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3438" y="1989138"/>
            <a:ext cx="4176712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buAutoNum type="arabicPeriod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484438" y="6453336"/>
            <a:ext cx="309562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en-GB"/>
              <a:t>Applications of Gaussian Processes in Modelling Biological Collectives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23850" y="6453336"/>
            <a:ext cx="935038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Datumsplatzhalter 8"/>
          <p:cNvSpPr>
            <a:spLocks noGrp="1"/>
          </p:cNvSpPr>
          <p:nvPr>
            <p:ph type="dt" sz="half" idx="10"/>
          </p:nvPr>
        </p:nvSpPr>
        <p:spPr>
          <a:xfrm>
            <a:off x="1403350" y="6453336"/>
            <a:ext cx="936626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3EEB779F-7614-44F1-BDE3-590F5A43A1BA}" type="datetime1">
              <a:rPr lang="en-US" smtClean="0"/>
              <a:t>11/23/2021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Applications of Gaussian Processes in Modelling Biological Collectives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E07C147-E5E4-4D4C-9651-4862791D8CF3}" type="datetime1">
              <a:rPr lang="en-US" smtClean="0"/>
              <a:t>11/23/2021</a:t>
            </a:fld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323528" y="1989139"/>
            <a:ext cx="4177035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323850" y="4869160"/>
            <a:ext cx="4176713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6"/>
          </p:nvPr>
        </p:nvSpPr>
        <p:spPr>
          <a:xfrm>
            <a:off x="4643437" y="1989139"/>
            <a:ext cx="4177035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17"/>
          </p:nvPr>
        </p:nvSpPr>
        <p:spPr>
          <a:xfrm>
            <a:off x="4643759" y="4869160"/>
            <a:ext cx="4176713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5184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Applications of Gaussian Processes in Modelling Biological Collectives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37E8D95-E58E-4D4D-BD89-EB1BA236534B}" type="datetime1">
              <a:rPr lang="en-US" smtClean="0"/>
              <a:t>11/23/2021</a:t>
            </a:fld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323528" y="1"/>
            <a:ext cx="8496622" cy="5084762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323850" y="5229225"/>
            <a:ext cx="6335713" cy="863601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4292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Applications of Gaussian Processes in Modelling Biological Collectives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B6933AA-C681-44F5-A35C-01340D10553E}" type="datetime1">
              <a:rPr lang="en-US" smtClean="0"/>
              <a:t>11/23/2021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987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Applications of Gaussian Processes in Modelling Biological Collectives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EB287E-22A9-4C15-9F12-EA14FD643DB9}" type="datetime1">
              <a:rPr lang="en-US" smtClean="0"/>
              <a:t>11/23/2021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323850" y="404813"/>
            <a:ext cx="6335713" cy="5688012"/>
          </a:xfrm>
        </p:spPr>
        <p:txBody>
          <a:bodyPr/>
          <a:lstStyle>
            <a:lvl1pPr>
              <a:lnSpc>
                <a:spcPct val="95000"/>
              </a:lnSpc>
              <a:spcBef>
                <a:spcPts val="0"/>
              </a:spcBef>
              <a:defRPr sz="3500"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2pPr marL="0" indent="0">
              <a:lnSpc>
                <a:spcPct val="100000"/>
              </a:lnSpc>
              <a:spcBef>
                <a:spcPts val="3500"/>
              </a:spcBef>
              <a:buFont typeface="Arial" panose="020B0604020202020204" pitchFamily="34" charset="0"/>
              <a:buNone/>
              <a:defRPr sz="20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487186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Gross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50" y="404664"/>
            <a:ext cx="6335713" cy="1224136"/>
          </a:xfrm>
        </p:spPr>
        <p:txBody>
          <a:bodyPr>
            <a:normAutofit/>
          </a:bodyPr>
          <a:lstStyle>
            <a:lvl1pPr>
              <a:defRPr sz="35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484438" y="6453336"/>
            <a:ext cx="309562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en-GB"/>
              <a:t>Applications of Gaussian Processes in Modelling Biological Collectives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23850" y="6453336"/>
            <a:ext cx="935038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>
          <a:xfrm>
            <a:off x="1403350" y="6453336"/>
            <a:ext cx="936626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6C85DC4C-AC3F-4C26-9AC8-BB2E471A01A7}" type="datetime1">
              <a:rPr lang="en-US" smtClean="0"/>
              <a:t>11/23/2021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6531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el Gross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50" y="404663"/>
            <a:ext cx="6335713" cy="1224111"/>
          </a:xfrm>
        </p:spPr>
        <p:txBody>
          <a:bodyPr/>
          <a:lstStyle>
            <a:lvl1pPr>
              <a:defRPr lang="de-DE" sz="3500" b="1" u="sng" kern="1200" baseline="0" dirty="0" smtClean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49" y="1989138"/>
            <a:ext cx="4176713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 marL="0" indent="0">
              <a:buFont typeface="Arial" panose="020B0604020202020204" pitchFamily="34" charset="0"/>
              <a:buNone/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3438" y="1989138"/>
            <a:ext cx="4176712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484438" y="6453336"/>
            <a:ext cx="309562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en-GB"/>
              <a:t>Applications of Gaussian Processes in Modelling Biological Collectives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23850" y="6453336"/>
            <a:ext cx="935038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Datumsplatzhalter 8"/>
          <p:cNvSpPr>
            <a:spLocks noGrp="1"/>
          </p:cNvSpPr>
          <p:nvPr>
            <p:ph type="dt" sz="half" idx="10"/>
          </p:nvPr>
        </p:nvSpPr>
        <p:spPr>
          <a:xfrm>
            <a:off x="1403350" y="6453336"/>
            <a:ext cx="936626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B4446C8B-E5C2-4FFA-A1A5-CE96414ED91E}" type="datetime1">
              <a:rPr lang="en-US" smtClean="0"/>
              <a:t>11/23/2021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1312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404664"/>
            <a:ext cx="6335713" cy="7920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1988840"/>
            <a:ext cx="6335713" cy="410398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323850" y="6408378"/>
            <a:ext cx="849662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484438" y="6453336"/>
            <a:ext cx="309562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en-GB"/>
              <a:t>Applications of Gaussian Processes in Modelling Biological Collectives</a:t>
            </a:r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23850" y="6453336"/>
            <a:ext cx="935038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Datumsplatzhalter 8"/>
          <p:cNvSpPr>
            <a:spLocks noGrp="1"/>
          </p:cNvSpPr>
          <p:nvPr>
            <p:ph type="dt" sz="half" idx="2"/>
          </p:nvPr>
        </p:nvSpPr>
        <p:spPr>
          <a:xfrm>
            <a:off x="1403350" y="6453336"/>
            <a:ext cx="936626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7F0546FE-B3BA-4AF0-A37D-F810DDF0378B}" type="datetime1">
              <a:rPr lang="en-US" smtClean="0"/>
              <a:t>11/23/2021</a:t>
            </a:fld>
            <a:endParaRPr lang="de-DE" dirty="0"/>
          </a:p>
        </p:txBody>
      </p:sp>
      <p:sp>
        <p:nvSpPr>
          <p:cNvPr id="18" name="Fußzeilenplatzhalter 4"/>
          <p:cNvSpPr txBox="1">
            <a:spLocks/>
          </p:cNvSpPr>
          <p:nvPr userDrawn="1"/>
        </p:nvSpPr>
        <p:spPr>
          <a:xfrm>
            <a:off x="5724525" y="6453336"/>
            <a:ext cx="309594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defPPr>
              <a:defRPr lang="de-DE"/>
            </a:defPPr>
            <a:lvl1pPr marL="0" algn="l" defTabSz="914400" rtl="0" eaLnBrk="1" latinLnBrk="0" hangingPunct="1">
              <a:defRPr sz="7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/>
              <a:t>Universität Konstanz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65" r:id="rId4"/>
    <p:sldLayoutId id="2147483667" r:id="rId5"/>
    <p:sldLayoutId id="2147483660" r:id="rId6"/>
    <p:sldLayoutId id="2147483662" r:id="rId7"/>
    <p:sldLayoutId id="2147483657" r:id="rId8"/>
    <p:sldLayoutId id="2147483659" r:id="rId9"/>
    <p:sldLayoutId id="2147483666" r:id="rId10"/>
    <p:sldLayoutId id="2147483661" r:id="rId11"/>
    <p:sldLayoutId id="2147483663" r:id="rId12"/>
    <p:sldLayoutId id="2147483658" r:id="rId13"/>
    <p:sldLayoutId id="2147483664" r:id="rId14"/>
  </p:sldLayoutIdLst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000" b="1" u="sng" kern="1200" baseline="0">
          <a:solidFill>
            <a:schemeClr val="tx1"/>
          </a:solidFill>
          <a:uFill>
            <a:solidFill>
              <a:schemeClr val="accent1"/>
            </a:solidFill>
          </a:u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None/>
        <a:defRPr sz="16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24000" indent="-32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74000" indent="-32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74000" indent="-324000" algn="l" defTabSz="914400" rtl="0" eaLnBrk="1" latinLnBrk="0" hangingPunct="1">
        <a:lnSpc>
          <a:spcPct val="110000"/>
        </a:lnSpc>
        <a:spcBef>
          <a:spcPts val="0"/>
        </a:spcBef>
        <a:buFont typeface="+mj-lt"/>
        <a:buAutoNum type="arabi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tabLst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5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288132" y="1668141"/>
            <a:ext cx="8028284" cy="83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288130" y="2499692"/>
            <a:ext cx="7452221" cy="83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288130" y="3329665"/>
            <a:ext cx="7020174" cy="83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1052736"/>
            <a:ext cx="8424614" cy="3169072"/>
          </a:xfrm>
        </p:spPr>
        <p:txBody>
          <a:bodyPr/>
          <a:lstStyle/>
          <a:p>
            <a:r>
              <a:rPr lang="de-DE" dirty="0" err="1"/>
              <a:t>Applications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Gaussian</a:t>
            </a:r>
            <a:r>
              <a:rPr lang="de-DE" dirty="0"/>
              <a:t> </a:t>
            </a:r>
            <a:r>
              <a:rPr lang="de-DE" dirty="0" err="1"/>
              <a:t>Processes</a:t>
            </a:r>
            <a:r>
              <a:rPr lang="de-DE" dirty="0"/>
              <a:t> in Modelling Biological </a:t>
            </a:r>
            <a:r>
              <a:rPr lang="de-DE" dirty="0" err="1"/>
              <a:t>Collectives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88130" y="4161216"/>
            <a:ext cx="5256213" cy="792162"/>
          </a:xfrm>
        </p:spPr>
        <p:txBody>
          <a:bodyPr/>
          <a:lstStyle/>
          <a:p>
            <a:r>
              <a:rPr lang="de-DE" dirty="0"/>
              <a:t>Julia Klein, Master Thesis</a:t>
            </a:r>
          </a:p>
          <a:p>
            <a:r>
              <a:rPr lang="de-DE" b="0" u="none" dirty="0"/>
              <a:t>Konstanz, 24.11.2021</a:t>
            </a: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C264F82A-6CD1-410A-92A7-8DA0D1113FDA}"/>
              </a:ext>
            </a:extLst>
          </p:cNvPr>
          <p:cNvSpPr txBox="1">
            <a:spLocks/>
          </p:cNvSpPr>
          <p:nvPr/>
        </p:nvSpPr>
        <p:spPr>
          <a:xfrm>
            <a:off x="288130" y="5189859"/>
            <a:ext cx="3636219" cy="86362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2000" b="1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/>
              <a:t>Supervisors</a:t>
            </a:r>
          </a:p>
          <a:p>
            <a:r>
              <a:rPr lang="de-DE" sz="1400" b="0" u="none" dirty="0"/>
              <a:t>Jun.-Prof. Dr. Tatjana Petrov</a:t>
            </a:r>
          </a:p>
          <a:p>
            <a:r>
              <a:rPr lang="de-DE" sz="1400" b="0" u="none" dirty="0"/>
              <a:t>Dr. Matthias Rupp</a:t>
            </a:r>
          </a:p>
        </p:txBody>
      </p:sp>
    </p:spTree>
    <p:extLst>
      <p:ext uri="{BB962C8B-B14F-4D97-AF65-F5344CB8AC3E}">
        <p14:creationId xmlns:p14="http://schemas.microsoft.com/office/powerpoint/2010/main" val="2132220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Robustness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What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probability</a:t>
                </a:r>
                <a:r>
                  <a:rPr lang="de-DE" dirty="0"/>
                  <a:t> </a:t>
                </a:r>
                <a:r>
                  <a:rPr lang="de-DE" dirty="0" err="1"/>
                  <a:t>that</a:t>
                </a:r>
                <a:r>
                  <a:rPr lang="de-DE" dirty="0"/>
                  <a:t> at least 20%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bees</a:t>
                </a:r>
                <a:r>
                  <a:rPr lang="de-DE" dirty="0"/>
                  <a:t> </a:t>
                </a:r>
                <a:r>
                  <a:rPr lang="de-DE" dirty="0" err="1"/>
                  <a:t>survive</a:t>
                </a:r>
                <a:r>
                  <a:rPr lang="de-DE" dirty="0"/>
                  <a:t>?</a:t>
                </a:r>
              </a:p>
              <a:p>
                <a:pPr lvl="1"/>
                <a:endParaRPr lang="de-DE" b="1" dirty="0"/>
              </a:p>
              <a:p>
                <a:pPr lvl="1"/>
                <a:r>
                  <a:rPr lang="de-DE" b="1" dirty="0"/>
                  <a:t>2 </a:t>
                </a:r>
                <a:r>
                  <a:rPr lang="de-DE" b="1" dirty="0" err="1"/>
                  <a:t>reactions</a:t>
                </a:r>
                <a:r>
                  <a:rPr lang="de-DE" b="1" dirty="0"/>
                  <a:t> </a:t>
                </a:r>
                <a:r>
                  <a:rPr lang="de-DE" b="1" dirty="0" err="1"/>
                  <a:t>model</a:t>
                </a:r>
                <a:r>
                  <a:rPr lang="de-DE" dirty="0"/>
                  <a:t>: </a:t>
                </a:r>
                <a:r>
                  <a:rPr lang="de-DE" dirty="0" err="1"/>
                  <a:t>stinging</a:t>
                </a:r>
                <a:r>
                  <a:rPr lang="de-DE" dirty="0"/>
                  <a:t> and </a:t>
                </a:r>
                <a:r>
                  <a:rPr lang="de-DE" dirty="0" err="1"/>
                  <a:t>pheromone</a:t>
                </a:r>
                <a:r>
                  <a:rPr lang="de-DE" dirty="0"/>
                  <a:t> </a:t>
                </a:r>
                <a:r>
                  <a:rPr lang="de-DE" dirty="0" err="1"/>
                  <a:t>degradation</a:t>
                </a:r>
                <a:endParaRPr lang="de-DE" dirty="0"/>
              </a:p>
              <a:p>
                <a:pPr lvl="1"/>
                <a:r>
                  <a:rPr lang="de-DE" dirty="0" err="1"/>
                  <a:t>Stochastic</a:t>
                </a:r>
                <a:r>
                  <a:rPr lang="de-DE" dirty="0"/>
                  <a:t> </a:t>
                </a:r>
                <a:r>
                  <a:rPr lang="de-DE" dirty="0" err="1"/>
                  <a:t>model</a:t>
                </a:r>
                <a:r>
                  <a:rPr lang="de-DE" dirty="0"/>
                  <a:t>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𝐵𝑒𝑒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m:rPr>
                                  <m:brk m:alnAt="2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groupCh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𝑑𝑒𝑎𝑑𝐵𝑒𝑒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de-DE" b="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m:rPr>
                                  <m:brk m:alnAt="2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groupCh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∅</m:t>
                      </m:r>
                    </m:oMath>
                  </m:oMathPara>
                </a14:m>
                <a:endParaRPr lang="de-DE" dirty="0"/>
              </a:p>
              <a:p>
                <a:pPr lvl="1"/>
                <a:endParaRPr lang="de-DE" dirty="0"/>
              </a:p>
              <a:p>
                <a:pPr lvl="1"/>
                <a:r>
                  <a:rPr lang="de-DE" dirty="0"/>
                  <a:t>ODE </a:t>
                </a:r>
                <a:r>
                  <a:rPr lang="de-DE" dirty="0" err="1"/>
                  <a:t>model</a:t>
                </a:r>
                <a:r>
                  <a:rPr lang="de-DE" dirty="0"/>
                  <a:t>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𝐵𝑒𝑒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𝐵𝑒𝑒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de-DE" b="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𝑑𝑒𝑎𝑑𝐵𝑒𝑒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𝐵𝑒𝑒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de-DE" b="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𝐵𝑒𝑒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b="0" dirty="0"/>
              </a:p>
              <a:p>
                <a:pPr lvl="1"/>
                <a:endParaRPr lang="de-DE" dirty="0"/>
              </a:p>
              <a:p>
                <a:pPr lvl="1"/>
                <a:endParaRPr lang="de-DE" dirty="0"/>
              </a:p>
              <a:p>
                <a:pPr lvl="1"/>
                <a:endParaRPr lang="de-DE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925" t="-13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Applications of Gaussian Processes in Modelling Biological Collectives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80F979B-D344-47E5-A105-0D01E595252F}" type="datetime1">
              <a:rPr lang="en-US" smtClean="0"/>
              <a:t>11/23/2021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7820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Bigger Picture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2" indent="0">
              <a:buNone/>
            </a:pP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rgbClr val="009AD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Summary</a:t>
            </a:r>
          </a:p>
          <a:p>
            <a:pPr marL="0" lvl="2" indent="0">
              <a:buNone/>
            </a:pP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srgbClr val="009AD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24000" marR="0" lvl="2" indent="-3240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9AD1"/>
              </a:buClr>
              <a:buSzTx/>
              <a:buFont typeface="Arial" panose="020B0604020202020204" pitchFamily="34" charset="0"/>
              <a:buChar char="−"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GPR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is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powerful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make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predictions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&amp;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quantify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uncertainty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lvl="2" indent="0">
              <a:buNone/>
            </a:pP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srgbClr val="009AD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lvl="2" indent="0">
              <a:buNone/>
            </a:pPr>
            <a:endParaRPr lang="de-DE" b="1" dirty="0">
              <a:solidFill>
                <a:srgbClr val="009AD1"/>
              </a:solidFill>
              <a:latin typeface="Arial"/>
            </a:endParaRPr>
          </a:p>
          <a:p>
            <a:pPr marL="0" lvl="2" indent="0">
              <a:buNone/>
            </a:pP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rgbClr val="009AD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Outlook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 err="1"/>
              <a:t>sss</a:t>
            </a:r>
            <a:endParaRPr lang="de-DE" dirty="0"/>
          </a:p>
          <a:p>
            <a:pPr lvl="2"/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Applications of Gaussian Processes in Modelling Biological Collectives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80F979B-D344-47E5-A105-0D01E595252F}" type="datetime1">
              <a:rPr lang="en-US" smtClean="0"/>
              <a:t>11/23/2021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3772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125DE7-5D5C-4EAD-AE62-6EC3625A3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722B71-3D90-4787-92B5-ECDD60148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2017649-C690-480E-A850-C8ADAFC233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Applications of Gaussian Processes in Modelling Biological Collectives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E4696F-221E-4170-A48C-1E9D61642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BE1BC7C3-DA24-4A9C-B22F-84C0F7A4C53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C85DC4C-AC3F-4C26-9AC8-BB2E471A01A7}" type="datetime1">
              <a:rPr lang="en-US" smtClean="0"/>
              <a:t>11/23/2021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2123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Fitness </a:t>
            </a:r>
            <a:r>
              <a:rPr lang="de-DE" dirty="0" err="1"/>
              <a:t>function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probability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at least 70%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bees</a:t>
            </a:r>
            <a:r>
              <a:rPr lang="de-DE" dirty="0"/>
              <a:t> </a:t>
            </a:r>
            <a:r>
              <a:rPr lang="de-DE" dirty="0" err="1"/>
              <a:t>survive</a:t>
            </a:r>
            <a:r>
              <a:rPr lang="de-DE" dirty="0"/>
              <a:t>?</a:t>
            </a:r>
          </a:p>
          <a:p>
            <a:endParaRPr lang="de-DE" dirty="0"/>
          </a:p>
          <a:p>
            <a:pPr lvl="1"/>
            <a:r>
              <a:rPr lang="de-DE" b="1" dirty="0" err="1"/>
              <a:t>Robustness</a:t>
            </a:r>
            <a:r>
              <a:rPr lang="de-DE" b="1" dirty="0"/>
              <a:t>: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perform </a:t>
            </a:r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dirty="0" err="1"/>
              <a:t>perturbation</a:t>
            </a:r>
            <a:r>
              <a:rPr lang="de-DE" dirty="0"/>
              <a:t> (</a:t>
            </a:r>
            <a:r>
              <a:rPr lang="de-DE" dirty="0" err="1"/>
              <a:t>changing</a:t>
            </a:r>
            <a:r>
              <a:rPr lang="de-DE" dirty="0"/>
              <a:t> </a:t>
            </a:r>
            <a:r>
              <a:rPr lang="de-DE" dirty="0" err="1"/>
              <a:t>population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)?</a:t>
            </a:r>
          </a:p>
          <a:p>
            <a:pPr lvl="1"/>
            <a:endParaRPr lang="de-DE" dirty="0"/>
          </a:p>
          <a:p>
            <a:pPr lvl="1"/>
            <a:r>
              <a:rPr lang="de-DE" b="1" dirty="0"/>
              <a:t>1)</a:t>
            </a:r>
            <a:r>
              <a:rPr lang="de-DE" dirty="0"/>
              <a:t>   Find </a:t>
            </a:r>
            <a:r>
              <a:rPr lang="de-DE" b="1" dirty="0" err="1"/>
              <a:t>mean</a:t>
            </a:r>
            <a:r>
              <a:rPr lang="de-DE" dirty="0"/>
              <a:t> and </a:t>
            </a:r>
            <a:r>
              <a:rPr lang="de-DE" b="1" dirty="0" err="1"/>
              <a:t>variance</a:t>
            </a:r>
            <a:r>
              <a:rPr lang="de-DE" b="1" dirty="0"/>
              <a:t>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histogram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GPR</a:t>
            </a:r>
          </a:p>
          <a:p>
            <a:pPr lvl="1"/>
            <a:r>
              <a:rPr lang="de-DE" dirty="0"/>
              <a:t>      </a:t>
            </a:r>
            <a:r>
              <a:rPr lang="de-DE" dirty="0" err="1"/>
              <a:t>Assume</a:t>
            </a:r>
            <a:r>
              <a:rPr lang="de-DE" dirty="0"/>
              <a:t> </a:t>
            </a:r>
            <a:r>
              <a:rPr lang="de-DE" dirty="0" err="1"/>
              <a:t>functional</a:t>
            </a:r>
            <a:r>
              <a:rPr lang="de-DE" dirty="0"/>
              <a:t> form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histogram</a:t>
            </a:r>
            <a:r>
              <a:rPr lang="de-DE" dirty="0"/>
              <a:t> (</a:t>
            </a:r>
            <a:r>
              <a:rPr lang="de-DE" dirty="0" err="1"/>
              <a:t>f.ex</a:t>
            </a:r>
            <a:r>
              <a:rPr lang="de-DE" dirty="0"/>
              <a:t>. normal)</a:t>
            </a:r>
          </a:p>
          <a:p>
            <a:pPr lvl="1"/>
            <a:r>
              <a:rPr lang="de-DE" dirty="0"/>
              <a:t>      </a:t>
            </a:r>
            <a:r>
              <a:rPr lang="de-DE" dirty="0" err="1"/>
              <a:t>Compute</a:t>
            </a:r>
            <a:r>
              <a:rPr lang="de-DE" dirty="0"/>
              <a:t> </a:t>
            </a:r>
            <a:r>
              <a:rPr lang="de-DE" dirty="0" err="1"/>
              <a:t>robustness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predictions</a:t>
            </a:r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b="1" dirty="0"/>
              <a:t>2)</a:t>
            </a:r>
            <a:r>
              <a:rPr lang="de-DE" dirty="0"/>
              <a:t>   </a:t>
            </a:r>
            <a:r>
              <a:rPr lang="de-DE" dirty="0" err="1"/>
              <a:t>Directly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</a:t>
            </a:r>
            <a:r>
              <a:rPr lang="de-DE" b="1" dirty="0" err="1"/>
              <a:t>probability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satisfying</a:t>
            </a:r>
            <a:r>
              <a:rPr lang="de-DE" b="1" dirty="0"/>
              <a:t> </a:t>
            </a:r>
            <a:r>
              <a:rPr lang="de-DE" b="1" dirty="0" err="1"/>
              <a:t>property</a:t>
            </a:r>
            <a:r>
              <a:rPr lang="de-DE" b="1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histogram</a:t>
            </a:r>
            <a:endParaRPr lang="de-DE" dirty="0"/>
          </a:p>
          <a:p>
            <a:pPr lvl="1"/>
            <a:r>
              <a:rPr lang="de-DE" dirty="0"/>
              <a:t>      Find </a:t>
            </a:r>
            <a:r>
              <a:rPr lang="de-DE" dirty="0" err="1"/>
              <a:t>probability</a:t>
            </a:r>
            <a:r>
              <a:rPr lang="de-DE" dirty="0"/>
              <a:t> (</a:t>
            </a:r>
            <a:r>
              <a:rPr lang="de-DE" dirty="0" err="1"/>
              <a:t>robustness</a:t>
            </a:r>
            <a:r>
              <a:rPr lang="de-DE" dirty="0"/>
              <a:t>) </a:t>
            </a:r>
            <a:r>
              <a:rPr lang="de-DE" dirty="0" err="1"/>
              <a:t>using</a:t>
            </a:r>
            <a:r>
              <a:rPr lang="de-DE" dirty="0"/>
              <a:t> GPR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Applications of Gaussian Processes in Modelling Biological Collectives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80F979B-D344-47E5-A105-0D01E595252F}" type="datetime1">
              <a:rPr lang="en-US" smtClean="0"/>
              <a:t>11/23/2021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3233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Fitness </a:t>
            </a:r>
            <a:r>
              <a:rPr lang="de-DE" dirty="0" err="1"/>
              <a:t>function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What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probability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at least 70%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bees</a:t>
            </a:r>
            <a:r>
              <a:rPr lang="de-DE" dirty="0"/>
              <a:t> </a:t>
            </a:r>
            <a:r>
              <a:rPr lang="de-DE" dirty="0" err="1"/>
              <a:t>survive</a:t>
            </a:r>
            <a:r>
              <a:rPr lang="de-DE" dirty="0"/>
              <a:t>?</a:t>
            </a:r>
          </a:p>
          <a:p>
            <a:pPr lvl="1"/>
            <a:endParaRPr lang="de-DE" b="1" dirty="0"/>
          </a:p>
          <a:p>
            <a:pPr lvl="1"/>
            <a:r>
              <a:rPr lang="de-DE" b="1" dirty="0"/>
              <a:t>2 </a:t>
            </a:r>
            <a:r>
              <a:rPr lang="de-DE" b="1" dirty="0" err="1"/>
              <a:t>reactions</a:t>
            </a:r>
            <a:r>
              <a:rPr lang="de-DE" b="1" dirty="0"/>
              <a:t> </a:t>
            </a:r>
            <a:r>
              <a:rPr lang="de-DE" b="1" dirty="0" err="1"/>
              <a:t>model</a:t>
            </a:r>
            <a:endParaRPr lang="de-DE" b="1" dirty="0"/>
          </a:p>
          <a:p>
            <a:pPr lvl="1"/>
            <a:r>
              <a:rPr lang="de-DE" b="1" dirty="0"/>
              <a:t>Solution </a:t>
            </a:r>
            <a:r>
              <a:rPr lang="de-DE" b="1" dirty="0" err="1"/>
              <a:t>of</a:t>
            </a:r>
            <a:r>
              <a:rPr lang="de-DE" b="1" dirty="0"/>
              <a:t> ODEs</a:t>
            </a:r>
          </a:p>
          <a:p>
            <a:pPr lvl="1"/>
            <a:r>
              <a:rPr lang="de-DE" dirty="0"/>
              <a:t>k</a:t>
            </a:r>
            <a:r>
              <a:rPr lang="de-DE" baseline="-25000" dirty="0"/>
              <a:t>1</a:t>
            </a:r>
            <a:r>
              <a:rPr lang="de-DE" dirty="0"/>
              <a:t>=0.007, k</a:t>
            </a:r>
            <a:r>
              <a:rPr lang="de-DE" baseline="-25000" dirty="0"/>
              <a:t>2</a:t>
            </a:r>
            <a:r>
              <a:rPr lang="de-DE" dirty="0"/>
              <a:t>=0.6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Applications of Gaussian Processes in Modelling Biological Collectives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80F979B-D344-47E5-A105-0D01E595252F}" type="datetime1">
              <a:rPr lang="en-US" smtClean="0"/>
              <a:t>11/23/2021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20C330D-390F-4DC7-87E7-11C76A4A05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4209827"/>
            <a:ext cx="2509402" cy="167293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894E48A-FF78-4D24-8C17-54E58DFCD8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976" y="2326829"/>
            <a:ext cx="2509402" cy="167293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F9698836-E2CC-42E3-A001-D3F598B9E2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326829"/>
            <a:ext cx="2509402" cy="167293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7FD0E7DB-C0D5-45FA-87FC-D78904A276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976" y="4209827"/>
            <a:ext cx="2509402" cy="1672935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93092198-7319-409D-97BC-9E96183EBEB5}"/>
              </a:ext>
            </a:extLst>
          </p:cNvPr>
          <p:cNvSpPr txBox="1"/>
          <p:nvPr/>
        </p:nvSpPr>
        <p:spPr>
          <a:xfrm>
            <a:off x="6103921" y="3975125"/>
            <a:ext cx="754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100 </a:t>
            </a:r>
            <a:r>
              <a:rPr lang="de-DE" sz="1000" dirty="0" err="1"/>
              <a:t>bees</a:t>
            </a:r>
            <a:endParaRPr lang="en-GB" sz="10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11757B0D-EA80-4E59-9E35-EE7EC316053C}"/>
              </a:ext>
            </a:extLst>
          </p:cNvPr>
          <p:cNvSpPr txBox="1"/>
          <p:nvPr/>
        </p:nvSpPr>
        <p:spPr>
          <a:xfrm>
            <a:off x="6103921" y="5890065"/>
            <a:ext cx="754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500 </a:t>
            </a:r>
            <a:r>
              <a:rPr lang="de-DE" sz="1000" dirty="0" err="1"/>
              <a:t>bees</a:t>
            </a:r>
            <a:endParaRPr lang="en-GB" sz="10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9B09D57-756C-4F12-BFF2-2CECBE1AA67D}"/>
              </a:ext>
            </a:extLst>
          </p:cNvPr>
          <p:cNvSpPr txBox="1"/>
          <p:nvPr/>
        </p:nvSpPr>
        <p:spPr>
          <a:xfrm>
            <a:off x="3247246" y="5890065"/>
            <a:ext cx="754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200 </a:t>
            </a:r>
            <a:r>
              <a:rPr lang="de-DE" sz="1000" dirty="0" err="1"/>
              <a:t>bees</a:t>
            </a:r>
            <a:endParaRPr lang="en-GB" sz="10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A007937-7D6B-4126-B28E-EF985CC1E329}"/>
              </a:ext>
            </a:extLst>
          </p:cNvPr>
          <p:cNvSpPr txBox="1"/>
          <p:nvPr/>
        </p:nvSpPr>
        <p:spPr>
          <a:xfrm>
            <a:off x="3247246" y="3975125"/>
            <a:ext cx="754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50 </a:t>
            </a:r>
            <a:r>
              <a:rPr lang="de-DE" sz="1000" dirty="0" err="1"/>
              <a:t>bees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040512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Fitness </a:t>
            </a:r>
            <a:r>
              <a:rPr lang="de-DE" dirty="0" err="1"/>
              <a:t>function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323850" y="1628800"/>
                <a:ext cx="6335713" cy="4103985"/>
              </a:xfrm>
            </p:spPr>
            <p:txBody>
              <a:bodyPr/>
              <a:lstStyle/>
              <a:p>
                <a:r>
                  <a:rPr lang="de-DE" dirty="0"/>
                  <a:t>What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probability</a:t>
                </a:r>
                <a:r>
                  <a:rPr lang="de-DE" dirty="0"/>
                  <a:t> </a:t>
                </a:r>
                <a:r>
                  <a:rPr lang="de-DE" dirty="0" err="1"/>
                  <a:t>that</a:t>
                </a:r>
                <a:r>
                  <a:rPr lang="de-DE" dirty="0"/>
                  <a:t> at least 70%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bees</a:t>
                </a:r>
                <a:r>
                  <a:rPr lang="de-DE" dirty="0"/>
                  <a:t> </a:t>
                </a:r>
                <a:r>
                  <a:rPr lang="de-DE" dirty="0" err="1"/>
                  <a:t>survive</a:t>
                </a:r>
                <a:r>
                  <a:rPr lang="de-DE" dirty="0"/>
                  <a:t>?</a:t>
                </a:r>
              </a:p>
              <a:p>
                <a:endParaRPr lang="de-DE" dirty="0"/>
              </a:p>
              <a:p>
                <a:pPr lvl="1"/>
                <a:r>
                  <a:rPr lang="de-DE" b="1" dirty="0"/>
                  <a:t>4 </a:t>
                </a:r>
                <a:r>
                  <a:rPr lang="de-DE" b="1" dirty="0" err="1"/>
                  <a:t>reactions</a:t>
                </a:r>
                <a:r>
                  <a:rPr lang="de-DE" b="1" dirty="0"/>
                  <a:t> </a:t>
                </a:r>
                <a:r>
                  <a:rPr lang="de-DE" b="1" dirty="0" err="1"/>
                  <a:t>model</a:t>
                </a:r>
                <a:endParaRPr lang="de-DE" b="1" dirty="0"/>
              </a:p>
              <a:p>
                <a:pPr lvl="1"/>
                <a:endParaRPr lang="de-DE" b="1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𝑎𝑔𝑔𝑟𝐵𝑒𝑒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m:rPr>
                                  <m:brk m:alnAt="2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groupCh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𝑑𝑒𝑎𝑑𝐵𝑒𝑒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b="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𝑎𝑔𝑔𝑟𝐵𝑒𝑒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m:rPr>
                                  <m:brk m:alnAt="2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groupCh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𝑑𝑒𝑎𝑑𝐵𝑒𝑒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de-DE" b="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𝐵𝑒𝑒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m:rPr>
                                  <m:brk m:alnAt="2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groupCh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𝑎𝑔𝑔𝑟𝐵𝑒𝑒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de-DE" b="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m:rPr>
                                  <m:brk m:alnAt="2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groupCh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∅</m:t>
                      </m:r>
                    </m:oMath>
                  </m:oMathPara>
                </a14:m>
                <a:endParaRPr lang="de-DE" dirty="0"/>
              </a:p>
              <a:p>
                <a:pPr lvl="1"/>
                <a:r>
                  <a:rPr lang="de-DE" dirty="0" err="1"/>
                  <a:t>Simulations</a:t>
                </a:r>
                <a:r>
                  <a:rPr lang="de-DE" dirty="0"/>
                  <a:t>: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850" y="1628800"/>
                <a:ext cx="6335713" cy="4103985"/>
              </a:xfrm>
              <a:blipFill>
                <a:blip r:embed="rId3"/>
                <a:stretch>
                  <a:fillRect l="-1925" t="-13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Applications of Gaussian Processes in Modelling Biological Collectives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80F979B-D344-47E5-A105-0D01E595252F}" type="datetime1">
              <a:rPr lang="en-US" smtClean="0"/>
              <a:t>11/23/2021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340D7ED-EDC0-4155-92C6-197E1F636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750" y="4725145"/>
            <a:ext cx="1604416" cy="96264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CE21842-4439-4C54-BB1D-0158880AC69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82" y="4725144"/>
            <a:ext cx="1604418" cy="96265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65AA1FE5-694F-4A25-A46D-727B8F254FE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174" y="4725144"/>
            <a:ext cx="1604418" cy="962651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A21D663C-573B-4440-8C64-27A622EB106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366" y="4725144"/>
            <a:ext cx="1604417" cy="96265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70A39890-7BC2-4F41-9689-BCCCFC915CA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557" y="4725144"/>
            <a:ext cx="1604417" cy="96265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093BA5DC-F313-4C70-8511-5613A9D1C9E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823" y="2132856"/>
            <a:ext cx="3251853" cy="1951112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0BB64BC6-4785-4D76-8D05-DC3533FCEFEF}"/>
              </a:ext>
            </a:extLst>
          </p:cNvPr>
          <p:cNvSpPr txBox="1"/>
          <p:nvPr/>
        </p:nvSpPr>
        <p:spPr>
          <a:xfrm>
            <a:off x="783855" y="5699041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3 </a:t>
            </a:r>
            <a:r>
              <a:rPr lang="de-DE" sz="1000" dirty="0" err="1"/>
              <a:t>bees</a:t>
            </a:r>
            <a:endParaRPr lang="en-GB" sz="10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CA46E86-0CA5-4A4F-BDDB-A4E2C2C1BD8F}"/>
              </a:ext>
            </a:extLst>
          </p:cNvPr>
          <p:cNvSpPr txBox="1"/>
          <p:nvPr/>
        </p:nvSpPr>
        <p:spPr>
          <a:xfrm>
            <a:off x="2486975" y="5699041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5 </a:t>
            </a:r>
            <a:r>
              <a:rPr lang="de-DE" sz="1000" dirty="0" err="1"/>
              <a:t>bees</a:t>
            </a:r>
            <a:endParaRPr lang="en-GB" sz="10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4226067B-227A-4FB0-9975-7AF6094E90F4}"/>
              </a:ext>
            </a:extLst>
          </p:cNvPr>
          <p:cNvSpPr txBox="1"/>
          <p:nvPr/>
        </p:nvSpPr>
        <p:spPr>
          <a:xfrm>
            <a:off x="4190095" y="5699041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10 </a:t>
            </a:r>
            <a:r>
              <a:rPr lang="de-DE" sz="1000" dirty="0" err="1"/>
              <a:t>bees</a:t>
            </a:r>
            <a:endParaRPr lang="en-GB" sz="10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2E94A80-B2B7-4402-BEF1-7612EB934493}"/>
              </a:ext>
            </a:extLst>
          </p:cNvPr>
          <p:cNvSpPr txBox="1"/>
          <p:nvPr/>
        </p:nvSpPr>
        <p:spPr>
          <a:xfrm>
            <a:off x="5893215" y="5699041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20 </a:t>
            </a:r>
            <a:r>
              <a:rPr lang="de-DE" sz="1000" dirty="0" err="1"/>
              <a:t>bees</a:t>
            </a:r>
            <a:endParaRPr lang="en-GB" sz="10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2736A54-2227-40DF-BDEC-76334DE032F8}"/>
              </a:ext>
            </a:extLst>
          </p:cNvPr>
          <p:cNvSpPr txBox="1"/>
          <p:nvPr/>
        </p:nvSpPr>
        <p:spPr>
          <a:xfrm>
            <a:off x="7596336" y="5699041"/>
            <a:ext cx="754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100 </a:t>
            </a:r>
            <a:r>
              <a:rPr lang="de-DE" sz="1000" dirty="0" err="1"/>
              <a:t>bees</a:t>
            </a:r>
            <a:endParaRPr lang="en-GB" sz="100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7909AE6-F796-4314-9F29-1824571858C3}"/>
              </a:ext>
            </a:extLst>
          </p:cNvPr>
          <p:cNvSpPr txBox="1"/>
          <p:nvPr/>
        </p:nvSpPr>
        <p:spPr>
          <a:xfrm>
            <a:off x="232103" y="6162125"/>
            <a:ext cx="22319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[1] </a:t>
            </a:r>
            <a:r>
              <a:rPr lang="de-DE" sz="1000" dirty="0" err="1"/>
              <a:t>Repin</a:t>
            </a:r>
            <a:r>
              <a:rPr lang="de-DE" sz="1000" dirty="0"/>
              <a:t>, D. and Petrov, T. (2021)</a:t>
            </a:r>
            <a:endParaRPr lang="en-GB" sz="10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CB72E28-300B-4106-8A4B-5157D6730AD8}"/>
              </a:ext>
            </a:extLst>
          </p:cNvPr>
          <p:cNvSpPr txBox="1"/>
          <p:nvPr/>
        </p:nvSpPr>
        <p:spPr>
          <a:xfrm>
            <a:off x="1979712" y="2076817"/>
            <a:ext cx="41750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/>
              <a:t>[1]</a:t>
            </a:r>
            <a:endParaRPr lang="en-GB" sz="700" dirty="0"/>
          </a:p>
        </p:txBody>
      </p:sp>
    </p:spTree>
    <p:extLst>
      <p:ext uri="{BB962C8B-B14F-4D97-AF65-F5344CB8AC3E}">
        <p14:creationId xmlns:p14="http://schemas.microsoft.com/office/powerpoint/2010/main" val="3546938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Fitness </a:t>
            </a:r>
            <a:r>
              <a:rPr lang="de-DE" dirty="0" err="1"/>
              <a:t>function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What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probability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at least 70%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bees</a:t>
            </a:r>
            <a:r>
              <a:rPr lang="de-DE" dirty="0"/>
              <a:t> </a:t>
            </a:r>
            <a:r>
              <a:rPr lang="de-DE" dirty="0" err="1"/>
              <a:t>survive</a:t>
            </a:r>
            <a:r>
              <a:rPr lang="de-DE" dirty="0"/>
              <a:t>?</a:t>
            </a:r>
          </a:p>
          <a:p>
            <a:pPr lvl="1"/>
            <a:endParaRPr lang="de-DE" b="1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Applications of Gaussian Processes in Modelling Biological Collectives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80F979B-D344-47E5-A105-0D01E595252F}" type="datetime1">
              <a:rPr lang="en-US" smtClean="0"/>
              <a:t>11/23/2021</a:t>
            </a:fld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0DBE312-DBA1-4EA6-8FF0-9C54C3F8C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24" y="3140968"/>
            <a:ext cx="4127703" cy="230425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4FBE45C9-D7BB-471B-9454-F2DC6DE0B8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140968"/>
            <a:ext cx="4127703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61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Background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Modelling Biological </a:t>
            </a:r>
            <a:r>
              <a:rPr lang="de-DE" dirty="0" err="1"/>
              <a:t>Collectives</a:t>
            </a:r>
            <a:endParaRPr lang="de-DE" dirty="0"/>
          </a:p>
          <a:p>
            <a:endParaRPr lang="de-DE" dirty="0"/>
          </a:p>
          <a:p>
            <a:pPr lvl="2"/>
            <a:r>
              <a:rPr lang="de-DE" dirty="0"/>
              <a:t>Population Markov Chain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b="1" dirty="0" err="1"/>
              <a:t>stochastic</a:t>
            </a:r>
            <a:r>
              <a:rPr lang="de-DE" dirty="0"/>
              <a:t> </a:t>
            </a:r>
            <a:r>
              <a:rPr lang="de-DE" dirty="0" err="1"/>
              <a:t>behaviour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biological</a:t>
            </a:r>
            <a:r>
              <a:rPr lang="de-DE" dirty="0"/>
              <a:t> </a:t>
            </a:r>
            <a:r>
              <a:rPr lang="de-DE" dirty="0" err="1"/>
              <a:t>populations</a:t>
            </a:r>
            <a:endParaRPr lang="de-DE" dirty="0"/>
          </a:p>
          <a:p>
            <a:pPr lvl="2"/>
            <a:r>
              <a:rPr lang="de-DE" dirty="0"/>
              <a:t>Individual </a:t>
            </a:r>
            <a:r>
              <a:rPr lang="de-DE" dirty="0" err="1"/>
              <a:t>behaviours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Markov Chain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Problem: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observe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b="1" dirty="0" err="1"/>
              <a:t>whole</a:t>
            </a:r>
            <a:r>
              <a:rPr lang="de-DE" b="1" dirty="0"/>
              <a:t> </a:t>
            </a:r>
            <a:r>
              <a:rPr lang="de-DE" b="1" dirty="0" err="1"/>
              <a:t>population</a:t>
            </a:r>
            <a:r>
              <a:rPr lang="de-DE" dirty="0"/>
              <a:t>, but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analyse</a:t>
            </a:r>
            <a:r>
              <a:rPr lang="de-DE" dirty="0"/>
              <a:t> </a:t>
            </a:r>
            <a:r>
              <a:rPr lang="de-DE" b="1" dirty="0"/>
              <a:t>individual </a:t>
            </a:r>
            <a:r>
              <a:rPr lang="de-DE" b="1" dirty="0" err="1"/>
              <a:t>decisions</a:t>
            </a:r>
            <a:endParaRPr lang="de-DE" b="1" dirty="0"/>
          </a:p>
          <a:p>
            <a:pPr lvl="2"/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Applications of Gaussian Processes in Modelling Biological Collectives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A554D2B-57FE-4EE2-969F-16451603FEC9}" type="datetime1">
              <a:rPr lang="en-US" smtClean="0"/>
              <a:t>11/23/2021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05B5B77-D68F-4F70-A6DB-494094278D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069" y="4509120"/>
            <a:ext cx="5104362" cy="172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02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Background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1" y="1988840"/>
            <a:ext cx="4824214" cy="4103985"/>
          </a:xfrm>
        </p:spPr>
        <p:txBody>
          <a:bodyPr/>
          <a:lstStyle/>
          <a:p>
            <a:r>
              <a:rPr lang="de-DE" dirty="0"/>
              <a:t>Case Study: </a:t>
            </a:r>
            <a:r>
              <a:rPr lang="de-DE" dirty="0" err="1"/>
              <a:t>Social</a:t>
            </a:r>
            <a:r>
              <a:rPr lang="de-DE" dirty="0"/>
              <a:t> </a:t>
            </a:r>
            <a:r>
              <a:rPr lang="de-DE" dirty="0" err="1"/>
              <a:t>feedback</a:t>
            </a:r>
            <a:r>
              <a:rPr lang="de-DE" dirty="0"/>
              <a:t> in </a:t>
            </a:r>
            <a:r>
              <a:rPr lang="de-DE" dirty="0" err="1"/>
              <a:t>population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honeybees</a:t>
            </a:r>
            <a:endParaRPr lang="de-DE" dirty="0"/>
          </a:p>
          <a:p>
            <a:endParaRPr lang="de-DE" dirty="0"/>
          </a:p>
          <a:p>
            <a:pPr lvl="2"/>
            <a:r>
              <a:rPr lang="de-DE" dirty="0"/>
              <a:t>Colony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bees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exposed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threat</a:t>
            </a:r>
            <a:r>
              <a:rPr lang="de-DE" dirty="0"/>
              <a:t>: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bee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become</a:t>
            </a:r>
            <a:r>
              <a:rPr lang="de-DE" dirty="0"/>
              <a:t> aggressive, </a:t>
            </a:r>
            <a:r>
              <a:rPr lang="de-DE" b="1" dirty="0" err="1"/>
              <a:t>sting</a:t>
            </a:r>
            <a:r>
              <a:rPr lang="de-DE" b="1" dirty="0"/>
              <a:t> </a:t>
            </a:r>
            <a:r>
              <a:rPr lang="de-DE" dirty="0"/>
              <a:t>and die, </a:t>
            </a:r>
            <a:r>
              <a:rPr lang="de-DE" dirty="0" err="1"/>
              <a:t>or</a:t>
            </a:r>
            <a:r>
              <a:rPr lang="de-DE" dirty="0"/>
              <a:t> do </a:t>
            </a:r>
            <a:r>
              <a:rPr lang="de-DE" dirty="0" err="1"/>
              <a:t>nothing</a:t>
            </a:r>
            <a:endParaRPr lang="de-DE" dirty="0"/>
          </a:p>
          <a:p>
            <a:pPr lvl="2"/>
            <a:r>
              <a:rPr lang="de-DE" dirty="0"/>
              <a:t>Alarm </a:t>
            </a:r>
            <a:r>
              <a:rPr lang="de-DE" b="1" dirty="0" err="1"/>
              <a:t>pheromone</a:t>
            </a:r>
            <a:r>
              <a:rPr lang="de-DE" b="1" dirty="0"/>
              <a:t> P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released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stinging</a:t>
            </a:r>
            <a:r>
              <a:rPr lang="de-DE" dirty="0"/>
              <a:t> and </a:t>
            </a:r>
            <a:r>
              <a:rPr lang="de-DE" dirty="0" err="1"/>
              <a:t>increases</a:t>
            </a:r>
            <a:r>
              <a:rPr lang="de-DE" dirty="0"/>
              <a:t> </a:t>
            </a:r>
            <a:r>
              <a:rPr lang="de-DE" dirty="0" err="1"/>
              <a:t>aggressiveness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bees</a:t>
            </a:r>
            <a:endParaRPr lang="de-DE" dirty="0"/>
          </a:p>
          <a:p>
            <a:pPr lvl="2"/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mechanism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prevents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colony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becoming</a:t>
            </a:r>
            <a:r>
              <a:rPr lang="de-DE" dirty="0"/>
              <a:t> </a:t>
            </a:r>
            <a:r>
              <a:rPr lang="de-DE" dirty="0" err="1"/>
              <a:t>extinct</a:t>
            </a:r>
            <a:r>
              <a:rPr lang="de-DE" dirty="0"/>
              <a:t>?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individual </a:t>
            </a:r>
            <a:r>
              <a:rPr lang="de-DE" dirty="0" err="1"/>
              <a:t>bee</a:t>
            </a:r>
            <a:r>
              <a:rPr lang="de-DE" dirty="0"/>
              <a:t> </a:t>
            </a:r>
            <a:r>
              <a:rPr lang="de-DE" b="1" dirty="0" err="1"/>
              <a:t>influenced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bees</a:t>
            </a:r>
            <a:r>
              <a:rPr lang="de-DE" dirty="0"/>
              <a:t>?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N </a:t>
            </a:r>
            <a:r>
              <a:rPr lang="de-DE" dirty="0" err="1"/>
              <a:t>experiments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colony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n </a:t>
            </a:r>
            <a:r>
              <a:rPr lang="de-DE" dirty="0" err="1"/>
              <a:t>bees</a:t>
            </a:r>
            <a:r>
              <a:rPr lang="de-DE" dirty="0"/>
              <a:t>: </a:t>
            </a:r>
            <a:r>
              <a:rPr lang="de-DE" dirty="0" err="1"/>
              <a:t>outcome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stinging</a:t>
            </a:r>
            <a:r>
              <a:rPr lang="de-DE" dirty="0"/>
              <a:t> (</a:t>
            </a:r>
            <a:r>
              <a:rPr lang="de-DE" dirty="0" err="1"/>
              <a:t>dead</a:t>
            </a:r>
            <a:r>
              <a:rPr lang="de-DE" dirty="0"/>
              <a:t>) </a:t>
            </a:r>
            <a:r>
              <a:rPr lang="de-DE" dirty="0" err="1"/>
              <a:t>bees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Applications of Gaussian Processes in Modelling Biological Collectives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A554D2B-57FE-4EE2-969F-16451603FEC9}" type="datetime1">
              <a:rPr lang="en-US" smtClean="0"/>
              <a:t>11/23/2021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D94220D-3E04-4C25-A3AF-08B70AFA14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5" y="2962240"/>
            <a:ext cx="3606339" cy="215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788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Research Questions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#1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fitness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i="1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bee</a:t>
            </a:r>
            <a:r>
              <a:rPr lang="de-DE" dirty="0"/>
              <a:t> </a:t>
            </a:r>
            <a:r>
              <a:rPr lang="de-DE" dirty="0" err="1"/>
              <a:t>colony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optimize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collective</a:t>
            </a:r>
            <a:r>
              <a:rPr lang="de-DE" dirty="0"/>
              <a:t> </a:t>
            </a:r>
            <a:r>
              <a:rPr lang="de-DE" dirty="0" err="1"/>
              <a:t>behaviour</a:t>
            </a:r>
            <a:r>
              <a:rPr lang="de-DE" dirty="0"/>
              <a:t>? </a:t>
            </a:r>
          </a:p>
          <a:p>
            <a:endParaRPr lang="de-DE" dirty="0"/>
          </a:p>
          <a:p>
            <a:pPr lvl="1"/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Is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there</a:t>
            </a:r>
            <a:r>
              <a:rPr lang="de-DE" dirty="0">
                <a:sym typeface="Wingdings" panose="05000000000000000000" pitchFamily="2" charset="2"/>
              </a:rPr>
              <a:t> a </a:t>
            </a:r>
            <a:r>
              <a:rPr lang="de-DE" dirty="0" err="1">
                <a:sym typeface="Wingdings" panose="05000000000000000000" pitchFamily="2" charset="2"/>
              </a:rPr>
              <a:t>pattern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over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colonies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different </a:t>
            </a:r>
            <a:r>
              <a:rPr lang="de-DE" dirty="0" err="1">
                <a:sym typeface="Wingdings" panose="05000000000000000000" pitchFamily="2" charset="2"/>
              </a:rPr>
              <a:t>sizes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de-DE" dirty="0" err="1">
                <a:sym typeface="Wingdings" panose="05000000000000000000" pitchFamily="2" charset="2"/>
              </a:rPr>
              <a:t>f.ex</a:t>
            </a:r>
            <a:r>
              <a:rPr lang="de-DE" dirty="0">
                <a:sym typeface="Wingdings" panose="05000000000000000000" pitchFamily="2" charset="2"/>
              </a:rPr>
              <a:t>. 20%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colony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survives</a:t>
            </a:r>
            <a:r>
              <a:rPr lang="de-DE" dirty="0">
                <a:sym typeface="Wingdings" panose="05000000000000000000" pitchFamily="2" charset="2"/>
              </a:rPr>
              <a:t>?</a:t>
            </a:r>
            <a:endParaRPr lang="de-DE" dirty="0"/>
          </a:p>
          <a:p>
            <a:endParaRPr lang="de-DE" dirty="0"/>
          </a:p>
          <a:p>
            <a:r>
              <a:rPr lang="de-DE" dirty="0"/>
              <a:t>#2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probability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bee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sting</a:t>
            </a:r>
            <a:r>
              <a:rPr lang="de-DE" dirty="0"/>
              <a:t> in a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scenario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in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colonies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different </a:t>
            </a:r>
            <a:r>
              <a:rPr lang="de-DE" dirty="0" err="1"/>
              <a:t>sizes</a:t>
            </a:r>
            <a:r>
              <a:rPr lang="de-DE" dirty="0"/>
              <a:t>? </a:t>
            </a:r>
          </a:p>
          <a:p>
            <a:endParaRPr lang="de-DE" dirty="0"/>
          </a:p>
          <a:p>
            <a:pPr marL="0" lvl="2" indent="0">
              <a:buNone/>
            </a:pP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Is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bee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only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physically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affected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amount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pheromone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or</a:t>
            </a:r>
            <a:r>
              <a:rPr lang="de-DE" dirty="0">
                <a:sym typeface="Wingdings" panose="05000000000000000000" pitchFamily="2" charset="2"/>
              </a:rPr>
              <a:t> also </a:t>
            </a:r>
            <a:r>
              <a:rPr lang="de-DE" dirty="0" err="1">
                <a:sym typeface="Wingdings" panose="05000000000000000000" pitchFamily="2" charset="2"/>
              </a:rPr>
              <a:t>socially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its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group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members</a:t>
            </a:r>
            <a:r>
              <a:rPr lang="de-DE" dirty="0">
                <a:sym typeface="Wingdings" panose="05000000000000000000" pitchFamily="2" charset="2"/>
              </a:rPr>
              <a:t>?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Applications of Gaussian Processes in Modelling Biological Collectives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80F979B-D344-47E5-A105-0D01E595252F}" type="datetime1">
              <a:rPr lang="en-US" smtClean="0"/>
              <a:t>11/23/2021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7595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Overall Goal</a:t>
            </a:r>
          </a:p>
          <a:p>
            <a:endParaRPr lang="de-DE" dirty="0"/>
          </a:p>
          <a:p>
            <a:pPr lvl="1"/>
            <a:r>
              <a:rPr lang="de-DE" dirty="0" err="1"/>
              <a:t>Learn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b="1" dirty="0" err="1"/>
              <a:t>local</a:t>
            </a:r>
            <a:r>
              <a:rPr lang="de-DE" b="1" dirty="0"/>
              <a:t> </a:t>
            </a:r>
            <a:r>
              <a:rPr lang="de-DE" b="1" dirty="0" err="1"/>
              <a:t>behaviours</a:t>
            </a:r>
            <a:r>
              <a:rPr lang="de-DE" b="1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b="1" dirty="0" err="1"/>
              <a:t>data</a:t>
            </a:r>
            <a:r>
              <a:rPr lang="de-DE" b="1" dirty="0"/>
              <a:t> </a:t>
            </a:r>
            <a:r>
              <a:rPr lang="de-DE" dirty="0" err="1"/>
              <a:t>measurements</a:t>
            </a:r>
            <a:r>
              <a:rPr lang="de-DE" dirty="0"/>
              <a:t> and </a:t>
            </a:r>
            <a:r>
              <a:rPr lang="de-DE" b="1" dirty="0" err="1"/>
              <a:t>fitness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collective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lvl="2" indent="0">
              <a:buNone/>
            </a:pPr>
            <a:r>
              <a:rPr lang="de-DE" dirty="0"/>
              <a:t>Find </a:t>
            </a:r>
            <a:r>
              <a:rPr lang="de-DE" dirty="0" err="1"/>
              <a:t>method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endParaRPr lang="de-DE" dirty="0"/>
          </a:p>
          <a:p>
            <a:pPr lvl="2"/>
            <a:r>
              <a:rPr lang="de-DE" b="1" dirty="0" err="1"/>
              <a:t>model</a:t>
            </a:r>
            <a:r>
              <a:rPr lang="de-DE" b="1" dirty="0"/>
              <a:t> </a:t>
            </a:r>
            <a:r>
              <a:rPr lang="de-DE" b="1" dirty="0" err="1"/>
              <a:t>agnostic</a:t>
            </a:r>
            <a:r>
              <a:rPr lang="de-DE" dirty="0"/>
              <a:t>: </a:t>
            </a:r>
            <a:r>
              <a:rPr lang="de-DE" dirty="0" err="1"/>
              <a:t>applicable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different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different </a:t>
            </a:r>
            <a:r>
              <a:rPr lang="de-DE" dirty="0" err="1"/>
              <a:t>assumptions</a:t>
            </a:r>
            <a:endParaRPr lang="de-DE" dirty="0"/>
          </a:p>
          <a:p>
            <a:pPr lvl="2"/>
            <a:r>
              <a:rPr lang="de-DE" b="1" dirty="0" err="1"/>
              <a:t>data-efficient</a:t>
            </a:r>
            <a:r>
              <a:rPr lang="de-DE" dirty="0"/>
              <a:t>: </a:t>
            </a:r>
            <a:r>
              <a:rPr lang="de-DE" dirty="0" err="1"/>
              <a:t>predictions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sparse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available</a:t>
            </a:r>
            <a:endParaRPr lang="de-DE" dirty="0"/>
          </a:p>
          <a:p>
            <a:pPr lvl="2"/>
            <a:r>
              <a:rPr lang="de-DE" b="1" dirty="0" err="1"/>
              <a:t>scalable</a:t>
            </a:r>
            <a:r>
              <a:rPr lang="de-DE" dirty="0"/>
              <a:t>: </a:t>
            </a:r>
            <a:r>
              <a:rPr lang="de-DE" dirty="0" err="1"/>
              <a:t>predictions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larger </a:t>
            </a:r>
            <a:r>
              <a:rPr lang="de-DE" dirty="0" err="1"/>
              <a:t>colony</a:t>
            </a:r>
            <a:r>
              <a:rPr lang="de-DE" dirty="0"/>
              <a:t> </a:t>
            </a:r>
            <a:r>
              <a:rPr lang="de-DE" dirty="0" err="1"/>
              <a:t>sizes</a:t>
            </a:r>
            <a:r>
              <a:rPr lang="de-DE" dirty="0"/>
              <a:t>,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stochastic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quickly</a:t>
            </a:r>
            <a:r>
              <a:rPr lang="de-DE" dirty="0"/>
              <a:t> </a:t>
            </a:r>
            <a:r>
              <a:rPr lang="de-DE" dirty="0" err="1"/>
              <a:t>become</a:t>
            </a:r>
            <a:r>
              <a:rPr lang="de-DE" dirty="0"/>
              <a:t>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difficult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Applications of Gaussian Processes in Modelling Biological Collectives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80F979B-D344-47E5-A105-0D01E595252F}" type="datetime1">
              <a:rPr lang="en-US" smtClean="0"/>
              <a:t>11/23/2021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0170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Gaussian</a:t>
            </a:r>
            <a:r>
              <a:rPr lang="de-DE" dirty="0"/>
              <a:t> </a:t>
            </a:r>
            <a:r>
              <a:rPr lang="de-DE" dirty="0" err="1"/>
              <a:t>Process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Gaussian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 Regression (GPR)</a:t>
            </a:r>
          </a:p>
          <a:p>
            <a:endParaRPr lang="de-DE" b="0" dirty="0"/>
          </a:p>
          <a:p>
            <a:pPr lvl="2"/>
            <a:r>
              <a:rPr lang="de-DE" b="1" dirty="0"/>
              <a:t>Non-</a:t>
            </a:r>
            <a:r>
              <a:rPr lang="de-DE" b="1" dirty="0" err="1"/>
              <a:t>parametric</a:t>
            </a:r>
            <a:r>
              <a:rPr lang="de-DE" dirty="0"/>
              <a:t>, </a:t>
            </a:r>
            <a:r>
              <a:rPr lang="de-DE" b="1" dirty="0" err="1"/>
              <a:t>Bayesian</a:t>
            </a:r>
            <a:r>
              <a:rPr lang="de-DE" b="1" dirty="0"/>
              <a:t>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describe</a:t>
            </a:r>
            <a:r>
              <a:rPr lang="de-DE" dirty="0"/>
              <a:t>, </a:t>
            </a:r>
            <a:r>
              <a:rPr lang="de-DE" dirty="0" err="1"/>
              <a:t>learn</a:t>
            </a:r>
            <a:r>
              <a:rPr lang="de-DE" dirty="0"/>
              <a:t> and </a:t>
            </a:r>
            <a:r>
              <a:rPr lang="de-DE" dirty="0" err="1"/>
              <a:t>optimize</a:t>
            </a:r>
            <a:r>
              <a:rPr lang="de-DE" dirty="0"/>
              <a:t> </a:t>
            </a:r>
            <a:r>
              <a:rPr lang="de-DE" dirty="0" err="1"/>
              <a:t>unknown</a:t>
            </a:r>
            <a:r>
              <a:rPr lang="de-DE" dirty="0"/>
              <a:t> </a:t>
            </a:r>
            <a:r>
              <a:rPr lang="de-DE" dirty="0" err="1"/>
              <a:t>functions</a:t>
            </a:r>
            <a:endParaRPr lang="de-DE" dirty="0"/>
          </a:p>
          <a:p>
            <a:pPr lvl="2"/>
            <a:r>
              <a:rPr lang="de-DE" b="1" dirty="0"/>
              <a:t>Kernel</a:t>
            </a:r>
            <a:r>
              <a:rPr lang="de-DE" dirty="0"/>
              <a:t>-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probabilistic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  <a:p>
            <a:pPr lvl="2"/>
            <a:r>
              <a:rPr lang="de-DE" dirty="0"/>
              <a:t>Output </a:t>
            </a:r>
            <a:r>
              <a:rPr lang="de-DE" dirty="0" err="1"/>
              <a:t>provides</a:t>
            </a:r>
            <a:r>
              <a:rPr lang="de-DE" dirty="0"/>
              <a:t> </a:t>
            </a:r>
            <a:r>
              <a:rPr lang="de-DE" dirty="0" err="1"/>
              <a:t>quantification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b="1" dirty="0" err="1"/>
              <a:t>uncertainty</a:t>
            </a:r>
            <a:endParaRPr lang="de-DE" b="1" dirty="0"/>
          </a:p>
          <a:p>
            <a:pPr lvl="2"/>
            <a:endParaRPr lang="de-DE" b="1" dirty="0"/>
          </a:p>
          <a:p>
            <a:pPr lvl="2"/>
            <a:r>
              <a:rPr lang="de-DE" dirty="0" err="1"/>
              <a:t>Gaussian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 = </a:t>
            </a:r>
            <a:r>
              <a:rPr lang="de-DE" dirty="0" err="1"/>
              <a:t>generalization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b="1" dirty="0"/>
              <a:t>multivariate</a:t>
            </a:r>
            <a:r>
              <a:rPr lang="de-DE" dirty="0"/>
              <a:t> </a:t>
            </a:r>
            <a:r>
              <a:rPr lang="de-DE" dirty="0" err="1"/>
              <a:t>Gaussian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b="1" dirty="0"/>
              <a:t>infinite</a:t>
            </a:r>
            <a:r>
              <a:rPr lang="de-DE" dirty="0"/>
              <a:t> </a:t>
            </a:r>
            <a:r>
              <a:rPr lang="de-DE" dirty="0" err="1"/>
              <a:t>dimension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describe</a:t>
            </a:r>
            <a:r>
              <a:rPr lang="de-DE" dirty="0"/>
              <a:t> </a:t>
            </a:r>
            <a:r>
              <a:rPr lang="de-DE" b="1" dirty="0" err="1"/>
              <a:t>distribution</a:t>
            </a:r>
            <a:r>
              <a:rPr lang="de-DE" b="1" dirty="0"/>
              <a:t> </a:t>
            </a:r>
            <a:r>
              <a:rPr lang="de-DE" b="1" dirty="0" err="1"/>
              <a:t>over</a:t>
            </a:r>
            <a:r>
              <a:rPr lang="de-DE" b="1" dirty="0"/>
              <a:t> </a:t>
            </a:r>
            <a:r>
              <a:rPr lang="de-DE" b="1" dirty="0" err="1"/>
              <a:t>functions</a:t>
            </a:r>
            <a:endParaRPr lang="de-DE" b="1" dirty="0"/>
          </a:p>
          <a:p>
            <a:pPr lvl="2"/>
            <a:r>
              <a:rPr lang="de-DE" dirty="0"/>
              <a:t>f(x) ~ GP(m(x), k(</a:t>
            </a:r>
            <a:r>
              <a:rPr lang="de-DE" dirty="0" err="1"/>
              <a:t>x,x</a:t>
            </a:r>
            <a:r>
              <a:rPr lang="de-DE" dirty="0"/>
              <a:t>‘))</a:t>
            </a:r>
          </a:p>
          <a:p>
            <a:pPr lvl="2"/>
            <a:r>
              <a:rPr lang="de-DE" dirty="0"/>
              <a:t>Kernel </a:t>
            </a:r>
            <a:r>
              <a:rPr lang="de-DE" dirty="0" err="1"/>
              <a:t>function</a:t>
            </a:r>
            <a:r>
              <a:rPr lang="de-DE" dirty="0"/>
              <a:t> k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b="1" dirty="0" err="1"/>
              <a:t>similarity</a:t>
            </a:r>
            <a:r>
              <a:rPr lang="de-DE" b="1" dirty="0"/>
              <a:t> </a:t>
            </a:r>
            <a:r>
              <a:rPr lang="de-DE" dirty="0" err="1"/>
              <a:t>measure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covariance</a:t>
            </a:r>
            <a:r>
              <a:rPr lang="de-DE" dirty="0"/>
              <a:t> </a:t>
            </a:r>
            <a:r>
              <a:rPr lang="de-DE" dirty="0" err="1"/>
              <a:t>matrix</a:t>
            </a:r>
            <a:endParaRPr lang="de-DE" dirty="0"/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Applications of Gaussian Processes in Modelling Biological Collectives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80F979B-D344-47E5-A105-0D01E595252F}" type="datetime1">
              <a:rPr lang="en-US" smtClean="0"/>
              <a:t>11/23/2021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8656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GPR </a:t>
            </a:r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1268760"/>
            <a:ext cx="6335713" cy="4103985"/>
          </a:xfrm>
        </p:spPr>
        <p:txBody>
          <a:bodyPr/>
          <a:lstStyle/>
          <a:p>
            <a:r>
              <a:rPr lang="de-DE" dirty="0" err="1"/>
              <a:t>Define</a:t>
            </a:r>
            <a:r>
              <a:rPr lang="de-DE" dirty="0"/>
              <a:t> Prior</a:t>
            </a:r>
          </a:p>
          <a:p>
            <a:endParaRPr lang="de-DE" sz="1200" b="0" dirty="0"/>
          </a:p>
          <a:p>
            <a:pPr lvl="2"/>
            <a:r>
              <a:rPr lang="de-DE" dirty="0" err="1"/>
              <a:t>Apply</a:t>
            </a:r>
            <a:r>
              <a:rPr lang="de-DE" dirty="0"/>
              <a:t> Kernel </a:t>
            </a:r>
            <a:r>
              <a:rPr lang="de-DE" dirty="0" err="1"/>
              <a:t>function</a:t>
            </a:r>
            <a:r>
              <a:rPr lang="de-DE" dirty="0"/>
              <a:t> 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points</a:t>
            </a:r>
            <a:endParaRPr lang="de-DE" dirty="0"/>
          </a:p>
          <a:p>
            <a:pPr lvl="2"/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 err="1"/>
              <a:t>Observe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lvl="2"/>
            <a:endParaRPr lang="de-DE" b="1" dirty="0"/>
          </a:p>
          <a:p>
            <a:pPr lvl="2"/>
            <a:endParaRPr lang="de-DE" b="1" dirty="0"/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Applications of Gaussian Processes in Modelling Biological Collectives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80F979B-D344-47E5-A105-0D01E595252F}" type="datetime1">
              <a:rPr lang="en-US" smtClean="0"/>
              <a:t>11/23/2021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6897D49-C739-4E23-9865-D0EA17EE7F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44"/>
          <a:stretch/>
        </p:blipFill>
        <p:spPr>
          <a:xfrm>
            <a:off x="4271859" y="1218747"/>
            <a:ext cx="2376264" cy="159650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3835A45-6BAB-4146-9286-343E2F9CB1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656" y="3417617"/>
            <a:ext cx="6158757" cy="18226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00F96FB1-CBA8-4F1C-808E-17932E33A3A3}"/>
                  </a:ext>
                </a:extLst>
              </p:cNvPr>
              <p:cNvSpPr txBox="1"/>
              <p:nvPr/>
            </p:nvSpPr>
            <p:spPr>
              <a:xfrm>
                <a:off x="1650344" y="5197835"/>
                <a:ext cx="10569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=0.64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00F96FB1-CBA8-4F1C-808E-17932E33A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0344" y="5197835"/>
                <a:ext cx="1056950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239C399B-9B10-471D-B077-BEF8F0F24298}"/>
                  </a:ext>
                </a:extLst>
              </p:cNvPr>
              <p:cNvSpPr txBox="1"/>
              <p:nvPr/>
            </p:nvSpPr>
            <p:spPr>
              <a:xfrm>
                <a:off x="3140112" y="5228974"/>
                <a:ext cx="10569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=1.21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239C399B-9B10-471D-B077-BEF8F0F24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0112" y="5228974"/>
                <a:ext cx="1056950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630ABB8D-E76A-45CA-B6F4-AB5229C3C5A4}"/>
                  </a:ext>
                </a:extLst>
              </p:cNvPr>
              <p:cNvSpPr txBox="1"/>
              <p:nvPr/>
            </p:nvSpPr>
            <p:spPr>
              <a:xfrm>
                <a:off x="4629880" y="5228974"/>
                <a:ext cx="10569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=2.93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630ABB8D-E76A-45CA-B6F4-AB5229C3C5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880" y="5228974"/>
                <a:ext cx="1056950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B074ABF2-6833-4B35-8C11-BDCC243B769D}"/>
                  </a:ext>
                </a:extLst>
              </p:cNvPr>
              <p:cNvSpPr txBox="1"/>
              <p:nvPr/>
            </p:nvSpPr>
            <p:spPr>
              <a:xfrm>
                <a:off x="6119648" y="5228974"/>
                <a:ext cx="10569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=7.76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B074ABF2-6833-4B35-8C11-BDCC243B7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648" y="5228974"/>
                <a:ext cx="1056950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2023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GPR </a:t>
            </a:r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1268760"/>
            <a:ext cx="6335713" cy="4103985"/>
          </a:xfrm>
        </p:spPr>
        <p:txBody>
          <a:bodyPr/>
          <a:lstStyle/>
          <a:p>
            <a:r>
              <a:rPr lang="de-DE" dirty="0" err="1"/>
              <a:t>Derive</a:t>
            </a:r>
            <a:r>
              <a:rPr lang="de-DE" dirty="0"/>
              <a:t> </a:t>
            </a:r>
            <a:r>
              <a:rPr lang="de-DE" dirty="0" err="1"/>
              <a:t>Posterior</a:t>
            </a:r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b="1" dirty="0" err="1"/>
              <a:t>Condition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joint</a:t>
            </a:r>
            <a:r>
              <a:rPr lang="de-DE" dirty="0"/>
              <a:t> </a:t>
            </a:r>
            <a:r>
              <a:rPr lang="de-DE" dirty="0" err="1"/>
              <a:t>Gaussian</a:t>
            </a:r>
            <a:r>
              <a:rPr lang="de-DE" dirty="0"/>
              <a:t> Priors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observations</a:t>
            </a:r>
            <a:r>
              <a:rPr lang="de-DE" dirty="0"/>
              <a:t> </a:t>
            </a:r>
          </a:p>
          <a:p>
            <a:pPr marL="0" lvl="2" indent="0">
              <a:buNone/>
            </a:pPr>
            <a:r>
              <a:rPr lang="de-DE" dirty="0"/>
              <a:t>     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posterior</a:t>
            </a:r>
            <a:r>
              <a:rPr lang="de-DE" dirty="0"/>
              <a:t>: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b="1" dirty="0" err="1"/>
              <a:t>Noisy</a:t>
            </a:r>
            <a:r>
              <a:rPr lang="de-DE" dirty="0"/>
              <a:t> </a:t>
            </a:r>
            <a:r>
              <a:rPr lang="de-DE" dirty="0" err="1"/>
              <a:t>observations</a:t>
            </a:r>
            <a:r>
              <a:rPr lang="de-DE" dirty="0"/>
              <a:t>, </a:t>
            </a:r>
            <a:r>
              <a:rPr lang="de-DE" b="1" dirty="0" err="1"/>
              <a:t>optimize</a:t>
            </a:r>
            <a:r>
              <a:rPr lang="de-DE" dirty="0"/>
              <a:t> </a:t>
            </a:r>
            <a:r>
              <a:rPr lang="de-DE" dirty="0" err="1"/>
              <a:t>hyperparameters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kernel</a:t>
            </a:r>
            <a:r>
              <a:rPr lang="de-DE" dirty="0"/>
              <a:t>:</a:t>
            </a:r>
          </a:p>
          <a:p>
            <a:pPr marL="0" lvl="2" indent="0">
              <a:buNone/>
            </a:pPr>
            <a:r>
              <a:rPr lang="de-DE" dirty="0"/>
              <a:t>      </a:t>
            </a:r>
            <a:r>
              <a:rPr lang="de-DE" dirty="0" err="1"/>
              <a:t>minimze</a:t>
            </a:r>
            <a:r>
              <a:rPr lang="de-DE" dirty="0"/>
              <a:t> </a:t>
            </a:r>
          </a:p>
          <a:p>
            <a:pPr marL="0" lvl="2" indent="0">
              <a:buNone/>
            </a:pPr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b="1" dirty="0" err="1"/>
              <a:t>Leave</a:t>
            </a:r>
            <a:r>
              <a:rPr lang="de-DE" b="1" dirty="0"/>
              <a:t>-</a:t>
            </a:r>
            <a:r>
              <a:rPr lang="de-DE" b="1" dirty="0" err="1"/>
              <a:t>one</a:t>
            </a:r>
            <a:r>
              <a:rPr lang="de-DE" b="1" dirty="0"/>
              <a:t>-out </a:t>
            </a:r>
            <a:r>
              <a:rPr lang="de-DE" b="1" dirty="0" err="1"/>
              <a:t>cross</a:t>
            </a:r>
            <a:r>
              <a:rPr lang="de-DE" b="1" dirty="0"/>
              <a:t>-validation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evaluate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kernel</a:t>
            </a:r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marL="0" lvl="2" indent="0">
              <a:buNone/>
            </a:pPr>
            <a:r>
              <a:rPr lang="de-DE" dirty="0"/>
              <a:t> 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b="1" dirty="0"/>
          </a:p>
          <a:p>
            <a:pPr lvl="2"/>
            <a:endParaRPr lang="de-DE" b="1" dirty="0"/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Applications of Gaussian Processes in Modelling Biological Collectives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80F979B-D344-47E5-A105-0D01E595252F}" type="datetime1">
              <a:rPr lang="en-US" smtClean="0"/>
              <a:t>11/23/2021</a:t>
            </a:fld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BA2A80E8-2A43-4A15-BD30-C517F71743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393" y="2358841"/>
            <a:ext cx="3360711" cy="35055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E840E0C-B9D0-4936-92A2-5E1B4D1771B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88" b="50806"/>
          <a:stretch/>
        </p:blipFill>
        <p:spPr>
          <a:xfrm>
            <a:off x="5882952" y="1318339"/>
            <a:ext cx="2592288" cy="1701514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455F09E-31BE-4900-A142-6393519741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4221088"/>
            <a:ext cx="3718882" cy="35817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6D6EFA81-42EC-4950-A23E-6BC0BD8BD7E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685" b="49755"/>
          <a:stretch/>
        </p:blipFill>
        <p:spPr>
          <a:xfrm>
            <a:off x="5882952" y="3284984"/>
            <a:ext cx="2592288" cy="176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159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Goal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2" indent="0">
              <a:buNone/>
            </a:pPr>
            <a:r>
              <a:rPr lang="de-DE" i="1" dirty="0" err="1"/>
              <a:t>Learn</a:t>
            </a:r>
            <a:r>
              <a:rPr lang="de-DE" i="1" dirty="0"/>
              <a:t> </a:t>
            </a:r>
            <a:r>
              <a:rPr lang="de-DE" i="1" dirty="0" err="1"/>
              <a:t>parameters</a:t>
            </a:r>
            <a:r>
              <a:rPr lang="de-DE" i="1" dirty="0"/>
              <a:t> </a:t>
            </a:r>
            <a:r>
              <a:rPr lang="de-DE" i="1" dirty="0" err="1"/>
              <a:t>of</a:t>
            </a:r>
            <a:r>
              <a:rPr lang="de-DE" i="1" dirty="0"/>
              <a:t> </a:t>
            </a:r>
            <a:r>
              <a:rPr lang="de-DE" b="1" i="1" dirty="0" err="1"/>
              <a:t>local</a:t>
            </a:r>
            <a:r>
              <a:rPr lang="de-DE" b="1" i="1" dirty="0"/>
              <a:t> </a:t>
            </a:r>
            <a:r>
              <a:rPr lang="de-DE" b="1" i="1" dirty="0" err="1"/>
              <a:t>behaviours</a:t>
            </a:r>
            <a:r>
              <a:rPr lang="de-DE" b="1" i="1" dirty="0"/>
              <a:t> </a:t>
            </a:r>
            <a:r>
              <a:rPr lang="de-DE" i="1" dirty="0" err="1"/>
              <a:t>from</a:t>
            </a:r>
            <a:r>
              <a:rPr lang="de-DE" i="1" dirty="0"/>
              <a:t> </a:t>
            </a:r>
            <a:r>
              <a:rPr lang="de-DE" b="1" i="1" dirty="0" err="1"/>
              <a:t>data</a:t>
            </a:r>
            <a:r>
              <a:rPr lang="de-DE" b="1" i="1" dirty="0"/>
              <a:t> </a:t>
            </a:r>
            <a:r>
              <a:rPr lang="de-DE" i="1" dirty="0" err="1"/>
              <a:t>measurements</a:t>
            </a:r>
            <a:r>
              <a:rPr lang="de-DE" i="1" dirty="0"/>
              <a:t> and </a:t>
            </a:r>
            <a:r>
              <a:rPr lang="de-DE" b="1" i="1" dirty="0" err="1"/>
              <a:t>fitness</a:t>
            </a:r>
            <a:r>
              <a:rPr lang="de-DE" i="1" dirty="0"/>
              <a:t> </a:t>
            </a:r>
            <a:r>
              <a:rPr lang="de-DE" i="1" dirty="0" err="1"/>
              <a:t>of</a:t>
            </a:r>
            <a:r>
              <a:rPr lang="de-DE" i="1" dirty="0"/>
              <a:t> </a:t>
            </a:r>
            <a:r>
              <a:rPr lang="de-DE" i="1" dirty="0" err="1"/>
              <a:t>collective</a:t>
            </a:r>
            <a:endParaRPr lang="de-DE" i="1" dirty="0"/>
          </a:p>
          <a:p>
            <a:pPr marL="0" lvl="2" indent="0">
              <a:buNone/>
            </a:pPr>
            <a:endParaRPr lang="de-DE" dirty="0"/>
          </a:p>
          <a:p>
            <a:r>
              <a:rPr lang="de-DE" dirty="0" err="1">
                <a:solidFill>
                  <a:schemeClr val="tx1"/>
                </a:solidFill>
                <a:sym typeface="Wingdings" panose="05000000000000000000" pitchFamily="2" charset="2"/>
              </a:rPr>
              <a:t>Robustness</a:t>
            </a:r>
            <a:r>
              <a:rPr lang="de-DE" dirty="0">
                <a:solidFill>
                  <a:schemeClr val="tx1"/>
                </a:solidFill>
                <a:sym typeface="Wingdings" panose="05000000000000000000" pitchFamily="2" charset="2"/>
              </a:rPr>
              <a:t>: </a:t>
            </a:r>
            <a:r>
              <a:rPr lang="de-DE" b="0" dirty="0" err="1">
                <a:solidFill>
                  <a:schemeClr val="tx1"/>
                </a:solidFill>
              </a:rPr>
              <a:t>how</a:t>
            </a:r>
            <a:r>
              <a:rPr lang="de-DE" b="0" dirty="0">
                <a:solidFill>
                  <a:schemeClr val="tx1"/>
                </a:solidFill>
              </a:rPr>
              <a:t> </a:t>
            </a:r>
            <a:r>
              <a:rPr lang="de-DE" b="0" dirty="0" err="1">
                <a:solidFill>
                  <a:schemeClr val="tx1"/>
                </a:solidFill>
              </a:rPr>
              <a:t>does</a:t>
            </a:r>
            <a:r>
              <a:rPr lang="de-DE" b="0" dirty="0">
                <a:solidFill>
                  <a:schemeClr val="tx1"/>
                </a:solidFill>
              </a:rPr>
              <a:t> </a:t>
            </a:r>
            <a:r>
              <a:rPr lang="de-DE" b="0" dirty="0" err="1">
                <a:solidFill>
                  <a:schemeClr val="tx1"/>
                </a:solidFill>
              </a:rPr>
              <a:t>the</a:t>
            </a:r>
            <a:r>
              <a:rPr lang="de-DE" b="0" dirty="0">
                <a:solidFill>
                  <a:schemeClr val="tx1"/>
                </a:solidFill>
              </a:rPr>
              <a:t> </a:t>
            </a:r>
            <a:r>
              <a:rPr lang="de-DE" b="0" dirty="0" err="1">
                <a:solidFill>
                  <a:schemeClr val="tx1"/>
                </a:solidFill>
              </a:rPr>
              <a:t>system</a:t>
            </a:r>
            <a:r>
              <a:rPr lang="de-DE" b="0" dirty="0">
                <a:solidFill>
                  <a:schemeClr val="tx1"/>
                </a:solidFill>
              </a:rPr>
              <a:t> perform </a:t>
            </a:r>
            <a:r>
              <a:rPr lang="de-DE" b="0" dirty="0" err="1">
                <a:solidFill>
                  <a:schemeClr val="tx1"/>
                </a:solidFill>
              </a:rPr>
              <a:t>under</a:t>
            </a:r>
            <a:r>
              <a:rPr lang="de-DE" b="0" dirty="0">
                <a:solidFill>
                  <a:schemeClr val="tx1"/>
                </a:solidFill>
              </a:rPr>
              <a:t> </a:t>
            </a:r>
            <a:r>
              <a:rPr lang="de-DE" b="0" dirty="0" err="1">
                <a:solidFill>
                  <a:schemeClr val="tx1"/>
                </a:solidFill>
              </a:rPr>
              <a:t>perturbation</a:t>
            </a:r>
            <a:r>
              <a:rPr lang="de-DE" b="0" dirty="0">
                <a:solidFill>
                  <a:schemeClr val="tx1"/>
                </a:solidFill>
              </a:rPr>
              <a:t> (</a:t>
            </a:r>
            <a:r>
              <a:rPr lang="de-DE" b="0" dirty="0" err="1">
                <a:solidFill>
                  <a:schemeClr val="tx1"/>
                </a:solidFill>
              </a:rPr>
              <a:t>changing</a:t>
            </a:r>
            <a:r>
              <a:rPr lang="de-DE" b="0" dirty="0">
                <a:solidFill>
                  <a:schemeClr val="tx1"/>
                </a:solidFill>
              </a:rPr>
              <a:t> </a:t>
            </a:r>
            <a:r>
              <a:rPr lang="de-DE" b="0" dirty="0" err="1">
                <a:solidFill>
                  <a:schemeClr val="tx1"/>
                </a:solidFill>
              </a:rPr>
              <a:t>population</a:t>
            </a:r>
            <a:r>
              <a:rPr lang="de-DE" b="0" dirty="0">
                <a:solidFill>
                  <a:schemeClr val="tx1"/>
                </a:solidFill>
              </a:rPr>
              <a:t> </a:t>
            </a:r>
            <a:r>
              <a:rPr lang="de-DE" b="0" dirty="0" err="1">
                <a:solidFill>
                  <a:schemeClr val="tx1"/>
                </a:solidFill>
              </a:rPr>
              <a:t>size</a:t>
            </a:r>
            <a:r>
              <a:rPr lang="de-DE" b="0" dirty="0">
                <a:solidFill>
                  <a:schemeClr val="tx1"/>
                </a:solidFill>
              </a:rPr>
              <a:t>)?</a:t>
            </a:r>
          </a:p>
          <a:p>
            <a:endParaRPr lang="de-DE" dirty="0"/>
          </a:p>
          <a:p>
            <a:r>
              <a:rPr lang="de-DE" dirty="0" err="1">
                <a:sym typeface="Wingdings" panose="05000000000000000000" pitchFamily="2" charset="2"/>
              </a:rPr>
              <a:t>W</a:t>
            </a:r>
            <a:r>
              <a:rPr lang="de-DE" dirty="0" err="1"/>
              <a:t>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probability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at least 20%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bees</a:t>
            </a:r>
            <a:r>
              <a:rPr lang="de-DE" dirty="0"/>
              <a:t> </a:t>
            </a:r>
            <a:r>
              <a:rPr lang="de-DE" dirty="0" err="1"/>
              <a:t>survive</a:t>
            </a:r>
            <a:r>
              <a:rPr lang="de-DE" dirty="0"/>
              <a:t>?</a:t>
            </a:r>
          </a:p>
          <a:p>
            <a:pPr lvl="1"/>
            <a:endParaRPr lang="de-DE" b="1" dirty="0"/>
          </a:p>
          <a:p>
            <a:pPr lvl="1"/>
            <a:r>
              <a:rPr lang="de-DE" b="1" dirty="0"/>
              <a:t>1)</a:t>
            </a:r>
            <a:r>
              <a:rPr lang="de-DE" dirty="0"/>
              <a:t>   Find </a:t>
            </a:r>
            <a:r>
              <a:rPr lang="de-DE" b="1" dirty="0" err="1"/>
              <a:t>mean</a:t>
            </a:r>
            <a:r>
              <a:rPr lang="de-DE" dirty="0"/>
              <a:t> and </a:t>
            </a:r>
            <a:r>
              <a:rPr lang="de-DE" b="1" dirty="0" err="1"/>
              <a:t>variance</a:t>
            </a:r>
            <a:r>
              <a:rPr lang="de-DE" b="1" dirty="0"/>
              <a:t>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histogram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GPR</a:t>
            </a:r>
          </a:p>
          <a:p>
            <a:pPr lvl="1"/>
            <a:r>
              <a:rPr lang="de-DE" dirty="0"/>
              <a:t>      </a:t>
            </a:r>
            <a:r>
              <a:rPr lang="de-DE" dirty="0" err="1"/>
              <a:t>Assume</a:t>
            </a:r>
            <a:r>
              <a:rPr lang="de-DE" dirty="0"/>
              <a:t> </a:t>
            </a:r>
            <a:r>
              <a:rPr lang="de-DE" dirty="0" err="1"/>
              <a:t>functional</a:t>
            </a:r>
            <a:r>
              <a:rPr lang="de-DE" dirty="0"/>
              <a:t> form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histogram</a:t>
            </a:r>
            <a:r>
              <a:rPr lang="de-DE" dirty="0"/>
              <a:t> (</a:t>
            </a:r>
            <a:r>
              <a:rPr lang="de-DE" dirty="0" err="1"/>
              <a:t>f.ex</a:t>
            </a:r>
            <a:r>
              <a:rPr lang="de-DE" dirty="0"/>
              <a:t>. normal)</a:t>
            </a:r>
          </a:p>
          <a:p>
            <a:pPr lvl="1"/>
            <a:r>
              <a:rPr lang="de-DE" dirty="0"/>
              <a:t>      </a:t>
            </a:r>
            <a:r>
              <a:rPr lang="de-DE" dirty="0" err="1"/>
              <a:t>Compute</a:t>
            </a:r>
            <a:r>
              <a:rPr lang="de-DE" dirty="0"/>
              <a:t> </a:t>
            </a:r>
            <a:r>
              <a:rPr lang="de-DE" dirty="0" err="1"/>
              <a:t>robustness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predictions</a:t>
            </a:r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b="1" dirty="0"/>
              <a:t>2)</a:t>
            </a:r>
            <a:r>
              <a:rPr lang="de-DE" dirty="0"/>
              <a:t>   </a:t>
            </a:r>
            <a:r>
              <a:rPr lang="de-DE" dirty="0" err="1"/>
              <a:t>Directly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</a:t>
            </a:r>
            <a:r>
              <a:rPr lang="de-DE" b="1" dirty="0" err="1"/>
              <a:t>probability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satisfying</a:t>
            </a:r>
            <a:r>
              <a:rPr lang="de-DE" b="1" dirty="0"/>
              <a:t> </a:t>
            </a:r>
            <a:r>
              <a:rPr lang="de-DE" b="1" dirty="0" err="1"/>
              <a:t>property</a:t>
            </a:r>
            <a:endParaRPr lang="de-DE" dirty="0"/>
          </a:p>
          <a:p>
            <a:pPr lvl="1"/>
            <a:r>
              <a:rPr lang="de-DE" dirty="0"/>
              <a:t>      </a:t>
            </a:r>
            <a:r>
              <a:rPr lang="de-DE" dirty="0" err="1"/>
              <a:t>Compute</a:t>
            </a:r>
            <a:r>
              <a:rPr lang="de-DE" dirty="0"/>
              <a:t> </a:t>
            </a:r>
            <a:r>
              <a:rPr lang="de-DE" dirty="0" err="1"/>
              <a:t>robustness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Gaussian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 Classification</a:t>
            </a:r>
          </a:p>
          <a:p>
            <a:endParaRPr lang="de-DE" b="0" dirty="0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Applications of Gaussian Processes in Modelling Biological Collectives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80F979B-D344-47E5-A105-0D01E595252F}" type="datetime1">
              <a:rPr lang="en-US" smtClean="0"/>
              <a:t>11/23/2021</a:t>
            </a:fld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A97C7E1-F096-4FD6-9CAF-55EA25D2D594}"/>
              </a:ext>
            </a:extLst>
          </p:cNvPr>
          <p:cNvSpPr/>
          <p:nvPr/>
        </p:nvSpPr>
        <p:spPr>
          <a:xfrm>
            <a:off x="251520" y="1916832"/>
            <a:ext cx="6408390" cy="7200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5501162"/>
      </p:ext>
    </p:extLst>
  </p:cSld>
  <p:clrMapOvr>
    <a:masterClrMapping/>
  </p:clrMapOvr>
</p:sld>
</file>

<file path=ppt/theme/theme1.xml><?xml version="1.0" encoding="utf-8"?>
<a:theme xmlns:a="http://schemas.openxmlformats.org/drawingml/2006/main" name="Universtiät Konstanz Design">
  <a:themeElements>
    <a:clrScheme name="UNIK Farben PowerPoint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009AD1"/>
      </a:accent1>
      <a:accent2>
        <a:srgbClr val="59B6DC"/>
      </a:accent2>
      <a:accent3>
        <a:srgbClr val="A0D3E6"/>
      </a:accent3>
      <a:accent4>
        <a:srgbClr val="C8E5EF"/>
      </a:accent4>
      <a:accent5>
        <a:srgbClr val="B2B2B2"/>
      </a:accent5>
      <a:accent6>
        <a:srgbClr val="808080"/>
      </a:accent6>
      <a:hlink>
        <a:srgbClr val="5F5F5F"/>
      </a:hlink>
      <a:folHlink>
        <a:srgbClr val="919191"/>
      </a:folHlink>
    </a:clrScheme>
    <a:fontScheme name="UNIK Schrift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PT_UNIK_002_141014.potx" id="{9C2F710B-392A-4B68-A018-74A0C52CFF2B}" vid="{D1296413-1E1F-487E-A087-30B98FC1501F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Vorlage-Praesentation-Exc16-en</Template>
  <TotalTime>0</TotalTime>
  <Words>1244</Words>
  <Application>Microsoft Office PowerPoint</Application>
  <PresentationFormat>Bildschirmpräsentation (4:3)</PresentationFormat>
  <Paragraphs>257</Paragraphs>
  <Slides>16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Calibri</vt:lpstr>
      <vt:lpstr>Cambria Math</vt:lpstr>
      <vt:lpstr>Universtiät Konstanz Design</vt:lpstr>
      <vt:lpstr>Applications of Gaussian Processes in Modelling Biological Collectives</vt:lpstr>
      <vt:lpstr>Background</vt:lpstr>
      <vt:lpstr>Background</vt:lpstr>
      <vt:lpstr>Research Questions</vt:lpstr>
      <vt:lpstr>Motivation</vt:lpstr>
      <vt:lpstr>Gaussian Process</vt:lpstr>
      <vt:lpstr>GPR Example</vt:lpstr>
      <vt:lpstr>GPR Example</vt:lpstr>
      <vt:lpstr>Goal</vt:lpstr>
      <vt:lpstr>Robustness</vt:lpstr>
      <vt:lpstr>Bigger Picture</vt:lpstr>
      <vt:lpstr>PowerPoint-Präsentation</vt:lpstr>
      <vt:lpstr>Fitness function</vt:lpstr>
      <vt:lpstr>Fitness function</vt:lpstr>
      <vt:lpstr>Fitness function</vt:lpstr>
      <vt:lpstr>Fitness function</vt:lpstr>
    </vt:vector>
  </TitlesOfParts>
  <Company>Universität Konstanz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 mit Bild, Typografie: Arial Bold, maximal  über vier Zeilen</dc:title>
  <dc:creator>Julia Klein7</dc:creator>
  <dc:description>Vorlage Praesentation – Office 2010;_x000d_
Version 003;_x000d_
2014-10-16;</dc:description>
  <cp:lastModifiedBy>Julia Klein7</cp:lastModifiedBy>
  <cp:revision>105</cp:revision>
  <dcterms:created xsi:type="dcterms:W3CDTF">2021-09-30T12:12:07Z</dcterms:created>
  <dcterms:modified xsi:type="dcterms:W3CDTF">2021-11-23T17:02:25Z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rstellt von">
    <vt:lpwstr>STRICHPUNKT</vt:lpwstr>
  </property>
  <property fmtid="{D5CDD505-2E9C-101B-9397-08002B2CF9AE}" pid="3" name="Erstellt am">
    <vt:lpwstr>10.10.2014</vt:lpwstr>
  </property>
  <property fmtid="{D5CDD505-2E9C-101B-9397-08002B2CF9AE}" pid="4" name="Bearbeiter">
    <vt:lpwstr>gadamovich | office implementation</vt:lpwstr>
  </property>
  <property fmtid="{D5CDD505-2E9C-101B-9397-08002B2CF9AE}" pid="5" name="Version">
    <vt:lpwstr>003</vt:lpwstr>
  </property>
  <property fmtid="{D5CDD505-2E9C-101B-9397-08002B2CF9AE}" pid="6" name="Version vom">
    <vt:lpwstr>16.10.2014</vt:lpwstr>
  </property>
</Properties>
</file>