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0" r:id="rId2"/>
    <p:sldId id="270" r:id="rId3"/>
    <p:sldId id="271" r:id="rId4"/>
    <p:sldId id="273" r:id="rId5"/>
    <p:sldId id="269" r:id="rId6"/>
    <p:sldId id="272" r:id="rId7"/>
    <p:sldId id="274" r:id="rId8"/>
    <p:sldId id="284" r:id="rId9"/>
    <p:sldId id="279" r:id="rId10"/>
    <p:sldId id="286" r:id="rId11"/>
    <p:sldId id="283" r:id="rId12"/>
    <p:sldId id="288" r:id="rId13"/>
    <p:sldId id="287" r:id="rId14"/>
    <p:sldId id="289" r:id="rId15"/>
    <p:sldId id="278" r:id="rId16"/>
    <p:sldId id="281" r:id="rId17"/>
    <p:sldId id="280" r:id="rId18"/>
    <p:sldId id="28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3294">
          <p15:clr>
            <a:srgbClr val="A4A3A4"/>
          </p15:clr>
        </p15:guide>
        <p15:guide id="5" orient="horz" pos="255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884">
          <p15:clr>
            <a:srgbClr val="A4A3A4"/>
          </p15:clr>
        </p15:guide>
        <p15:guide id="8" orient="horz" pos="3385">
          <p15:clr>
            <a:srgbClr val="A4A3A4"/>
          </p15:clr>
        </p15:guide>
        <p15:guide id="9" orient="horz" pos="2704">
          <p15:clr>
            <a:srgbClr val="A4A3A4"/>
          </p15:clr>
        </p15:guide>
        <p15:guide id="10" orient="horz" pos="1207">
          <p15:clr>
            <a:srgbClr val="A4A3A4"/>
          </p15:clr>
        </p15:guide>
        <p15:guide id="11" orient="horz" pos="1525">
          <p15:clr>
            <a:srgbClr val="A4A3A4"/>
          </p15:clr>
        </p15:guide>
        <p15:guide id="12" orient="horz" pos="1480">
          <p15:clr>
            <a:srgbClr val="A4A3A4"/>
          </p15:clr>
        </p15:guide>
        <p15:guide id="13" orient="horz" pos="3067">
          <p15:clr>
            <a:srgbClr val="A4A3A4"/>
          </p15:clr>
        </p15:guide>
        <p15:guide id="14" orient="horz" pos="1979">
          <p15:clr>
            <a:srgbClr val="A4A3A4"/>
          </p15:clr>
        </p15:guide>
        <p15:guide id="15" pos="2925">
          <p15:clr>
            <a:srgbClr val="A4A3A4"/>
          </p15:clr>
        </p15:guide>
        <p15:guide id="16" pos="2835">
          <p15:clr>
            <a:srgbClr val="A4A3A4"/>
          </p15:clr>
        </p15:guide>
        <p15:guide id="17" pos="2245">
          <p15:clr>
            <a:srgbClr val="A4A3A4"/>
          </p15:clr>
        </p15:guide>
        <p15:guide id="18" pos="2154">
          <p15:clr>
            <a:srgbClr val="A4A3A4"/>
          </p15:clr>
        </p15:guide>
        <p15:guide id="19" pos="1565">
          <p15:clr>
            <a:srgbClr val="A4A3A4"/>
          </p15:clr>
        </p15:guide>
        <p15:guide id="20" pos="1474">
          <p15:clr>
            <a:srgbClr val="A4A3A4"/>
          </p15:clr>
        </p15:guide>
        <p15:guide id="21" pos="884">
          <p15:clr>
            <a:srgbClr val="A4A3A4"/>
          </p15:clr>
        </p15:guide>
        <p15:guide id="22" pos="793">
          <p15:clr>
            <a:srgbClr val="A4A3A4"/>
          </p15:clr>
        </p15:guide>
        <p15:guide id="23" pos="204">
          <p15:clr>
            <a:srgbClr val="A4A3A4"/>
          </p15:clr>
        </p15:guide>
        <p15:guide id="24" pos="3515">
          <p15:clr>
            <a:srgbClr val="A4A3A4"/>
          </p15:clr>
        </p15:guide>
        <p15:guide id="25" pos="3606">
          <p15:clr>
            <a:srgbClr val="A4A3A4"/>
          </p15:clr>
        </p15:guide>
        <p15:guide id="26" pos="4195">
          <p15:clr>
            <a:srgbClr val="A4A3A4"/>
          </p15:clr>
        </p15:guide>
        <p15:guide id="27" pos="4286">
          <p15:clr>
            <a:srgbClr val="A4A3A4"/>
          </p15:clr>
        </p15:guide>
        <p15:guide id="28" pos="4876">
          <p15:clr>
            <a:srgbClr val="A4A3A4"/>
          </p15:clr>
        </p15:guide>
        <p15:guide id="29" pos="4967">
          <p15:clr>
            <a:srgbClr val="A4A3A4"/>
          </p15:clr>
        </p15:guide>
        <p15:guide id="30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5804" autoAdjust="0"/>
  </p:normalViewPr>
  <p:slideViewPr>
    <p:cSldViewPr showGuides="1">
      <p:cViewPr varScale="1">
        <p:scale>
          <a:sx n="73" d="100"/>
          <a:sy n="73" d="100"/>
        </p:scale>
        <p:origin x="1675" y="72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2925"/>
        <p:guide pos="2835"/>
        <p:guide pos="2245"/>
        <p:guide pos="2154"/>
        <p:guide pos="1565"/>
        <p:guide pos="1474"/>
        <p:guide pos="884"/>
        <p:guide pos="793"/>
        <p:guide pos="204"/>
        <p:guide pos="3515"/>
        <p:guide pos="3606"/>
        <p:guide pos="4195"/>
        <p:guide pos="4286"/>
        <p:guide pos="4876"/>
        <p:guide pos="4967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Steady-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chain</a:t>
            </a:r>
            <a:r>
              <a:rPr lang="de-DE" dirty="0"/>
              <a:t> </a:t>
            </a:r>
            <a:r>
              <a:rPr lang="de-DE" dirty="0" err="1"/>
              <a:t>refer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final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agents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final </a:t>
            </a:r>
            <a:r>
              <a:rPr lang="de-DE" dirty="0" err="1"/>
              <a:t>states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08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Combining</a:t>
            </a:r>
            <a:r>
              <a:rPr lang="de-DE" dirty="0"/>
              <a:t>: </a:t>
            </a:r>
            <a:r>
              <a:rPr lang="de-DE" dirty="0" err="1"/>
              <a:t>flexibility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ML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guarantees</a:t>
            </a:r>
            <a:r>
              <a:rPr lang="de-DE" dirty="0"/>
              <a:t> and a </a:t>
            </a:r>
            <a:r>
              <a:rPr lang="de-DE" dirty="0" err="1"/>
              <a:t>data-driven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reliable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distant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7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Probably</a:t>
            </a:r>
            <a:r>
              <a:rPr lang="de-DE" dirty="0"/>
              <a:t> 1) </a:t>
            </a:r>
            <a:r>
              <a:rPr lang="de-DE" dirty="0" err="1"/>
              <a:t>assuming</a:t>
            </a:r>
            <a:r>
              <a:rPr lang="de-DE" dirty="0"/>
              <a:t> a </a:t>
            </a:r>
            <a:r>
              <a:rPr lang="de-DE" dirty="0" err="1"/>
              <a:t>functional</a:t>
            </a:r>
            <a:r>
              <a:rPr lang="de-DE" dirty="0"/>
              <a:t> form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/>
              <a:t>strategy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353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729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Denis </a:t>
            </a:r>
            <a:r>
              <a:rPr lang="de-DE" dirty="0" err="1"/>
              <a:t>Repin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Eventually</a:t>
            </a:r>
            <a:r>
              <a:rPr lang="de-DE" dirty="0"/>
              <a:t> all </a:t>
            </a:r>
            <a:r>
              <a:rPr lang="de-DE" dirty="0" err="1"/>
              <a:t>bees</a:t>
            </a:r>
            <a:r>
              <a:rPr lang="de-DE" dirty="0"/>
              <a:t> die </a:t>
            </a:r>
            <a:r>
              <a:rPr lang="de-DE" dirty="0">
                <a:sym typeface="Wingdings" panose="05000000000000000000" pitchFamily="2" charset="2"/>
              </a:rPr>
              <a:t> not </a:t>
            </a:r>
            <a:r>
              <a:rPr lang="de-DE" dirty="0" err="1">
                <a:sym typeface="Wingdings" panose="05000000000000000000" pitchFamily="2" charset="2"/>
              </a:rPr>
              <a:t>reasonable</a:t>
            </a:r>
            <a:r>
              <a:rPr lang="de-DE" dirty="0">
                <a:sym typeface="Wingdings" panose="05000000000000000000" pitchFamily="2" charset="2"/>
              </a:rPr>
              <a:t>!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mechanism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prevents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colony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becoming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extinct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Fitness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decays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what</a:t>
            </a:r>
            <a:r>
              <a:rPr lang="de-DE" dirty="0">
                <a:sym typeface="Wingdings" panose="05000000000000000000" pitchFamily="2" charset="2"/>
              </a:rPr>
              <a:t> do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do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make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steady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132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58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explain</a:t>
            </a:r>
            <a:r>
              <a:rPr lang="de-DE" dirty="0"/>
              <a:t> in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do, I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study</a:t>
            </a:r>
            <a:endParaRPr lang="de-DE" dirty="0"/>
          </a:p>
          <a:p>
            <a:endParaRPr lang="de-DE" dirty="0"/>
          </a:p>
          <a:p>
            <a:r>
              <a:rPr lang="de-DE" dirty="0"/>
              <a:t>But: </a:t>
            </a:r>
            <a:r>
              <a:rPr lang="de-DE" dirty="0" err="1"/>
              <a:t>aggressiveness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endlessly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all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eventually</a:t>
            </a:r>
            <a:r>
              <a:rPr lang="de-DE" dirty="0"/>
              <a:t> die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77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 err="1"/>
              <a:t>Predict</a:t>
            </a:r>
            <a:r>
              <a:rPr lang="de-DE" dirty="0"/>
              <a:t> Collective </a:t>
            </a:r>
            <a:r>
              <a:rPr lang="de-DE" dirty="0" err="1"/>
              <a:t>response</a:t>
            </a:r>
            <a:endParaRPr lang="de-DE" dirty="0"/>
          </a:p>
          <a:p>
            <a:pPr marL="228600" indent="-228600">
              <a:buAutoNum type="arabicParenR"/>
            </a:pPr>
            <a:r>
              <a:rPr lang="de-DE" dirty="0" err="1"/>
              <a:t>Infer</a:t>
            </a:r>
            <a:r>
              <a:rPr lang="de-DE" dirty="0"/>
              <a:t> Individual </a:t>
            </a:r>
            <a:r>
              <a:rPr lang="de-DE" dirty="0" err="1"/>
              <a:t>behaviour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01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agnostic</a:t>
            </a:r>
            <a:r>
              <a:rPr lang="de-DE" dirty="0"/>
              <a:t>: also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studies</a:t>
            </a:r>
            <a:r>
              <a:rPr lang="de-DE" dirty="0"/>
              <a:t>, </a:t>
            </a:r>
            <a:r>
              <a:rPr lang="de-DE" dirty="0" err="1"/>
              <a:t>f.ex</a:t>
            </a:r>
            <a:r>
              <a:rPr lang="de-DE" dirty="0"/>
              <a:t>. Consensus </a:t>
            </a:r>
            <a:r>
              <a:rPr lang="de-DE" dirty="0" err="1"/>
              <a:t>protocol</a:t>
            </a:r>
            <a:endParaRPr lang="de-DE" dirty="0"/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sounds</a:t>
            </a:r>
            <a:r>
              <a:rPr lang="de-DE" dirty="0"/>
              <a:t> like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433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Non-</a:t>
            </a:r>
            <a:r>
              <a:rPr lang="de-DE" dirty="0" err="1"/>
              <a:t>parametric</a:t>
            </a:r>
            <a:r>
              <a:rPr lang="de-DE" dirty="0"/>
              <a:t>: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specifying</a:t>
            </a:r>
            <a:r>
              <a:rPr lang="de-DE" dirty="0"/>
              <a:t> </a:t>
            </a:r>
            <a:r>
              <a:rPr lang="de-DE" dirty="0" err="1"/>
              <a:t>underlying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dirty="0"/>
          </a:p>
          <a:p>
            <a:r>
              <a:rPr lang="de-DE" dirty="0"/>
              <a:t>GP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and </a:t>
            </a: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real </a:t>
            </a:r>
            <a:r>
              <a:rPr lang="de-DE" dirty="0" err="1"/>
              <a:t>process</a:t>
            </a:r>
            <a:r>
              <a:rPr lang="de-DE" dirty="0"/>
              <a:t> f(x)</a:t>
            </a:r>
          </a:p>
          <a:p>
            <a:r>
              <a:rPr lang="de-DE" dirty="0"/>
              <a:t>Kernel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and </a:t>
            </a:r>
            <a:r>
              <a:rPr lang="de-DE" dirty="0" err="1"/>
              <a:t>characteristics</a:t>
            </a:r>
            <a:r>
              <a:rPr lang="de-DE" dirty="0"/>
              <a:t>;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add</a:t>
            </a:r>
            <a:r>
              <a:rPr lang="de-DE" dirty="0"/>
              <a:t> and </a:t>
            </a:r>
            <a:r>
              <a:rPr lang="de-DE" dirty="0" err="1"/>
              <a:t>multiply</a:t>
            </a:r>
            <a:r>
              <a:rPr lang="de-DE" dirty="0"/>
              <a:t> different </a:t>
            </a:r>
            <a:r>
              <a:rPr lang="de-DE" dirty="0" err="1"/>
              <a:t>kernels</a:t>
            </a:r>
            <a:r>
              <a:rPr lang="de-DE" dirty="0"/>
              <a:t> -&gt; flexible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769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Evaluate</a:t>
            </a:r>
            <a:r>
              <a:rPr lang="de-DE" dirty="0"/>
              <a:t> Kernel on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pairwise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r>
              <a:rPr lang="de-DE" dirty="0"/>
              <a:t>RBF: sigma^2 </a:t>
            </a:r>
            <a:r>
              <a:rPr lang="de-DE" dirty="0" err="1"/>
              <a:t>exp</a:t>
            </a:r>
            <a:r>
              <a:rPr lang="de-DE" dirty="0"/>
              <a:t>(-||x-x*||^2 / 2l^2)</a:t>
            </a:r>
          </a:p>
          <a:p>
            <a:r>
              <a:rPr lang="de-DE" dirty="0"/>
              <a:t>Generate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(</a:t>
            </a:r>
            <a:r>
              <a:rPr lang="de-DE" dirty="0" err="1"/>
              <a:t>mean</a:t>
            </a:r>
            <a:r>
              <a:rPr lang="de-DE" dirty="0"/>
              <a:t> 0 and </a:t>
            </a:r>
            <a:r>
              <a:rPr lang="de-DE" dirty="0" err="1"/>
              <a:t>cov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sample 5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Prior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Data: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stinging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histogram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371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Joint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and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Training </a:t>
            </a:r>
            <a:r>
              <a:rPr lang="de-DE" dirty="0" err="1"/>
              <a:t>set</a:t>
            </a:r>
            <a:r>
              <a:rPr lang="de-DE" dirty="0"/>
              <a:t> X and f (= </a:t>
            </a:r>
            <a:r>
              <a:rPr lang="de-DE" dirty="0" err="1"/>
              <a:t>observations</a:t>
            </a:r>
            <a:r>
              <a:rPr lang="de-DE" dirty="0"/>
              <a:t>); Given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X* and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X f,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 f*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covariance</a:t>
            </a:r>
            <a:r>
              <a:rPr lang="de-DE" dirty="0"/>
              <a:t> and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samples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SHADED AREA: 95% </a:t>
            </a:r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region</a:t>
            </a:r>
            <a:r>
              <a:rPr lang="de-DE" dirty="0"/>
              <a:t> (</a:t>
            </a:r>
            <a:r>
              <a:rPr lang="de-DE" dirty="0" err="1"/>
              <a:t>mean</a:t>
            </a:r>
            <a:r>
              <a:rPr lang="de-DE" dirty="0"/>
              <a:t> +- 2 </a:t>
            </a:r>
            <a:r>
              <a:rPr lang="de-DE" dirty="0" err="1"/>
              <a:t>std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Minimze</a:t>
            </a:r>
            <a:r>
              <a:rPr lang="de-DE" dirty="0"/>
              <a:t> log marginal </a:t>
            </a:r>
            <a:r>
              <a:rPr lang="de-DE" dirty="0" err="1"/>
              <a:t>likelihood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COOV: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on </a:t>
            </a:r>
            <a:r>
              <a:rPr lang="de-DE" dirty="0" err="1"/>
              <a:t>held</a:t>
            </a:r>
            <a:r>
              <a:rPr lang="de-DE" dirty="0"/>
              <a:t> out </a:t>
            </a:r>
            <a:r>
              <a:rPr lang="de-DE" dirty="0" err="1"/>
              <a:t>point</a:t>
            </a:r>
            <a:r>
              <a:rPr lang="de-DE" dirty="0"/>
              <a:t> and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sample </a:t>
            </a:r>
            <a:r>
              <a:rPr lang="de-DE" dirty="0" err="1"/>
              <a:t>size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en-GB" dirty="0"/>
              <a:t>Usage: for this to be useful we would need to assume a functional form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first step to predicting collective response without need to do more experiments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912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Fitness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, qualitative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assumption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expert </a:t>
            </a:r>
            <a:r>
              <a:rPr lang="de-DE" dirty="0" err="1"/>
              <a:t>knowledge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-&gt;</a:t>
            </a: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check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(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76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satisfaction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Classification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satisfies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fitness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robustly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fit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fitness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Quantitative </a:t>
            </a:r>
            <a:r>
              <a:rPr lang="de-DE" dirty="0" err="1">
                <a:sym typeface="Wingdings" panose="05000000000000000000" pitchFamily="2" charset="2"/>
              </a:rPr>
              <a:t>argument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assumed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fitness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&amp;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dirty="0">
                <a:sym typeface="Wingdings" panose="05000000000000000000" pitchFamily="2" charset="2"/>
              </a:rPr>
              <a:t>2) Engineering </a:t>
            </a:r>
            <a:r>
              <a:rPr lang="de-DE" dirty="0" err="1">
                <a:sym typeface="Wingdings" panose="05000000000000000000" pitchFamily="2" charset="2"/>
              </a:rPr>
              <a:t>problem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know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assume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what‘s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fitness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dirty="0">
                <a:sym typeface="Wingdings" panose="05000000000000000000" pitchFamily="2" charset="2"/>
              </a:rPr>
              <a:t>3) Ideal </a:t>
            </a:r>
            <a:r>
              <a:rPr lang="de-DE" dirty="0" err="1">
                <a:sym typeface="Wingdings" panose="05000000000000000000" pitchFamily="2" charset="2"/>
              </a:rPr>
              <a:t>goal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54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43438" y="1989138"/>
            <a:ext cx="4500184" cy="324008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5256213" cy="792162"/>
          </a:xfrm>
        </p:spPr>
        <p:txBody>
          <a:bodyPr anchor="b">
            <a:normAutofit/>
          </a:bodyPr>
          <a:lstStyle>
            <a:lvl1pPr marL="0" indent="0" algn="l">
              <a:lnSpc>
                <a:spcPct val="110000"/>
              </a:lnSpc>
              <a:buNone/>
              <a:defRPr sz="2000" b="1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492896"/>
            <a:ext cx="5256213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ss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03B889-F54F-4346-AA0B-1246F63F692B}" type="datetime1">
              <a:rPr lang="en-US" smtClean="0"/>
              <a:t>11/24/2021</a:t>
            </a:fld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1C88F5-E70C-4669-8FCB-72C34B606518}" type="datetime1">
              <a:rPr lang="en-US" smtClean="0"/>
              <a:t>11/24/2021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83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ADE8639-D47C-4586-84D1-A7FDB1EA6617}" type="datetime1">
              <a:rPr lang="en-US" smtClean="0"/>
              <a:t>11/24/2021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5256213" cy="792162"/>
          </a:xfrm>
        </p:spPr>
        <p:txBody>
          <a:bodyPr anchor="b">
            <a:normAutofit/>
          </a:bodyPr>
          <a:lstStyle>
            <a:lvl1pPr marL="0" indent="0" algn="l">
              <a:lnSpc>
                <a:spcPct val="110000"/>
              </a:lnSpc>
              <a:buNone/>
              <a:defRPr sz="2000" b="1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349500"/>
            <a:ext cx="6335713" cy="2592388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52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39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916114"/>
            <a:ext cx="5256213" cy="1225550"/>
          </a:xfrm>
        </p:spPr>
        <p:txBody>
          <a:bodyPr bIns="50400" anchor="b" anchorCtr="0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3717032"/>
            <a:ext cx="5256213" cy="2448818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16A5FD66-5E9F-4EF7-A678-68F980FDDD14}" type="datetime1">
              <a:rPr lang="en-US" smtClean="0"/>
              <a:t>11/24/2021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3EEB779F-7614-44F1-BDE3-590F5A43A1BA}" type="datetime1">
              <a:rPr lang="en-US" smtClean="0"/>
              <a:t>11/24/2021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E07C147-E5E4-4D4C-9651-4862791D8CF3}" type="datetime1">
              <a:rPr lang="en-US" smtClean="0"/>
              <a:t>11/24/2021</a:t>
            </a:fld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37E8D95-E58E-4D4D-BD89-EB1BA236534B}" type="datetime1">
              <a:rPr lang="en-US" smtClean="0"/>
              <a:t>11/24/2021</a:t>
            </a:fld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"/>
            <a:ext cx="8496622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5229225"/>
            <a:ext cx="6335713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6933AA-C681-44F5-A35C-01340D10553E}" type="datetime1">
              <a:rPr lang="en-US" smtClean="0"/>
              <a:t>11/24/2021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987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EB287E-22A9-4C15-9F12-EA14FD643DB9}" type="datetime1">
              <a:rPr lang="en-US" smtClean="0"/>
              <a:t>11/24/2021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Gros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6C85DC4C-AC3F-4C26-9AC8-BB2E471A01A7}" type="datetime1">
              <a:rPr lang="en-US" smtClean="0"/>
              <a:t>11/24/2021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Gross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B4446C8B-E5C2-4FFA-A1A5-CE96414ED91E}" type="datetime1">
              <a:rPr lang="en-US" smtClean="0"/>
              <a:t>11/24/2021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1988840"/>
            <a:ext cx="6335713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23850" y="6408378"/>
            <a:ext cx="84966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7F0546FE-B3BA-4AF0-A37D-F810DDF0378B}" type="datetime1">
              <a:rPr lang="en-US" smtClean="0"/>
              <a:t>11/24/2021</a:t>
            </a:fld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 userDrawn="1"/>
        </p:nvSpPr>
        <p:spPr>
          <a:xfrm>
            <a:off x="5724525" y="6453336"/>
            <a:ext cx="30959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65" r:id="rId4"/>
    <p:sldLayoutId id="2147483667" r:id="rId5"/>
    <p:sldLayoutId id="2147483660" r:id="rId6"/>
    <p:sldLayoutId id="2147483662" r:id="rId7"/>
    <p:sldLayoutId id="2147483657" r:id="rId8"/>
    <p:sldLayoutId id="2147483659" r:id="rId9"/>
    <p:sldLayoutId id="2147483666" r:id="rId10"/>
    <p:sldLayoutId id="2147483661" r:id="rId11"/>
    <p:sldLayoutId id="2147483663" r:id="rId12"/>
    <p:sldLayoutId id="2147483658" r:id="rId13"/>
    <p:sldLayoutId id="2147483664" r:id="rId14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74000" indent="-324000" algn="l" defTabSz="914400" rtl="0" eaLnBrk="1" latinLnBrk="0" hangingPunct="1">
        <a:lnSpc>
          <a:spcPct val="110000"/>
        </a:lnSpc>
        <a:spcBef>
          <a:spcPts val="0"/>
        </a:spcBef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288132" y="1668141"/>
            <a:ext cx="8028284" cy="83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88130" y="2499692"/>
            <a:ext cx="7452221" cy="83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8130" y="3329665"/>
            <a:ext cx="7020174" cy="83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52736"/>
            <a:ext cx="8424614" cy="3169072"/>
          </a:xfrm>
        </p:spPr>
        <p:txBody>
          <a:bodyPr/>
          <a:lstStyle/>
          <a:p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in Modelling Biological </a:t>
            </a:r>
            <a:r>
              <a:rPr lang="de-DE" dirty="0" err="1"/>
              <a:t>Collectives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130" y="4161216"/>
            <a:ext cx="5256213" cy="792162"/>
          </a:xfrm>
        </p:spPr>
        <p:txBody>
          <a:bodyPr/>
          <a:lstStyle/>
          <a:p>
            <a:r>
              <a:rPr lang="de-DE" dirty="0"/>
              <a:t>Julia Klein, Master Thesis</a:t>
            </a:r>
          </a:p>
          <a:p>
            <a:r>
              <a:rPr lang="de-DE" b="0" u="none" dirty="0"/>
              <a:t>Konstanz, 24.11.2021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C264F82A-6CD1-410A-92A7-8DA0D1113FDA}"/>
              </a:ext>
            </a:extLst>
          </p:cNvPr>
          <p:cNvSpPr txBox="1">
            <a:spLocks/>
          </p:cNvSpPr>
          <p:nvPr/>
        </p:nvSpPr>
        <p:spPr>
          <a:xfrm>
            <a:off x="288130" y="5189859"/>
            <a:ext cx="3636219" cy="86362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Supervisors</a:t>
            </a:r>
          </a:p>
          <a:p>
            <a:r>
              <a:rPr lang="de-DE" sz="1400" b="0" u="none" dirty="0"/>
              <a:t>Jun.-Prof. Dr. Tatjana Petrov</a:t>
            </a:r>
          </a:p>
          <a:p>
            <a:r>
              <a:rPr lang="de-DE" sz="1400" b="0" u="none" dirty="0"/>
              <a:t>Dr. Matthias Rupp</a:t>
            </a:r>
          </a:p>
        </p:txBody>
      </p:sp>
    </p:spTree>
    <p:extLst>
      <p:ext uri="{BB962C8B-B14F-4D97-AF65-F5344CB8AC3E}">
        <p14:creationId xmlns:p14="http://schemas.microsoft.com/office/powerpoint/2010/main" val="213222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Fitness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de-DE" dirty="0"/>
              <a:t>Ex.: at least 20%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survive</a:t>
            </a:r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3 possible </a:t>
            </a:r>
            <a:r>
              <a:rPr lang="de-DE" dirty="0" err="1">
                <a:sym typeface="Wingdings" panose="05000000000000000000" pitchFamily="2" charset="2"/>
              </a:rPr>
              <a:t>approaches</a:t>
            </a:r>
            <a:endParaRPr lang="de-DE" dirty="0"/>
          </a:p>
          <a:p>
            <a:pPr lvl="1"/>
            <a:endParaRPr lang="de-DE" b="1" dirty="0"/>
          </a:p>
          <a:p>
            <a:pPr marL="342900" lvl="1" indent="-342900">
              <a:buAutoNum type="arabicParenR"/>
            </a:pPr>
            <a:r>
              <a:rPr lang="de-DE" b="1" dirty="0" err="1"/>
              <a:t>Robustness</a:t>
            </a:r>
            <a:r>
              <a:rPr lang="de-DE" dirty="0"/>
              <a:t>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robustly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satisfied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varying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?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Smoothed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checking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sz="1100" dirty="0">
                <a:sym typeface="Wingdings" panose="05000000000000000000" pitchFamily="2" charset="2"/>
              </a:rPr>
              <a:t>(</a:t>
            </a:r>
            <a:r>
              <a:rPr lang="de-DE" sz="1100" dirty="0" err="1">
                <a:sym typeface="Wingdings" panose="05000000000000000000" pitchFamily="2" charset="2"/>
              </a:rPr>
              <a:t>Bortolussi</a:t>
            </a:r>
            <a:r>
              <a:rPr lang="de-DE" sz="1100" dirty="0">
                <a:sym typeface="Wingdings" panose="05000000000000000000" pitchFamily="2" charset="2"/>
              </a:rPr>
              <a:t>, 2014)</a:t>
            </a:r>
          </a:p>
          <a:p>
            <a:pPr marL="342900" lvl="1" indent="-342900">
              <a:buAutoNum type="arabicParenR"/>
            </a:pPr>
            <a:endParaRPr lang="de-DE" dirty="0"/>
          </a:p>
          <a:p>
            <a:pPr marL="342900" lvl="1" indent="-342900">
              <a:buAutoNum type="arabicParenR"/>
            </a:pPr>
            <a:r>
              <a:rPr lang="de-DE" b="1" dirty="0"/>
              <a:t>Design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(find </a:t>
            </a:r>
            <a:r>
              <a:rPr lang="de-DE" dirty="0" err="1"/>
              <a:t>parameters</a:t>
            </a:r>
            <a:r>
              <a:rPr lang="de-DE" dirty="0"/>
              <a:t>) such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robust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perturbation</a:t>
            </a:r>
            <a:endParaRPr lang="de-DE" dirty="0"/>
          </a:p>
          <a:p>
            <a:pPr marL="342900" lvl="1" indent="-342900">
              <a:buAutoNum type="arabicParenR"/>
            </a:pPr>
            <a:endParaRPr lang="de-DE" dirty="0"/>
          </a:p>
          <a:p>
            <a:pPr marL="342900" lvl="1" indent="-342900">
              <a:buAutoNum type="arabicParenR"/>
            </a:pPr>
            <a:r>
              <a:rPr lang="de-DE" b="1" dirty="0" err="1"/>
              <a:t>Learn</a:t>
            </a:r>
            <a:r>
              <a:rPr lang="de-DE" dirty="0"/>
              <a:t> </a:t>
            </a:r>
            <a:r>
              <a:rPr lang="de-DE" dirty="0" err="1"/>
              <a:t>fitness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11/24/2021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2EFE98A-D73F-4E52-BF2C-5FDFE1D47620}"/>
              </a:ext>
            </a:extLst>
          </p:cNvPr>
          <p:cNvSpPr/>
          <p:nvPr/>
        </p:nvSpPr>
        <p:spPr>
          <a:xfrm>
            <a:off x="251520" y="1916832"/>
            <a:ext cx="6034993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50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88840"/>
            <a:ext cx="6696422" cy="4103985"/>
          </a:xfrm>
        </p:spPr>
        <p:txBody>
          <a:bodyPr/>
          <a:lstStyle/>
          <a:p>
            <a:pPr marL="0" lvl="2" indent="0">
              <a:buNone/>
            </a:pP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9AD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Conclusions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9AD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lvl="2" indent="0">
              <a:buNone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9AD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24000" marR="0" lvl="2" indent="-324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GPR/GPC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powerful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make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predictions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&amp;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quantify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uncertainty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24000" marR="0" lvl="2" indent="-324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 panose="020B0604020202020204" pitchFamily="34" charset="0"/>
              <a:buChar char="−"/>
              <a:tabLst/>
              <a:defRPr/>
            </a:pPr>
            <a:r>
              <a:rPr lang="de-DE" dirty="0" err="1">
                <a:solidFill>
                  <a:prstClr val="black"/>
                </a:solidFill>
                <a:latin typeface="Arial"/>
              </a:rPr>
              <a:t>Combining</a:t>
            </a:r>
            <a:r>
              <a:rPr lang="de-DE" dirty="0">
                <a:solidFill>
                  <a:prstClr val="black"/>
                </a:solidFill>
                <a:latin typeface="Arial"/>
              </a:rPr>
              <a:t> Formal Methods </a:t>
            </a:r>
            <a:r>
              <a:rPr lang="de-DE" dirty="0" err="1">
                <a:solidFill>
                  <a:prstClr val="black"/>
                </a:solidFill>
                <a:latin typeface="Arial"/>
              </a:rPr>
              <a:t>with</a:t>
            </a:r>
            <a:r>
              <a:rPr lang="de-DE" dirty="0">
                <a:solidFill>
                  <a:prstClr val="black"/>
                </a:solidFill>
                <a:latin typeface="Arial"/>
              </a:rPr>
              <a:t> </a:t>
            </a:r>
            <a:r>
              <a:rPr lang="de-DE" b="1" dirty="0" err="1">
                <a:solidFill>
                  <a:prstClr val="black"/>
                </a:solidFill>
                <a:latin typeface="Arial"/>
              </a:rPr>
              <a:t>Machine</a:t>
            </a:r>
            <a:r>
              <a:rPr lang="de-DE" b="1" dirty="0">
                <a:solidFill>
                  <a:prstClr val="black"/>
                </a:solidFill>
                <a:latin typeface="Arial"/>
              </a:rPr>
              <a:t> Learning </a:t>
            </a:r>
            <a:r>
              <a:rPr lang="de-DE" dirty="0" err="1">
                <a:solidFill>
                  <a:prstClr val="black"/>
                </a:solidFill>
                <a:latin typeface="Arial"/>
              </a:rPr>
              <a:t>seems</a:t>
            </a:r>
            <a:r>
              <a:rPr lang="de-DE" dirty="0">
                <a:solidFill>
                  <a:prstClr val="black"/>
                </a:solidFill>
                <a:latin typeface="Arial"/>
              </a:rPr>
              <a:t> promising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24000" marR="0" lvl="2" indent="-324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 panose="020B0604020202020204" pitchFamily="34" charset="0"/>
              <a:buChar char="−"/>
              <a:tabLst/>
              <a:defRPr/>
            </a:pPr>
            <a:r>
              <a:rPr lang="de-DE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Given (</a:t>
            </a:r>
            <a:r>
              <a:rPr lang="de-DE" dirty="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steady-state</a:t>
            </a:r>
            <a:r>
              <a:rPr lang="de-DE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) </a:t>
            </a:r>
            <a:r>
              <a:rPr lang="de-DE" dirty="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data</a:t>
            </a:r>
            <a:r>
              <a:rPr lang="de-DE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and </a:t>
            </a:r>
            <a:r>
              <a:rPr lang="de-DE" dirty="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topology</a:t>
            </a:r>
            <a:r>
              <a:rPr lang="de-DE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 </a:t>
            </a:r>
            <a:r>
              <a:rPr lang="de-DE" dirty="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predict</a:t>
            </a:r>
            <a:r>
              <a:rPr lang="de-DE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b="1" dirty="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collective</a:t>
            </a:r>
            <a:r>
              <a:rPr lang="de-DE" b="1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b="1" dirty="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response</a:t>
            </a:r>
            <a:r>
              <a:rPr lang="de-DE" b="1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</a:t>
            </a:r>
          </a:p>
          <a:p>
            <a:pPr lvl="3">
              <a:buClr>
                <a:srgbClr val="009AD1"/>
              </a:buClr>
              <a:defRPr/>
            </a:pP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Estimate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 individual </a:t>
            </a:r>
            <a:r>
              <a:rPr kumimoji="0" lang="de-DE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parameters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lvl="2" indent="0">
              <a:buNone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9AD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lvl="2" indent="0">
              <a:buNone/>
            </a:pPr>
            <a:endParaRPr lang="de-DE" b="1" dirty="0">
              <a:solidFill>
                <a:srgbClr val="009AD1"/>
              </a:solidFill>
              <a:latin typeface="Arial"/>
            </a:endParaRPr>
          </a:p>
          <a:p>
            <a:pPr marL="0" lvl="2" indent="0">
              <a:buNone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9AD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Future 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9AD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goals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9AD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b="1" dirty="0" err="1"/>
              <a:t>fitness</a:t>
            </a:r>
            <a:r>
              <a:rPr lang="de-DE" b="1" dirty="0"/>
              <a:t>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Given (time-</a:t>
            </a:r>
            <a:r>
              <a:rPr lang="de-DE" dirty="0" err="1"/>
              <a:t>series</a:t>
            </a:r>
            <a:r>
              <a:rPr lang="de-DE" dirty="0"/>
              <a:t>)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learn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topology</a:t>
            </a:r>
            <a:r>
              <a:rPr lang="de-DE" dirty="0">
                <a:sym typeface="Wingdings" panose="05000000000000000000" pitchFamily="2" charset="2"/>
              </a:rPr>
              <a:t> &amp; </a:t>
            </a:r>
            <a:r>
              <a:rPr lang="de-DE" b="1" dirty="0" err="1">
                <a:sym typeface="Wingdings" panose="05000000000000000000" pitchFamily="2" charset="2"/>
              </a:rPr>
              <a:t>parameters</a:t>
            </a:r>
            <a:endParaRPr lang="de-DE" b="1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11/24/2021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77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55D15-DE2D-4FC8-9D8B-FAF9F30B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091EF-47DA-41C7-B9A7-755A95CE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988840"/>
            <a:ext cx="8136582" cy="4103985"/>
          </a:xfrm>
        </p:spPr>
        <p:txBody>
          <a:bodyPr/>
          <a:lstStyle/>
          <a:p>
            <a:r>
              <a:rPr lang="en-GB" sz="1400" b="0" dirty="0">
                <a:solidFill>
                  <a:schemeClr val="tx1"/>
                </a:solidFill>
              </a:rPr>
              <a:t>Kevin P. Murphy. </a:t>
            </a:r>
            <a:r>
              <a:rPr lang="en-GB" sz="1400" b="0" i="1" dirty="0">
                <a:solidFill>
                  <a:schemeClr val="tx1"/>
                </a:solidFill>
              </a:rPr>
              <a:t>Machine Learning: a probabilistic perspective</a:t>
            </a:r>
            <a:r>
              <a:rPr lang="en-GB" sz="1400" b="0" dirty="0">
                <a:solidFill>
                  <a:schemeClr val="tx1"/>
                </a:solidFill>
              </a:rPr>
              <a:t>. MIT press, 2012.</a:t>
            </a:r>
          </a:p>
          <a:p>
            <a:endParaRPr lang="en-GB" sz="1400" b="0" dirty="0">
              <a:solidFill>
                <a:schemeClr val="tx1"/>
              </a:solidFill>
            </a:endParaRPr>
          </a:p>
          <a:p>
            <a:r>
              <a:rPr lang="en-GB" sz="1400" b="0" dirty="0">
                <a:solidFill>
                  <a:schemeClr val="tx1"/>
                </a:solidFill>
              </a:rPr>
              <a:t>Carl Edward Rasmussen. Gaussian processes in machine learning. In Summer school on machine learning, Springer, 2003.</a:t>
            </a:r>
          </a:p>
          <a:p>
            <a:endParaRPr lang="en-GB" sz="1400" b="0" dirty="0">
              <a:solidFill>
                <a:schemeClr val="tx1"/>
              </a:solidFill>
            </a:endParaRPr>
          </a:p>
          <a:p>
            <a:r>
              <a:rPr lang="en-GB" sz="1400" b="0" dirty="0">
                <a:solidFill>
                  <a:schemeClr val="tx1"/>
                </a:solidFill>
              </a:rPr>
              <a:t>Denis </a:t>
            </a:r>
            <a:r>
              <a:rPr lang="en-GB" sz="1400" b="0" dirty="0" err="1">
                <a:solidFill>
                  <a:schemeClr val="tx1"/>
                </a:solidFill>
              </a:rPr>
              <a:t>Repin</a:t>
            </a:r>
            <a:r>
              <a:rPr lang="en-GB" sz="1400" b="0" dirty="0">
                <a:solidFill>
                  <a:schemeClr val="tx1"/>
                </a:solidFill>
              </a:rPr>
              <a:t>, </a:t>
            </a:r>
            <a:r>
              <a:rPr lang="en-GB" sz="1400" b="0" dirty="0" err="1">
                <a:solidFill>
                  <a:schemeClr val="tx1"/>
                </a:solidFill>
              </a:rPr>
              <a:t>Nhat-Huy</a:t>
            </a:r>
            <a:r>
              <a:rPr lang="en-GB" sz="1400" b="0" dirty="0">
                <a:solidFill>
                  <a:schemeClr val="tx1"/>
                </a:solidFill>
              </a:rPr>
              <a:t> Phung, and Tatjana Petrov. StochNetV2: A Tool for Automated Deep Abstractions for Stochastic Reaction Networks. 27-32. Springer, 2020.</a:t>
            </a:r>
          </a:p>
          <a:p>
            <a:endParaRPr lang="en-GB" sz="1400" b="0" dirty="0">
              <a:solidFill>
                <a:schemeClr val="tx1"/>
              </a:solidFill>
            </a:endParaRPr>
          </a:p>
          <a:p>
            <a:r>
              <a:rPr lang="en-GB" sz="1400" b="0" dirty="0">
                <a:solidFill>
                  <a:schemeClr val="tx1"/>
                </a:solidFill>
              </a:rPr>
              <a:t>Luca </a:t>
            </a:r>
            <a:r>
              <a:rPr lang="en-GB" sz="1400" b="0" dirty="0" err="1">
                <a:solidFill>
                  <a:schemeClr val="tx1"/>
                </a:solidFill>
              </a:rPr>
              <a:t>Bortolussi</a:t>
            </a:r>
            <a:r>
              <a:rPr lang="en-GB" sz="1400" b="0" dirty="0">
                <a:solidFill>
                  <a:schemeClr val="tx1"/>
                </a:solidFill>
              </a:rPr>
              <a:t>, </a:t>
            </a:r>
            <a:r>
              <a:rPr lang="en-GB" sz="1400" b="0" dirty="0" err="1">
                <a:solidFill>
                  <a:schemeClr val="tx1"/>
                </a:solidFill>
              </a:rPr>
              <a:t>Dimitrios</a:t>
            </a:r>
            <a:r>
              <a:rPr lang="en-GB" sz="1400" b="0" dirty="0">
                <a:solidFill>
                  <a:schemeClr val="tx1"/>
                </a:solidFill>
              </a:rPr>
              <a:t> </a:t>
            </a:r>
            <a:r>
              <a:rPr lang="en-GB" sz="1400" b="0" dirty="0" err="1">
                <a:solidFill>
                  <a:schemeClr val="tx1"/>
                </a:solidFill>
              </a:rPr>
              <a:t>Milios</a:t>
            </a:r>
            <a:r>
              <a:rPr lang="en-GB" sz="1400" b="0" dirty="0">
                <a:solidFill>
                  <a:schemeClr val="tx1"/>
                </a:solidFill>
              </a:rPr>
              <a:t>, and Guido Sanguinetti. Smoothed model checking for uncertain continuous-time Markov chains. </a:t>
            </a:r>
            <a:r>
              <a:rPr lang="en-GB" sz="1400" b="0" i="1" dirty="0">
                <a:solidFill>
                  <a:schemeClr val="tx1"/>
                </a:solidFill>
              </a:rPr>
              <a:t>Information and Computation</a:t>
            </a:r>
            <a:r>
              <a:rPr lang="en-GB" sz="1400" b="0" dirty="0">
                <a:solidFill>
                  <a:schemeClr val="tx1"/>
                </a:solidFill>
              </a:rPr>
              <a:t>, 247: 235-253, 2016.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66F6FB-6EA8-4278-8037-1EEC7A4D1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B8DB27-DCB1-4F72-BE40-9119FD42A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9030CD7-C869-4E53-9FB2-8AFE33BAE3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85DC4C-AC3F-4C26-9AC8-BB2E471A01A7}" type="datetime1">
              <a:rPr lang="en-US" smtClean="0"/>
              <a:t>11/24/2021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11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25DE7-5D5C-4EAD-AE62-6EC3625A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22B71-3D90-4787-92B5-ECDD6014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017649-C690-480E-A850-C8ADAFC23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E4696F-221E-4170-A48C-1E9D61642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E1BC7C3-DA24-4A9C-B22F-84C0F7A4C5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85DC4C-AC3F-4C26-9AC8-BB2E471A01A7}" type="datetime1">
              <a:rPr lang="en-US" smtClean="0"/>
              <a:t>11/24/2021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123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A6ECE6-0F38-404E-8C3B-76CD89B21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CDE131-252E-4BEA-8C08-6968C41BB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66F8823-95B6-4D45-87F2-1894C28267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85DC4C-AC3F-4C26-9AC8-BB2E471A01A7}" type="datetime1">
              <a:rPr lang="en-US" smtClean="0"/>
              <a:t>11/24/2021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5467348-6925-4590-A9A3-B34A2673D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5" y="2145094"/>
            <a:ext cx="5267637" cy="34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4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Fitness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at least 70%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survive</a:t>
            </a:r>
            <a:r>
              <a:rPr lang="de-DE" dirty="0"/>
              <a:t>?</a:t>
            </a:r>
          </a:p>
          <a:p>
            <a:endParaRPr lang="de-DE" dirty="0"/>
          </a:p>
          <a:p>
            <a:pPr lvl="1"/>
            <a:r>
              <a:rPr lang="de-DE" b="1" dirty="0" err="1"/>
              <a:t>Robustness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perform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perturbation</a:t>
            </a:r>
            <a:r>
              <a:rPr lang="de-DE" dirty="0"/>
              <a:t> (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)?</a:t>
            </a:r>
          </a:p>
          <a:p>
            <a:pPr lvl="1"/>
            <a:endParaRPr lang="de-DE" dirty="0"/>
          </a:p>
          <a:p>
            <a:pPr lvl="1"/>
            <a:r>
              <a:rPr lang="de-DE" b="1" dirty="0"/>
              <a:t>1)</a:t>
            </a:r>
            <a:r>
              <a:rPr lang="de-DE" dirty="0"/>
              <a:t>   Find </a:t>
            </a:r>
            <a:r>
              <a:rPr lang="de-DE" b="1" dirty="0" err="1"/>
              <a:t>mean</a:t>
            </a:r>
            <a:r>
              <a:rPr lang="de-DE" dirty="0"/>
              <a:t> and </a:t>
            </a:r>
            <a:r>
              <a:rPr lang="de-DE" b="1" dirty="0" err="1"/>
              <a:t>variance</a:t>
            </a:r>
            <a:r>
              <a:rPr lang="de-DE" b="1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histogram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GPR</a:t>
            </a:r>
          </a:p>
          <a:p>
            <a:pPr lvl="1"/>
            <a:r>
              <a:rPr lang="de-DE" dirty="0"/>
              <a:t>     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form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histogram</a:t>
            </a:r>
            <a:r>
              <a:rPr lang="de-DE" dirty="0"/>
              <a:t> (</a:t>
            </a:r>
            <a:r>
              <a:rPr lang="de-DE" dirty="0" err="1"/>
              <a:t>f.ex</a:t>
            </a:r>
            <a:r>
              <a:rPr lang="de-DE" dirty="0"/>
              <a:t>. normal)</a:t>
            </a:r>
          </a:p>
          <a:p>
            <a:pPr lvl="1"/>
            <a:r>
              <a:rPr lang="de-DE" dirty="0"/>
              <a:t>     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b="1" dirty="0"/>
              <a:t>2)</a:t>
            </a:r>
            <a:r>
              <a:rPr lang="de-DE" dirty="0"/>
              <a:t>  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b="1" dirty="0" err="1"/>
              <a:t>probability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satisfying</a:t>
            </a:r>
            <a:r>
              <a:rPr lang="de-DE" b="1" dirty="0"/>
              <a:t> </a:t>
            </a:r>
            <a:r>
              <a:rPr lang="de-DE" b="1" dirty="0" err="1"/>
              <a:t>property</a:t>
            </a:r>
            <a:r>
              <a:rPr lang="de-DE" b="1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histogram</a:t>
            </a:r>
            <a:endParaRPr lang="de-DE" dirty="0"/>
          </a:p>
          <a:p>
            <a:pPr lvl="1"/>
            <a:r>
              <a:rPr lang="de-DE" dirty="0"/>
              <a:t>      Find </a:t>
            </a:r>
            <a:r>
              <a:rPr lang="de-DE" dirty="0" err="1"/>
              <a:t>probability</a:t>
            </a:r>
            <a:r>
              <a:rPr lang="de-DE" dirty="0"/>
              <a:t> (</a:t>
            </a:r>
            <a:r>
              <a:rPr lang="de-DE" dirty="0" err="1"/>
              <a:t>robustness</a:t>
            </a:r>
            <a:r>
              <a:rPr lang="de-DE" dirty="0"/>
              <a:t>) </a:t>
            </a:r>
            <a:r>
              <a:rPr lang="de-DE" dirty="0" err="1"/>
              <a:t>using</a:t>
            </a:r>
            <a:r>
              <a:rPr lang="de-DE" dirty="0"/>
              <a:t> GPR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11/24/2021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233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Fitness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at least 70%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survive</a:t>
            </a:r>
            <a:r>
              <a:rPr lang="de-DE" dirty="0"/>
              <a:t>?</a:t>
            </a:r>
          </a:p>
          <a:p>
            <a:pPr lvl="1"/>
            <a:endParaRPr lang="de-DE" b="1" dirty="0"/>
          </a:p>
          <a:p>
            <a:pPr lvl="1"/>
            <a:r>
              <a:rPr lang="de-DE" b="1" dirty="0"/>
              <a:t>2 </a:t>
            </a:r>
            <a:r>
              <a:rPr lang="de-DE" b="1" dirty="0" err="1"/>
              <a:t>reactions</a:t>
            </a:r>
            <a:r>
              <a:rPr lang="de-DE" b="1" dirty="0"/>
              <a:t> </a:t>
            </a:r>
            <a:r>
              <a:rPr lang="de-DE" b="1" dirty="0" err="1"/>
              <a:t>model</a:t>
            </a:r>
            <a:endParaRPr lang="de-DE" b="1" dirty="0"/>
          </a:p>
          <a:p>
            <a:pPr lvl="1"/>
            <a:r>
              <a:rPr lang="de-DE" b="1" dirty="0"/>
              <a:t>Solution </a:t>
            </a:r>
            <a:r>
              <a:rPr lang="de-DE" b="1" dirty="0" err="1"/>
              <a:t>of</a:t>
            </a:r>
            <a:r>
              <a:rPr lang="de-DE" b="1" dirty="0"/>
              <a:t> ODEs</a:t>
            </a:r>
          </a:p>
          <a:p>
            <a:pPr lvl="1"/>
            <a:r>
              <a:rPr lang="de-DE" dirty="0"/>
              <a:t>k</a:t>
            </a:r>
            <a:r>
              <a:rPr lang="de-DE" baseline="-25000" dirty="0"/>
              <a:t>1</a:t>
            </a:r>
            <a:r>
              <a:rPr lang="de-DE" dirty="0"/>
              <a:t>=0.007, k</a:t>
            </a:r>
            <a:r>
              <a:rPr lang="de-DE" baseline="-25000" dirty="0"/>
              <a:t>2</a:t>
            </a:r>
            <a:r>
              <a:rPr lang="de-DE" dirty="0"/>
              <a:t>=0.6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11/24/2021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0C330D-390F-4DC7-87E7-11C76A4A0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09827"/>
            <a:ext cx="2509402" cy="16729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894E48A-FF78-4D24-8C17-54E58DFCD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6" y="2326829"/>
            <a:ext cx="2509402" cy="167293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9698836-E2CC-42E3-A001-D3F598B9E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326829"/>
            <a:ext cx="2509402" cy="16729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FD0E7DB-C0D5-45FA-87FC-D78904A276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6" y="4209827"/>
            <a:ext cx="2509402" cy="167293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3092198-7319-409D-97BC-9E96183EBEB5}"/>
              </a:ext>
            </a:extLst>
          </p:cNvPr>
          <p:cNvSpPr txBox="1"/>
          <p:nvPr/>
        </p:nvSpPr>
        <p:spPr>
          <a:xfrm>
            <a:off x="6103921" y="3975125"/>
            <a:ext cx="75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100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1757B0D-EA80-4E59-9E35-EE7EC316053C}"/>
              </a:ext>
            </a:extLst>
          </p:cNvPr>
          <p:cNvSpPr txBox="1"/>
          <p:nvPr/>
        </p:nvSpPr>
        <p:spPr>
          <a:xfrm>
            <a:off x="6103921" y="5890065"/>
            <a:ext cx="75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500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9B09D57-756C-4F12-BFF2-2CECBE1AA67D}"/>
              </a:ext>
            </a:extLst>
          </p:cNvPr>
          <p:cNvSpPr txBox="1"/>
          <p:nvPr/>
        </p:nvSpPr>
        <p:spPr>
          <a:xfrm>
            <a:off x="3247246" y="5890065"/>
            <a:ext cx="75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200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A007937-7D6B-4126-B28E-EF985CC1E329}"/>
              </a:ext>
            </a:extLst>
          </p:cNvPr>
          <p:cNvSpPr txBox="1"/>
          <p:nvPr/>
        </p:nvSpPr>
        <p:spPr>
          <a:xfrm>
            <a:off x="3247246" y="3975125"/>
            <a:ext cx="75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50 </a:t>
            </a:r>
            <a:r>
              <a:rPr lang="de-DE" sz="1000" dirty="0" err="1"/>
              <a:t>bees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4051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Fitness </a:t>
            </a:r>
            <a:r>
              <a:rPr lang="de-DE" dirty="0" err="1"/>
              <a:t>function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628800"/>
                <a:ext cx="6335713" cy="4103985"/>
              </a:xfrm>
            </p:spPr>
            <p:txBody>
              <a:bodyPr/>
              <a:lstStyle/>
              <a:p>
                <a:r>
                  <a:rPr lang="de-DE" dirty="0"/>
                  <a:t>What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at least 70%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bees</a:t>
                </a:r>
                <a:r>
                  <a:rPr lang="de-DE" dirty="0"/>
                  <a:t> </a:t>
                </a:r>
                <a:r>
                  <a:rPr lang="de-DE" dirty="0" err="1"/>
                  <a:t>survive</a:t>
                </a:r>
                <a:r>
                  <a:rPr lang="de-DE" dirty="0"/>
                  <a:t>?</a:t>
                </a:r>
              </a:p>
              <a:p>
                <a:endParaRPr lang="de-DE" dirty="0"/>
              </a:p>
              <a:p>
                <a:pPr lvl="1"/>
                <a:r>
                  <a:rPr lang="de-DE" b="1" dirty="0"/>
                  <a:t>4 </a:t>
                </a:r>
                <a:r>
                  <a:rPr lang="de-DE" b="1" dirty="0" err="1"/>
                  <a:t>reactions</a:t>
                </a:r>
                <a:r>
                  <a:rPr lang="de-DE" b="1" dirty="0"/>
                  <a:t> </a:t>
                </a:r>
                <a:r>
                  <a:rPr lang="de-DE" b="1" dirty="0" err="1"/>
                  <a:t>model</a:t>
                </a:r>
                <a:endParaRPr lang="de-DE" b="1" dirty="0"/>
              </a:p>
              <a:p>
                <a:pPr lvl="1"/>
                <a:endParaRPr lang="de-DE" b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𝑎𝑔𝑔𝑟𝐵𝑒𝑒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𝑑𝑒𝑎𝑑𝐵𝑒𝑒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𝑎𝑔𝑔𝑟𝐵𝑒𝑒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𝑑𝑒𝑎𝑑𝐵𝑒𝑒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𝑎𝑔𝑔𝑟𝐵𝑒𝑒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∅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dirty="0" err="1"/>
                  <a:t>Simulations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628800"/>
                <a:ext cx="6335713" cy="4103985"/>
              </a:xfrm>
              <a:blipFill>
                <a:blip r:embed="rId3"/>
                <a:stretch>
                  <a:fillRect l="-1925" t="-13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11/24/2021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340D7ED-EDC0-4155-92C6-197E1F636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750" y="4725145"/>
            <a:ext cx="1604416" cy="96264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CE21842-4439-4C54-BB1D-0158880AC6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2" y="4725144"/>
            <a:ext cx="1604418" cy="96265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5AA1FE5-694F-4A25-A46D-727B8F254F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74" y="4725144"/>
            <a:ext cx="1604418" cy="96265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21D663C-573B-4440-8C64-27A622EB10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66" y="4725144"/>
            <a:ext cx="1604417" cy="9626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0A39890-7BC2-4F41-9689-BCCCFC915CA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57" y="4725144"/>
            <a:ext cx="1604417" cy="9626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93BA5DC-F313-4C70-8511-5613A9D1C9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23" y="2132856"/>
            <a:ext cx="3251853" cy="195111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0BB64BC6-4785-4D76-8D05-DC3533FCEFEF}"/>
              </a:ext>
            </a:extLst>
          </p:cNvPr>
          <p:cNvSpPr txBox="1"/>
          <p:nvPr/>
        </p:nvSpPr>
        <p:spPr>
          <a:xfrm>
            <a:off x="783855" y="569904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3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CA46E86-0CA5-4A4F-BDDB-A4E2C2C1BD8F}"/>
              </a:ext>
            </a:extLst>
          </p:cNvPr>
          <p:cNvSpPr txBox="1"/>
          <p:nvPr/>
        </p:nvSpPr>
        <p:spPr>
          <a:xfrm>
            <a:off x="2486975" y="569904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5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226067B-227A-4FB0-9975-7AF6094E90F4}"/>
              </a:ext>
            </a:extLst>
          </p:cNvPr>
          <p:cNvSpPr txBox="1"/>
          <p:nvPr/>
        </p:nvSpPr>
        <p:spPr>
          <a:xfrm>
            <a:off x="4190095" y="569904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10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2E94A80-B2B7-4402-BEF1-7612EB934493}"/>
              </a:ext>
            </a:extLst>
          </p:cNvPr>
          <p:cNvSpPr txBox="1"/>
          <p:nvPr/>
        </p:nvSpPr>
        <p:spPr>
          <a:xfrm>
            <a:off x="5893215" y="569904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20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2736A54-2227-40DF-BDEC-76334DE032F8}"/>
              </a:ext>
            </a:extLst>
          </p:cNvPr>
          <p:cNvSpPr txBox="1"/>
          <p:nvPr/>
        </p:nvSpPr>
        <p:spPr>
          <a:xfrm>
            <a:off x="7596336" y="5699041"/>
            <a:ext cx="75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100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7909AE6-F796-4314-9F29-1824571858C3}"/>
              </a:ext>
            </a:extLst>
          </p:cNvPr>
          <p:cNvSpPr txBox="1"/>
          <p:nvPr/>
        </p:nvSpPr>
        <p:spPr>
          <a:xfrm>
            <a:off x="232103" y="6162125"/>
            <a:ext cx="2231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[1] </a:t>
            </a:r>
            <a:r>
              <a:rPr lang="de-DE" sz="1000" dirty="0" err="1"/>
              <a:t>Repin</a:t>
            </a:r>
            <a:r>
              <a:rPr lang="de-DE" sz="1000" dirty="0"/>
              <a:t>, D. and Petrov, T. (2021)</a:t>
            </a:r>
            <a:endParaRPr lang="en-GB" sz="1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CB72E28-300B-4106-8A4B-5157D6730AD8}"/>
              </a:ext>
            </a:extLst>
          </p:cNvPr>
          <p:cNvSpPr txBox="1"/>
          <p:nvPr/>
        </p:nvSpPr>
        <p:spPr>
          <a:xfrm>
            <a:off x="1979712" y="2076817"/>
            <a:ext cx="4175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[1]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354693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Fitness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at least 70%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survive</a:t>
            </a:r>
            <a:r>
              <a:rPr lang="de-DE" dirty="0"/>
              <a:t>?</a:t>
            </a:r>
          </a:p>
          <a:p>
            <a:pPr lvl="1"/>
            <a:endParaRPr lang="de-DE" b="1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11/24/2021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DBE312-DBA1-4EA6-8FF0-9C54C3F8C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4" y="3140968"/>
            <a:ext cx="4127703" cy="23042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FBE45C9-D7BB-471B-9454-F2DC6DE0B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40968"/>
            <a:ext cx="412770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6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Modelling Biological </a:t>
            </a:r>
            <a:r>
              <a:rPr lang="de-DE" dirty="0" err="1"/>
              <a:t>Collectives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Population Markov Chain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b="1" dirty="0" err="1"/>
              <a:t>stochastic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biological</a:t>
            </a:r>
            <a:r>
              <a:rPr lang="de-DE" dirty="0"/>
              <a:t> </a:t>
            </a:r>
            <a:r>
              <a:rPr lang="de-DE" dirty="0" err="1"/>
              <a:t>populations</a:t>
            </a:r>
            <a:endParaRPr lang="de-DE" dirty="0"/>
          </a:p>
          <a:p>
            <a:pPr lvl="2"/>
            <a:r>
              <a:rPr lang="de-DE" dirty="0"/>
              <a:t>Individual </a:t>
            </a:r>
            <a:r>
              <a:rPr lang="de-DE" dirty="0" err="1"/>
              <a:t>behaviours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Markov Chain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Problem: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whole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r>
              <a:rPr lang="de-DE" dirty="0"/>
              <a:t>, but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analyse</a:t>
            </a:r>
            <a:r>
              <a:rPr lang="de-DE" dirty="0"/>
              <a:t> </a:t>
            </a:r>
            <a:r>
              <a:rPr lang="de-DE" b="1" dirty="0"/>
              <a:t>individual </a:t>
            </a:r>
            <a:r>
              <a:rPr lang="de-DE" b="1" dirty="0" err="1"/>
              <a:t>decisions</a:t>
            </a:r>
            <a:endParaRPr lang="de-DE" b="1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554D2B-57FE-4EE2-969F-16451603FEC9}" type="datetime1">
              <a:rPr lang="en-US" smtClean="0"/>
              <a:t>11/24/2021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5B5B77-D68F-4F70-A6DB-494094278D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69" y="4509120"/>
            <a:ext cx="5104362" cy="17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1" y="1988840"/>
            <a:ext cx="4824214" cy="4103985"/>
          </a:xfrm>
        </p:spPr>
        <p:txBody>
          <a:bodyPr/>
          <a:lstStyle/>
          <a:p>
            <a:r>
              <a:rPr lang="de-DE" dirty="0"/>
              <a:t>Case Study: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in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honeybees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Colony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threat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bee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aggressive, </a:t>
            </a:r>
            <a:r>
              <a:rPr lang="de-DE" b="1" dirty="0" err="1"/>
              <a:t>sting</a:t>
            </a:r>
            <a:r>
              <a:rPr lang="de-DE" b="1" dirty="0"/>
              <a:t> </a:t>
            </a:r>
            <a:r>
              <a:rPr lang="de-DE" dirty="0"/>
              <a:t>and die, </a:t>
            </a:r>
            <a:r>
              <a:rPr lang="de-DE" dirty="0" err="1"/>
              <a:t>or</a:t>
            </a:r>
            <a:r>
              <a:rPr lang="de-DE" dirty="0"/>
              <a:t> do </a:t>
            </a:r>
            <a:r>
              <a:rPr lang="de-DE" dirty="0" err="1"/>
              <a:t>nothing</a:t>
            </a:r>
            <a:endParaRPr lang="de-DE" dirty="0"/>
          </a:p>
          <a:p>
            <a:pPr lvl="2"/>
            <a:r>
              <a:rPr lang="de-DE" dirty="0"/>
              <a:t>Alarm </a:t>
            </a:r>
            <a:r>
              <a:rPr lang="de-DE" b="1" dirty="0" err="1"/>
              <a:t>pheromone</a:t>
            </a:r>
            <a:r>
              <a:rPr lang="de-DE" b="1" dirty="0"/>
              <a:t> 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released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stinging</a:t>
            </a:r>
            <a:r>
              <a:rPr lang="de-DE" dirty="0"/>
              <a:t> and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aggressiveness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bees</a:t>
            </a:r>
            <a:endParaRPr lang="de-DE" dirty="0"/>
          </a:p>
          <a:p>
            <a:pPr lvl="2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prevents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colony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becoming</a:t>
            </a:r>
            <a:r>
              <a:rPr lang="de-DE" dirty="0"/>
              <a:t> </a:t>
            </a:r>
            <a:r>
              <a:rPr lang="de-DE" dirty="0" err="1"/>
              <a:t>extinct</a:t>
            </a:r>
            <a:r>
              <a:rPr lang="de-DE" dirty="0"/>
              <a:t>?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bee</a:t>
            </a:r>
            <a:r>
              <a:rPr lang="de-DE" dirty="0"/>
              <a:t> </a:t>
            </a:r>
            <a:r>
              <a:rPr lang="de-DE" b="1" dirty="0" err="1"/>
              <a:t>influenced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 </a:t>
            </a:r>
            <a:r>
              <a:rPr lang="de-DE" dirty="0" err="1"/>
              <a:t>experiments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colony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 </a:t>
            </a:r>
            <a:r>
              <a:rPr lang="de-DE" dirty="0" err="1"/>
              <a:t>bees</a:t>
            </a:r>
            <a:r>
              <a:rPr lang="de-DE" dirty="0"/>
              <a:t>: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stinging</a:t>
            </a:r>
            <a:r>
              <a:rPr lang="de-DE" dirty="0"/>
              <a:t> (</a:t>
            </a:r>
            <a:r>
              <a:rPr lang="de-DE" dirty="0" err="1"/>
              <a:t>dead</a:t>
            </a:r>
            <a:r>
              <a:rPr lang="de-DE" dirty="0"/>
              <a:t>) </a:t>
            </a:r>
            <a:r>
              <a:rPr lang="de-DE" dirty="0" err="1"/>
              <a:t>bees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554D2B-57FE-4EE2-969F-16451603FEC9}" type="datetime1">
              <a:rPr lang="en-US" smtClean="0"/>
              <a:t>11/24/2021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94220D-3E04-4C25-A3AF-08B70AFA1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5" y="2962240"/>
            <a:ext cx="3606339" cy="21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8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Research Questions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#1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fitness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i="1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bee</a:t>
            </a:r>
            <a:r>
              <a:rPr lang="de-DE" dirty="0"/>
              <a:t> </a:t>
            </a:r>
            <a:r>
              <a:rPr lang="de-DE" dirty="0" err="1"/>
              <a:t>colony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collective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? </a:t>
            </a:r>
          </a:p>
          <a:p>
            <a:endParaRPr lang="de-DE" dirty="0"/>
          </a:p>
          <a:p>
            <a:pPr lvl="1"/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pattern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colonies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different </a:t>
            </a:r>
            <a:r>
              <a:rPr lang="de-DE" dirty="0" err="1">
                <a:sym typeface="Wingdings" panose="05000000000000000000" pitchFamily="2" charset="2"/>
              </a:rPr>
              <a:t>sizes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f.ex</a:t>
            </a:r>
            <a:r>
              <a:rPr lang="de-DE" dirty="0">
                <a:sym typeface="Wingdings" panose="05000000000000000000" pitchFamily="2" charset="2"/>
              </a:rPr>
              <a:t>. 20%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colony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survives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  <a:p>
            <a:endParaRPr lang="de-DE" dirty="0"/>
          </a:p>
          <a:p>
            <a:r>
              <a:rPr lang="de-DE" dirty="0"/>
              <a:t>#2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bee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sting</a:t>
            </a:r>
            <a:r>
              <a:rPr lang="de-DE" dirty="0"/>
              <a:t> in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in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colonies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sizes</a:t>
            </a:r>
            <a:r>
              <a:rPr lang="de-DE" dirty="0"/>
              <a:t>? </a:t>
            </a:r>
          </a:p>
          <a:p>
            <a:endParaRPr lang="de-DE" dirty="0"/>
          </a:p>
          <a:p>
            <a:pPr marL="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physically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affected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amount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pheromone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or</a:t>
            </a:r>
            <a:r>
              <a:rPr lang="de-DE" dirty="0">
                <a:sym typeface="Wingdings" panose="05000000000000000000" pitchFamily="2" charset="2"/>
              </a:rPr>
              <a:t> also </a:t>
            </a:r>
            <a:r>
              <a:rPr lang="de-DE" dirty="0" err="1">
                <a:sym typeface="Wingdings" panose="05000000000000000000" pitchFamily="2" charset="2"/>
              </a:rPr>
              <a:t>socially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group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members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11/24/2021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59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Overall Goal</a:t>
            </a:r>
          </a:p>
          <a:p>
            <a:endParaRPr lang="de-DE" dirty="0"/>
          </a:p>
          <a:p>
            <a:pPr lvl="1"/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behaviours</a:t>
            </a:r>
            <a:r>
              <a:rPr lang="de-DE" b="1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dirty="0" err="1"/>
              <a:t>measurements</a:t>
            </a:r>
            <a:r>
              <a:rPr lang="de-DE" dirty="0"/>
              <a:t> and </a:t>
            </a:r>
            <a:r>
              <a:rPr lang="de-DE" b="1" dirty="0" err="1"/>
              <a:t>fitness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collective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dirty="0"/>
              <a:t>Find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pPr lvl="2"/>
            <a:r>
              <a:rPr lang="de-DE" b="1" dirty="0" err="1"/>
              <a:t>model</a:t>
            </a:r>
            <a:r>
              <a:rPr lang="de-DE" b="1" dirty="0"/>
              <a:t> </a:t>
            </a:r>
            <a:r>
              <a:rPr lang="de-DE" b="1" dirty="0" err="1"/>
              <a:t>agnostic</a:t>
            </a:r>
            <a:r>
              <a:rPr lang="de-DE" dirty="0"/>
              <a:t>: </a:t>
            </a:r>
            <a:r>
              <a:rPr lang="de-DE" dirty="0" err="1"/>
              <a:t>applicable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assumptions</a:t>
            </a:r>
            <a:endParaRPr lang="de-DE" dirty="0"/>
          </a:p>
          <a:p>
            <a:pPr lvl="2"/>
            <a:r>
              <a:rPr lang="de-DE" b="1" dirty="0" err="1"/>
              <a:t>data-efficient</a:t>
            </a:r>
            <a:r>
              <a:rPr lang="de-DE" dirty="0"/>
              <a:t>: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2"/>
            <a:r>
              <a:rPr lang="de-DE" b="1" dirty="0" err="1"/>
              <a:t>scalable</a:t>
            </a:r>
            <a:r>
              <a:rPr lang="de-DE" dirty="0"/>
              <a:t>: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larger </a:t>
            </a:r>
            <a:r>
              <a:rPr lang="de-DE" dirty="0" err="1"/>
              <a:t>colony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difficult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11/24/2021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17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Regression (GPR)</a:t>
            </a:r>
          </a:p>
          <a:p>
            <a:endParaRPr lang="de-DE" b="0" dirty="0"/>
          </a:p>
          <a:p>
            <a:pPr lvl="2"/>
            <a:r>
              <a:rPr lang="de-DE" b="1" dirty="0"/>
              <a:t>Non-</a:t>
            </a:r>
            <a:r>
              <a:rPr lang="de-DE" b="1" dirty="0" err="1"/>
              <a:t>parametric</a:t>
            </a:r>
            <a:r>
              <a:rPr lang="de-DE" dirty="0"/>
              <a:t>, </a:t>
            </a:r>
            <a:r>
              <a:rPr lang="de-DE" b="1" dirty="0" err="1"/>
              <a:t>Bayesian</a:t>
            </a:r>
            <a:r>
              <a:rPr lang="de-DE" b="1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, </a:t>
            </a:r>
            <a:r>
              <a:rPr lang="de-DE" dirty="0" err="1"/>
              <a:t>learn</a:t>
            </a:r>
            <a:r>
              <a:rPr lang="de-DE" dirty="0"/>
              <a:t> and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lvl="2"/>
            <a:r>
              <a:rPr lang="de-DE" b="1" dirty="0"/>
              <a:t>Kernel</a:t>
            </a:r>
            <a:r>
              <a:rPr lang="de-DE" dirty="0"/>
              <a:t>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probabilistic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2"/>
            <a:r>
              <a:rPr lang="de-DE" dirty="0"/>
              <a:t>Output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quantification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uncertainty</a:t>
            </a:r>
            <a:endParaRPr lang="de-DE" b="1" dirty="0"/>
          </a:p>
          <a:p>
            <a:pPr lvl="2"/>
            <a:endParaRPr lang="de-DE" b="1" dirty="0"/>
          </a:p>
          <a:p>
            <a:pPr lvl="2"/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= </a:t>
            </a:r>
            <a:r>
              <a:rPr lang="de-DE" dirty="0" err="1"/>
              <a:t>generalization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/>
              <a:t>multivariate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/>
              <a:t>infinite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b="1" dirty="0" err="1"/>
              <a:t>distribution</a:t>
            </a:r>
            <a:r>
              <a:rPr lang="de-DE" b="1" dirty="0"/>
              <a:t> </a:t>
            </a:r>
            <a:r>
              <a:rPr lang="de-DE" b="1" dirty="0" err="1"/>
              <a:t>over</a:t>
            </a:r>
            <a:r>
              <a:rPr lang="de-DE" b="1" dirty="0"/>
              <a:t> </a:t>
            </a:r>
            <a:r>
              <a:rPr lang="de-DE" b="1" dirty="0" err="1"/>
              <a:t>functions</a:t>
            </a:r>
            <a:endParaRPr lang="de-DE" b="1" dirty="0"/>
          </a:p>
          <a:p>
            <a:pPr lvl="2"/>
            <a:r>
              <a:rPr lang="de-DE" dirty="0"/>
              <a:t>f(x) ~ GP(m(x), k(</a:t>
            </a:r>
            <a:r>
              <a:rPr lang="de-DE" dirty="0" err="1"/>
              <a:t>x,x</a:t>
            </a:r>
            <a:r>
              <a:rPr lang="de-DE" dirty="0"/>
              <a:t>‘))</a:t>
            </a:r>
          </a:p>
          <a:p>
            <a:pPr lvl="2"/>
            <a:r>
              <a:rPr lang="de-DE" dirty="0"/>
              <a:t>Kernel </a:t>
            </a:r>
            <a:r>
              <a:rPr lang="de-DE" dirty="0" err="1"/>
              <a:t>function</a:t>
            </a:r>
            <a:r>
              <a:rPr lang="de-DE" dirty="0"/>
              <a:t> k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b="1" dirty="0" err="1"/>
              <a:t>similarity</a:t>
            </a:r>
            <a:r>
              <a:rPr lang="de-DE" b="1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11/24/2021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65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GPR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760"/>
            <a:ext cx="6335713" cy="4103985"/>
          </a:xfrm>
        </p:spPr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Prior</a:t>
            </a:r>
          </a:p>
          <a:p>
            <a:endParaRPr lang="de-DE" sz="1200" b="0" dirty="0"/>
          </a:p>
          <a:p>
            <a:pPr lvl="2"/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b="1" dirty="0"/>
              <a:t>Kernel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b="1" dirty="0" err="1"/>
              <a:t>data</a:t>
            </a:r>
            <a:endParaRPr lang="de-DE" b="1" dirty="0"/>
          </a:p>
          <a:p>
            <a:pPr lvl="2"/>
            <a:endParaRPr lang="de-DE" b="1" dirty="0"/>
          </a:p>
          <a:p>
            <a:pPr lvl="2"/>
            <a:endParaRPr lang="de-DE" b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11/24/2021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897D49-C739-4E23-9865-D0EA17EE7F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4"/>
          <a:stretch/>
        </p:blipFill>
        <p:spPr>
          <a:xfrm>
            <a:off x="4271858" y="1218747"/>
            <a:ext cx="2604397" cy="174977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835A45-6BAB-4146-9286-343E2F9CB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56" y="3417617"/>
            <a:ext cx="6158757" cy="1822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0F96FB1-CBA8-4F1C-808E-17932E33A3A3}"/>
                  </a:ext>
                </a:extLst>
              </p:cNvPr>
              <p:cNvSpPr txBox="1"/>
              <p:nvPr/>
            </p:nvSpPr>
            <p:spPr>
              <a:xfrm>
                <a:off x="1650344" y="5197835"/>
                <a:ext cx="10569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=0.64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0F96FB1-CBA8-4F1C-808E-17932E33A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344" y="5197835"/>
                <a:ext cx="105695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39C399B-9B10-471D-B077-BEF8F0F24298}"/>
                  </a:ext>
                </a:extLst>
              </p:cNvPr>
              <p:cNvSpPr txBox="1"/>
              <p:nvPr/>
            </p:nvSpPr>
            <p:spPr>
              <a:xfrm>
                <a:off x="3140112" y="5228974"/>
                <a:ext cx="10569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=1.21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39C399B-9B10-471D-B077-BEF8F0F24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112" y="5228974"/>
                <a:ext cx="105695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30ABB8D-E76A-45CA-B6F4-AB5229C3C5A4}"/>
                  </a:ext>
                </a:extLst>
              </p:cNvPr>
              <p:cNvSpPr txBox="1"/>
              <p:nvPr/>
            </p:nvSpPr>
            <p:spPr>
              <a:xfrm>
                <a:off x="4629880" y="5228974"/>
                <a:ext cx="10569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=2.93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30ABB8D-E76A-45CA-B6F4-AB5229C3C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880" y="5228974"/>
                <a:ext cx="105695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074ABF2-6833-4B35-8C11-BDCC243B769D}"/>
                  </a:ext>
                </a:extLst>
              </p:cNvPr>
              <p:cNvSpPr txBox="1"/>
              <p:nvPr/>
            </p:nvSpPr>
            <p:spPr>
              <a:xfrm>
                <a:off x="6119648" y="5228974"/>
                <a:ext cx="10569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=7.76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074ABF2-6833-4B35-8C11-BDCC243B7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648" y="5228974"/>
                <a:ext cx="105695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02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GPR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760"/>
            <a:ext cx="6335713" cy="4103985"/>
          </a:xfrm>
        </p:spPr>
        <p:txBody>
          <a:bodyPr/>
          <a:lstStyle/>
          <a:p>
            <a:r>
              <a:rPr lang="de-DE" dirty="0" err="1"/>
              <a:t>Derive</a:t>
            </a:r>
            <a:r>
              <a:rPr lang="de-DE" dirty="0"/>
              <a:t> </a:t>
            </a:r>
            <a:r>
              <a:rPr lang="de-DE" dirty="0" err="1"/>
              <a:t>Posterior</a:t>
            </a:r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Joint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&amp;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b="1" dirty="0" err="1"/>
              <a:t>Conditioning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posterior</a:t>
            </a:r>
            <a:r>
              <a:rPr lang="de-DE" dirty="0"/>
              <a:t>:</a:t>
            </a:r>
          </a:p>
          <a:p>
            <a:pPr marL="0" lvl="2" indent="0">
              <a:buNone/>
            </a:pPr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b="1" dirty="0" err="1"/>
              <a:t>Noisy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, </a:t>
            </a:r>
            <a:r>
              <a:rPr lang="de-DE" b="1" dirty="0" err="1"/>
              <a:t>optimize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:</a:t>
            </a:r>
          </a:p>
          <a:p>
            <a:pPr marL="0" lvl="2" indent="0">
              <a:buNone/>
            </a:pPr>
            <a:r>
              <a:rPr lang="de-DE" dirty="0"/>
              <a:t>      </a:t>
            </a:r>
            <a:r>
              <a:rPr lang="de-DE" dirty="0" err="1"/>
              <a:t>minimze</a:t>
            </a:r>
            <a:r>
              <a:rPr lang="de-DE" dirty="0"/>
              <a:t> </a:t>
            </a:r>
          </a:p>
          <a:p>
            <a:pPr marL="0" lvl="2" indent="0">
              <a:buNone/>
            </a:pPr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b="1" dirty="0" err="1"/>
              <a:t>Leave</a:t>
            </a:r>
            <a:r>
              <a:rPr lang="de-DE" b="1" dirty="0"/>
              <a:t>-</a:t>
            </a:r>
            <a:r>
              <a:rPr lang="de-DE" b="1" dirty="0" err="1"/>
              <a:t>one</a:t>
            </a:r>
            <a:r>
              <a:rPr lang="de-DE" b="1" dirty="0"/>
              <a:t>-out </a:t>
            </a:r>
            <a:r>
              <a:rPr lang="de-DE" b="1" dirty="0" err="1"/>
              <a:t>cross</a:t>
            </a:r>
            <a:r>
              <a:rPr lang="de-DE" b="1" dirty="0"/>
              <a:t>-validation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 err="1"/>
              <a:t>Usage</a:t>
            </a:r>
            <a:r>
              <a:rPr lang="de-DE" dirty="0"/>
              <a:t>: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&amp;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 (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i="1" dirty="0" err="1"/>
              <a:t>functional</a:t>
            </a:r>
            <a:r>
              <a:rPr lang="de-DE" i="1" dirty="0"/>
              <a:t> form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histogram</a:t>
            </a:r>
            <a:r>
              <a:rPr lang="de-DE" dirty="0"/>
              <a:t>)</a:t>
            </a:r>
          </a:p>
          <a:p>
            <a:pPr marL="0" lvl="2" indent="0">
              <a:buNone/>
            </a:pPr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marL="0" lvl="2" indent="0">
              <a:buNone/>
            </a:pPr>
            <a:r>
              <a:rPr lang="de-DE" dirty="0"/>
              <a:t> 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b="1" dirty="0"/>
          </a:p>
          <a:p>
            <a:pPr lvl="2"/>
            <a:endParaRPr lang="de-DE" b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11/24/2021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A2A80E8-2A43-4A15-BD30-C517F7174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68" y="2844578"/>
            <a:ext cx="3360711" cy="3505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840E0C-B9D0-4936-92A2-5E1B4D177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8" b="50806"/>
          <a:stretch/>
        </p:blipFill>
        <p:spPr>
          <a:xfrm>
            <a:off x="6084168" y="1493614"/>
            <a:ext cx="2592288" cy="17015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455F09E-31BE-4900-A142-6393519741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84" y="3939180"/>
            <a:ext cx="3718882" cy="35817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D6EFA81-42EC-4950-A23E-6BC0BD8BD7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85" b="49755"/>
          <a:stretch/>
        </p:blipFill>
        <p:spPr>
          <a:xfrm>
            <a:off x="6047891" y="3368652"/>
            <a:ext cx="2628565" cy="1788540"/>
          </a:xfrm>
          <a:prstGeom prst="rect">
            <a:avLst/>
          </a:prstGeom>
        </p:spPr>
      </p:pic>
      <p:pic>
        <p:nvPicPr>
          <p:cNvPr id="13" name="Grafik 12" descr="Ein Bild, das Text, Messanzeige enthält.&#10;&#10;Automatisch generierte Beschreibung">
            <a:extLst>
              <a:ext uri="{FF2B5EF4-FFF2-40B4-BE49-F238E27FC236}">
                <a16:creationId xmlns:a16="http://schemas.microsoft.com/office/drawing/2014/main" id="{C4B21C55-DFE0-49DE-9E02-AF258BFF79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9" y="2096321"/>
            <a:ext cx="1812231" cy="3883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03B8E37-BB6F-49CF-AE15-FCF5A7D2B027}"/>
              </a:ext>
            </a:extLst>
          </p:cNvPr>
          <p:cNvSpPr txBox="1"/>
          <p:nvPr/>
        </p:nvSpPr>
        <p:spPr>
          <a:xfrm>
            <a:off x="7283038" y="5958480"/>
            <a:ext cx="15121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(Murphy 2012, Rasmussen 2003)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61515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3B27D146-F30A-43F2-B645-61DEB21A06CA}"/>
              </a:ext>
            </a:extLst>
          </p:cNvPr>
          <p:cNvSpPr/>
          <p:nvPr/>
        </p:nvSpPr>
        <p:spPr>
          <a:xfrm>
            <a:off x="251520" y="1916832"/>
            <a:ext cx="6034993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Fitness </a:t>
            </a:r>
            <a:r>
              <a:rPr lang="de-DE" dirty="0" err="1"/>
              <a:t>Function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9AD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Ex.: at least 20% </a:t>
                </a:r>
                <a:r>
                  <a:rPr kumimoji="0" lang="de-DE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of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:r>
                  <a:rPr kumimoji="0" lang="de-DE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bees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:r>
                  <a:rPr kumimoji="0" lang="de-DE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survive</a:t>
                </a:r>
                <a:endParaRPr lang="de-DE" dirty="0"/>
              </a:p>
              <a:p>
                <a:pPr lvl="1"/>
                <a:endParaRPr lang="de-DE" b="1" dirty="0"/>
              </a:p>
              <a:p>
                <a:pPr lvl="1"/>
                <a:r>
                  <a:rPr lang="de-DE" b="1" dirty="0">
                    <a:solidFill>
                      <a:srgbClr val="009AD1"/>
                    </a:solidFill>
                    <a:latin typeface="Arial"/>
                    <a:sym typeface="Wingdings" panose="05000000000000000000" pitchFamily="2" charset="2"/>
                  </a:rPr>
                  <a:t>2 </a:t>
                </a:r>
                <a:r>
                  <a:rPr lang="de-DE" b="1" dirty="0" err="1">
                    <a:solidFill>
                      <a:srgbClr val="009AD1"/>
                    </a:solidFill>
                    <a:latin typeface="Arial"/>
                    <a:sym typeface="Wingdings" panose="05000000000000000000" pitchFamily="2" charset="2"/>
                  </a:rPr>
                  <a:t>reactions</a:t>
                </a:r>
                <a:r>
                  <a:rPr lang="de-DE" b="1" dirty="0">
                    <a:solidFill>
                      <a:srgbClr val="009AD1"/>
                    </a:solidFill>
                    <a:latin typeface="Arial"/>
                    <a:sym typeface="Wingdings" panose="05000000000000000000" pitchFamily="2" charset="2"/>
                  </a:rPr>
                  <a:t> </a:t>
                </a:r>
                <a:r>
                  <a:rPr lang="de-DE" b="1" dirty="0" err="1">
                    <a:solidFill>
                      <a:srgbClr val="009AD1"/>
                    </a:solidFill>
                    <a:latin typeface="Arial"/>
                    <a:sym typeface="Wingdings" panose="05000000000000000000" pitchFamily="2" charset="2"/>
                  </a:rPr>
                  <a:t>model</a:t>
                </a:r>
                <a:r>
                  <a:rPr lang="de-DE" b="1" dirty="0">
                    <a:solidFill>
                      <a:srgbClr val="009AD1"/>
                    </a:solidFill>
                    <a:latin typeface="Arial"/>
                    <a:sym typeface="Wingdings" panose="05000000000000000000" pitchFamily="2" charset="2"/>
                  </a:rPr>
                  <a:t>:</a:t>
                </a:r>
                <a:r>
                  <a:rPr lang="de-DE" dirty="0"/>
                  <a:t> </a:t>
                </a:r>
                <a:r>
                  <a:rPr lang="de-DE" dirty="0" err="1"/>
                  <a:t>stinging</a:t>
                </a:r>
                <a:r>
                  <a:rPr lang="de-DE" dirty="0"/>
                  <a:t> and </a:t>
                </a:r>
                <a:r>
                  <a:rPr lang="de-DE" dirty="0" err="1"/>
                  <a:t>pheromone</a:t>
                </a:r>
                <a:r>
                  <a:rPr lang="de-DE" dirty="0"/>
                  <a:t> </a:t>
                </a:r>
                <a:r>
                  <a:rPr lang="de-DE" dirty="0" err="1"/>
                  <a:t>degradation</a:t>
                </a:r>
                <a:endParaRPr lang="de-DE" dirty="0"/>
              </a:p>
              <a:p>
                <a:pPr lvl="1"/>
                <a:r>
                  <a:rPr lang="de-DE" b="1" dirty="0" err="1"/>
                  <a:t>Stochastic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𝑑𝑒𝑎𝑑𝐵𝑒𝑒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∅</m:t>
                      </m:r>
                    </m:oMath>
                  </m:oMathPara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b="1" dirty="0"/>
                  <a:t>ODE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𝐵𝑒𝑒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𝐵𝑒𝑒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𝑑𝑒𝑎𝑑𝐵𝑒𝑒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𝐵𝑒𝑒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𝐵𝑒𝑒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25" t="-13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11/24/2021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BA20597-5FC6-443E-8271-32D70E92FE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3" y="2725198"/>
            <a:ext cx="1950998" cy="146324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ED0A22-8052-4FB9-9490-E20FC8EA4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04" y="4393602"/>
            <a:ext cx="1665891" cy="115987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A79D5A4-060B-420A-B921-50EB2A9E1ABE}"/>
              </a:ext>
            </a:extLst>
          </p:cNvPr>
          <p:cNvSpPr txBox="1"/>
          <p:nvPr/>
        </p:nvSpPr>
        <p:spPr>
          <a:xfrm>
            <a:off x="6286513" y="2365158"/>
            <a:ext cx="197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k</a:t>
            </a:r>
            <a:r>
              <a:rPr lang="de-DE" sz="1200" baseline="-25000" dirty="0"/>
              <a:t>1 </a:t>
            </a:r>
            <a:r>
              <a:rPr lang="de-DE" sz="1200" dirty="0"/>
              <a:t>= k</a:t>
            </a:r>
            <a:r>
              <a:rPr lang="de-DE" sz="1200" baseline="-25000" dirty="0"/>
              <a:t>2 </a:t>
            </a:r>
            <a:r>
              <a:rPr lang="de-DE" sz="1200" dirty="0"/>
              <a:t>= 1</a:t>
            </a:r>
          </a:p>
          <a:p>
            <a:pPr algn="ctr"/>
            <a:r>
              <a:rPr lang="de-DE" sz="1200" dirty="0"/>
              <a:t>Population </a:t>
            </a:r>
            <a:r>
              <a:rPr lang="de-DE" sz="1200" dirty="0" err="1"/>
              <a:t>size</a:t>
            </a:r>
            <a:r>
              <a:rPr lang="de-DE" sz="1200" dirty="0"/>
              <a:t> = 1</a:t>
            </a:r>
            <a:endParaRPr lang="en-GB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AC8FB5D-D327-4584-A01F-DF2AC3A180A7}"/>
              </a:ext>
            </a:extLst>
          </p:cNvPr>
          <p:cNvSpPr txBox="1"/>
          <p:nvPr/>
        </p:nvSpPr>
        <p:spPr>
          <a:xfrm>
            <a:off x="251520" y="3108357"/>
            <a:ext cx="1295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(</a:t>
            </a:r>
            <a:r>
              <a:rPr lang="de-DE" sz="1100" dirty="0" err="1"/>
              <a:t>Repin</a:t>
            </a:r>
            <a:r>
              <a:rPr lang="de-DE" sz="1100" dirty="0"/>
              <a:t> 2020)</a:t>
            </a:r>
            <a:endParaRPr lang="en-GB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BB759F-788C-4E1C-A36A-A599EFAC0E84}"/>
              </a:ext>
            </a:extLst>
          </p:cNvPr>
          <p:cNvSpPr txBox="1"/>
          <p:nvPr/>
        </p:nvSpPr>
        <p:spPr>
          <a:xfrm>
            <a:off x="6286513" y="5672281"/>
            <a:ext cx="197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Alive</a:t>
            </a:r>
            <a:r>
              <a:rPr lang="de-DE" sz="1200" dirty="0"/>
              <a:t> </a:t>
            </a:r>
            <a:r>
              <a:rPr lang="de-DE" sz="1200" dirty="0" err="1"/>
              <a:t>Bees</a:t>
            </a:r>
            <a:r>
              <a:rPr lang="de-DE" sz="1200" dirty="0"/>
              <a:t> = 0.1578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978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Universtiät Konstanz Desig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UNIK_002_141014.potx" id="{9C2F710B-392A-4B68-A018-74A0C52CFF2B}" vid="{D1296413-1E1F-487E-A087-30B98FC1501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Vorlage-Praesentation-Exc16-en</Template>
  <TotalTime>0</TotalTime>
  <Words>1542</Words>
  <Application>Microsoft Office PowerPoint</Application>
  <PresentationFormat>Bildschirmpräsentation (4:3)</PresentationFormat>
  <Paragraphs>298</Paragraphs>
  <Slides>18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Universtiät Konstanz Design</vt:lpstr>
      <vt:lpstr>Applications of Gaussian Processes in Modelling Biological Collectives</vt:lpstr>
      <vt:lpstr>Background</vt:lpstr>
      <vt:lpstr>Background</vt:lpstr>
      <vt:lpstr>Research Questions</vt:lpstr>
      <vt:lpstr>Motivation</vt:lpstr>
      <vt:lpstr>Gaussian Process</vt:lpstr>
      <vt:lpstr>GPR Example</vt:lpstr>
      <vt:lpstr>GPR Example</vt:lpstr>
      <vt:lpstr>Fitness Function</vt:lpstr>
      <vt:lpstr>Fitness Function</vt:lpstr>
      <vt:lpstr>Summary</vt:lpstr>
      <vt:lpstr>References</vt:lpstr>
      <vt:lpstr>PowerPoint-Präsentation</vt:lpstr>
      <vt:lpstr>PowerPoint-Präsentation</vt:lpstr>
      <vt:lpstr>Fitness function</vt:lpstr>
      <vt:lpstr>Fitness function</vt:lpstr>
      <vt:lpstr>Fitness function</vt:lpstr>
      <vt:lpstr>Fitness function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Julia Klein7</dc:creator>
  <dc:description>Vorlage Praesentation – Office 2010;_x000d_
Version 003;_x000d_
2014-10-16;</dc:description>
  <cp:lastModifiedBy>Julia Klein7</cp:lastModifiedBy>
  <cp:revision>176</cp:revision>
  <dcterms:created xsi:type="dcterms:W3CDTF">2021-09-30T12:12:07Z</dcterms:created>
  <dcterms:modified xsi:type="dcterms:W3CDTF">2021-11-24T09:59:08Z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003</vt:lpwstr>
  </property>
  <property fmtid="{D5CDD505-2E9C-101B-9397-08002B2CF9AE}" pid="6" name="Version vom">
    <vt:lpwstr>16.10.2014</vt:lpwstr>
  </property>
</Properties>
</file>