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0240288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507"/>
    <p:restoredTop sz="97750"/>
  </p:normalViewPr>
  <p:slideViewPr>
    <p:cSldViewPr snapToGrid="0">
      <p:cViewPr>
        <p:scale>
          <a:sx n="43" d="100"/>
          <a:sy n="43" d="100"/>
        </p:scale>
        <p:origin x="2056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652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50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2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30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8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09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61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114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50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36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08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B415-35DA-084B-8117-83F5D9237241}" type="datetimeFigureOut">
              <a:rPr lang="en-DE" smtClean="0"/>
              <a:t>04.06.24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5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5C953B-E113-D31A-2F60-40A1A7E90568}"/>
              </a:ext>
            </a:extLst>
          </p:cNvPr>
          <p:cNvSpPr/>
          <p:nvPr/>
        </p:nvSpPr>
        <p:spPr>
          <a:xfrm>
            <a:off x="0" y="165487"/>
            <a:ext cx="30240288" cy="51073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8F667-4E39-A934-ECA9-41D178A4EBAD}"/>
              </a:ext>
            </a:extLst>
          </p:cNvPr>
          <p:cNvSpPr txBox="1"/>
          <p:nvPr/>
        </p:nvSpPr>
        <p:spPr>
          <a:xfrm>
            <a:off x="612214" y="404613"/>
            <a:ext cx="29628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dirty="0">
                <a:solidFill>
                  <a:schemeClr val="bg1"/>
                </a:solidFill>
              </a:rPr>
              <a:t>Exploring Consensus Robustness in Swarms </a:t>
            </a:r>
          </a:p>
          <a:p>
            <a:pPr algn="ctr"/>
            <a:r>
              <a:rPr lang="en-GB" sz="9000" dirty="0">
                <a:solidFill>
                  <a:schemeClr val="bg1"/>
                </a:solidFill>
              </a:rPr>
              <a:t>with Disruptive Individuals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D2D115-8276-11CE-0B89-CF7F5A51E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63" r="7418" b="30791"/>
          <a:stretch/>
        </p:blipFill>
        <p:spPr>
          <a:xfrm>
            <a:off x="296660" y="2646927"/>
            <a:ext cx="4479775" cy="1036007"/>
          </a:xfrm>
          <a:prstGeom prst="rect">
            <a:avLst/>
          </a:prstGeom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D321710-27AD-3D2A-4B55-C73E049EA49D}"/>
              </a:ext>
            </a:extLst>
          </p:cNvPr>
          <p:cNvGrpSpPr/>
          <p:nvPr/>
        </p:nvGrpSpPr>
        <p:grpSpPr>
          <a:xfrm>
            <a:off x="612214" y="320923"/>
            <a:ext cx="3848669" cy="1993956"/>
            <a:chOff x="33524934" y="1440621"/>
            <a:chExt cx="3848669" cy="199395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CF6CDE6-9418-4809-EAD9-DD619B43790C}"/>
                </a:ext>
              </a:extLst>
            </p:cNvPr>
            <p:cNvSpPr/>
            <p:nvPr/>
          </p:nvSpPr>
          <p:spPr>
            <a:xfrm>
              <a:off x="33524934" y="1440621"/>
              <a:ext cx="3848669" cy="199395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054392-68BA-FFBD-63F7-66D7EC96A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18" t="19862" r="15831" b="31697"/>
            <a:stretch/>
          </p:blipFill>
          <p:spPr>
            <a:xfrm>
              <a:off x="33524934" y="1668576"/>
              <a:ext cx="3848669" cy="149629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D827061-E522-08F7-9ABF-6F96FE85D993}"/>
              </a:ext>
            </a:extLst>
          </p:cNvPr>
          <p:cNvSpPr txBox="1"/>
          <p:nvPr/>
        </p:nvSpPr>
        <p:spPr>
          <a:xfrm>
            <a:off x="0" y="3254368"/>
            <a:ext cx="302402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54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Julia Klein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1,2</a:t>
            </a:r>
            <a:r>
              <a:rPr kumimoji="0" lang="en-DE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Tatjana Petrov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2,3,4</a:t>
            </a:r>
            <a:endParaRPr kumimoji="0" lang="en-DE" sz="32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Konstanz 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Centre for the Advanced Study of Collective Behaviour, University of Konstanz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Trieste 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Planck Institute of Animal Behaviour, Radolfzell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j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ulia.klein@uni-konstanz.de </a:t>
            </a:r>
          </a:p>
          <a:p>
            <a:endParaRPr lang="en-GB" dirty="0"/>
          </a:p>
        </p:txBody>
      </p:sp>
      <p:pic>
        <p:nvPicPr>
          <p:cNvPr id="1054" name="Graphic 1053" descr="Envelope outline">
            <a:extLst>
              <a:ext uri="{FF2B5EF4-FFF2-40B4-BE49-F238E27FC236}">
                <a16:creationId xmlns:a16="http://schemas.microsoft.com/office/drawing/2014/main" id="{445CA19F-343D-39BC-1400-26B45242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62523" y="4667569"/>
            <a:ext cx="504852" cy="504852"/>
          </a:xfrm>
          <a:prstGeom prst="rect">
            <a:avLst/>
          </a:prstGeom>
        </p:spPr>
      </p:pic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97BA49FA-C1B7-E84D-C417-F2E7EFFE25BA}"/>
              </a:ext>
            </a:extLst>
          </p:cNvPr>
          <p:cNvGrpSpPr/>
          <p:nvPr/>
        </p:nvGrpSpPr>
        <p:grpSpPr>
          <a:xfrm>
            <a:off x="1169017" y="5730648"/>
            <a:ext cx="13591243" cy="6886187"/>
            <a:chOff x="1169017" y="6088343"/>
            <a:chExt cx="12183260" cy="8252824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27433B32-B02A-50EB-E569-F55A4A80457D}"/>
                </a:ext>
              </a:extLst>
            </p:cNvPr>
            <p:cNvSpPr/>
            <p:nvPr/>
          </p:nvSpPr>
          <p:spPr>
            <a:xfrm>
              <a:off x="1169018" y="6088343"/>
              <a:ext cx="12132000" cy="82528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8E55AEA7-CC69-BB28-CE6A-73D50874BE40}"/>
                </a:ext>
              </a:extLst>
            </p:cNvPr>
            <p:cNvSpPr txBox="1"/>
            <p:nvPr/>
          </p:nvSpPr>
          <p:spPr>
            <a:xfrm>
              <a:off x="1221445" y="7555289"/>
              <a:ext cx="12130832" cy="660255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Consensus in collective systems essential for coordinated behaviour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Strongly opinionated minorities can disrupt opinion dynamics </a:t>
              </a:r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b="1" u="sng" dirty="0"/>
                <a:t>Approach</a:t>
              </a:r>
              <a:r>
                <a:rPr lang="en-DE" sz="3200" dirty="0"/>
                <a:t>: investigate robustness of consensus-reaching among stubborn individuals (</a:t>
              </a:r>
              <a:r>
                <a:rPr lang="en-DE" sz="3200" b="1" dirty="0"/>
                <a:t>zealots</a:t>
              </a:r>
              <a:r>
                <a:rPr lang="en-DE" sz="3200" dirty="0"/>
                <a:t>) and </a:t>
              </a:r>
              <a:r>
                <a:rPr lang="en-DE" sz="3200" b="1" dirty="0"/>
                <a:t>contrarians</a:t>
              </a:r>
              <a:r>
                <a:rPr lang="en-DE" sz="3200" dirty="0"/>
                <a:t> 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Statistical model checking to formally quantify </a:t>
              </a:r>
              <a:r>
                <a:rPr lang="en-DE" sz="3200" b="1" dirty="0"/>
                <a:t>robustness</a:t>
              </a:r>
              <a:r>
                <a:rPr lang="en-DE" sz="3200" dirty="0"/>
                <a:t> under perturbations of amount of disruptive individuals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I</a:t>
              </a:r>
              <a:r>
                <a:rPr lang="en-DE" sz="3200" dirty="0"/>
                <a:t>nvestigate robustness landscape for combinations of different disruptive agents 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Goal</a:t>
              </a:r>
              <a:r>
                <a:rPr lang="en-GB" sz="3200"/>
                <a:t>: g</a:t>
              </a:r>
              <a:r>
                <a:rPr lang="en-DE" sz="3200"/>
                <a:t>uide </a:t>
              </a:r>
              <a:r>
                <a:rPr lang="en-DE" sz="3200" dirty="0"/>
                <a:t>design and control of swarm robotics systems with focus on resilience to disruptive agents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505AD-9218-6028-53AA-D3E803CAB1EB}"/>
                </a:ext>
              </a:extLst>
            </p:cNvPr>
            <p:cNvSpPr txBox="1"/>
            <p:nvPr/>
          </p:nvSpPr>
          <p:spPr>
            <a:xfrm>
              <a:off x="1169017" y="6325251"/>
              <a:ext cx="12155982" cy="101566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Abstract</a:t>
              </a: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CB6D9A61-B075-E80A-4D95-33AC7CBC463B}"/>
              </a:ext>
            </a:extLst>
          </p:cNvPr>
          <p:cNvGrpSpPr/>
          <p:nvPr/>
        </p:nvGrpSpPr>
        <p:grpSpPr>
          <a:xfrm>
            <a:off x="1169016" y="13095284"/>
            <a:ext cx="13591244" cy="10588078"/>
            <a:chOff x="1194166" y="14403137"/>
            <a:chExt cx="12155980" cy="10588078"/>
          </a:xfrm>
        </p:grpSpPr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2EDFAAAC-BA75-3774-66CB-C42A1C6B549D}"/>
                </a:ext>
              </a:extLst>
            </p:cNvPr>
            <p:cNvSpPr/>
            <p:nvPr/>
          </p:nvSpPr>
          <p:spPr>
            <a:xfrm>
              <a:off x="1194166" y="14403137"/>
              <a:ext cx="12130832" cy="105880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DED36AB-CBE7-E4ED-D52E-6E079D5E995F}"/>
                </a:ext>
              </a:extLst>
            </p:cNvPr>
            <p:cNvSpPr txBox="1"/>
            <p:nvPr/>
          </p:nvSpPr>
          <p:spPr>
            <a:xfrm>
              <a:off x="1209234" y="15908306"/>
              <a:ext cx="12140912" cy="550920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Underlying model of decision-making: </a:t>
              </a:r>
              <a:r>
                <a:rPr lang="en-GB" sz="3200" b="1" dirty="0"/>
                <a:t>cross-inhibition model </a:t>
              </a:r>
              <a:r>
                <a:rPr lang="en-GB" sz="3200" dirty="0"/>
                <a:t>with ‘undecided’ state between switching opinion (2a)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Including zealots: never change their opinion (2b)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Including contrarians: counter opinion of individual they interact with (2c)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Including both zealots and contrarians (2d)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u="sng" dirty="0"/>
                <a:t>Scenario</a:t>
              </a:r>
              <a:r>
                <a:rPr lang="en-GB" sz="3200" dirty="0"/>
                <a:t>: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2 equivalent options X and Y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Group of N=100 individuals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Initial state: equally split between X and Y, varying amount of disruptive individuals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DA7F29-8207-03EB-2FF0-B38A7C6C8B9D}"/>
                </a:ext>
              </a:extLst>
            </p:cNvPr>
            <p:cNvSpPr txBox="1"/>
            <p:nvPr/>
          </p:nvSpPr>
          <p:spPr>
            <a:xfrm>
              <a:off x="1194166" y="14640113"/>
              <a:ext cx="12130833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001633D6-BB88-105C-F763-DE75AFAAAEFC}"/>
              </a:ext>
            </a:extLst>
          </p:cNvPr>
          <p:cNvGrpSpPr/>
          <p:nvPr/>
        </p:nvGrpSpPr>
        <p:grpSpPr>
          <a:xfrm>
            <a:off x="15619856" y="17785304"/>
            <a:ext cx="13546056" cy="23816400"/>
            <a:chOff x="1241151" y="23019027"/>
            <a:chExt cx="12142754" cy="21165398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B66520C-7E41-68B4-3DD8-18AC3115020E}"/>
                </a:ext>
              </a:extLst>
            </p:cNvPr>
            <p:cNvSpPr/>
            <p:nvPr/>
          </p:nvSpPr>
          <p:spPr>
            <a:xfrm>
              <a:off x="1253073" y="23019027"/>
              <a:ext cx="12130832" cy="21165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59C2A9-29B1-F196-ED65-AC61A069AB92}"/>
                </a:ext>
              </a:extLst>
            </p:cNvPr>
            <p:cNvSpPr txBox="1"/>
            <p:nvPr/>
          </p:nvSpPr>
          <p:spPr>
            <a:xfrm>
              <a:off x="1241151" y="23255077"/>
              <a:ext cx="12130833" cy="902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55D39FB3-0EAE-715B-91FD-BCD11CB041DD}"/>
                </a:ext>
              </a:extLst>
            </p:cNvPr>
            <p:cNvSpPr txBox="1"/>
            <p:nvPr/>
          </p:nvSpPr>
          <p:spPr>
            <a:xfrm>
              <a:off x="1268321" y="24409076"/>
              <a:ext cx="12105684" cy="19775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Robustness of consensus in presence of zealots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Robustness of consensus in presence of contrarians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Robustness of consensus in presence of both zealots &amp; contrarians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Expected time to reach and hold majority 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GB" sz="3200" dirty="0"/>
                <a:t>Disruptive individuals can change opinion dynamics</a:t>
              </a:r>
            </a:p>
            <a:p>
              <a:pPr marL="457200" indent="-457200"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GB" sz="3200" dirty="0"/>
                <a:t>Robust up to certain #zealots/#</a:t>
              </a:r>
              <a:r>
                <a:rPr lang="en-GB" sz="3200" dirty="0" err="1"/>
                <a:t>conrrarians</a:t>
              </a:r>
              <a:r>
                <a:rPr lang="en-GB" sz="3200" dirty="0"/>
                <a:t>, then phase transition</a:t>
              </a:r>
            </a:p>
            <a:p>
              <a:pPr marL="457200" indent="-457200">
                <a:buClr>
                  <a:schemeClr val="accent1"/>
                </a:buClr>
                <a:buFont typeface="Wingdings" pitchFamily="2" charset="2"/>
                <a:buChar char="Ø"/>
              </a:pPr>
              <a:r>
                <a:rPr lang="en-GB" sz="3200" dirty="0"/>
                <a:t>Zealots are less harmful than </a:t>
              </a:r>
              <a:r>
                <a:rPr lang="en-GB" sz="3200" dirty="0" err="1"/>
                <a:t>conrtrarians</a:t>
              </a:r>
              <a:r>
                <a:rPr lang="en-GB" sz="3200" dirty="0"/>
                <a:t> </a:t>
              </a:r>
            </a:p>
            <a:p>
              <a:pPr marL="457200" indent="-457200">
                <a:buClr>
                  <a:schemeClr val="accent1"/>
                </a:buClr>
                <a:buFont typeface="Wingdings" pitchFamily="2" charset="2"/>
                <a:buChar char="Ø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Future work: more complex scenarios with more parameters, decision difficulty, number of options, spatial correlation, influence of group size </a:t>
              </a:r>
            </a:p>
          </p:txBody>
        </p:sp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DCCD460D-DBBC-EF5F-9234-5DCC1C2729EB}"/>
              </a:ext>
            </a:extLst>
          </p:cNvPr>
          <p:cNvGrpSpPr/>
          <p:nvPr/>
        </p:nvGrpSpPr>
        <p:grpSpPr>
          <a:xfrm>
            <a:off x="1169016" y="39462025"/>
            <a:ext cx="13617071" cy="2900612"/>
            <a:chOff x="1253073" y="37692338"/>
            <a:chExt cx="12146620" cy="2900612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F3C53301-D141-F980-74D5-8D59DE26E1C1}"/>
                </a:ext>
              </a:extLst>
            </p:cNvPr>
            <p:cNvSpPr/>
            <p:nvPr/>
          </p:nvSpPr>
          <p:spPr>
            <a:xfrm>
              <a:off x="1268861" y="37692338"/>
              <a:ext cx="12130832" cy="27457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85D788-990D-0EF7-DD65-C09B7D5DFB3E}"/>
                </a:ext>
              </a:extLst>
            </p:cNvPr>
            <p:cNvSpPr txBox="1"/>
            <p:nvPr/>
          </p:nvSpPr>
          <p:spPr>
            <a:xfrm>
              <a:off x="1268860" y="37929600"/>
              <a:ext cx="12130833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References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1C6AF7A0-052E-C543-9D96-4F68078AEB96}"/>
                </a:ext>
              </a:extLst>
            </p:cNvPr>
            <p:cNvSpPr txBox="1"/>
            <p:nvPr/>
          </p:nvSpPr>
          <p:spPr>
            <a:xfrm>
              <a:off x="1253073" y="39146400"/>
              <a:ext cx="121308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[1] Reina, A., Zakir, R., De Masi, G., Ferrante, E.: Cross-inhibition leads to group consensus despite the presence of strongly opinionated minorities and asocial behaviour. Communications Physics 6(1), 236 (2023)</a:t>
              </a:r>
            </a:p>
            <a:p>
              <a:endParaRPr lang="en-DE"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DCDF9BBA-CE4C-C776-6C61-5D38C77A55E9}"/>
              </a:ext>
            </a:extLst>
          </p:cNvPr>
          <p:cNvSpPr txBox="1"/>
          <p:nvPr/>
        </p:nvSpPr>
        <p:spPr>
          <a:xfrm>
            <a:off x="15120144" y="41889179"/>
            <a:ext cx="1546528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work was funded by the Deutsche </a:t>
            </a:r>
            <a:r>
              <a:rPr lang="en-GB" sz="22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Forschungsgemeinschaft</a:t>
            </a:r>
            <a:r>
              <a:rPr lang="en-GB" sz="2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(DFG, German Research Foundation) under Germany’s Excellence Strategy – EXC 2117 – 422037984.</a:t>
            </a:r>
            <a:endParaRPr lang="en-DE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F903C37-0D96-81E6-02D9-4CC7A6DC4D91}"/>
              </a:ext>
            </a:extLst>
          </p:cNvPr>
          <p:cNvCxnSpPr>
            <a:cxnSpLocks/>
          </p:cNvCxnSpPr>
          <p:nvPr/>
        </p:nvCxnSpPr>
        <p:spPr>
          <a:xfrm flipV="1">
            <a:off x="15102150" y="41889179"/>
            <a:ext cx="14692049" cy="4681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A8184DE2-3D8C-3F47-A4EE-71EDA6CBE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4430" y="19666067"/>
            <a:ext cx="3292454" cy="3292454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F67090FB-1715-DC49-5637-E7DAEAF7F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7655" y="19663810"/>
            <a:ext cx="3292454" cy="3292454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D528D500-317F-3FC8-6EB1-CB5958B940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9899" y="19662078"/>
            <a:ext cx="3292454" cy="3292454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id="{74B56161-1911-DD56-201E-68EAC0FFE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33975" y="20074373"/>
            <a:ext cx="3568700" cy="3327400"/>
          </a:xfrm>
          <a:prstGeom prst="rect">
            <a:avLst/>
          </a:prstGeom>
        </p:spPr>
      </p:pic>
      <p:pic>
        <p:nvPicPr>
          <p:cNvPr id="1117" name="Picture 1116">
            <a:extLst>
              <a:ext uri="{FF2B5EF4-FFF2-40B4-BE49-F238E27FC236}">
                <a16:creationId xmlns:a16="http://schemas.microsoft.com/office/drawing/2014/main" id="{6C06BABF-498A-2C76-C64B-32BD698D22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60249" y="20074373"/>
            <a:ext cx="3810000" cy="3378200"/>
          </a:xfrm>
          <a:prstGeom prst="rect">
            <a:avLst/>
          </a:prstGeom>
        </p:spPr>
      </p:pic>
      <p:pic>
        <p:nvPicPr>
          <p:cNvPr id="1120" name="Picture 1119">
            <a:extLst>
              <a:ext uri="{FF2B5EF4-FFF2-40B4-BE49-F238E27FC236}">
                <a16:creationId xmlns:a16="http://schemas.microsoft.com/office/drawing/2014/main" id="{7DE72EB5-E130-1790-F55D-24B4E5C256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33975" y="24649092"/>
            <a:ext cx="3644900" cy="3378200"/>
          </a:xfrm>
          <a:prstGeom prst="rect">
            <a:avLst/>
          </a:prstGeom>
        </p:spPr>
      </p:pic>
      <p:pic>
        <p:nvPicPr>
          <p:cNvPr id="1122" name="Picture 1121">
            <a:extLst>
              <a:ext uri="{FF2B5EF4-FFF2-40B4-BE49-F238E27FC236}">
                <a16:creationId xmlns:a16="http://schemas.microsoft.com/office/drawing/2014/main" id="{C5B6886A-EBB2-CD23-71E4-554BC1B0B1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90788" y="24649092"/>
            <a:ext cx="3708400" cy="3378200"/>
          </a:xfrm>
          <a:prstGeom prst="rect">
            <a:avLst/>
          </a:prstGeom>
        </p:spPr>
      </p:pic>
      <p:pic>
        <p:nvPicPr>
          <p:cNvPr id="1124" name="Picture 1123">
            <a:extLst>
              <a:ext uri="{FF2B5EF4-FFF2-40B4-BE49-F238E27FC236}">
                <a16:creationId xmlns:a16="http://schemas.microsoft.com/office/drawing/2014/main" id="{A85F7B5A-CDF3-ABF1-C951-D4AFDEC085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133975" y="29546323"/>
            <a:ext cx="3810000" cy="3810000"/>
          </a:xfrm>
          <a:prstGeom prst="rect">
            <a:avLst/>
          </a:prstGeom>
        </p:spPr>
      </p:pic>
      <p:pic>
        <p:nvPicPr>
          <p:cNvPr id="1125" name="Picture 1124">
            <a:extLst>
              <a:ext uri="{FF2B5EF4-FFF2-40B4-BE49-F238E27FC236}">
                <a16:creationId xmlns:a16="http://schemas.microsoft.com/office/drawing/2014/main" id="{FFF7F75A-8533-44A6-3C1B-83A31854A4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90788" y="29576278"/>
            <a:ext cx="3810000" cy="3810000"/>
          </a:xfrm>
          <a:prstGeom prst="rect">
            <a:avLst/>
          </a:prstGeom>
        </p:spPr>
      </p:pic>
      <p:pic>
        <p:nvPicPr>
          <p:cNvPr id="1134" name="Picture 1133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CCCD19B-E926-A5D1-33DB-BF9ED39388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09361" y="34790637"/>
            <a:ext cx="6896100" cy="304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85C8B39-48FB-7ECE-5E80-679E9D209E29}"/>
              </a:ext>
            </a:extLst>
          </p:cNvPr>
          <p:cNvGrpSpPr/>
          <p:nvPr/>
        </p:nvGrpSpPr>
        <p:grpSpPr>
          <a:xfrm>
            <a:off x="1143188" y="24160513"/>
            <a:ext cx="13617072" cy="14916792"/>
            <a:chOff x="1143188" y="22312352"/>
            <a:chExt cx="13617072" cy="149167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F45A5A-E5C9-E23A-4EC0-BAFC826F7FD2}"/>
                </a:ext>
              </a:extLst>
            </p:cNvPr>
            <p:cNvGrpSpPr/>
            <p:nvPr/>
          </p:nvGrpSpPr>
          <p:grpSpPr>
            <a:xfrm>
              <a:off x="1143188" y="22312352"/>
              <a:ext cx="13617072" cy="14916792"/>
              <a:chOff x="1143188" y="22312352"/>
              <a:chExt cx="13617072" cy="14916792"/>
            </a:xfrm>
          </p:grpSpPr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E8ED6706-E7A9-9833-6F02-B6CDB7BD5862}"/>
                  </a:ext>
                </a:extLst>
              </p:cNvPr>
              <p:cNvSpPr/>
              <p:nvPr/>
            </p:nvSpPr>
            <p:spPr>
              <a:xfrm>
                <a:off x="1143188" y="22312352"/>
                <a:ext cx="13617072" cy="1491679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E857AC1-201B-48CA-3A33-CD1239054109}"/>
                  </a:ext>
                </a:extLst>
              </p:cNvPr>
              <p:cNvSpPr txBox="1"/>
              <p:nvPr/>
            </p:nvSpPr>
            <p:spPr>
              <a:xfrm>
                <a:off x="1143188" y="22587063"/>
                <a:ext cx="13554345" cy="101566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6000" dirty="0">
                    <a:solidFill>
                      <a:schemeClr val="bg1"/>
                    </a:solidFill>
                  </a:rPr>
                  <a:t>Models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50B94C8-5EF8-2C9F-91EF-7C2E0E2EE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58064" y="24177003"/>
              <a:ext cx="6432467" cy="129484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D8D33F-7F51-CCDA-C599-10BBB1A05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458064" y="25792187"/>
              <a:ext cx="6432467" cy="29656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9F04BE-8CF0-08A1-BFAB-B272D5A2F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458064" y="28838147"/>
              <a:ext cx="6432467" cy="32997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B18867-1C9B-0113-82A3-F83B519D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462231" y="32419740"/>
              <a:ext cx="6432467" cy="422705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E88808A-26A5-866C-3541-F4D9B53D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r="48915" b="24307"/>
            <a:stretch/>
          </p:blipFill>
          <p:spPr>
            <a:xfrm>
              <a:off x="9996418" y="24177003"/>
              <a:ext cx="3579560" cy="5234629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9585BCA-98DF-C4DF-3E37-152A390D2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49623"/>
            <a:stretch/>
          </p:blipFill>
          <p:spPr>
            <a:xfrm>
              <a:off x="10059079" y="29581064"/>
              <a:ext cx="3579560" cy="7012808"/>
            </a:xfrm>
            <a:prstGeom prst="rect">
              <a:avLst/>
            </a:prstGeom>
          </p:spPr>
        </p:pic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DF7562D4-AC4C-6A03-E5DD-3CA5CC916C25}"/>
                </a:ext>
              </a:extLst>
            </p:cNvPr>
            <p:cNvSpPr txBox="1"/>
            <p:nvPr/>
          </p:nvSpPr>
          <p:spPr>
            <a:xfrm>
              <a:off x="1401421" y="24532038"/>
              <a:ext cx="953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(2a)</a:t>
              </a:r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BFFA086D-1FFB-9818-0CA0-562D38CD6E40}"/>
                </a:ext>
              </a:extLst>
            </p:cNvPr>
            <p:cNvSpPr txBox="1"/>
            <p:nvPr/>
          </p:nvSpPr>
          <p:spPr>
            <a:xfrm>
              <a:off x="1401421" y="34019209"/>
              <a:ext cx="953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(2d)</a:t>
              </a:r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F34F49B-3671-B3E2-D28C-02ED8A8EB86F}"/>
                </a:ext>
              </a:extLst>
            </p:cNvPr>
            <p:cNvSpPr txBox="1"/>
            <p:nvPr/>
          </p:nvSpPr>
          <p:spPr>
            <a:xfrm>
              <a:off x="1401421" y="30190101"/>
              <a:ext cx="953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(2c)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099A894-EFCC-91F6-1869-C9CAE06B955A}"/>
                </a:ext>
              </a:extLst>
            </p:cNvPr>
            <p:cNvSpPr txBox="1"/>
            <p:nvPr/>
          </p:nvSpPr>
          <p:spPr>
            <a:xfrm>
              <a:off x="1401421" y="26926426"/>
              <a:ext cx="953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(2b)</a:t>
              </a: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38D89B97-F460-9684-5DFF-6AC4DC16BBBF}"/>
              </a:ext>
            </a:extLst>
          </p:cNvPr>
          <p:cNvGrpSpPr/>
          <p:nvPr/>
        </p:nvGrpSpPr>
        <p:grpSpPr>
          <a:xfrm>
            <a:off x="15689614" y="5851421"/>
            <a:ext cx="13546056" cy="11256429"/>
            <a:chOff x="1169017" y="22304083"/>
            <a:chExt cx="12142754" cy="11256429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77CC41CF-A398-7DB0-BC13-197AC43C3910}"/>
                </a:ext>
              </a:extLst>
            </p:cNvPr>
            <p:cNvGrpSpPr/>
            <p:nvPr/>
          </p:nvGrpSpPr>
          <p:grpSpPr>
            <a:xfrm>
              <a:off x="1169017" y="22304083"/>
              <a:ext cx="12142754" cy="11256429"/>
              <a:chOff x="1241151" y="23019028"/>
              <a:chExt cx="12142754" cy="10003477"/>
            </a:xfrm>
          </p:grpSpPr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0680834B-EFE0-C479-28CA-63A597D44DF0}"/>
                  </a:ext>
                </a:extLst>
              </p:cNvPr>
              <p:cNvSpPr/>
              <p:nvPr/>
            </p:nvSpPr>
            <p:spPr>
              <a:xfrm>
                <a:off x="1253073" y="23019028"/>
                <a:ext cx="12130832" cy="1000347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8D118998-D468-E3FC-F406-A8602B243989}"/>
                  </a:ext>
                </a:extLst>
              </p:cNvPr>
              <p:cNvSpPr txBox="1"/>
              <p:nvPr/>
            </p:nvSpPr>
            <p:spPr>
              <a:xfrm>
                <a:off x="1241151" y="23255077"/>
                <a:ext cx="12130833" cy="902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6000" dirty="0">
                    <a:solidFill>
                      <a:schemeClr val="bg1"/>
                    </a:solidFill>
                  </a:rPr>
                  <a:t>Analysis</a:t>
                </a:r>
              </a:p>
            </p:txBody>
          </p:sp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448DB25D-6EA5-67EE-06F2-AD881A66A1CC}"/>
                  </a:ext>
                </a:extLst>
              </p:cNvPr>
              <p:cNvSpPr txBox="1"/>
              <p:nvPr/>
            </p:nvSpPr>
            <p:spPr>
              <a:xfrm>
                <a:off x="1268321" y="24409076"/>
                <a:ext cx="12105684" cy="839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Statistical model checking of properties in Bounded Linear Temporal Logic</a:t>
                </a:r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Definition of </a:t>
                </a:r>
                <a:r>
                  <a:rPr lang="en-GB" sz="3200" u="sng" dirty="0"/>
                  <a:t>consensus</a:t>
                </a:r>
                <a:r>
                  <a:rPr lang="en-GB" sz="3200" dirty="0"/>
                  <a:t>: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Majority</a:t>
                </a:r>
                <a:r>
                  <a:rPr lang="en-GB" sz="3200" dirty="0"/>
                  <a:t>: more than </a:t>
                </a:r>
                <a:r>
                  <a:rPr lang="en-GB" sz="3200" i="1" dirty="0"/>
                  <a:t>m%</a:t>
                </a:r>
                <a:r>
                  <a:rPr lang="en-GB" sz="3200" dirty="0"/>
                  <a:t> of population commits to same decision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Distance</a:t>
                </a:r>
                <a:r>
                  <a:rPr lang="en-GB" sz="3200" dirty="0"/>
                  <a:t>: significant difference of at least </a:t>
                </a:r>
                <a:r>
                  <a:rPr lang="en-GB" sz="3200" i="1" dirty="0"/>
                  <a:t>d</a:t>
                </a:r>
                <a:r>
                  <a:rPr lang="en-GB" sz="3200" dirty="0"/>
                  <a:t> between majority &amp; those favouring opposite decision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Reaching time</a:t>
                </a:r>
                <a:r>
                  <a:rPr lang="en-GB" sz="3200" dirty="0"/>
                  <a:t>: consensus is reached within </a:t>
                </a:r>
                <a:r>
                  <a:rPr lang="en-GB" sz="3200" i="1" dirty="0"/>
                  <a:t>r</a:t>
                </a:r>
                <a:r>
                  <a:rPr lang="en-GB" sz="3200" dirty="0"/>
                  <a:t> minutes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Holding time</a:t>
                </a:r>
                <a:r>
                  <a:rPr lang="en-GB" sz="3200" dirty="0"/>
                  <a:t>: group maintains consensus for at least </a:t>
                </a:r>
                <a:r>
                  <a:rPr lang="en-GB" sz="3200" i="1" dirty="0"/>
                  <a:t>h</a:t>
                </a:r>
                <a:r>
                  <a:rPr lang="en-GB" sz="3200" dirty="0"/>
                  <a:t> minutes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Baseline: m=50, d=10, r=35, h=40</a:t>
                </a:r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Stable consensus (1a) in BLTL: </a:t>
                </a:r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Switching consensus (1b) in BLTL:</a:t>
                </a:r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Monte Carlo algorithm to estimate satisfaction probability </a:t>
                </a:r>
              </a:p>
            </p:txBody>
          </p:sp>
        </p:grpSp>
        <p:pic>
          <p:nvPicPr>
            <p:cNvPr id="1149" name="Picture 1148">
              <a:extLst>
                <a:ext uri="{FF2B5EF4-FFF2-40B4-BE49-F238E27FC236}">
                  <a16:creationId xmlns:a16="http://schemas.microsoft.com/office/drawing/2014/main" id="{C7BE692D-BB98-C608-C874-A5A9E0AC4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60155" y="28499369"/>
              <a:ext cx="7772400" cy="734651"/>
            </a:xfrm>
            <a:prstGeom prst="rect">
              <a:avLst/>
            </a:prstGeom>
          </p:spPr>
        </p:pic>
        <p:pic>
          <p:nvPicPr>
            <p:cNvPr id="1150" name="Picture 1149" descr="A group of math equations&#10;&#10;Description automatically generated">
              <a:extLst>
                <a:ext uri="{FF2B5EF4-FFF2-40B4-BE49-F238E27FC236}">
                  <a16:creationId xmlns:a16="http://schemas.microsoft.com/office/drawing/2014/main" id="{A768892C-DFDF-30F1-03CC-8280BB50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189036" y="30433519"/>
              <a:ext cx="6108700" cy="1676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6E2F375-533E-D91B-9827-91F6F6A08B08}"/>
              </a:ext>
            </a:extLst>
          </p:cNvPr>
          <p:cNvSpPr txBox="1"/>
          <p:nvPr/>
        </p:nvSpPr>
        <p:spPr>
          <a:xfrm>
            <a:off x="3253832" y="23061157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(1a)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BA484-8690-E13D-2A89-DAEC210DCF3A}"/>
              </a:ext>
            </a:extLst>
          </p:cNvPr>
          <p:cNvSpPr txBox="1"/>
          <p:nvPr/>
        </p:nvSpPr>
        <p:spPr>
          <a:xfrm>
            <a:off x="7517057" y="23061157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(1b)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6A431-96A6-6CC0-91F7-6CCE66D0155B}"/>
              </a:ext>
            </a:extLst>
          </p:cNvPr>
          <p:cNvSpPr txBox="1"/>
          <p:nvPr/>
        </p:nvSpPr>
        <p:spPr>
          <a:xfrm>
            <a:off x="11709301" y="23061157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(1c)</a:t>
            </a:r>
          </a:p>
        </p:txBody>
      </p:sp>
    </p:spTree>
    <p:extLst>
      <p:ext uri="{BB962C8B-B14F-4D97-AF65-F5344CB8AC3E}">
        <p14:creationId xmlns:p14="http://schemas.microsoft.com/office/powerpoint/2010/main" val="121690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ster3">
      <a:dk1>
        <a:srgbClr val="283241"/>
      </a:dk1>
      <a:lt1>
        <a:srgbClr val="FFFFFF"/>
      </a:lt1>
      <a:dk2>
        <a:srgbClr val="3C5980"/>
      </a:dk2>
      <a:lt2>
        <a:srgbClr val="EDEDED"/>
      </a:lt2>
      <a:accent1>
        <a:srgbClr val="EE6C4D"/>
      </a:accent1>
      <a:accent2>
        <a:srgbClr val="98C1D9"/>
      </a:accent2>
      <a:accent3>
        <a:srgbClr val="757575"/>
      </a:accent3>
      <a:accent4>
        <a:srgbClr val="BDBDBD"/>
      </a:accent4>
      <a:accent5>
        <a:srgbClr val="BDBDBD"/>
      </a:accent5>
      <a:accent6>
        <a:srgbClr val="70AD47"/>
      </a:accent6>
      <a:hlink>
        <a:srgbClr val="757575"/>
      </a:hlink>
      <a:folHlink>
        <a:srgbClr val="BDBDB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18020</TotalTime>
  <Words>474</Words>
  <Application>Microsoft Macintosh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Klein</dc:creator>
  <cp:lastModifiedBy>Julia Klein</cp:lastModifiedBy>
  <cp:revision>289</cp:revision>
  <dcterms:created xsi:type="dcterms:W3CDTF">2023-03-29T15:27:00Z</dcterms:created>
  <dcterms:modified xsi:type="dcterms:W3CDTF">2024-06-04T20:40:36Z</dcterms:modified>
</cp:coreProperties>
</file>