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30240288" cy="42767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0" userDrawn="1">
          <p15:clr>
            <a:srgbClr val="A4A3A4"/>
          </p15:clr>
        </p15:guide>
        <p15:guide id="2" pos="95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E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685"/>
    <p:restoredTop sz="97750"/>
  </p:normalViewPr>
  <p:slideViewPr>
    <p:cSldViewPr snapToGrid="0">
      <p:cViewPr>
        <p:scale>
          <a:sx n="67" d="100"/>
          <a:sy n="67" d="100"/>
        </p:scale>
        <p:origin x="520" y="-1200"/>
      </p:cViewPr>
      <p:guideLst>
        <p:guide orient="horz" pos="13470"/>
        <p:guide pos="95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6999180"/>
            <a:ext cx="25704245" cy="14889339"/>
          </a:xfrm>
        </p:spPr>
        <p:txBody>
          <a:bodyPr anchor="b"/>
          <a:lstStyle>
            <a:lvl1pPr algn="ctr">
              <a:defRPr sz="1984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2462709"/>
            <a:ext cx="22680216" cy="10325516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5953"/>
            </a:lvl3pPr>
            <a:lvl4pPr marL="4536018" indent="0" algn="ctr">
              <a:buNone/>
              <a:defRPr sz="5291"/>
            </a:lvl4pPr>
            <a:lvl5pPr marL="6048024" indent="0" algn="ctr">
              <a:buNone/>
              <a:defRPr sz="5291"/>
            </a:lvl5pPr>
            <a:lvl6pPr marL="7560031" indent="0" algn="ctr">
              <a:buNone/>
              <a:defRPr sz="5291"/>
            </a:lvl6pPr>
            <a:lvl7pPr marL="9072037" indent="0" algn="ctr">
              <a:buNone/>
              <a:defRPr sz="5291"/>
            </a:lvl7pPr>
            <a:lvl8pPr marL="10584043" indent="0" algn="ctr">
              <a:buNone/>
              <a:defRPr sz="5291"/>
            </a:lvl8pPr>
            <a:lvl9pPr marL="12096049" indent="0" algn="ctr">
              <a:buNone/>
              <a:defRPr sz="529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01.10.24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652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01.10.24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509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2276960"/>
            <a:ext cx="6520562" cy="362432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2276960"/>
            <a:ext cx="19183683" cy="362432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01.10.24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27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01.10.24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830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10662125"/>
            <a:ext cx="26082248" cy="17789985"/>
          </a:xfrm>
        </p:spPr>
        <p:txBody>
          <a:bodyPr anchor="b"/>
          <a:lstStyle>
            <a:lvl1pPr>
              <a:defRPr sz="1984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28620410"/>
            <a:ext cx="26082248" cy="9355333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/>
                </a:solidFill>
              </a:defRPr>
            </a:lvl1pPr>
            <a:lvl2pPr marL="1512006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4012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3pPr>
            <a:lvl4pPr marL="453601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802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60031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2037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404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604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01.10.24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681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11384800"/>
            <a:ext cx="12852122" cy="2713542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11384800"/>
            <a:ext cx="12852122" cy="2713542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01.10.24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098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276970"/>
            <a:ext cx="26082248" cy="826635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10483919"/>
            <a:ext cx="12793057" cy="5138007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15621926"/>
            <a:ext cx="12793057" cy="22977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10483919"/>
            <a:ext cx="12856061" cy="5138007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15621926"/>
            <a:ext cx="12856061" cy="22977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01.10.24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610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01.10.24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114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01.10.24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503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1150"/>
            <a:ext cx="9753280" cy="9979025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6157701"/>
            <a:ext cx="15309146" cy="30392467"/>
          </a:xfrm>
        </p:spPr>
        <p:txBody>
          <a:bodyPr/>
          <a:lstStyle>
            <a:lvl1pPr>
              <a:defRPr sz="10583"/>
            </a:lvl1pPr>
            <a:lvl2pPr>
              <a:defRPr sz="9260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30175"/>
            <a:ext cx="9753280" cy="23769486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01.10.24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361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1150"/>
            <a:ext cx="9753280" cy="9979025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6157701"/>
            <a:ext cx="15309146" cy="30392467"/>
          </a:xfrm>
        </p:spPr>
        <p:txBody>
          <a:bodyPr anchor="t"/>
          <a:lstStyle>
            <a:lvl1pPr marL="0" indent="0">
              <a:buNone/>
              <a:defRPr sz="10583"/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30175"/>
            <a:ext cx="9753280" cy="23769486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01.10.24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084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2276970"/>
            <a:ext cx="26082248" cy="8266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11384800"/>
            <a:ext cx="26082248" cy="2713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39638914"/>
            <a:ext cx="6804065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CB415-35DA-084B-8117-83F5D9237241}" type="datetimeFigureOut">
              <a:rPr lang="en-DE" smtClean="0"/>
              <a:t>01.10.24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39638914"/>
            <a:ext cx="10206097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39638914"/>
            <a:ext cx="6804065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54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4012" rtl="0" eaLnBrk="1" latinLnBrk="0" hangingPunct="1">
        <a:lnSpc>
          <a:spcPct val="90000"/>
        </a:lnSpc>
        <a:spcBef>
          <a:spcPct val="0"/>
        </a:spcBef>
        <a:buNone/>
        <a:defRPr sz="14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03" indent="-756003" algn="l" defTabSz="3024012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60" kern="1200">
          <a:solidFill>
            <a:schemeClr val="tx1"/>
          </a:solidFill>
          <a:latin typeface="+mn-lt"/>
          <a:ea typeface="+mn-ea"/>
          <a:cs typeface="+mn-cs"/>
        </a:defRPr>
      </a:lvl1pPr>
      <a:lvl2pPr marL="2268009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80015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2021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804028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8316034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040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046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052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5C953B-E113-D31A-2F60-40A1A7E90568}"/>
              </a:ext>
            </a:extLst>
          </p:cNvPr>
          <p:cNvSpPr/>
          <p:nvPr/>
        </p:nvSpPr>
        <p:spPr>
          <a:xfrm>
            <a:off x="4853961" y="165487"/>
            <a:ext cx="20532367" cy="3215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8F667-4E39-A934-ECA9-41D178A4EBAD}"/>
              </a:ext>
            </a:extLst>
          </p:cNvPr>
          <p:cNvSpPr txBox="1"/>
          <p:nvPr/>
        </p:nvSpPr>
        <p:spPr>
          <a:xfrm>
            <a:off x="4853961" y="369444"/>
            <a:ext cx="205323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0" dirty="0">
                <a:solidFill>
                  <a:schemeClr val="bg1"/>
                </a:solidFill>
              </a:rPr>
              <a:t>Exploring Consensus Robustness in Swarms </a:t>
            </a:r>
          </a:p>
          <a:p>
            <a:pPr algn="ctr"/>
            <a:r>
              <a:rPr lang="en-GB" sz="9000" dirty="0">
                <a:solidFill>
                  <a:schemeClr val="bg1"/>
                </a:solidFill>
              </a:rPr>
              <a:t>with Disruptive Individuals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6D2D115-8276-11CE-0B89-CF7F5A51E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63" r="7418" b="30791"/>
          <a:stretch/>
        </p:blipFill>
        <p:spPr>
          <a:xfrm>
            <a:off x="25530587" y="560782"/>
            <a:ext cx="4479775" cy="1036007"/>
          </a:xfrm>
          <a:prstGeom prst="rect">
            <a:avLst/>
          </a:prstGeom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D321710-27AD-3D2A-4B55-C73E049EA49D}"/>
              </a:ext>
            </a:extLst>
          </p:cNvPr>
          <p:cNvGrpSpPr/>
          <p:nvPr/>
        </p:nvGrpSpPr>
        <p:grpSpPr>
          <a:xfrm>
            <a:off x="612213" y="151138"/>
            <a:ext cx="3848669" cy="1993956"/>
            <a:chOff x="33524934" y="1440621"/>
            <a:chExt cx="3848669" cy="19939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F6CDE6-9418-4809-EAD9-DD619B43790C}"/>
                </a:ext>
              </a:extLst>
            </p:cNvPr>
            <p:cNvSpPr/>
            <p:nvPr/>
          </p:nvSpPr>
          <p:spPr>
            <a:xfrm>
              <a:off x="33524934" y="1440621"/>
              <a:ext cx="3848669" cy="1993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x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9054392-68BA-FFBD-63F7-66D7EC96A0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818" t="19862" r="15831" b="31697"/>
            <a:stretch/>
          </p:blipFill>
          <p:spPr>
            <a:xfrm>
              <a:off x="33524934" y="1668576"/>
              <a:ext cx="3848669" cy="149629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39" name="TextBox 1138">
            <a:extLst>
              <a:ext uri="{FF2B5EF4-FFF2-40B4-BE49-F238E27FC236}">
                <a16:creationId xmlns:a16="http://schemas.microsoft.com/office/drawing/2014/main" id="{8D827061-E522-08F7-9ABF-6F96FE85D993}"/>
              </a:ext>
            </a:extLst>
          </p:cNvPr>
          <p:cNvSpPr txBox="1"/>
          <p:nvPr/>
        </p:nvSpPr>
        <p:spPr>
          <a:xfrm>
            <a:off x="198144" y="3429210"/>
            <a:ext cx="29844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5400" b="0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Julia Klein</a:t>
            </a:r>
            <a:r>
              <a:rPr kumimoji="0" lang="en-DE" sz="54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1,2</a:t>
            </a:r>
            <a:r>
              <a:rPr kumimoji="0" lang="en-DE" sz="5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Alberto d’Onofrio</a:t>
            </a:r>
            <a:r>
              <a:rPr kumimoji="0" lang="en-DE" sz="54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n-DE" sz="5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Tatjana Petrov</a:t>
            </a:r>
            <a:r>
              <a:rPr kumimoji="0" lang="en-DE" sz="54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2,3,4</a:t>
            </a:r>
            <a:endParaRPr kumimoji="0" lang="en-DE" sz="3200" b="0" i="0" u="none" strike="noStrike" kern="1200" cap="none" spc="0" normalizeH="0" baseline="3000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32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DE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of Konstanz   </a:t>
            </a:r>
            <a:r>
              <a:rPr kumimoji="0" lang="en-DE" sz="32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DE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Centre for the Advanced Study of Collective Behaviour, University of Konstanz  </a:t>
            </a:r>
            <a:r>
              <a:rPr kumimoji="0" lang="en-DE" sz="32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</a:t>
            </a:r>
            <a:r>
              <a:rPr kumimoji="0" lang="en-DE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of Trieste   </a:t>
            </a:r>
            <a:r>
              <a:rPr kumimoji="0" lang="en-DE" sz="32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kumimoji="0" lang="en-DE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 Planck Institute of Animal Behaviour, Radolfzell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  <a:r>
              <a:rPr kumimoji="0" lang="en-DE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ulia.klein@uni-konstanz.de </a:t>
            </a:r>
          </a:p>
          <a:p>
            <a:endParaRPr lang="en-GB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FB7B4DD-D32B-803C-0422-D567E4EFF1C2}"/>
              </a:ext>
            </a:extLst>
          </p:cNvPr>
          <p:cNvGrpSpPr/>
          <p:nvPr/>
        </p:nvGrpSpPr>
        <p:grpSpPr>
          <a:xfrm>
            <a:off x="977390" y="4667569"/>
            <a:ext cx="13593183" cy="8386364"/>
            <a:chOff x="1196849" y="4667569"/>
            <a:chExt cx="13593183" cy="8386364"/>
          </a:xfrm>
        </p:grpSpPr>
        <p:pic>
          <p:nvPicPr>
            <p:cNvPr id="1054" name="Graphic 1053" descr="Envelope outline">
              <a:extLst>
                <a:ext uri="{FF2B5EF4-FFF2-40B4-BE49-F238E27FC236}">
                  <a16:creationId xmlns:a16="http://schemas.microsoft.com/office/drawing/2014/main" id="{445CA19F-343D-39BC-1400-26B452420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562523" y="4667569"/>
              <a:ext cx="504852" cy="504852"/>
            </a:xfrm>
            <a:prstGeom prst="rect">
              <a:avLst/>
            </a:prstGeom>
          </p:spPr>
        </p:pic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27433B32-B02A-50EB-E569-F55A4A80457D}"/>
                </a:ext>
              </a:extLst>
            </p:cNvPr>
            <p:cNvSpPr/>
            <p:nvPr/>
          </p:nvSpPr>
          <p:spPr>
            <a:xfrm>
              <a:off x="1198789" y="5851423"/>
              <a:ext cx="13564800" cy="720251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8E55AEA7-CC69-BB28-CE6A-73D50874BE40}"/>
                </a:ext>
              </a:extLst>
            </p:cNvPr>
            <p:cNvSpPr txBox="1"/>
            <p:nvPr/>
          </p:nvSpPr>
          <p:spPr>
            <a:xfrm>
              <a:off x="1257276" y="7421957"/>
              <a:ext cx="13532756" cy="5509200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DE" sz="3200" dirty="0"/>
                <a:t>Consensus in collective systems essential for coordinated behaviour</a:t>
              </a:r>
            </a:p>
            <a:p>
              <a:pPr marL="285750" indent="-2857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DE" sz="3200" dirty="0"/>
                <a:t>Strongly opinionated minorities can disrupt opinion dynamics </a:t>
              </a:r>
            </a:p>
            <a:p>
              <a:pPr>
                <a:buClr>
                  <a:schemeClr val="accent1"/>
                </a:buClr>
              </a:pPr>
              <a:endParaRPr lang="en-DE" sz="3200" dirty="0"/>
            </a:p>
            <a:p>
              <a:pPr marL="285750" indent="-2857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DE" sz="3200" b="1" u="sng" dirty="0"/>
                <a:t>Approach</a:t>
              </a:r>
              <a:r>
                <a:rPr lang="en-DE" sz="3200" dirty="0"/>
                <a:t>: investigate robustness of consensus-reaching among stubborn individuals (</a:t>
              </a:r>
              <a:r>
                <a:rPr lang="en-DE" sz="3200" b="1" dirty="0"/>
                <a:t>zealots</a:t>
              </a:r>
              <a:r>
                <a:rPr lang="en-DE" sz="3200" dirty="0"/>
                <a:t>) and </a:t>
              </a:r>
              <a:r>
                <a:rPr lang="en-DE" sz="3200" b="1" dirty="0"/>
                <a:t>contrarians</a:t>
              </a:r>
              <a:r>
                <a:rPr lang="en-DE" sz="3200" dirty="0"/>
                <a:t> </a:t>
              </a:r>
            </a:p>
            <a:p>
              <a:pPr marL="742950" lvl="1" indent="-2857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DE" sz="3200" dirty="0"/>
                <a:t>Statistical model checking to formally quantify </a:t>
              </a:r>
              <a:r>
                <a:rPr lang="en-DE" sz="3200" b="1" dirty="0"/>
                <a:t>robustness</a:t>
              </a:r>
              <a:r>
                <a:rPr lang="en-DE" sz="3200" dirty="0"/>
                <a:t> under perturbations of the amount of disruptive individuals</a:t>
              </a:r>
            </a:p>
            <a:p>
              <a:pPr marL="742950" lvl="1" indent="-2857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dirty="0"/>
                <a:t>I</a:t>
              </a:r>
              <a:r>
                <a:rPr lang="en-DE" sz="3200" dirty="0"/>
                <a:t>nvestigate robustness landscape for combinations of different disruptive agents </a:t>
              </a:r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dirty="0"/>
                <a:t>Goal: g</a:t>
              </a:r>
              <a:r>
                <a:rPr lang="en-DE" sz="3200" dirty="0"/>
                <a:t>uide design and control of swarm robotics systems with focus on resilience to disruptive agents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E505AD-9218-6028-53AA-D3E803CAB1EB}"/>
                </a:ext>
              </a:extLst>
            </p:cNvPr>
            <p:cNvSpPr txBox="1"/>
            <p:nvPr/>
          </p:nvSpPr>
          <p:spPr>
            <a:xfrm>
              <a:off x="1196849" y="6098333"/>
              <a:ext cx="13564800" cy="1015663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DE" sz="6000" dirty="0">
                  <a:solidFill>
                    <a:schemeClr val="bg1"/>
                  </a:solidFill>
                </a:rPr>
                <a:t>Motivation</a:t>
              </a:r>
            </a:p>
          </p:txBody>
        </p:sp>
      </p:grp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CB6D9A61-B075-E80A-4D95-33AC7CBC463B}"/>
              </a:ext>
            </a:extLst>
          </p:cNvPr>
          <p:cNvGrpSpPr/>
          <p:nvPr/>
        </p:nvGrpSpPr>
        <p:grpSpPr>
          <a:xfrm>
            <a:off x="977390" y="13531369"/>
            <a:ext cx="13591244" cy="10588078"/>
            <a:chOff x="1194166" y="14403137"/>
            <a:chExt cx="12155980" cy="10588078"/>
          </a:xfrm>
        </p:grpSpPr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2EDFAAAC-BA75-3774-66CB-C42A1C6B549D}"/>
                </a:ext>
              </a:extLst>
            </p:cNvPr>
            <p:cNvSpPr/>
            <p:nvPr/>
          </p:nvSpPr>
          <p:spPr>
            <a:xfrm>
              <a:off x="1194166" y="14403137"/>
              <a:ext cx="12130832" cy="1058807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DED36AB-CBE7-E4ED-D52E-6E079D5E995F}"/>
                </a:ext>
              </a:extLst>
            </p:cNvPr>
            <p:cNvSpPr txBox="1"/>
            <p:nvPr/>
          </p:nvSpPr>
          <p:spPr>
            <a:xfrm>
              <a:off x="1209234" y="15908306"/>
              <a:ext cx="12140912" cy="6001643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dirty="0"/>
                <a:t>Underlying model of decision-making: </a:t>
              </a:r>
              <a:r>
                <a:rPr lang="en-GB" sz="3200" b="1" dirty="0"/>
                <a:t>cross-inhibition model </a:t>
              </a:r>
              <a:r>
                <a:rPr lang="en-GB" sz="3200" dirty="0"/>
                <a:t>with ‘undecided’ state between switching opinion (2a), including</a:t>
              </a:r>
            </a:p>
            <a:p>
              <a:pPr marL="914400" lvl="1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b="1" dirty="0"/>
                <a:t>zealots</a:t>
              </a:r>
              <a:r>
                <a:rPr lang="en-GB" sz="3200" dirty="0"/>
                <a:t>: never change their own opinion (2b)</a:t>
              </a:r>
            </a:p>
            <a:p>
              <a:pPr marL="914400" lvl="1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b="1" dirty="0"/>
                <a:t>contrarians</a:t>
              </a:r>
              <a:r>
                <a:rPr lang="en-GB" sz="3200" dirty="0"/>
                <a:t>: counter opinion of individual they interact with (2c)</a:t>
              </a:r>
            </a:p>
            <a:p>
              <a:pPr marL="914400" lvl="1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dirty="0"/>
                <a:t>both zealots and contrarians (2d)</a:t>
              </a:r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u="sng" dirty="0"/>
                <a:t>Scenario</a:t>
              </a:r>
              <a:r>
                <a:rPr lang="en-GB" sz="3200" dirty="0"/>
                <a:t>:</a:t>
              </a:r>
            </a:p>
            <a:p>
              <a:pPr marL="914400" lvl="1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dirty="0"/>
                <a:t>2 equivalent options X and Y</a:t>
              </a:r>
            </a:p>
            <a:p>
              <a:pPr marL="914400" lvl="1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dirty="0"/>
                <a:t>Group of N=100 individuals</a:t>
              </a:r>
            </a:p>
            <a:p>
              <a:pPr marL="914400" lvl="1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dirty="0"/>
                <a:t>Initial state: equally split between X and Y, varying amount of disruptive individuals</a:t>
              </a:r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dirty="0"/>
                <a:t>Observation of 3 different group dynamics:</a:t>
              </a:r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DA7F29-8207-03EB-2FF0-B38A7C6C8B9D}"/>
                </a:ext>
              </a:extLst>
            </p:cNvPr>
            <p:cNvSpPr txBox="1"/>
            <p:nvPr/>
          </p:nvSpPr>
          <p:spPr>
            <a:xfrm>
              <a:off x="1194166" y="14640113"/>
              <a:ext cx="12130833" cy="101566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6000" dirty="0">
                  <a:solidFill>
                    <a:schemeClr val="bg1"/>
                  </a:solidFill>
                </a:rPr>
                <a:t>Background</a:t>
              </a:r>
            </a:p>
          </p:txBody>
        </p: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001633D6-BB88-105C-F763-DE75AFAAAEFC}"/>
              </a:ext>
            </a:extLst>
          </p:cNvPr>
          <p:cNvGrpSpPr/>
          <p:nvPr/>
        </p:nvGrpSpPr>
        <p:grpSpPr>
          <a:xfrm>
            <a:off x="15702914" y="17785304"/>
            <a:ext cx="13564800" cy="15937320"/>
            <a:chOff x="1266300" y="23019027"/>
            <a:chExt cx="12159556" cy="14163338"/>
          </a:xfrm>
        </p:grpSpPr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1B66520C-7E41-68B4-3DD8-18AC3115020E}"/>
                </a:ext>
              </a:extLst>
            </p:cNvPr>
            <p:cNvSpPr/>
            <p:nvPr/>
          </p:nvSpPr>
          <p:spPr>
            <a:xfrm>
              <a:off x="1266300" y="23019027"/>
              <a:ext cx="12159556" cy="14163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59C2A9-29B1-F196-ED65-AC61A069AB92}"/>
                </a:ext>
              </a:extLst>
            </p:cNvPr>
            <p:cNvSpPr txBox="1"/>
            <p:nvPr/>
          </p:nvSpPr>
          <p:spPr>
            <a:xfrm>
              <a:off x="1266300" y="23255077"/>
              <a:ext cx="12159556" cy="9026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6000" dirty="0">
                  <a:solidFill>
                    <a:schemeClr val="bg1"/>
                  </a:solidFill>
                </a:rPr>
                <a:t>Results</a:t>
              </a: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55D39FB3-0EAE-715B-91FD-BCD11CB041DD}"/>
                </a:ext>
              </a:extLst>
            </p:cNvPr>
            <p:cNvSpPr txBox="1"/>
            <p:nvPr/>
          </p:nvSpPr>
          <p:spPr>
            <a:xfrm>
              <a:off x="1268321" y="24409076"/>
              <a:ext cx="12105684" cy="12773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dirty="0"/>
                <a:t>Robustness of reaching a stable consensus (1a)</a:t>
              </a:r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dirty="0"/>
                <a:t>Robustness of switching consensus (1b)</a:t>
              </a:r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>
                <a:buClr>
                  <a:schemeClr val="accent1"/>
                </a:buClr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dirty="0"/>
                <a:t>Expected times</a:t>
              </a:r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</p:txBody>
        </p:sp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DCCD460D-DBBC-EF5F-9234-5DCC1C2729EB}"/>
              </a:ext>
            </a:extLst>
          </p:cNvPr>
          <p:cNvGrpSpPr/>
          <p:nvPr/>
        </p:nvGrpSpPr>
        <p:grpSpPr>
          <a:xfrm>
            <a:off x="1170659" y="39990541"/>
            <a:ext cx="13599372" cy="2900611"/>
            <a:chOff x="1253073" y="37692339"/>
            <a:chExt cx="12130832" cy="2900611"/>
          </a:xfrm>
        </p:grpSpPr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F3C53301-D141-F980-74D5-8D59DE26E1C1}"/>
                </a:ext>
              </a:extLst>
            </p:cNvPr>
            <p:cNvSpPr/>
            <p:nvPr/>
          </p:nvSpPr>
          <p:spPr>
            <a:xfrm>
              <a:off x="1268860" y="37692339"/>
              <a:ext cx="12099994" cy="231364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85D788-990D-0EF7-DD65-C09B7D5DFB3E}"/>
                </a:ext>
              </a:extLst>
            </p:cNvPr>
            <p:cNvSpPr txBox="1"/>
            <p:nvPr/>
          </p:nvSpPr>
          <p:spPr>
            <a:xfrm>
              <a:off x="1268860" y="37929600"/>
              <a:ext cx="12099993" cy="101566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6000" dirty="0">
                  <a:solidFill>
                    <a:schemeClr val="bg1"/>
                  </a:solidFill>
                </a:rPr>
                <a:t>References</a:t>
              </a: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1C6AF7A0-052E-C543-9D96-4F68078AEB96}"/>
                </a:ext>
              </a:extLst>
            </p:cNvPr>
            <p:cNvSpPr txBox="1"/>
            <p:nvPr/>
          </p:nvSpPr>
          <p:spPr>
            <a:xfrm>
              <a:off x="1253073" y="39146400"/>
              <a:ext cx="1213083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[1] Reina, A., Zakir, R., De Masi, G., Ferrante, E.: Cross-inhibition leads to group consensus despite the presence of strongly opinionated minorities and asocial behaviour. Communications Physics 6(1), 236 (2023)</a:t>
              </a:r>
            </a:p>
            <a:p>
              <a:endParaRPr lang="en-DE" sz="2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75" name="TextBox 1074">
            <a:extLst>
              <a:ext uri="{FF2B5EF4-FFF2-40B4-BE49-F238E27FC236}">
                <a16:creationId xmlns:a16="http://schemas.microsoft.com/office/drawing/2014/main" id="{DCDF9BBA-CE4C-C776-6C61-5D38C77A55E9}"/>
              </a:ext>
            </a:extLst>
          </p:cNvPr>
          <p:cNvSpPr txBox="1"/>
          <p:nvPr/>
        </p:nvSpPr>
        <p:spPr>
          <a:xfrm>
            <a:off x="15120144" y="41591009"/>
            <a:ext cx="1546528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2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work was funded by the Deutsche </a:t>
            </a:r>
            <a:r>
              <a:rPr lang="en-GB" sz="22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Forschungsgemeinschaft</a:t>
            </a:r>
            <a:r>
              <a:rPr lang="en-GB" sz="22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(DFG, German Research Foundation) under Germany’s Excellence Strategy – EXC 2117 – 422037984.</a:t>
            </a:r>
            <a:endParaRPr lang="en-DE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0F903C37-0D96-81E6-02D9-4CC7A6DC4D91}"/>
              </a:ext>
            </a:extLst>
          </p:cNvPr>
          <p:cNvCxnSpPr>
            <a:cxnSpLocks/>
          </p:cNvCxnSpPr>
          <p:nvPr/>
        </p:nvCxnSpPr>
        <p:spPr>
          <a:xfrm flipV="1">
            <a:off x="15102150" y="41531375"/>
            <a:ext cx="14692049" cy="4681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9F45A5A-E5C9-E23A-4EC0-BAFC826F7FD2}"/>
              </a:ext>
            </a:extLst>
          </p:cNvPr>
          <p:cNvGrpSpPr/>
          <p:nvPr/>
        </p:nvGrpSpPr>
        <p:grpSpPr>
          <a:xfrm>
            <a:off x="975089" y="24596598"/>
            <a:ext cx="13564800" cy="14916792"/>
            <a:chOff x="1143188" y="22312352"/>
            <a:chExt cx="13564800" cy="14916792"/>
          </a:xfrm>
        </p:grpSpPr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E8ED6706-E7A9-9833-6F02-B6CDB7BD5862}"/>
                </a:ext>
              </a:extLst>
            </p:cNvPr>
            <p:cNvSpPr/>
            <p:nvPr/>
          </p:nvSpPr>
          <p:spPr>
            <a:xfrm>
              <a:off x="1143188" y="22312352"/>
              <a:ext cx="13564800" cy="149167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E857AC1-201B-48CA-3A33-CD1239054109}"/>
                </a:ext>
              </a:extLst>
            </p:cNvPr>
            <p:cNvSpPr txBox="1"/>
            <p:nvPr/>
          </p:nvSpPr>
          <p:spPr>
            <a:xfrm>
              <a:off x="1143188" y="22587063"/>
              <a:ext cx="13564800" cy="101566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6000" dirty="0">
                  <a:solidFill>
                    <a:schemeClr val="bg1"/>
                  </a:solidFill>
                </a:rPr>
                <a:t>Models</a:t>
              </a: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38D89B97-F460-9684-5DFF-6AC4DC16BBBF}"/>
              </a:ext>
            </a:extLst>
          </p:cNvPr>
          <p:cNvGrpSpPr/>
          <p:nvPr/>
        </p:nvGrpSpPr>
        <p:grpSpPr>
          <a:xfrm>
            <a:off x="15702914" y="5851423"/>
            <a:ext cx="13564800" cy="11256430"/>
            <a:chOff x="1180939" y="22304085"/>
            <a:chExt cx="12159556" cy="11256430"/>
          </a:xfrm>
        </p:grpSpPr>
        <p:grpSp>
          <p:nvGrpSpPr>
            <p:cNvPr id="1148" name="Group 1147">
              <a:extLst>
                <a:ext uri="{FF2B5EF4-FFF2-40B4-BE49-F238E27FC236}">
                  <a16:creationId xmlns:a16="http://schemas.microsoft.com/office/drawing/2014/main" id="{77CC41CF-A398-7DB0-BC13-197AC43C3910}"/>
                </a:ext>
              </a:extLst>
            </p:cNvPr>
            <p:cNvGrpSpPr/>
            <p:nvPr/>
          </p:nvGrpSpPr>
          <p:grpSpPr>
            <a:xfrm>
              <a:off x="1180939" y="22304085"/>
              <a:ext cx="12159556" cy="11256430"/>
              <a:chOff x="1253073" y="23019028"/>
              <a:chExt cx="12159556" cy="10003477"/>
            </a:xfrm>
          </p:grpSpPr>
          <p:sp>
            <p:nvSpPr>
              <p:cNvPr id="1151" name="Rectangle 1150">
                <a:extLst>
                  <a:ext uri="{FF2B5EF4-FFF2-40B4-BE49-F238E27FC236}">
                    <a16:creationId xmlns:a16="http://schemas.microsoft.com/office/drawing/2014/main" id="{0680834B-EFE0-C479-28CA-63A597D44DF0}"/>
                  </a:ext>
                </a:extLst>
              </p:cNvPr>
              <p:cNvSpPr/>
              <p:nvPr/>
            </p:nvSpPr>
            <p:spPr>
              <a:xfrm>
                <a:off x="1253073" y="23019028"/>
                <a:ext cx="12159556" cy="1000347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152" name="TextBox 1151">
                <a:extLst>
                  <a:ext uri="{FF2B5EF4-FFF2-40B4-BE49-F238E27FC236}">
                    <a16:creationId xmlns:a16="http://schemas.microsoft.com/office/drawing/2014/main" id="{8D118998-D468-E3FC-F406-A8602B243989}"/>
                  </a:ext>
                </a:extLst>
              </p:cNvPr>
              <p:cNvSpPr txBox="1"/>
              <p:nvPr/>
            </p:nvSpPr>
            <p:spPr>
              <a:xfrm>
                <a:off x="1253073" y="23255077"/>
                <a:ext cx="12159556" cy="9026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6000" dirty="0">
                    <a:solidFill>
                      <a:schemeClr val="bg1"/>
                    </a:solidFill>
                  </a:rPr>
                  <a:t>Analysis</a:t>
                </a:r>
              </a:p>
            </p:txBody>
          </p:sp>
          <p:sp>
            <p:nvSpPr>
              <p:cNvPr id="1153" name="TextBox 1152">
                <a:extLst>
                  <a:ext uri="{FF2B5EF4-FFF2-40B4-BE49-F238E27FC236}">
                    <a16:creationId xmlns:a16="http://schemas.microsoft.com/office/drawing/2014/main" id="{448DB25D-6EA5-67EE-06F2-AD881A66A1CC}"/>
                  </a:ext>
                </a:extLst>
              </p:cNvPr>
              <p:cNvSpPr txBox="1"/>
              <p:nvPr/>
            </p:nvSpPr>
            <p:spPr>
              <a:xfrm>
                <a:off x="1268321" y="24409076"/>
                <a:ext cx="12105684" cy="8397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Clr>
                    <a:schemeClr val="accent1"/>
                  </a:buClr>
                  <a:buFont typeface="+mj-lt"/>
                  <a:buAutoNum type="arabicPeriod"/>
                </a:pPr>
                <a:r>
                  <a:rPr lang="en-GB" sz="3200" dirty="0"/>
                  <a:t>Formally describe observed scenarios in </a:t>
                </a:r>
                <a:r>
                  <a:rPr lang="en-GB" sz="3200" b="1" dirty="0"/>
                  <a:t>Bounded Linear Temporal Logic</a:t>
                </a:r>
              </a:p>
              <a:p>
                <a:pPr marL="914400" lvl="1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GB" sz="3200" dirty="0"/>
                  <a:t>Definition of </a:t>
                </a:r>
                <a:r>
                  <a:rPr lang="en-GB" sz="3200" u="sng" dirty="0"/>
                  <a:t>consensus</a:t>
                </a:r>
                <a:r>
                  <a:rPr lang="en-GB" sz="3200" dirty="0"/>
                  <a:t> with five parameters: at least </a:t>
                </a:r>
                <a:r>
                  <a:rPr lang="en-GB" sz="3200" i="1" dirty="0"/>
                  <a:t>majority m%</a:t>
                </a:r>
                <a:r>
                  <a:rPr lang="en-GB" sz="3200" dirty="0"/>
                  <a:t> of population commits to same decision, </a:t>
                </a:r>
                <a:r>
                  <a:rPr lang="en-GB" sz="3200" i="1" dirty="0"/>
                  <a:t>difference</a:t>
                </a:r>
                <a:r>
                  <a:rPr lang="en-GB" sz="3200" dirty="0"/>
                  <a:t> of at least </a:t>
                </a:r>
                <a:r>
                  <a:rPr lang="en-GB" sz="3200" i="1" dirty="0"/>
                  <a:t>d </a:t>
                </a:r>
                <a:r>
                  <a:rPr lang="en-GB" sz="3200" dirty="0"/>
                  <a:t>between both groups, consensus is reached within </a:t>
                </a:r>
                <a:r>
                  <a:rPr lang="en-GB" sz="3200" i="1" dirty="0"/>
                  <a:t>reaching time t</a:t>
                </a:r>
                <a:r>
                  <a:rPr lang="en-GB" sz="3200" dirty="0"/>
                  <a:t>, consensus is maintained for at least </a:t>
                </a:r>
                <a:r>
                  <a:rPr lang="en-GB" sz="3200" i="1" dirty="0"/>
                  <a:t>holding time h</a:t>
                </a:r>
                <a:r>
                  <a:rPr lang="en-GB" sz="3200" dirty="0"/>
                  <a:t>, switch to other opinion happens within </a:t>
                </a:r>
                <a:r>
                  <a:rPr lang="en-GB" sz="3200" i="1" dirty="0"/>
                  <a:t>switching time s</a:t>
                </a:r>
              </a:p>
              <a:p>
                <a:pPr marL="914400" lvl="1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GB" sz="3200" u="sng" dirty="0"/>
                  <a:t>Baseline</a:t>
                </a:r>
                <a:r>
                  <a:rPr lang="en-GB" sz="3200" dirty="0"/>
                  <a:t>: m=50, d=10, t=35, h=40, s=10</a:t>
                </a:r>
              </a:p>
              <a:p>
                <a:pPr marL="914400" lvl="1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GB" sz="3200" b="1" dirty="0"/>
                  <a:t>Stable consensus </a:t>
                </a:r>
                <a:r>
                  <a:rPr lang="en-GB" sz="3200" dirty="0"/>
                  <a:t>(1a) in BLTL: </a:t>
                </a:r>
              </a:p>
              <a:p>
                <a:pPr marL="914400" lvl="1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GB" sz="3200" dirty="0"/>
              </a:p>
              <a:p>
                <a:pPr marL="914400" lvl="1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GB" sz="3200" dirty="0"/>
              </a:p>
              <a:p>
                <a:pPr marL="914400" lvl="1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GB" sz="3200" dirty="0"/>
              </a:p>
              <a:p>
                <a:pPr marL="914400" lvl="1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GB" sz="3200" b="1" dirty="0"/>
                  <a:t>Switching consensus </a:t>
                </a:r>
                <a:r>
                  <a:rPr lang="en-GB" sz="3200" dirty="0"/>
                  <a:t>(1b) in BLTL:</a:t>
                </a:r>
              </a:p>
              <a:p>
                <a:pPr marL="457200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GB" sz="3200" dirty="0"/>
              </a:p>
              <a:p>
                <a:pPr marL="457200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GB" sz="3200" dirty="0"/>
              </a:p>
              <a:p>
                <a:pPr marL="457200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GB" sz="3200" dirty="0"/>
              </a:p>
              <a:p>
                <a:pPr marL="457200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GB" sz="3200" dirty="0"/>
              </a:p>
              <a:p>
                <a:pPr marL="457200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GB" sz="3200" dirty="0"/>
              </a:p>
              <a:p>
                <a:pPr marL="514350" indent="-514350">
                  <a:buClr>
                    <a:schemeClr val="accent1"/>
                  </a:buClr>
                  <a:buFont typeface="+mj-lt"/>
                  <a:buAutoNum type="arabicPeriod" startAt="2"/>
                </a:pPr>
                <a:r>
                  <a:rPr lang="en-GB" sz="3200" b="1" dirty="0"/>
                  <a:t>Statistical model checking </a:t>
                </a:r>
                <a:r>
                  <a:rPr lang="en-GB" sz="3200" dirty="0"/>
                  <a:t>to estimate satisfaction probability and explore robustness of scenarios</a:t>
                </a:r>
              </a:p>
            </p:txBody>
          </p:sp>
        </p:grpSp>
        <p:pic>
          <p:nvPicPr>
            <p:cNvPr id="1149" name="Picture 1148">
              <a:extLst>
                <a:ext uri="{FF2B5EF4-FFF2-40B4-BE49-F238E27FC236}">
                  <a16:creationId xmlns:a16="http://schemas.microsoft.com/office/drawing/2014/main" id="{C7BE692D-BB98-C608-C874-A5A9E0AC4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60155" y="28060457"/>
              <a:ext cx="7772400" cy="734651"/>
            </a:xfrm>
            <a:prstGeom prst="rect">
              <a:avLst/>
            </a:prstGeom>
            <a:ln w="12700">
              <a:solidFill>
                <a:schemeClr val="tx2">
                  <a:alpha val="75000"/>
                </a:schemeClr>
              </a:solidFill>
            </a:ln>
          </p:spPr>
        </p:pic>
        <p:pic>
          <p:nvPicPr>
            <p:cNvPr id="1150" name="Picture 1149">
              <a:extLst>
                <a:ext uri="{FF2B5EF4-FFF2-40B4-BE49-F238E27FC236}">
                  <a16:creationId xmlns:a16="http://schemas.microsoft.com/office/drawing/2014/main" id="{A768892C-DFDF-30F1-03CC-8280BB50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4410107" y="29958031"/>
              <a:ext cx="5666558" cy="1676400"/>
            </a:xfrm>
            <a:prstGeom prst="rect">
              <a:avLst/>
            </a:prstGeom>
            <a:ln w="12700">
              <a:solidFill>
                <a:schemeClr val="tx2">
                  <a:alpha val="75000"/>
                </a:schemeClr>
              </a:solidFill>
            </a:ln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50B94C8-5EF8-2C9F-91EF-7C2E0E2EE7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7836" y="26461249"/>
            <a:ext cx="6432467" cy="12948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D8D33F-7F51-CCDA-C599-10BBB1A056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2266" y="28076433"/>
            <a:ext cx="6432467" cy="29656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9F04BE-8CF0-08A1-BFAB-B272D5A2FD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7836" y="31122393"/>
            <a:ext cx="6432467" cy="32997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3B18867-1C9B-0113-82A3-F83B519DA9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92003" y="34703986"/>
            <a:ext cx="6432467" cy="4227050"/>
          </a:xfrm>
          <a:prstGeom prst="rect">
            <a:avLst/>
          </a:prstGeom>
        </p:spPr>
      </p:pic>
      <p:sp>
        <p:nvSpPr>
          <p:cNvPr id="1143" name="TextBox 1142">
            <a:extLst>
              <a:ext uri="{FF2B5EF4-FFF2-40B4-BE49-F238E27FC236}">
                <a16:creationId xmlns:a16="http://schemas.microsoft.com/office/drawing/2014/main" id="{DF7562D4-AC4C-6A03-E5DD-3CA5CC916C25}"/>
              </a:ext>
            </a:extLst>
          </p:cNvPr>
          <p:cNvSpPr txBox="1"/>
          <p:nvPr/>
        </p:nvSpPr>
        <p:spPr>
          <a:xfrm>
            <a:off x="1431193" y="26816284"/>
            <a:ext cx="95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(2a)</a:t>
            </a: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BFFA086D-1FFB-9818-0CA0-562D38CD6E40}"/>
              </a:ext>
            </a:extLst>
          </p:cNvPr>
          <p:cNvSpPr txBox="1"/>
          <p:nvPr/>
        </p:nvSpPr>
        <p:spPr>
          <a:xfrm>
            <a:off x="1431193" y="36303455"/>
            <a:ext cx="95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(2d)</a:t>
            </a:r>
          </a:p>
        </p:txBody>
      </p:sp>
      <p:sp>
        <p:nvSpPr>
          <p:cNvPr id="1145" name="TextBox 1144">
            <a:extLst>
              <a:ext uri="{FF2B5EF4-FFF2-40B4-BE49-F238E27FC236}">
                <a16:creationId xmlns:a16="http://schemas.microsoft.com/office/drawing/2014/main" id="{DF34F49B-3671-B3E2-D28C-02ED8A8EB86F}"/>
              </a:ext>
            </a:extLst>
          </p:cNvPr>
          <p:cNvSpPr txBox="1"/>
          <p:nvPr/>
        </p:nvSpPr>
        <p:spPr>
          <a:xfrm>
            <a:off x="1431193" y="32474347"/>
            <a:ext cx="95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(2c)</a:t>
            </a:r>
          </a:p>
        </p:txBody>
      </p:sp>
      <p:sp>
        <p:nvSpPr>
          <p:cNvPr id="1146" name="TextBox 1145">
            <a:extLst>
              <a:ext uri="{FF2B5EF4-FFF2-40B4-BE49-F238E27FC236}">
                <a16:creationId xmlns:a16="http://schemas.microsoft.com/office/drawing/2014/main" id="{D099A894-EFCC-91F6-1869-C9CAE06B955A}"/>
              </a:ext>
            </a:extLst>
          </p:cNvPr>
          <p:cNvSpPr txBox="1"/>
          <p:nvPr/>
        </p:nvSpPr>
        <p:spPr>
          <a:xfrm>
            <a:off x="1431193" y="29210672"/>
            <a:ext cx="95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(2b)</a:t>
            </a:r>
          </a:p>
        </p:txBody>
      </p:sp>
      <p:pic>
        <p:nvPicPr>
          <p:cNvPr id="13" name="Picture 12" descr="A logo for a university&#10;&#10;Description automatically generated">
            <a:extLst>
              <a:ext uri="{FF2B5EF4-FFF2-40B4-BE49-F238E27FC236}">
                <a16:creationId xmlns:a16="http://schemas.microsoft.com/office/drawing/2014/main" id="{4FA6C790-FBFB-D188-54D7-3882AB7DFF3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54" b="34299"/>
          <a:stretch/>
        </p:blipFill>
        <p:spPr>
          <a:xfrm>
            <a:off x="336703" y="2195797"/>
            <a:ext cx="4399688" cy="1094622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C6617E75-861C-79DC-BDBD-556F85DC45E5}"/>
              </a:ext>
            </a:extLst>
          </p:cNvPr>
          <p:cNvGrpSpPr/>
          <p:nvPr/>
        </p:nvGrpSpPr>
        <p:grpSpPr>
          <a:xfrm>
            <a:off x="2168433" y="20633442"/>
            <a:ext cx="11407545" cy="3448180"/>
            <a:chOff x="2168433" y="20074642"/>
            <a:chExt cx="11407545" cy="344818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E2F375-533E-D91B-9827-91F6F6A08B08}"/>
                </a:ext>
              </a:extLst>
            </p:cNvPr>
            <p:cNvSpPr txBox="1"/>
            <p:nvPr/>
          </p:nvSpPr>
          <p:spPr>
            <a:xfrm>
              <a:off x="2168433" y="23061157"/>
              <a:ext cx="29046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(1a) stable consensus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9BA484-8690-E13D-2A89-DAEC210DCF3A}"/>
                </a:ext>
              </a:extLst>
            </p:cNvPr>
            <p:cNvSpPr txBox="1"/>
            <p:nvPr/>
          </p:nvSpPr>
          <p:spPr>
            <a:xfrm>
              <a:off x="6248401" y="23061157"/>
              <a:ext cx="3285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(1b) switching consensus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76A431-96A6-6CC0-91F7-6CCE66D0155B}"/>
                </a:ext>
              </a:extLst>
            </p:cNvPr>
            <p:cNvSpPr txBox="1"/>
            <p:nvPr/>
          </p:nvSpPr>
          <p:spPr>
            <a:xfrm>
              <a:off x="10607040" y="23061157"/>
              <a:ext cx="29689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(1c) no consensus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A8184DE2-3D8C-3F47-A4EE-71EDA6CBE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2552" t="10516" r="9227" b="2991"/>
            <a:stretch/>
          </p:blipFill>
          <p:spPr>
            <a:xfrm>
              <a:off x="2168434" y="20074643"/>
              <a:ext cx="2904660" cy="2847723"/>
            </a:xfrm>
            <a:prstGeom prst="rect">
              <a:avLst/>
            </a:prstGeom>
          </p:spPr>
        </p:pic>
        <p:pic>
          <p:nvPicPr>
            <p:cNvPr id="1032" name="Picture 1031">
              <a:extLst>
                <a:ext uri="{FF2B5EF4-FFF2-40B4-BE49-F238E27FC236}">
                  <a16:creationId xmlns:a16="http://schemas.microsoft.com/office/drawing/2014/main" id="{F67090FB-1715-DC49-5637-E7DAEAF7F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2529" t="10585" r="9250" b="2923"/>
            <a:stretch/>
          </p:blipFill>
          <p:spPr>
            <a:xfrm>
              <a:off x="6430929" y="20074642"/>
              <a:ext cx="2904660" cy="2847723"/>
            </a:xfrm>
            <a:prstGeom prst="rect">
              <a:avLst/>
            </a:prstGeom>
          </p:spPr>
        </p:pic>
        <p:pic>
          <p:nvPicPr>
            <p:cNvPr id="1042" name="Picture 1041">
              <a:extLst>
                <a:ext uri="{FF2B5EF4-FFF2-40B4-BE49-F238E27FC236}">
                  <a16:creationId xmlns:a16="http://schemas.microsoft.com/office/drawing/2014/main" id="{D528D500-317F-3FC8-6EB1-CB5958B94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 l="2039" t="10637" r="7787" b="2870"/>
            <a:stretch/>
          </p:blipFill>
          <p:spPr>
            <a:xfrm>
              <a:off x="10607040" y="20074642"/>
              <a:ext cx="2968938" cy="2847723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D6D729EC-A718-DBFA-5677-A8F9BB6E459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954594" y="20209363"/>
            <a:ext cx="3295901" cy="32959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74D3B1D-3321-FE9E-B89C-5CB90E49CD4A}"/>
              </a:ext>
            </a:extLst>
          </p:cNvPr>
          <p:cNvSpPr txBox="1"/>
          <p:nvPr/>
        </p:nvSpPr>
        <p:spPr>
          <a:xfrm>
            <a:off x="15667531" y="20294319"/>
            <a:ext cx="390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Robustness – Zealots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98C4CBB-B50A-7062-BB2E-858F177F72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173648" y="20208222"/>
            <a:ext cx="3295901" cy="32959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E4FAFCA-FB12-6B8D-0E18-124292EB212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392702" y="20208222"/>
            <a:ext cx="3295901" cy="329590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683973E-7B8D-76C2-AE99-9091226FEAFD}"/>
              </a:ext>
            </a:extLst>
          </p:cNvPr>
          <p:cNvSpPr txBox="1"/>
          <p:nvPr/>
        </p:nvSpPr>
        <p:spPr>
          <a:xfrm>
            <a:off x="18859795" y="20295519"/>
            <a:ext cx="390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Robustness – Contrarians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8D0277-7149-1F02-920E-33DF7C6D439D}"/>
              </a:ext>
            </a:extLst>
          </p:cNvPr>
          <p:cNvSpPr txBox="1"/>
          <p:nvPr/>
        </p:nvSpPr>
        <p:spPr>
          <a:xfrm>
            <a:off x="22052059" y="20292999"/>
            <a:ext cx="390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Combined effect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7573361-19AA-24F3-B317-86F54551434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611757" y="20208220"/>
            <a:ext cx="3294583" cy="329458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040EE52-33AD-507A-EE58-4AFD262E3010}"/>
              </a:ext>
            </a:extLst>
          </p:cNvPr>
          <p:cNvSpPr txBox="1"/>
          <p:nvPr/>
        </p:nvSpPr>
        <p:spPr>
          <a:xfrm>
            <a:off x="25244322" y="20294319"/>
            <a:ext cx="390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Group size effect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50BD476-BC31-CB0D-BFEE-DFDA608B3FA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4273" y="24671979"/>
            <a:ext cx="3307150" cy="33071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429C3D0-4035-662D-354A-9F526E61B31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80101" y="24669892"/>
            <a:ext cx="3307150" cy="33071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B6AC348-B126-C0B1-B6EC-19A6C11208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95929" y="24669892"/>
            <a:ext cx="3307150" cy="33071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3E92B36-874B-36C6-049E-BF08E1EFBE0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11756" y="24669892"/>
            <a:ext cx="3294583" cy="330582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1EFA866-D772-3E60-11DE-979579727D5C}"/>
              </a:ext>
            </a:extLst>
          </p:cNvPr>
          <p:cNvSpPr txBox="1"/>
          <p:nvPr/>
        </p:nvSpPr>
        <p:spPr>
          <a:xfrm>
            <a:off x="15684755" y="24753273"/>
            <a:ext cx="390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Robustness – Zealots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BF57C9-9924-7D3B-1AA5-73028CEF0508}"/>
              </a:ext>
            </a:extLst>
          </p:cNvPr>
          <p:cNvSpPr txBox="1"/>
          <p:nvPr/>
        </p:nvSpPr>
        <p:spPr>
          <a:xfrm>
            <a:off x="18877019" y="24754473"/>
            <a:ext cx="390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Robustness – Contrarians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FF50EF-2FE2-407D-AA6F-EFF822FBF753}"/>
              </a:ext>
            </a:extLst>
          </p:cNvPr>
          <p:cNvSpPr txBox="1"/>
          <p:nvPr/>
        </p:nvSpPr>
        <p:spPr>
          <a:xfrm>
            <a:off x="22069283" y="24751953"/>
            <a:ext cx="390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Combined effect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A43830-A91A-24EC-8F40-6CA202767B89}"/>
              </a:ext>
            </a:extLst>
          </p:cNvPr>
          <p:cNvSpPr txBox="1"/>
          <p:nvPr/>
        </p:nvSpPr>
        <p:spPr>
          <a:xfrm>
            <a:off x="25261546" y="24753273"/>
            <a:ext cx="390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Group size effect</a:t>
            </a:r>
          </a:p>
        </p:txBody>
      </p:sp>
      <p:pic>
        <p:nvPicPr>
          <p:cNvPr id="41" name="Picture 40" descr="A table of numbers with numbers&#10;&#10;Description automatically generated">
            <a:extLst>
              <a:ext uri="{FF2B5EF4-FFF2-40B4-BE49-F238E27FC236}">
                <a16:creationId xmlns:a16="http://schemas.microsoft.com/office/drawing/2014/main" id="{8AE2F7D8-3357-5FF2-9EA7-0DF84FCA51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58"/>
          <a:stretch/>
        </p:blipFill>
        <p:spPr>
          <a:xfrm>
            <a:off x="19966884" y="29841012"/>
            <a:ext cx="8806024" cy="1092634"/>
          </a:xfrm>
          <a:prstGeom prst="rect">
            <a:avLst/>
          </a:prstGeom>
        </p:spPr>
      </p:pic>
      <p:pic>
        <p:nvPicPr>
          <p:cNvPr id="42" name="Picture 41" descr="A table of numbers with numbers&#10;&#10;Description automatically generated">
            <a:extLst>
              <a:ext uri="{FF2B5EF4-FFF2-40B4-BE49-F238E27FC236}">
                <a16:creationId xmlns:a16="http://schemas.microsoft.com/office/drawing/2014/main" id="{A7FCDC02-FBE5-0123-86F3-F14824FC967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58"/>
          <a:stretch/>
        </p:blipFill>
        <p:spPr>
          <a:xfrm>
            <a:off x="19966884" y="31936274"/>
            <a:ext cx="8806024" cy="1092634"/>
          </a:xfrm>
          <a:prstGeom prst="rect">
            <a:avLst/>
          </a:prstGeom>
        </p:spPr>
      </p:pic>
      <p:pic>
        <p:nvPicPr>
          <p:cNvPr id="44" name="Picture 43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29269196-7C7D-20E4-9BDC-84D8712AD54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6769030" y="29314710"/>
            <a:ext cx="2815894" cy="2111921"/>
          </a:xfrm>
          <a:prstGeom prst="rect">
            <a:avLst/>
          </a:prstGeom>
        </p:spPr>
      </p:pic>
      <p:pic>
        <p:nvPicPr>
          <p:cNvPr id="46" name="Picture 45" descr="A graph of a number of individuals&#10;&#10;Description automatically generated">
            <a:extLst>
              <a:ext uri="{FF2B5EF4-FFF2-40B4-BE49-F238E27FC236}">
                <a16:creationId xmlns:a16="http://schemas.microsoft.com/office/drawing/2014/main" id="{B592B73A-D4A4-AA29-ED6B-2A74EACEF99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6769030" y="31426631"/>
            <a:ext cx="2815894" cy="211192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82041B6-DB13-2892-5664-893566B9FAF2}"/>
              </a:ext>
            </a:extLst>
          </p:cNvPr>
          <p:cNvSpPr txBox="1"/>
          <p:nvPr/>
        </p:nvSpPr>
        <p:spPr>
          <a:xfrm>
            <a:off x="19865561" y="29256237"/>
            <a:ext cx="5067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…to reach consensus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940281-5FF2-5837-F725-ED52ACD449FB}"/>
              </a:ext>
            </a:extLst>
          </p:cNvPr>
          <p:cNvSpPr txBox="1"/>
          <p:nvPr/>
        </p:nvSpPr>
        <p:spPr>
          <a:xfrm>
            <a:off x="19883466" y="31349009"/>
            <a:ext cx="5067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…to hold consensus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14BCAC-D221-1706-0A05-C444A12D62AD}"/>
              </a:ext>
            </a:extLst>
          </p:cNvPr>
          <p:cNvGrpSpPr/>
          <p:nvPr/>
        </p:nvGrpSpPr>
        <p:grpSpPr>
          <a:xfrm>
            <a:off x="15702914" y="34400071"/>
            <a:ext cx="13564800" cy="6290521"/>
            <a:chOff x="1253073" y="23019027"/>
            <a:chExt cx="12159556" cy="559032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8D73D0-6945-8D92-F80A-357944EB5E1B}"/>
                </a:ext>
              </a:extLst>
            </p:cNvPr>
            <p:cNvSpPr/>
            <p:nvPr/>
          </p:nvSpPr>
          <p:spPr>
            <a:xfrm>
              <a:off x="1253073" y="23019027"/>
              <a:ext cx="12159556" cy="55903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FB127FA-D363-FB85-AB81-06266387C12A}"/>
                </a:ext>
              </a:extLst>
            </p:cNvPr>
            <p:cNvSpPr txBox="1"/>
            <p:nvPr/>
          </p:nvSpPr>
          <p:spPr>
            <a:xfrm>
              <a:off x="1253073" y="23255077"/>
              <a:ext cx="12159556" cy="902610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6000" dirty="0">
                  <a:solidFill>
                    <a:schemeClr val="bg1"/>
                  </a:solidFill>
                </a:rPr>
                <a:t>Conclusion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22E6349-CE94-F55E-A570-5CC6937319CA}"/>
                </a:ext>
              </a:extLst>
            </p:cNvPr>
            <p:cNvSpPr txBox="1"/>
            <p:nvPr/>
          </p:nvSpPr>
          <p:spPr>
            <a:xfrm>
              <a:off x="1268321" y="24409076"/>
              <a:ext cx="12105684" cy="3583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dirty="0">
                  <a:effectLst/>
                </a:rPr>
                <a:t>Disruptive individuals can change opinion dynamics</a:t>
              </a:r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b="1" dirty="0">
                  <a:effectLst/>
                </a:rPr>
                <a:t>Stable consensus</a:t>
              </a:r>
              <a:r>
                <a:rPr lang="en-GB" sz="3200" dirty="0">
                  <a:effectLst/>
                </a:rPr>
                <a:t>: robust up to certain </a:t>
              </a:r>
              <a:r>
                <a:rPr lang="en-GB" sz="3200" dirty="0"/>
                <a:t>#zealots/#contrarians, then rapid phase transition; zealots are less harmful for reaching consensus</a:t>
              </a:r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b="1" dirty="0">
                  <a:effectLst/>
                </a:rPr>
                <a:t>Switching consensus</a:t>
              </a:r>
              <a:r>
                <a:rPr lang="en-GB" sz="3200" dirty="0">
                  <a:effectLst/>
                </a:rPr>
                <a:t>: only range of zealots for which switching occurs with high probability; contrarians promote </a:t>
              </a:r>
              <a:r>
                <a:rPr lang="en-GB" sz="3200" dirty="0"/>
                <a:t>switching dynamics</a:t>
              </a:r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b="1" dirty="0">
                  <a:effectLst/>
                </a:rPr>
                <a:t>Future work</a:t>
              </a:r>
              <a:r>
                <a:rPr lang="en-GB" sz="3200" dirty="0">
                  <a:effectLst/>
                </a:rPr>
                <a:t>: explore variations of current scenario, asymmetric model (vote for better option), control theory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5D74FB9-536B-BEE2-48C2-863CFA120961}"/>
              </a:ext>
            </a:extLst>
          </p:cNvPr>
          <p:cNvGrpSpPr/>
          <p:nvPr/>
        </p:nvGrpSpPr>
        <p:grpSpPr>
          <a:xfrm>
            <a:off x="10398700" y="26520037"/>
            <a:ext cx="3292215" cy="2370528"/>
            <a:chOff x="10398700" y="26520037"/>
            <a:chExt cx="3292215" cy="237052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E88808A-26A5-866C-3541-F4D9B53DAF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/>
            <a:srcRect l="2983" t="10911" r="65875" b="62160"/>
            <a:stretch/>
          </p:blipFill>
          <p:spPr>
            <a:xfrm>
              <a:off x="11000433" y="27028243"/>
              <a:ext cx="2182150" cy="1862322"/>
            </a:xfrm>
            <a:prstGeom prst="rect">
              <a:avLst/>
            </a:prstGeom>
            <a:ln w="12700">
              <a:solidFill>
                <a:schemeClr val="tx2"/>
              </a:solidFill>
            </a:ln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8AC012A-151F-D146-7BF4-0BE764B68F73}"/>
                </a:ext>
              </a:extLst>
            </p:cNvPr>
            <p:cNvSpPr txBox="1"/>
            <p:nvPr/>
          </p:nvSpPr>
          <p:spPr>
            <a:xfrm>
              <a:off x="10398700" y="26520037"/>
              <a:ext cx="3292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Cross-Inhibition model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12D899A-FAC3-8673-776A-18D81E5917C8}"/>
              </a:ext>
            </a:extLst>
          </p:cNvPr>
          <p:cNvGrpSpPr/>
          <p:nvPr/>
        </p:nvGrpSpPr>
        <p:grpSpPr>
          <a:xfrm>
            <a:off x="10445400" y="29410079"/>
            <a:ext cx="3292215" cy="2374172"/>
            <a:chOff x="10445400" y="29526738"/>
            <a:chExt cx="3292215" cy="2374172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95A7E0A0-B32D-3525-3A00-4AB57717E6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/>
            <a:srcRect l="3308" t="45857" r="61977" b="27214"/>
            <a:stretch/>
          </p:blipFill>
          <p:spPr>
            <a:xfrm>
              <a:off x="10875275" y="30038588"/>
              <a:ext cx="2432466" cy="1862322"/>
            </a:xfrm>
            <a:prstGeom prst="rect">
              <a:avLst/>
            </a:prstGeom>
            <a:ln w="12700">
              <a:solidFill>
                <a:schemeClr val="tx2"/>
              </a:solidFill>
            </a:ln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32A9F58-6D99-153B-EE67-3158402ACC4D}"/>
                </a:ext>
              </a:extLst>
            </p:cNvPr>
            <p:cNvSpPr txBox="1"/>
            <p:nvPr/>
          </p:nvSpPr>
          <p:spPr>
            <a:xfrm>
              <a:off x="10445400" y="29526738"/>
              <a:ext cx="3292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Zealots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AF39676-9B55-416C-2E39-484F1BFD3012}"/>
              </a:ext>
            </a:extLst>
          </p:cNvPr>
          <p:cNvGrpSpPr/>
          <p:nvPr/>
        </p:nvGrpSpPr>
        <p:grpSpPr>
          <a:xfrm>
            <a:off x="10398699" y="32303765"/>
            <a:ext cx="3292215" cy="4324962"/>
            <a:chOff x="10398699" y="32635683"/>
            <a:chExt cx="3292215" cy="4324962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E9585BCA-98DF-C4DF-3E37-152A390D21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54341" t="11675" r="6193" b="32546"/>
            <a:stretch/>
          </p:blipFill>
          <p:spPr>
            <a:xfrm>
              <a:off x="10689428" y="33048933"/>
              <a:ext cx="2804161" cy="3911712"/>
            </a:xfrm>
            <a:prstGeom prst="rect">
              <a:avLst/>
            </a:prstGeom>
            <a:ln w="12700">
              <a:solidFill>
                <a:schemeClr val="tx2"/>
              </a:solidFill>
            </a:ln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0CA1285-C8B0-3142-5BDC-A3F2E918A0A4}"/>
                </a:ext>
              </a:extLst>
            </p:cNvPr>
            <p:cNvSpPr txBox="1"/>
            <p:nvPr/>
          </p:nvSpPr>
          <p:spPr>
            <a:xfrm>
              <a:off x="10398699" y="32635683"/>
              <a:ext cx="3292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Contrarians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CC977BB-1999-A4F8-29CD-4C217FFB3821}"/>
              </a:ext>
            </a:extLst>
          </p:cNvPr>
          <p:cNvGrpSpPr/>
          <p:nvPr/>
        </p:nvGrpSpPr>
        <p:grpSpPr>
          <a:xfrm>
            <a:off x="10261406" y="37148242"/>
            <a:ext cx="3660202" cy="1285892"/>
            <a:chOff x="10261406" y="37148242"/>
            <a:chExt cx="3660202" cy="1285892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57919F1C-AC99-188C-E9B7-6AEEF26F5E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50591" t="83580" r="12000" b="4667"/>
            <a:stretch/>
          </p:blipFill>
          <p:spPr>
            <a:xfrm>
              <a:off x="10762461" y="37609907"/>
              <a:ext cx="2658094" cy="824227"/>
            </a:xfrm>
            <a:prstGeom prst="rect">
              <a:avLst/>
            </a:prstGeom>
            <a:ln w="12700">
              <a:solidFill>
                <a:schemeClr val="tx2"/>
              </a:solidFill>
            </a:ln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FFD5D62-E287-24A6-F296-D3FD66152621}"/>
                </a:ext>
              </a:extLst>
            </p:cNvPr>
            <p:cNvSpPr txBox="1"/>
            <p:nvPr/>
          </p:nvSpPr>
          <p:spPr>
            <a:xfrm>
              <a:off x="10261406" y="37148242"/>
              <a:ext cx="3660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Both Zealots &amp; Contrarians</a:t>
              </a:r>
            </a:p>
          </p:txBody>
        </p:sp>
      </p:grpSp>
      <p:pic>
        <p:nvPicPr>
          <p:cNvPr id="11" name="Picture 10" descr="A black and white logo with a head and wheat&#10;&#10;Description automatically generated">
            <a:extLst>
              <a:ext uri="{FF2B5EF4-FFF2-40B4-BE49-F238E27FC236}">
                <a16:creationId xmlns:a16="http://schemas.microsoft.com/office/drawing/2014/main" id="{DFE35521-84EE-4235-ACAC-1583B1BE2D2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022" y="1765519"/>
            <a:ext cx="2653692" cy="176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0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oster3">
      <a:dk1>
        <a:srgbClr val="283241"/>
      </a:dk1>
      <a:lt1>
        <a:srgbClr val="FFFFFF"/>
      </a:lt1>
      <a:dk2>
        <a:srgbClr val="3C5980"/>
      </a:dk2>
      <a:lt2>
        <a:srgbClr val="EDEDED"/>
      </a:lt2>
      <a:accent1>
        <a:srgbClr val="EE6C4D"/>
      </a:accent1>
      <a:accent2>
        <a:srgbClr val="98C1D9"/>
      </a:accent2>
      <a:accent3>
        <a:srgbClr val="757575"/>
      </a:accent3>
      <a:accent4>
        <a:srgbClr val="BDBDBD"/>
      </a:accent4>
      <a:accent5>
        <a:srgbClr val="BDBDBD"/>
      </a:accent5>
      <a:accent6>
        <a:srgbClr val="70AD47"/>
      </a:accent6>
      <a:hlink>
        <a:srgbClr val="757575"/>
      </a:hlink>
      <a:folHlink>
        <a:srgbClr val="BDBDB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18573</TotalTime>
  <Words>548</Words>
  <Application>Microsoft Macintosh PowerPoint</Application>
  <PresentationFormat>Custom</PresentationFormat>
  <Paragraphs>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Klein</dc:creator>
  <cp:lastModifiedBy>Julia Klein</cp:lastModifiedBy>
  <cp:revision>339</cp:revision>
  <dcterms:created xsi:type="dcterms:W3CDTF">2023-03-29T15:27:00Z</dcterms:created>
  <dcterms:modified xsi:type="dcterms:W3CDTF">2024-10-01T15:54:52Z</dcterms:modified>
</cp:coreProperties>
</file>