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30240288" cy="42767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 userDrawn="1">
          <p15:clr>
            <a:srgbClr val="A4A3A4"/>
          </p15:clr>
        </p15:guide>
        <p15:guide id="2" pos="95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85"/>
    <p:restoredTop sz="97750"/>
  </p:normalViewPr>
  <p:slideViewPr>
    <p:cSldViewPr snapToGrid="0">
      <p:cViewPr>
        <p:scale>
          <a:sx n="54" d="100"/>
          <a:sy n="54" d="100"/>
        </p:scale>
        <p:origin x="144" y="-7936"/>
      </p:cViewPr>
      <p:guideLst>
        <p:guide orient="horz" pos="13470"/>
        <p:guide pos="95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99180"/>
            <a:ext cx="25704245" cy="14889339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462709"/>
            <a:ext cx="22680216" cy="10325516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652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509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76960"/>
            <a:ext cx="6520562" cy="362432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76960"/>
            <a:ext cx="19183683" cy="362432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527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7830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662125"/>
            <a:ext cx="26082248" cy="17789985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620410"/>
            <a:ext cx="26082248" cy="9355333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/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75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75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681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84800"/>
            <a:ext cx="12852122" cy="271354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84800"/>
            <a:ext cx="12852122" cy="2713542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098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76970"/>
            <a:ext cx="26082248" cy="826635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83919"/>
            <a:ext cx="12793057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621926"/>
            <a:ext cx="12793057" cy="22977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83919"/>
            <a:ext cx="12856061" cy="5138007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621926"/>
            <a:ext cx="12856061" cy="229775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610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7114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50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57701"/>
            <a:ext cx="15309146" cy="30392467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361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51150"/>
            <a:ext cx="9753280" cy="9979025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57701"/>
            <a:ext cx="15309146" cy="30392467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830175"/>
            <a:ext cx="9753280" cy="23769486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084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0" y="2276970"/>
            <a:ext cx="26082248" cy="8266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0" y="11384800"/>
            <a:ext cx="26082248" cy="27135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CB415-35DA-084B-8117-83F5D9237241}" type="datetimeFigureOut">
              <a:rPr lang="en-DE" smtClean="0"/>
              <a:t>01.10.24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6" y="39638914"/>
            <a:ext cx="10206097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638914"/>
            <a:ext cx="6804065" cy="22769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60D2D-A226-7040-A66D-4A7EDCF1DE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541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4012" rtl="0" eaLnBrk="1" latinLnBrk="0" hangingPunct="1">
        <a:lnSpc>
          <a:spcPct val="90000"/>
        </a:lnSpc>
        <a:spcBef>
          <a:spcPct val="0"/>
        </a:spcBef>
        <a:buNone/>
        <a:defRPr sz="14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03" indent="-756003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0" kern="1200">
          <a:solidFill>
            <a:schemeClr val="tx1"/>
          </a:solidFill>
          <a:latin typeface="+mn-lt"/>
          <a:ea typeface="+mn-ea"/>
          <a:cs typeface="+mn-cs"/>
        </a:defRPr>
      </a:lvl1pPr>
      <a:lvl2pPr marL="2268009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7" kern="1200">
          <a:solidFill>
            <a:schemeClr val="tx1"/>
          </a:solidFill>
          <a:latin typeface="+mn-lt"/>
          <a:ea typeface="+mn-ea"/>
          <a:cs typeface="+mn-cs"/>
        </a:defRPr>
      </a:lvl2pPr>
      <a:lvl3pPr marL="3780015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emf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TextBox 1138">
            <a:extLst>
              <a:ext uri="{FF2B5EF4-FFF2-40B4-BE49-F238E27FC236}">
                <a16:creationId xmlns:a16="http://schemas.microsoft.com/office/drawing/2014/main" id="{8D827061-E522-08F7-9ABF-6F96FE85D993}"/>
              </a:ext>
            </a:extLst>
          </p:cNvPr>
          <p:cNvSpPr txBox="1"/>
          <p:nvPr/>
        </p:nvSpPr>
        <p:spPr>
          <a:xfrm>
            <a:off x="198144" y="3429210"/>
            <a:ext cx="29844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5400" b="0" i="0" u="sng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Julia Klein</a:t>
            </a:r>
            <a:r>
              <a:rPr kumimoji="0" lang="en-DE" sz="54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1,2</a:t>
            </a:r>
            <a:r>
              <a:rPr kumimoji="0" lang="en-DE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Alberto d’Onofrio</a:t>
            </a:r>
            <a:r>
              <a:rPr kumimoji="0" lang="en-DE" sz="54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en-DE" sz="5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Tatjana Petrov</a:t>
            </a:r>
            <a:r>
              <a:rPr kumimoji="0" lang="en-DE" sz="54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2,3,4</a:t>
            </a:r>
            <a:endParaRPr kumimoji="0" lang="en-DE" sz="3200" b="0" i="0" u="none" strike="noStrike" kern="1200" cap="none" spc="0" normalizeH="0" baseline="3000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Konstanz   </a:t>
            </a: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Centre for the Advanced Study of Collective Behaviour, University of Konstanz  </a:t>
            </a: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3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University of Trieste   </a:t>
            </a:r>
            <a:r>
              <a:rPr kumimoji="0" lang="en-DE" sz="3200" b="0" i="0" u="none" strike="noStrike" kern="1200" cap="none" spc="0" normalizeH="0" baseline="3000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 Planck Institute of Animal Behaviour, Radolfzell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  <a:r>
              <a:rPr kumimoji="0" lang="en-GB" sz="32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</a:t>
            </a:r>
            <a:r>
              <a:rPr kumimoji="0" lang="en-DE" sz="3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ulia.klein@uni-konstanz.de </a:t>
            </a:r>
          </a:p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5C953B-E113-D31A-2F60-40A1A7E90568}"/>
              </a:ext>
            </a:extLst>
          </p:cNvPr>
          <p:cNvSpPr/>
          <p:nvPr/>
        </p:nvSpPr>
        <p:spPr>
          <a:xfrm>
            <a:off x="4853961" y="165487"/>
            <a:ext cx="20532367" cy="32154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8F667-4E39-A934-ECA9-41D178A4EBAD}"/>
              </a:ext>
            </a:extLst>
          </p:cNvPr>
          <p:cNvSpPr txBox="1"/>
          <p:nvPr/>
        </p:nvSpPr>
        <p:spPr>
          <a:xfrm>
            <a:off x="4853961" y="369444"/>
            <a:ext cx="20532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0" dirty="0">
                <a:solidFill>
                  <a:schemeClr val="bg1"/>
                </a:solidFill>
              </a:rPr>
              <a:t>Exploring Consensus Robustness in Swarms </a:t>
            </a:r>
          </a:p>
          <a:p>
            <a:pPr algn="ctr"/>
            <a:r>
              <a:rPr lang="en-GB" sz="9000" dirty="0">
                <a:solidFill>
                  <a:schemeClr val="bg1"/>
                </a:solidFill>
              </a:rPr>
              <a:t>with Disruptive Individuals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6D2D115-8276-11CE-0B89-CF7F5A51E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163" r="7418" b="30791"/>
          <a:stretch/>
        </p:blipFill>
        <p:spPr>
          <a:xfrm>
            <a:off x="25530587" y="560782"/>
            <a:ext cx="4479775" cy="1036007"/>
          </a:xfrm>
          <a:prstGeom prst="rect">
            <a:avLst/>
          </a:prstGeom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D321710-27AD-3D2A-4B55-C73E049EA49D}"/>
              </a:ext>
            </a:extLst>
          </p:cNvPr>
          <p:cNvGrpSpPr/>
          <p:nvPr/>
        </p:nvGrpSpPr>
        <p:grpSpPr>
          <a:xfrm>
            <a:off x="612213" y="151138"/>
            <a:ext cx="3848669" cy="1993956"/>
            <a:chOff x="33524934" y="1440621"/>
            <a:chExt cx="3848669" cy="19939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F6CDE6-9418-4809-EAD9-DD619B43790C}"/>
                </a:ext>
              </a:extLst>
            </p:cNvPr>
            <p:cNvSpPr/>
            <p:nvPr/>
          </p:nvSpPr>
          <p:spPr>
            <a:xfrm>
              <a:off x="33524934" y="1440621"/>
              <a:ext cx="3848669" cy="19939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x</a:t>
              </a: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9054392-68BA-FFBD-63F7-66D7EC96A0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818" t="19862" r="15831" b="31697"/>
            <a:stretch/>
          </p:blipFill>
          <p:spPr>
            <a:xfrm>
              <a:off x="33524934" y="1668576"/>
              <a:ext cx="3848669" cy="149629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FB7B4DD-D32B-803C-0422-D567E4EFF1C2}"/>
              </a:ext>
            </a:extLst>
          </p:cNvPr>
          <p:cNvGrpSpPr/>
          <p:nvPr/>
        </p:nvGrpSpPr>
        <p:grpSpPr>
          <a:xfrm>
            <a:off x="977390" y="4808241"/>
            <a:ext cx="13593183" cy="19112983"/>
            <a:chOff x="1196849" y="4808241"/>
            <a:chExt cx="13593183" cy="19112983"/>
          </a:xfrm>
        </p:grpSpPr>
        <p:pic>
          <p:nvPicPr>
            <p:cNvPr id="1054" name="Graphic 1053" descr="Envelope outline">
              <a:extLst>
                <a:ext uri="{FF2B5EF4-FFF2-40B4-BE49-F238E27FC236}">
                  <a16:creationId xmlns:a16="http://schemas.microsoft.com/office/drawing/2014/main" id="{445CA19F-343D-39BC-1400-26B452420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743387" y="4808241"/>
              <a:ext cx="504852" cy="504852"/>
            </a:xfrm>
            <a:prstGeom prst="rect">
              <a:avLst/>
            </a:prstGeom>
          </p:spPr>
        </p:pic>
        <p:sp>
          <p:nvSpPr>
            <p:cNvPr id="1065" name="Rectangle 1064">
              <a:extLst>
                <a:ext uri="{FF2B5EF4-FFF2-40B4-BE49-F238E27FC236}">
                  <a16:creationId xmlns:a16="http://schemas.microsoft.com/office/drawing/2014/main" id="{27433B32-B02A-50EB-E569-F55A4A80457D}"/>
                </a:ext>
              </a:extLst>
            </p:cNvPr>
            <p:cNvSpPr/>
            <p:nvPr/>
          </p:nvSpPr>
          <p:spPr>
            <a:xfrm>
              <a:off x="1198789" y="5851422"/>
              <a:ext cx="13564800" cy="1806980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8E55AEA7-CC69-BB28-CE6A-73D50874BE40}"/>
                </a:ext>
              </a:extLst>
            </p:cNvPr>
            <p:cNvSpPr txBox="1"/>
            <p:nvPr/>
          </p:nvSpPr>
          <p:spPr>
            <a:xfrm>
              <a:off x="1257276" y="7421957"/>
              <a:ext cx="13532756" cy="16342935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Consensus in collective systems essential for coordinated behaviour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b="1" dirty="0"/>
                <a:t>Cross-inhibition model</a:t>
              </a:r>
              <a:r>
                <a:rPr lang="en-DE" sz="3200" dirty="0"/>
                <a:t> (2a) as underlying model of decision-making is more robust than classic voter model due to ‘undecided’ state between switching opinion [1]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Introducing stubborn individuals…</a:t>
              </a:r>
            </a:p>
            <a:p>
              <a:pPr marL="742950" lvl="1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b="1" dirty="0"/>
                <a:t>Zealots: </a:t>
              </a:r>
              <a:r>
                <a:rPr lang="en-DE" sz="3200" dirty="0"/>
                <a:t>never change their own opinion (2b)</a:t>
              </a:r>
            </a:p>
            <a:p>
              <a:pPr marL="742950" lvl="1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b="1" dirty="0"/>
                <a:t>Contrarians: </a:t>
              </a:r>
              <a:r>
                <a:rPr lang="en-DE" sz="3200" dirty="0"/>
                <a:t>counter opinion of individual they interact with (2c)</a:t>
              </a:r>
            </a:p>
            <a:p>
              <a:pPr lvl="1">
                <a:buClr>
                  <a:schemeClr val="accent1"/>
                </a:buClr>
              </a:pPr>
              <a:r>
                <a:rPr lang="en-DE" sz="3200" dirty="0"/>
                <a:t>…can disrupt opinion dynamics!</a:t>
              </a:r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Observation of 3 different group dynamics:</a:t>
              </a:r>
              <a:endParaRPr lang="en-DE" sz="3200" dirty="0"/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>
                <a:buClr>
                  <a:schemeClr val="accent1"/>
                </a:buClr>
              </a:pPr>
              <a:endParaRPr lang="en-DE" sz="3200" dirty="0"/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DE" sz="3200" b="1" u="sng" dirty="0"/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b="1" u="sng" dirty="0"/>
                <a:t>Research Questions</a:t>
              </a:r>
            </a:p>
            <a:p>
              <a:pPr marL="971550" lvl="1" indent="-514350">
                <a:buClr>
                  <a:schemeClr val="accent1"/>
                </a:buClr>
                <a:buFont typeface="+mj-lt"/>
                <a:buAutoNum type="arabicPeriod"/>
              </a:pPr>
              <a:r>
                <a:rPr lang="en-DE" sz="3200" b="1" dirty="0"/>
                <a:t>Robustness:</a:t>
              </a:r>
              <a:r>
                <a:rPr lang="en-DE" sz="3200" dirty="0"/>
                <a:t> Quantify how the amount of disruptive individuals affects consensus reaching</a:t>
              </a:r>
            </a:p>
            <a:p>
              <a:pPr marL="971550" lvl="1" indent="-514350">
                <a:buClr>
                  <a:schemeClr val="accent1"/>
                </a:buClr>
                <a:buFont typeface="+mj-lt"/>
                <a:buAutoNum type="arabicPeriod"/>
              </a:pPr>
              <a:r>
                <a:rPr lang="en-DE" sz="3200" b="1" dirty="0"/>
                <a:t>Combined effect: </a:t>
              </a:r>
              <a:r>
                <a:rPr lang="en-DE" sz="3200" dirty="0"/>
                <a:t>Quantify how the combination of zealots &amp; contrarians affects consensus reaching</a:t>
              </a:r>
            </a:p>
            <a:p>
              <a:pPr marL="971550" lvl="1" indent="-514350">
                <a:buClr>
                  <a:schemeClr val="accent1"/>
                </a:buClr>
                <a:buFont typeface="+mj-lt"/>
                <a:buAutoNum type="arabicPeriod"/>
              </a:pPr>
              <a:r>
                <a:rPr lang="en-DE" sz="3200" b="1" dirty="0"/>
                <a:t>Group size effect: </a:t>
              </a:r>
              <a:r>
                <a:rPr lang="en-DE" sz="3200" dirty="0"/>
                <a:t>Quantify how the group size affects consensus reaching</a:t>
              </a:r>
              <a:endParaRPr lang="en-DE" sz="3200" b="1" dirty="0"/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DE" sz="3200" b="1" u="sng" dirty="0"/>
            </a:p>
            <a:p>
              <a:pPr marL="285750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b="1" dirty="0"/>
                <a:t>Approach</a:t>
              </a:r>
              <a:r>
                <a:rPr lang="en-DE" sz="3200" dirty="0"/>
                <a:t>: </a:t>
              </a:r>
            </a:p>
            <a:p>
              <a:pPr marL="742950" lvl="1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Investigated scenario: group of N individuals has to decide between two equivalent options X and Y</a:t>
              </a:r>
            </a:p>
            <a:p>
              <a:pPr marL="742950" lvl="1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Swarm state evolves as a continuous-time Markov chain (see reaction systems 2e-h)</a:t>
              </a:r>
            </a:p>
            <a:p>
              <a:pPr marL="742950" lvl="1" indent="-28575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DE" sz="3200" dirty="0"/>
                <a:t>Apply model checking tools (PRISM and PlasmaLab) to explore research questions wrt. different group dynamics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FE505AD-9218-6028-53AA-D3E803CAB1EB}"/>
                </a:ext>
              </a:extLst>
            </p:cNvPr>
            <p:cNvSpPr txBox="1"/>
            <p:nvPr/>
          </p:nvSpPr>
          <p:spPr>
            <a:xfrm>
              <a:off x="1196849" y="6098333"/>
              <a:ext cx="13564800" cy="1015663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Motivation</a:t>
              </a: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001633D6-BB88-105C-F763-DE75AFAAAEFC}"/>
              </a:ext>
            </a:extLst>
          </p:cNvPr>
          <p:cNvGrpSpPr/>
          <p:nvPr/>
        </p:nvGrpSpPr>
        <p:grpSpPr>
          <a:xfrm>
            <a:off x="15702914" y="17785304"/>
            <a:ext cx="13564800" cy="15937320"/>
            <a:chOff x="1266300" y="23019027"/>
            <a:chExt cx="12159556" cy="14163338"/>
          </a:xfrm>
        </p:grpSpPr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1B66520C-7E41-68B4-3DD8-18AC3115020E}"/>
                </a:ext>
              </a:extLst>
            </p:cNvPr>
            <p:cNvSpPr/>
            <p:nvPr/>
          </p:nvSpPr>
          <p:spPr>
            <a:xfrm>
              <a:off x="1266300" y="23019027"/>
              <a:ext cx="12159556" cy="1416333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559C2A9-29B1-F196-ED65-AC61A069AB92}"/>
                </a:ext>
              </a:extLst>
            </p:cNvPr>
            <p:cNvSpPr txBox="1"/>
            <p:nvPr/>
          </p:nvSpPr>
          <p:spPr>
            <a:xfrm>
              <a:off x="1266300" y="23255077"/>
              <a:ext cx="12159556" cy="90261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Results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55D39FB3-0EAE-715B-91FD-BCD11CB041DD}"/>
                </a:ext>
              </a:extLst>
            </p:cNvPr>
            <p:cNvSpPr txBox="1"/>
            <p:nvPr/>
          </p:nvSpPr>
          <p:spPr>
            <a:xfrm>
              <a:off x="1268321" y="24409076"/>
              <a:ext cx="12105684" cy="12773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Robustness of reaching a stable consensus (1a)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Robustness of switching consensus (1b)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>
                <a:buClr>
                  <a:schemeClr val="accent1"/>
                </a:buClr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/>
                <a:t>Expected times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</p:txBody>
        </p:sp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DCCD460D-DBBC-EF5F-9234-5DCC1C2729EB}"/>
              </a:ext>
            </a:extLst>
          </p:cNvPr>
          <p:cNvGrpSpPr/>
          <p:nvPr/>
        </p:nvGrpSpPr>
        <p:grpSpPr>
          <a:xfrm>
            <a:off x="979330" y="39990541"/>
            <a:ext cx="13599372" cy="2900611"/>
            <a:chOff x="1253073" y="37692339"/>
            <a:chExt cx="12130832" cy="2900611"/>
          </a:xfrm>
        </p:grpSpPr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F3C53301-D141-F980-74D5-8D59DE26E1C1}"/>
                </a:ext>
              </a:extLst>
            </p:cNvPr>
            <p:cNvSpPr/>
            <p:nvPr/>
          </p:nvSpPr>
          <p:spPr>
            <a:xfrm>
              <a:off x="1268860" y="37692339"/>
              <a:ext cx="12099994" cy="231364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85D788-990D-0EF7-DD65-C09B7D5DFB3E}"/>
                </a:ext>
              </a:extLst>
            </p:cNvPr>
            <p:cNvSpPr txBox="1"/>
            <p:nvPr/>
          </p:nvSpPr>
          <p:spPr>
            <a:xfrm>
              <a:off x="1268860" y="37929600"/>
              <a:ext cx="12099993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References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1C6AF7A0-052E-C543-9D96-4F68078AEB96}"/>
                </a:ext>
              </a:extLst>
            </p:cNvPr>
            <p:cNvSpPr txBox="1"/>
            <p:nvPr/>
          </p:nvSpPr>
          <p:spPr>
            <a:xfrm>
              <a:off x="1253073" y="39146400"/>
              <a:ext cx="1213083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b="0" i="0" u="none" strike="noStrike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[1] Reina, A., Zakir, R., De Masi, G., Ferrante, E.: Cross-inhibition leads to group consensus despite the presence of strongly opinionated minorities and asocial behaviour. Communications Physics 6(1), 236 (2023)</a:t>
              </a:r>
            </a:p>
            <a:p>
              <a:endParaRPr lang="en-DE" sz="2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75" name="TextBox 1074">
            <a:extLst>
              <a:ext uri="{FF2B5EF4-FFF2-40B4-BE49-F238E27FC236}">
                <a16:creationId xmlns:a16="http://schemas.microsoft.com/office/drawing/2014/main" id="{DCDF9BBA-CE4C-C776-6C61-5D38C77A55E9}"/>
              </a:ext>
            </a:extLst>
          </p:cNvPr>
          <p:cNvSpPr txBox="1"/>
          <p:nvPr/>
        </p:nvSpPr>
        <p:spPr>
          <a:xfrm>
            <a:off x="15120144" y="41591009"/>
            <a:ext cx="15465284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work was funded by the Deutsche </a:t>
            </a:r>
            <a:r>
              <a:rPr lang="en-GB" sz="2200" b="0" i="0" u="none" strike="noStrike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Forschungsgemeinschaft</a:t>
            </a:r>
            <a:r>
              <a:rPr lang="en-GB" sz="22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(DFG, German Research Foundation) under Germany’s Excellence Strategy – EXC 2117 – 422037984.</a:t>
            </a:r>
            <a:endParaRPr lang="en-DE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F903C37-0D96-81E6-02D9-4CC7A6DC4D91}"/>
              </a:ext>
            </a:extLst>
          </p:cNvPr>
          <p:cNvCxnSpPr>
            <a:cxnSpLocks/>
          </p:cNvCxnSpPr>
          <p:nvPr/>
        </p:nvCxnSpPr>
        <p:spPr>
          <a:xfrm flipV="1">
            <a:off x="15102150" y="41531375"/>
            <a:ext cx="14692049" cy="46810"/>
          </a:xfrm>
          <a:prstGeom prst="line">
            <a:avLst/>
          </a:prstGeom>
          <a:ln w="254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9F45A5A-E5C9-E23A-4EC0-BAFC826F7FD2}"/>
              </a:ext>
            </a:extLst>
          </p:cNvPr>
          <p:cNvGrpSpPr/>
          <p:nvPr/>
        </p:nvGrpSpPr>
        <p:grpSpPr>
          <a:xfrm>
            <a:off x="975089" y="24596598"/>
            <a:ext cx="13564800" cy="14916792"/>
            <a:chOff x="1143188" y="22312352"/>
            <a:chExt cx="13564800" cy="14916792"/>
          </a:xfrm>
        </p:grpSpPr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E8ED6706-E7A9-9833-6F02-B6CDB7BD5862}"/>
                </a:ext>
              </a:extLst>
            </p:cNvPr>
            <p:cNvSpPr/>
            <p:nvPr/>
          </p:nvSpPr>
          <p:spPr>
            <a:xfrm>
              <a:off x="1143188" y="22312352"/>
              <a:ext cx="13564800" cy="1491679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E857AC1-201B-48CA-3A33-CD1239054109}"/>
                </a:ext>
              </a:extLst>
            </p:cNvPr>
            <p:cNvSpPr txBox="1"/>
            <p:nvPr/>
          </p:nvSpPr>
          <p:spPr>
            <a:xfrm>
              <a:off x="1143188" y="22587063"/>
              <a:ext cx="13564800" cy="1015663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Models</a:t>
              </a: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38D89B97-F460-9684-5DFF-6AC4DC16BBBF}"/>
              </a:ext>
            </a:extLst>
          </p:cNvPr>
          <p:cNvGrpSpPr/>
          <p:nvPr/>
        </p:nvGrpSpPr>
        <p:grpSpPr>
          <a:xfrm>
            <a:off x="15702914" y="5851423"/>
            <a:ext cx="13564800" cy="11256430"/>
            <a:chOff x="1180939" y="22304085"/>
            <a:chExt cx="12159556" cy="11256430"/>
          </a:xfrm>
        </p:grpSpPr>
        <p:grpSp>
          <p:nvGrpSpPr>
            <p:cNvPr id="1148" name="Group 1147">
              <a:extLst>
                <a:ext uri="{FF2B5EF4-FFF2-40B4-BE49-F238E27FC236}">
                  <a16:creationId xmlns:a16="http://schemas.microsoft.com/office/drawing/2014/main" id="{77CC41CF-A398-7DB0-BC13-197AC43C3910}"/>
                </a:ext>
              </a:extLst>
            </p:cNvPr>
            <p:cNvGrpSpPr/>
            <p:nvPr/>
          </p:nvGrpSpPr>
          <p:grpSpPr>
            <a:xfrm>
              <a:off x="1180939" y="22304085"/>
              <a:ext cx="12159556" cy="11256430"/>
              <a:chOff x="1253073" y="23019028"/>
              <a:chExt cx="12159556" cy="10003477"/>
            </a:xfrm>
          </p:grpSpPr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0680834B-EFE0-C479-28CA-63A597D44DF0}"/>
                  </a:ext>
                </a:extLst>
              </p:cNvPr>
              <p:cNvSpPr/>
              <p:nvPr/>
            </p:nvSpPr>
            <p:spPr>
              <a:xfrm>
                <a:off x="1253073" y="23019028"/>
                <a:ext cx="12159556" cy="10003477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1152" name="TextBox 1151">
                <a:extLst>
                  <a:ext uri="{FF2B5EF4-FFF2-40B4-BE49-F238E27FC236}">
                    <a16:creationId xmlns:a16="http://schemas.microsoft.com/office/drawing/2014/main" id="{8D118998-D468-E3FC-F406-A8602B243989}"/>
                  </a:ext>
                </a:extLst>
              </p:cNvPr>
              <p:cNvSpPr txBox="1"/>
              <p:nvPr/>
            </p:nvSpPr>
            <p:spPr>
              <a:xfrm>
                <a:off x="1253073" y="23255077"/>
                <a:ext cx="12159556" cy="9026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6000" dirty="0">
                    <a:solidFill>
                      <a:schemeClr val="bg1"/>
                    </a:solidFill>
                  </a:rPr>
                  <a:t>Analysis</a:t>
                </a:r>
              </a:p>
            </p:txBody>
          </p:sp>
          <p:sp>
            <p:nvSpPr>
              <p:cNvPr id="1153" name="TextBox 1152">
                <a:extLst>
                  <a:ext uri="{FF2B5EF4-FFF2-40B4-BE49-F238E27FC236}">
                    <a16:creationId xmlns:a16="http://schemas.microsoft.com/office/drawing/2014/main" id="{448DB25D-6EA5-67EE-06F2-AD881A66A1CC}"/>
                  </a:ext>
                </a:extLst>
              </p:cNvPr>
              <p:cNvSpPr txBox="1"/>
              <p:nvPr/>
            </p:nvSpPr>
            <p:spPr>
              <a:xfrm>
                <a:off x="1268321" y="24409076"/>
                <a:ext cx="12105684" cy="8397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Clr>
                    <a:schemeClr val="accent1"/>
                  </a:buClr>
                  <a:buFont typeface="+mj-lt"/>
                  <a:buAutoNum type="arabicPeriod"/>
                </a:pPr>
                <a:r>
                  <a:rPr lang="en-GB" sz="3200" dirty="0"/>
                  <a:t>Formally describe observed scenarios in </a:t>
                </a:r>
                <a:r>
                  <a:rPr lang="en-GB" sz="3200" b="1" dirty="0"/>
                  <a:t>Bounded Linear Temporal Logic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dirty="0"/>
                  <a:t>Definition of </a:t>
                </a:r>
                <a:r>
                  <a:rPr lang="en-GB" sz="3200" u="sng" dirty="0"/>
                  <a:t>consensus</a:t>
                </a:r>
                <a:r>
                  <a:rPr lang="en-GB" sz="3200" dirty="0"/>
                  <a:t> with five parameters: at least </a:t>
                </a:r>
                <a:r>
                  <a:rPr lang="en-GB" sz="3200" i="1" dirty="0"/>
                  <a:t>majority m%</a:t>
                </a:r>
                <a:r>
                  <a:rPr lang="en-GB" sz="3200" dirty="0"/>
                  <a:t> of population commits to same decision, </a:t>
                </a:r>
                <a:r>
                  <a:rPr lang="en-GB" sz="3200" i="1" dirty="0"/>
                  <a:t>difference</a:t>
                </a:r>
                <a:r>
                  <a:rPr lang="en-GB" sz="3200" dirty="0"/>
                  <a:t> of at least </a:t>
                </a:r>
                <a:r>
                  <a:rPr lang="en-GB" sz="3200" i="1" dirty="0"/>
                  <a:t>d </a:t>
                </a:r>
                <a:r>
                  <a:rPr lang="en-GB" sz="3200" dirty="0"/>
                  <a:t>between both groups, consensus is reached within </a:t>
                </a:r>
                <a:r>
                  <a:rPr lang="en-GB" sz="3200" i="1" dirty="0"/>
                  <a:t>reaching time t</a:t>
                </a:r>
                <a:r>
                  <a:rPr lang="en-GB" sz="3200" dirty="0"/>
                  <a:t>, consensus is maintained for at least </a:t>
                </a:r>
                <a:r>
                  <a:rPr lang="en-GB" sz="3200" i="1" dirty="0"/>
                  <a:t>holding time h</a:t>
                </a:r>
                <a:r>
                  <a:rPr lang="en-GB" sz="3200" dirty="0"/>
                  <a:t>, switch to other opinion happens within </a:t>
                </a:r>
                <a:r>
                  <a:rPr lang="en-GB" sz="3200" i="1" dirty="0"/>
                  <a:t>switching time s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u="sng" dirty="0"/>
                  <a:t>Baseline</a:t>
                </a:r>
                <a:r>
                  <a:rPr lang="en-GB" sz="3200" dirty="0"/>
                  <a:t>: m=50, d=10, t=35, h=40, s=10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Stable consensus </a:t>
                </a:r>
                <a:r>
                  <a:rPr lang="en-GB" sz="3200" dirty="0"/>
                  <a:t>(1a) in BLTL: </a:t>
                </a:r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914400" lvl="1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r>
                  <a:rPr lang="en-GB" sz="3200" b="1" dirty="0"/>
                  <a:t>Switching consensus </a:t>
                </a:r>
                <a:r>
                  <a:rPr lang="en-GB" sz="3200" dirty="0"/>
                  <a:t>(1b) in BLTL:</a:t>
                </a:r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457200" indent="-457200">
                  <a:buClr>
                    <a:schemeClr val="accent1"/>
                  </a:buClr>
                  <a:buFont typeface="Arial" panose="020B0604020202020204" pitchFamily="34" charset="0"/>
                  <a:buChar char="•"/>
                </a:pPr>
                <a:endParaRPr lang="en-GB" sz="3200" dirty="0"/>
              </a:p>
              <a:p>
                <a:pPr marL="514350" indent="-514350">
                  <a:buClr>
                    <a:schemeClr val="accent1"/>
                  </a:buClr>
                  <a:buFont typeface="+mj-lt"/>
                  <a:buAutoNum type="arabicPeriod" startAt="2"/>
                </a:pPr>
                <a:r>
                  <a:rPr lang="en-GB" sz="3200" b="1" dirty="0"/>
                  <a:t>Statistical model checking </a:t>
                </a:r>
                <a:r>
                  <a:rPr lang="en-GB" sz="3200" dirty="0"/>
                  <a:t>to estimate satisfaction probability and quantify robustness under perturbations of the amount of disruptive individuals</a:t>
                </a:r>
              </a:p>
            </p:txBody>
          </p:sp>
        </p:grpSp>
        <p:pic>
          <p:nvPicPr>
            <p:cNvPr id="1149" name="Picture 1148">
              <a:extLst>
                <a:ext uri="{FF2B5EF4-FFF2-40B4-BE49-F238E27FC236}">
                  <a16:creationId xmlns:a16="http://schemas.microsoft.com/office/drawing/2014/main" id="{C7BE692D-BB98-C608-C874-A5A9E0AC4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60155" y="28060457"/>
              <a:ext cx="7772400" cy="734651"/>
            </a:xfrm>
            <a:prstGeom prst="rect">
              <a:avLst/>
            </a:prstGeom>
            <a:ln w="12700">
              <a:solidFill>
                <a:schemeClr val="tx2">
                  <a:alpha val="75000"/>
                </a:schemeClr>
              </a:solidFill>
            </a:ln>
          </p:spPr>
        </p:pic>
        <p:pic>
          <p:nvPicPr>
            <p:cNvPr id="1150" name="Picture 1149">
              <a:extLst>
                <a:ext uri="{FF2B5EF4-FFF2-40B4-BE49-F238E27FC236}">
                  <a16:creationId xmlns:a16="http://schemas.microsoft.com/office/drawing/2014/main" id="{A768892C-DFDF-30F1-03CC-8280BB50C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4410107" y="29958031"/>
              <a:ext cx="5666558" cy="1676400"/>
            </a:xfrm>
            <a:prstGeom prst="rect">
              <a:avLst/>
            </a:prstGeom>
            <a:ln w="12700">
              <a:solidFill>
                <a:schemeClr val="tx2">
                  <a:alpha val="75000"/>
                </a:schemeClr>
              </a:solidFill>
            </a:ln>
          </p:spPr>
        </p:pic>
      </p:grpSp>
      <p:sp>
        <p:nvSpPr>
          <p:cNvPr id="1143" name="TextBox 1142">
            <a:extLst>
              <a:ext uri="{FF2B5EF4-FFF2-40B4-BE49-F238E27FC236}">
                <a16:creationId xmlns:a16="http://schemas.microsoft.com/office/drawing/2014/main" id="{DF7562D4-AC4C-6A03-E5DD-3CA5CC916C25}"/>
              </a:ext>
            </a:extLst>
          </p:cNvPr>
          <p:cNvSpPr txBox="1"/>
          <p:nvPr/>
        </p:nvSpPr>
        <p:spPr>
          <a:xfrm>
            <a:off x="1431193" y="26816284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(2a)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BFFA086D-1FFB-9818-0CA0-562D38CD6E40}"/>
              </a:ext>
            </a:extLst>
          </p:cNvPr>
          <p:cNvSpPr txBox="1"/>
          <p:nvPr/>
        </p:nvSpPr>
        <p:spPr>
          <a:xfrm>
            <a:off x="1431193" y="36209835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(2d)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DF34F49B-3671-B3E2-D28C-02ED8A8EB86F}"/>
              </a:ext>
            </a:extLst>
          </p:cNvPr>
          <p:cNvSpPr txBox="1"/>
          <p:nvPr/>
        </p:nvSpPr>
        <p:spPr>
          <a:xfrm>
            <a:off x="1431193" y="32474347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(2c)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D099A894-EFCC-91F6-1869-C9CAE06B955A}"/>
              </a:ext>
            </a:extLst>
          </p:cNvPr>
          <p:cNvSpPr txBox="1"/>
          <p:nvPr/>
        </p:nvSpPr>
        <p:spPr>
          <a:xfrm>
            <a:off x="1431193" y="29210672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(2b)</a:t>
            </a:r>
          </a:p>
        </p:txBody>
      </p:sp>
      <p:pic>
        <p:nvPicPr>
          <p:cNvPr id="13" name="Picture 12" descr="A logo for a university&#10;&#10;Description automatically generated">
            <a:extLst>
              <a:ext uri="{FF2B5EF4-FFF2-40B4-BE49-F238E27FC236}">
                <a16:creationId xmlns:a16="http://schemas.microsoft.com/office/drawing/2014/main" id="{4FA6C790-FBFB-D188-54D7-3882AB7DFF3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4" b="34299"/>
          <a:stretch/>
        </p:blipFill>
        <p:spPr>
          <a:xfrm>
            <a:off x="336703" y="2195797"/>
            <a:ext cx="4399688" cy="109462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6617E75-861C-79DC-BDBD-556F85DC45E5}"/>
              </a:ext>
            </a:extLst>
          </p:cNvPr>
          <p:cNvGrpSpPr/>
          <p:nvPr/>
        </p:nvGrpSpPr>
        <p:grpSpPr>
          <a:xfrm>
            <a:off x="2168433" y="12217859"/>
            <a:ext cx="11407545" cy="3448180"/>
            <a:chOff x="2168433" y="20074642"/>
            <a:chExt cx="11407545" cy="344818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E2F375-533E-D91B-9827-91F6F6A08B08}"/>
                </a:ext>
              </a:extLst>
            </p:cNvPr>
            <p:cNvSpPr txBox="1"/>
            <p:nvPr/>
          </p:nvSpPr>
          <p:spPr>
            <a:xfrm>
              <a:off x="2168433" y="23061157"/>
              <a:ext cx="29046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(1a) stable consensus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9BA484-8690-E13D-2A89-DAEC210DCF3A}"/>
                </a:ext>
              </a:extLst>
            </p:cNvPr>
            <p:cNvSpPr txBox="1"/>
            <p:nvPr/>
          </p:nvSpPr>
          <p:spPr>
            <a:xfrm>
              <a:off x="6248401" y="23061157"/>
              <a:ext cx="32850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(1b) switching consensus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76A431-96A6-6CC0-91F7-6CCE66D0155B}"/>
                </a:ext>
              </a:extLst>
            </p:cNvPr>
            <p:cNvSpPr txBox="1"/>
            <p:nvPr/>
          </p:nvSpPr>
          <p:spPr>
            <a:xfrm>
              <a:off x="10607040" y="23061157"/>
              <a:ext cx="2968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(1c) no consensus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A8184DE2-3D8C-3F47-A4EE-71EDA6CBE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2552" t="10516" r="9227" b="2991"/>
            <a:stretch/>
          </p:blipFill>
          <p:spPr>
            <a:xfrm>
              <a:off x="2168434" y="20074643"/>
              <a:ext cx="2904660" cy="2847723"/>
            </a:xfrm>
            <a:prstGeom prst="rect">
              <a:avLst/>
            </a:prstGeom>
          </p:spPr>
        </p:pic>
        <p:pic>
          <p:nvPicPr>
            <p:cNvPr id="1032" name="Picture 1031">
              <a:extLst>
                <a:ext uri="{FF2B5EF4-FFF2-40B4-BE49-F238E27FC236}">
                  <a16:creationId xmlns:a16="http://schemas.microsoft.com/office/drawing/2014/main" id="{F67090FB-1715-DC49-5637-E7DAEAF7F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2529" t="10585" r="9250" b="2923"/>
            <a:stretch/>
          </p:blipFill>
          <p:spPr>
            <a:xfrm>
              <a:off x="6430929" y="20074642"/>
              <a:ext cx="2904660" cy="2847723"/>
            </a:xfrm>
            <a:prstGeom prst="rect">
              <a:avLst/>
            </a:prstGeom>
          </p:spPr>
        </p:pic>
        <p:pic>
          <p:nvPicPr>
            <p:cNvPr id="1042" name="Picture 1041">
              <a:extLst>
                <a:ext uri="{FF2B5EF4-FFF2-40B4-BE49-F238E27FC236}">
                  <a16:creationId xmlns:a16="http://schemas.microsoft.com/office/drawing/2014/main" id="{D528D500-317F-3FC8-6EB1-CB5958B9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2039" t="10637" r="7787" b="2870"/>
            <a:stretch/>
          </p:blipFill>
          <p:spPr>
            <a:xfrm>
              <a:off x="10607040" y="20074642"/>
              <a:ext cx="2968938" cy="2847723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6D729EC-A718-DBFA-5677-A8F9BB6E45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954594" y="20209363"/>
            <a:ext cx="3295901" cy="32959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74D3B1D-3321-FE9E-B89C-5CB90E49CD4A}"/>
              </a:ext>
            </a:extLst>
          </p:cNvPr>
          <p:cNvSpPr txBox="1"/>
          <p:nvPr/>
        </p:nvSpPr>
        <p:spPr>
          <a:xfrm>
            <a:off x="15667531" y="20294319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Robustness – Zealots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98C4CBB-B50A-7062-BB2E-858F177F72F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173648" y="20208222"/>
            <a:ext cx="3295901" cy="32959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E4FAFCA-FB12-6B8D-0E18-124292EB21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92702" y="20208222"/>
            <a:ext cx="3295901" cy="329590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83973E-7B8D-76C2-AE99-9091226FEAFD}"/>
              </a:ext>
            </a:extLst>
          </p:cNvPr>
          <p:cNvSpPr txBox="1"/>
          <p:nvPr/>
        </p:nvSpPr>
        <p:spPr>
          <a:xfrm>
            <a:off x="18859795" y="20295519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Robustness – Contrarians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8D0277-7149-1F02-920E-33DF7C6D439D}"/>
              </a:ext>
            </a:extLst>
          </p:cNvPr>
          <p:cNvSpPr txBox="1"/>
          <p:nvPr/>
        </p:nvSpPr>
        <p:spPr>
          <a:xfrm>
            <a:off x="22052059" y="20292999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Combined effect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7573361-19AA-24F3-B317-86F5455143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611757" y="20208220"/>
            <a:ext cx="3294583" cy="32945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040EE52-33AD-507A-EE58-4AFD262E3010}"/>
              </a:ext>
            </a:extLst>
          </p:cNvPr>
          <p:cNvSpPr txBox="1"/>
          <p:nvPr/>
        </p:nvSpPr>
        <p:spPr>
          <a:xfrm>
            <a:off x="25244322" y="20294319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Group size effect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50BD476-BC31-CB0D-BFEE-DFDA608B3FA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64273" y="24671979"/>
            <a:ext cx="3307150" cy="33071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429C3D0-4035-662D-354A-9F526E61B31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80101" y="24669892"/>
            <a:ext cx="3307150" cy="3307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6AC348-B126-C0B1-B6EC-19A6C112081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95929" y="24669892"/>
            <a:ext cx="3307150" cy="33071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3E92B36-874B-36C6-049E-BF08E1EFBE0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611756" y="24669892"/>
            <a:ext cx="3294583" cy="330582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1EFA866-D772-3E60-11DE-979579727D5C}"/>
              </a:ext>
            </a:extLst>
          </p:cNvPr>
          <p:cNvSpPr txBox="1"/>
          <p:nvPr/>
        </p:nvSpPr>
        <p:spPr>
          <a:xfrm>
            <a:off x="15684755" y="24753273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Robustness – Zealots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BF57C9-9924-7D3B-1AA5-73028CEF0508}"/>
              </a:ext>
            </a:extLst>
          </p:cNvPr>
          <p:cNvSpPr txBox="1"/>
          <p:nvPr/>
        </p:nvSpPr>
        <p:spPr>
          <a:xfrm>
            <a:off x="18877019" y="24754473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Robustness – Contrarians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FF50EF-2FE2-407D-AA6F-EFF822FBF753}"/>
              </a:ext>
            </a:extLst>
          </p:cNvPr>
          <p:cNvSpPr txBox="1"/>
          <p:nvPr/>
        </p:nvSpPr>
        <p:spPr>
          <a:xfrm>
            <a:off x="22069283" y="24751953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Combined effect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A43830-A91A-24EC-8F40-6CA202767B89}"/>
              </a:ext>
            </a:extLst>
          </p:cNvPr>
          <p:cNvSpPr txBox="1"/>
          <p:nvPr/>
        </p:nvSpPr>
        <p:spPr>
          <a:xfrm>
            <a:off x="25261546" y="24753273"/>
            <a:ext cx="3908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Group size effect</a:t>
            </a:r>
          </a:p>
        </p:txBody>
      </p:sp>
      <p:pic>
        <p:nvPicPr>
          <p:cNvPr id="41" name="Picture 40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8AE2F7D8-3357-5FF2-9EA7-0DF84FCA51F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58"/>
          <a:stretch/>
        </p:blipFill>
        <p:spPr>
          <a:xfrm>
            <a:off x="19966884" y="29841012"/>
            <a:ext cx="8806024" cy="1092634"/>
          </a:xfrm>
          <a:prstGeom prst="rect">
            <a:avLst/>
          </a:prstGeom>
        </p:spPr>
      </p:pic>
      <p:pic>
        <p:nvPicPr>
          <p:cNvPr id="42" name="Picture 41" descr="A table of numbers with numbers&#10;&#10;Description automatically generated">
            <a:extLst>
              <a:ext uri="{FF2B5EF4-FFF2-40B4-BE49-F238E27FC236}">
                <a16:creationId xmlns:a16="http://schemas.microsoft.com/office/drawing/2014/main" id="{A7FCDC02-FBE5-0123-86F3-F14824FC967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58"/>
          <a:stretch/>
        </p:blipFill>
        <p:spPr>
          <a:xfrm>
            <a:off x="19966884" y="31936274"/>
            <a:ext cx="8806024" cy="1092634"/>
          </a:xfrm>
          <a:prstGeom prst="rect">
            <a:avLst/>
          </a:prstGeom>
        </p:spPr>
      </p:pic>
      <p:pic>
        <p:nvPicPr>
          <p:cNvPr id="44" name="Picture 43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29269196-7C7D-20E4-9BDC-84D8712AD5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769030" y="29314710"/>
            <a:ext cx="2815894" cy="2111921"/>
          </a:xfrm>
          <a:prstGeom prst="rect">
            <a:avLst/>
          </a:prstGeom>
        </p:spPr>
      </p:pic>
      <p:pic>
        <p:nvPicPr>
          <p:cNvPr id="46" name="Picture 45" descr="A graph of a number of individuals&#10;&#10;Description automatically generated">
            <a:extLst>
              <a:ext uri="{FF2B5EF4-FFF2-40B4-BE49-F238E27FC236}">
                <a16:creationId xmlns:a16="http://schemas.microsoft.com/office/drawing/2014/main" id="{B592B73A-D4A4-AA29-ED6B-2A74EACEF99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769030" y="31426631"/>
            <a:ext cx="2815894" cy="211192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82041B6-DB13-2892-5664-893566B9FAF2}"/>
              </a:ext>
            </a:extLst>
          </p:cNvPr>
          <p:cNvSpPr txBox="1"/>
          <p:nvPr/>
        </p:nvSpPr>
        <p:spPr>
          <a:xfrm>
            <a:off x="19865561" y="29256237"/>
            <a:ext cx="506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…to reach consensus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940281-5FF2-5837-F725-ED52ACD449FB}"/>
              </a:ext>
            </a:extLst>
          </p:cNvPr>
          <p:cNvSpPr txBox="1"/>
          <p:nvPr/>
        </p:nvSpPr>
        <p:spPr>
          <a:xfrm>
            <a:off x="19883466" y="31349009"/>
            <a:ext cx="5067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…to hold consensus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4BCAC-D221-1706-0A05-C444A12D62AD}"/>
              </a:ext>
            </a:extLst>
          </p:cNvPr>
          <p:cNvGrpSpPr/>
          <p:nvPr/>
        </p:nvGrpSpPr>
        <p:grpSpPr>
          <a:xfrm>
            <a:off x="15702914" y="34400071"/>
            <a:ext cx="13564800" cy="6290521"/>
            <a:chOff x="1253073" y="23019027"/>
            <a:chExt cx="12159556" cy="55903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98D73D0-6945-8D92-F80A-357944EB5E1B}"/>
                </a:ext>
              </a:extLst>
            </p:cNvPr>
            <p:cNvSpPr/>
            <p:nvPr/>
          </p:nvSpPr>
          <p:spPr>
            <a:xfrm>
              <a:off x="1253073" y="23019027"/>
              <a:ext cx="12159556" cy="55903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FB127FA-D363-FB85-AB81-06266387C12A}"/>
                </a:ext>
              </a:extLst>
            </p:cNvPr>
            <p:cNvSpPr txBox="1"/>
            <p:nvPr/>
          </p:nvSpPr>
          <p:spPr>
            <a:xfrm>
              <a:off x="1253073" y="23255077"/>
              <a:ext cx="12159556" cy="902610"/>
            </a:xfrm>
            <a:prstGeom prst="rect">
              <a:avLst/>
            </a:prstGeom>
            <a:solidFill>
              <a:schemeClr val="tx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6000" dirty="0">
                  <a:solidFill>
                    <a:schemeClr val="bg1"/>
                  </a:solidFill>
                </a:rPr>
                <a:t>Conclusion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22E6349-CE94-F55E-A570-5CC6937319CA}"/>
                </a:ext>
              </a:extLst>
            </p:cNvPr>
            <p:cNvSpPr txBox="1"/>
            <p:nvPr/>
          </p:nvSpPr>
          <p:spPr>
            <a:xfrm>
              <a:off x="1268321" y="24409076"/>
              <a:ext cx="12105684" cy="4020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>
                  <a:effectLst/>
                </a:rPr>
                <a:t>Disruptive individuals can change opinion dynamics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dirty="0">
                  <a:effectLst/>
                </a:rPr>
                <a:t>Precise, </a:t>
              </a:r>
              <a:r>
                <a:rPr lang="en-GB" sz="3200" b="1" dirty="0">
                  <a:effectLst/>
                </a:rPr>
                <a:t>quantitative</a:t>
              </a:r>
              <a:r>
                <a:rPr lang="en-GB" sz="3200" dirty="0">
                  <a:effectLst/>
                </a:rPr>
                <a:t> analysis of robustness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b="1" dirty="0">
                  <a:effectLst/>
                </a:rPr>
                <a:t>Stable consensus</a:t>
              </a:r>
              <a:r>
                <a:rPr lang="en-GB" sz="3200" dirty="0">
                  <a:effectLst/>
                </a:rPr>
                <a:t>: robust up to certain </a:t>
              </a:r>
              <a:r>
                <a:rPr lang="en-GB" sz="3200" dirty="0"/>
                <a:t>#zealots/#contrarians, then rapid phase transition; zealots are less harmful for reaching consensus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b="1" dirty="0">
                  <a:effectLst/>
                </a:rPr>
                <a:t>Switching consensus</a:t>
              </a:r>
              <a:r>
                <a:rPr lang="en-GB" sz="3200" dirty="0">
                  <a:effectLst/>
                </a:rPr>
                <a:t>: only range of zealots for which switching occurs with high probability; contrarians promote </a:t>
              </a:r>
              <a:r>
                <a:rPr lang="en-GB" sz="3200" dirty="0"/>
                <a:t>switching dynamics</a:t>
              </a:r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endParaRPr lang="en-GB" sz="3200" dirty="0"/>
            </a:p>
            <a:p>
              <a:pPr marL="457200" indent="-457200">
                <a:buClr>
                  <a:schemeClr val="accent1"/>
                </a:buClr>
                <a:buFont typeface="Arial" panose="020B0604020202020204" pitchFamily="34" charset="0"/>
                <a:buChar char="•"/>
              </a:pPr>
              <a:r>
                <a:rPr lang="en-GB" sz="3200" b="1" dirty="0">
                  <a:effectLst/>
                </a:rPr>
                <a:t>Future work</a:t>
              </a:r>
              <a:r>
                <a:rPr lang="en-GB" sz="3200" dirty="0">
                  <a:effectLst/>
                </a:rPr>
                <a:t>: formal analysis of group-size effect, variations of current scenario (e.g. non-symmetric decision quality), control theory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78AC012A-151F-D146-7BF4-0BE764B68F73}"/>
              </a:ext>
            </a:extLst>
          </p:cNvPr>
          <p:cNvSpPr txBox="1"/>
          <p:nvPr/>
        </p:nvSpPr>
        <p:spPr>
          <a:xfrm>
            <a:off x="10398700" y="26520037"/>
            <a:ext cx="32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Cross-Inhibition model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32A9F58-6D99-153B-EE67-3158402ACC4D}"/>
              </a:ext>
            </a:extLst>
          </p:cNvPr>
          <p:cNvSpPr txBox="1"/>
          <p:nvPr/>
        </p:nvSpPr>
        <p:spPr>
          <a:xfrm>
            <a:off x="10445400" y="29410079"/>
            <a:ext cx="32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Zealots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0CA1285-C8B0-3142-5BDC-A3F2E918A0A4}"/>
              </a:ext>
            </a:extLst>
          </p:cNvPr>
          <p:cNvSpPr txBox="1"/>
          <p:nvPr/>
        </p:nvSpPr>
        <p:spPr>
          <a:xfrm>
            <a:off x="10398699" y="32303765"/>
            <a:ext cx="3292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Contrarians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FD5D62-E287-24A6-F296-D3FD66152621}"/>
              </a:ext>
            </a:extLst>
          </p:cNvPr>
          <p:cNvSpPr txBox="1"/>
          <p:nvPr/>
        </p:nvSpPr>
        <p:spPr>
          <a:xfrm>
            <a:off x="10261406" y="37148242"/>
            <a:ext cx="366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u="sng" dirty="0"/>
              <a:t>Both Zealots &amp; Contrarians</a:t>
            </a:r>
          </a:p>
        </p:txBody>
      </p:sp>
      <p:pic>
        <p:nvPicPr>
          <p:cNvPr id="11" name="Picture 10" descr="A black and white logo with a head and wheat&#10;&#10;Description automatically generated">
            <a:extLst>
              <a:ext uri="{FF2B5EF4-FFF2-40B4-BE49-F238E27FC236}">
                <a16:creationId xmlns:a16="http://schemas.microsoft.com/office/drawing/2014/main" id="{DFE35521-84EE-4235-ACAC-1583B1BE2D2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4022" y="1765519"/>
            <a:ext cx="2653692" cy="176591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15FAAA-6D71-73ED-D285-53D094E74ADC}"/>
              </a:ext>
            </a:extLst>
          </p:cNvPr>
          <p:cNvSpPr txBox="1"/>
          <p:nvPr/>
        </p:nvSpPr>
        <p:spPr>
          <a:xfrm>
            <a:off x="13541770" y="27667016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DE1D83-D203-6938-FB75-C4FB85FF61F1}"/>
              </a:ext>
            </a:extLst>
          </p:cNvPr>
          <p:cNvSpPr txBox="1"/>
          <p:nvPr/>
        </p:nvSpPr>
        <p:spPr>
          <a:xfrm>
            <a:off x="13541770" y="30560702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(2f)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147855D-7D56-0B96-1B71-8C74C811905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87836" y="26454621"/>
            <a:ext cx="6438900" cy="13081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45A31E2-AEE5-B168-6497-430AE838EBAF}"/>
              </a:ext>
            </a:extLst>
          </p:cNvPr>
          <p:cNvSpPr txBox="1"/>
          <p:nvPr/>
        </p:nvSpPr>
        <p:spPr>
          <a:xfrm>
            <a:off x="13541770" y="34380483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(2g)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8E953E9-76F0-2D43-FF66-5F6E29C78F19}"/>
              </a:ext>
            </a:extLst>
          </p:cNvPr>
          <p:cNvSpPr txBox="1"/>
          <p:nvPr/>
        </p:nvSpPr>
        <p:spPr>
          <a:xfrm>
            <a:off x="13541770" y="37682976"/>
            <a:ext cx="95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(2h)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773F653-AF7D-A1D2-6C1D-CC1538427BE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87836" y="28050375"/>
            <a:ext cx="6438900" cy="2971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5E51B7-27DF-CA39-09FF-8F3F0F5E262D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87836" y="31309829"/>
            <a:ext cx="6438900" cy="33020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30988EF-2C3C-8EB6-992E-8F6DFFABBA5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487836" y="34899483"/>
            <a:ext cx="6438900" cy="4241800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34F3030-6D31-955E-AA04-D1D51D548445}"/>
              </a:ext>
            </a:extLst>
          </p:cNvPr>
          <p:cNvCxnSpPr>
            <a:cxnSpLocks/>
          </p:cNvCxnSpPr>
          <p:nvPr/>
        </p:nvCxnSpPr>
        <p:spPr>
          <a:xfrm>
            <a:off x="2437652" y="27790058"/>
            <a:ext cx="6390189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F7D18D6-1553-1CF3-EAC9-5484699FB34D}"/>
              </a:ext>
            </a:extLst>
          </p:cNvPr>
          <p:cNvCxnSpPr>
            <a:cxnSpLocks/>
          </p:cNvCxnSpPr>
          <p:nvPr/>
        </p:nvCxnSpPr>
        <p:spPr>
          <a:xfrm>
            <a:off x="2437652" y="31145477"/>
            <a:ext cx="6390189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B2F50-9AAC-41B7-E104-5E42E4A8743B}"/>
              </a:ext>
            </a:extLst>
          </p:cNvPr>
          <p:cNvCxnSpPr>
            <a:cxnSpLocks/>
          </p:cNvCxnSpPr>
          <p:nvPr/>
        </p:nvCxnSpPr>
        <p:spPr>
          <a:xfrm>
            <a:off x="2437652" y="34672870"/>
            <a:ext cx="6390189" cy="0"/>
          </a:xfrm>
          <a:prstGeom prst="line">
            <a:avLst/>
          </a:prstGeom>
          <a:ln w="12700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83FC123C-F75F-8B96-F412-FF1A9F1224E7}"/>
              </a:ext>
            </a:extLst>
          </p:cNvPr>
          <p:cNvPicPr>
            <a:picLocks noChangeAspect="1"/>
          </p:cNvPicPr>
          <p:nvPr/>
        </p:nvPicPr>
        <p:blipFill>
          <a:blip r:embed="rId28"/>
          <a:srcRect l="2851" t="4007" r="7585" b="4603"/>
          <a:stretch/>
        </p:blipFill>
        <p:spPr>
          <a:xfrm>
            <a:off x="11048564" y="27023020"/>
            <a:ext cx="1979199" cy="1729331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81FCAD97-504B-D146-9D85-6A44BB9A5CEF}"/>
              </a:ext>
            </a:extLst>
          </p:cNvPr>
          <p:cNvPicPr>
            <a:picLocks noChangeAspect="1"/>
          </p:cNvPicPr>
          <p:nvPr/>
        </p:nvPicPr>
        <p:blipFill>
          <a:blip r:embed="rId29"/>
          <a:srcRect l="2305" t="2395" r="3034" b="4927"/>
          <a:stretch/>
        </p:blipFill>
        <p:spPr>
          <a:xfrm>
            <a:off x="10872057" y="29901002"/>
            <a:ext cx="2332212" cy="1753728"/>
          </a:xfrm>
          <a:prstGeom prst="rect">
            <a:avLst/>
          </a:prstGeom>
          <a:ln>
            <a:noFill/>
          </a:ln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6C39325-D1AF-5112-3C91-C770F7B7B38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628463" y="32740539"/>
            <a:ext cx="2819400" cy="391160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F005276-BA5C-C790-6AB4-7733F4B6C335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0704663" y="37638797"/>
            <a:ext cx="26670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00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oster3">
      <a:dk1>
        <a:srgbClr val="283241"/>
      </a:dk1>
      <a:lt1>
        <a:srgbClr val="FFFFFF"/>
      </a:lt1>
      <a:dk2>
        <a:srgbClr val="3C5980"/>
      </a:dk2>
      <a:lt2>
        <a:srgbClr val="EDEDED"/>
      </a:lt2>
      <a:accent1>
        <a:srgbClr val="EE6C4D"/>
      </a:accent1>
      <a:accent2>
        <a:srgbClr val="98C1D9"/>
      </a:accent2>
      <a:accent3>
        <a:srgbClr val="757575"/>
      </a:accent3>
      <a:accent4>
        <a:srgbClr val="BDBDBD"/>
      </a:accent4>
      <a:accent5>
        <a:srgbClr val="BDBDBD"/>
      </a:accent5>
      <a:accent6>
        <a:srgbClr val="70AD47"/>
      </a:accent6>
      <a:hlink>
        <a:srgbClr val="757575"/>
      </a:hlink>
      <a:folHlink>
        <a:srgbClr val="BDBDB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22653</TotalTime>
  <Words>587</Words>
  <Application>Microsoft Macintosh PowerPoint</Application>
  <PresentationFormat>Custom</PresentationFormat>
  <Paragraphs>111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 Klein</dc:creator>
  <cp:lastModifiedBy>Julia Klein</cp:lastModifiedBy>
  <cp:revision>369</cp:revision>
  <dcterms:created xsi:type="dcterms:W3CDTF">2023-03-29T15:27:00Z</dcterms:created>
  <dcterms:modified xsi:type="dcterms:W3CDTF">2024-10-04T11:55:20Z</dcterms:modified>
</cp:coreProperties>
</file>