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37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53" userDrawn="1">
          <p15:clr>
            <a:srgbClr val="A4A3A4"/>
          </p15:clr>
        </p15:guide>
        <p15:guide id="2" orient="horz" pos="3838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orient="horz" pos="3294" userDrawn="1">
          <p15:clr>
            <a:srgbClr val="A4A3A4"/>
          </p15:clr>
        </p15:guide>
        <p15:guide id="5" orient="horz" pos="255" userDrawn="1">
          <p15:clr>
            <a:srgbClr val="A4A3A4"/>
          </p15:clr>
        </p15:guide>
        <p15:guide id="6" orient="horz" pos="1026" userDrawn="1">
          <p15:clr>
            <a:srgbClr val="A4A3A4"/>
          </p15:clr>
        </p15:guide>
        <p15:guide id="7" orient="horz" pos="3884" userDrawn="1">
          <p15:clr>
            <a:srgbClr val="A4A3A4"/>
          </p15:clr>
        </p15:guide>
        <p15:guide id="8" orient="horz" pos="3385" userDrawn="1">
          <p15:clr>
            <a:srgbClr val="A4A3A4"/>
          </p15:clr>
        </p15:guide>
        <p15:guide id="9" orient="horz" pos="2704" userDrawn="1">
          <p15:clr>
            <a:srgbClr val="A4A3A4"/>
          </p15:clr>
        </p15:guide>
        <p15:guide id="10" orient="horz" pos="1207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480" userDrawn="1">
          <p15:clr>
            <a:srgbClr val="A4A3A4"/>
          </p15:clr>
        </p15:guide>
        <p15:guide id="13" orient="horz" pos="3067" userDrawn="1">
          <p15:clr>
            <a:srgbClr val="A4A3A4"/>
          </p15:clr>
        </p15:guide>
        <p15:guide id="14" orient="horz" pos="1979" userDrawn="1">
          <p15:clr>
            <a:srgbClr val="A4A3A4"/>
          </p15:clr>
        </p15:guide>
        <p15:guide id="15" pos="3900" userDrawn="1">
          <p15:clr>
            <a:srgbClr val="A4A3A4"/>
          </p15:clr>
        </p15:guide>
        <p15:guide id="16" pos="3780" userDrawn="1">
          <p15:clr>
            <a:srgbClr val="A4A3A4"/>
          </p15:clr>
        </p15:guide>
        <p15:guide id="17" pos="2993" userDrawn="1">
          <p15:clr>
            <a:srgbClr val="A4A3A4"/>
          </p15:clr>
        </p15:guide>
        <p15:guide id="18" pos="2872" userDrawn="1">
          <p15:clr>
            <a:srgbClr val="A4A3A4"/>
          </p15:clr>
        </p15:guide>
        <p15:guide id="19" pos="2087" userDrawn="1">
          <p15:clr>
            <a:srgbClr val="A4A3A4"/>
          </p15:clr>
        </p15:guide>
        <p15:guide id="20" pos="1965" userDrawn="1">
          <p15:clr>
            <a:srgbClr val="A4A3A4"/>
          </p15:clr>
        </p15:guide>
        <p15:guide id="21" pos="1179" userDrawn="1">
          <p15:clr>
            <a:srgbClr val="A4A3A4"/>
          </p15:clr>
        </p15:guide>
        <p15:guide id="22" pos="1057" userDrawn="1">
          <p15:clr>
            <a:srgbClr val="A4A3A4"/>
          </p15:clr>
        </p15:guide>
        <p15:guide id="23" pos="272" userDrawn="1">
          <p15:clr>
            <a:srgbClr val="A4A3A4"/>
          </p15:clr>
        </p15:guide>
        <p15:guide id="24" pos="4687" userDrawn="1">
          <p15:clr>
            <a:srgbClr val="A4A3A4"/>
          </p15:clr>
        </p15:guide>
        <p15:guide id="25" pos="4808" userDrawn="1">
          <p15:clr>
            <a:srgbClr val="A4A3A4"/>
          </p15:clr>
        </p15:guide>
        <p15:guide id="26" pos="5593" userDrawn="1">
          <p15:clr>
            <a:srgbClr val="A4A3A4"/>
          </p15:clr>
        </p15:guide>
        <p15:guide id="27" pos="5715" userDrawn="1">
          <p15:clr>
            <a:srgbClr val="A4A3A4"/>
          </p15:clr>
        </p15:guide>
        <p15:guide id="28" pos="6501" userDrawn="1">
          <p15:clr>
            <a:srgbClr val="A4A3A4"/>
          </p15:clr>
        </p15:guide>
        <p15:guide id="29" pos="6623" userDrawn="1">
          <p15:clr>
            <a:srgbClr val="A4A3A4"/>
          </p15:clr>
        </p15:guide>
        <p15:guide id="30" pos="7408" userDrawn="1">
          <p15:clr>
            <a:srgbClr val="A4A3A4"/>
          </p15:clr>
        </p15:guide>
        <p15:guide id="31" orient="horz" pos="308" userDrawn="1">
          <p15:clr>
            <a:srgbClr val="A4A3A4"/>
          </p15:clr>
        </p15:guide>
        <p15:guide id="32" orient="horz" pos="8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5E5"/>
    <a:srgbClr val="FFDBDA"/>
    <a:srgbClr val="FFF3EE"/>
    <a:srgbClr val="E5EFFF"/>
    <a:srgbClr val="00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6" autoAdjust="0"/>
    <p:restoredTop sz="85511" autoAdjust="0"/>
  </p:normalViewPr>
  <p:slideViewPr>
    <p:cSldViewPr showGuides="1">
      <p:cViewPr>
        <p:scale>
          <a:sx n="106" d="100"/>
          <a:sy n="106" d="100"/>
        </p:scale>
        <p:origin x="-560" y="120"/>
      </p:cViewPr>
      <p:guideLst>
        <p:guide orient="horz" pos="1253"/>
        <p:guide orient="horz" pos="3838"/>
        <p:guide orient="horz" pos="4201"/>
        <p:guide orient="horz" pos="3294"/>
        <p:guide orient="horz" pos="255"/>
        <p:guide orient="horz" pos="1026"/>
        <p:guide orient="horz" pos="3884"/>
        <p:guide orient="horz" pos="3385"/>
        <p:guide orient="horz" pos="2704"/>
        <p:guide orient="horz" pos="1207"/>
        <p:guide orient="horz" pos="1525"/>
        <p:guide orient="horz" pos="1480"/>
        <p:guide orient="horz" pos="3067"/>
        <p:guide orient="horz" pos="1979"/>
        <p:guide pos="3900"/>
        <p:guide pos="3780"/>
        <p:guide pos="2993"/>
        <p:guide pos="2872"/>
        <p:guide pos="2087"/>
        <p:guide pos="1965"/>
        <p:guide pos="1179"/>
        <p:guide pos="1057"/>
        <p:guide pos="272"/>
        <p:guide pos="4687"/>
        <p:guide pos="4808"/>
        <p:guide pos="5593"/>
        <p:guide pos="5715"/>
        <p:guide pos="6501"/>
        <p:guide pos="6623"/>
        <p:guide pos="7408"/>
        <p:guide orient="horz" pos="308"/>
        <p:guide orient="horz" pos="81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2" d="100"/>
          <a:sy n="92" d="100"/>
        </p:scale>
        <p:origin x="2864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797C4-ED8E-4EA4-959C-2AEEE7E3AD08}" type="datetimeFigureOut">
              <a:rPr lang="de-DE" smtClean="0"/>
              <a:t>08.10.24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1F910-8AA9-49D3-9D40-DBE35BDF935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589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C22D-DB44-4084-9471-0EB64DB204F9}" type="datetimeFigureOut">
              <a:rPr lang="de-DE" smtClean="0"/>
              <a:t>04.10.24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7F2EB-A273-4CA5-8E41-BC88C509E25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53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v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6769101" y="1989139"/>
            <a:ext cx="5422396" cy="2663824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de-DE" dirty="0"/>
              <a:t>Insert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background</a:t>
            </a:r>
            <a:r>
              <a:rPr lang="de-DE" dirty="0"/>
              <a:t>!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31801" y="5373688"/>
            <a:ext cx="8447617" cy="792162"/>
          </a:xfrm>
        </p:spPr>
        <p:txBody>
          <a:bodyPr anchor="b">
            <a:noAutofit/>
          </a:bodyPr>
          <a:lstStyle>
            <a:lvl1pPr marL="0" indent="0" algn="l">
              <a:lnSpc>
                <a:spcPct val="110000"/>
              </a:lnSpc>
              <a:buNone/>
              <a:defRPr sz="2000" b="1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Edit </a:t>
            </a:r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080" y="0"/>
            <a:ext cx="3550920" cy="19354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1" y="2492896"/>
            <a:ext cx="6144252" cy="2376487"/>
          </a:xfrm>
        </p:spPr>
        <p:txBody>
          <a:bodyPr bIns="82800" anchor="b">
            <a:noAutofit/>
          </a:bodyPr>
          <a:lstStyle>
            <a:lvl1pPr>
              <a:lnSpc>
                <a:spcPct val="105000"/>
              </a:lnSpc>
              <a:defRPr sz="3500" b="1" u="none" baseline="0"/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CD481E0-AFF7-C89D-5097-F5DF12F49F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32656"/>
            <a:ext cx="3312368" cy="14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4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27-09-24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5200" u="none" baseline="0">
                <a:solidFill>
                  <a:schemeClr val="accent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5200"/>
              </a:spcBef>
              <a:buFont typeface="Arial" panose="020B0604020202020204" pitchFamily="34" charset="0"/>
              <a:buNone/>
              <a:defRPr sz="26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509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27-09-24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31801" y="404813"/>
            <a:ext cx="8447617" cy="5688012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defRPr sz="3500"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2pPr marL="0" indent="0">
              <a:lnSpc>
                <a:spcPct val="100000"/>
              </a:lnSpc>
              <a:spcBef>
                <a:spcPts val="3500"/>
              </a:spcBef>
              <a:buFont typeface="Arial" panose="020B0604020202020204" pitchFamily="34" charset="0"/>
              <a:buNone/>
              <a:defRPr sz="2000" b="1">
                <a:solidFill>
                  <a:schemeClr val="accent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18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27-09-24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13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83"/>
            <a:ext cx="12191496" cy="685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715" y="0"/>
            <a:ext cx="3550920" cy="193548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690B7747-3CC7-226A-B99A-E8B337569A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332656"/>
            <a:ext cx="3312368" cy="14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8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rmatierungen Listenebe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title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375704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27-09-24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title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27-09-24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115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title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buAutoNum type="arabicPeriod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375704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27-09-24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sse Headline – Textfolie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801" y="404664"/>
            <a:ext cx="8447617" cy="1224136"/>
          </a:xfrm>
        </p:spPr>
        <p:txBody>
          <a:bodyPr>
            <a:normAutofit/>
          </a:bodyPr>
          <a:lstStyle>
            <a:lvl1pPr>
              <a:defRPr sz="3500"/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375704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27-09-24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531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Grosse Headline – Text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31799" y="1989139"/>
            <a:ext cx="5568951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 marL="0" indent="0">
              <a:buFont typeface="Arial" panose="020B0604020202020204" pitchFamily="34" charset="0"/>
              <a:buNone/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91251" y="1989139"/>
            <a:ext cx="5568949" cy="4103687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375704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Datumsplatzhalter 8"/>
          <p:cNvSpPr>
            <a:spLocks noGrp="1"/>
          </p:cNvSpPr>
          <p:nvPr>
            <p:ph type="dt" sz="half" idx="10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27-09-24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31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Edit title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27-09-24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518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sse Headline – Bildfolie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801" y="404664"/>
            <a:ext cx="8447617" cy="1224111"/>
          </a:xfrm>
        </p:spPr>
        <p:txBody>
          <a:bodyPr/>
          <a:lstStyle>
            <a:lvl1pPr>
              <a:defRPr lang="de-DE" sz="3500" b="1" u="sng" kern="1200" baseline="0" dirty="0" smtClean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Edit title </a:t>
            </a:r>
            <a:r>
              <a:rPr lang="de-DE" dirty="0" err="1"/>
              <a:t>master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27-09-24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1371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1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91250" y="1989139"/>
            <a:ext cx="5569380" cy="2736006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6191679" y="4869161"/>
            <a:ext cx="5568951" cy="1223665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267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27-09-24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1371" y="1"/>
            <a:ext cx="11328829" cy="5084762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dirty="0"/>
              <a:t>Add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symbol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431801" y="5229226"/>
            <a:ext cx="8447617" cy="863601"/>
          </a:xfrm>
        </p:spPr>
        <p:txBody>
          <a:bodyPr/>
          <a:lstStyle>
            <a:lvl1pPr>
              <a:defRPr u="sng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</a:defRPr>
            </a:lvl1pPr>
            <a:lvl5pPr>
              <a:defRPr/>
            </a:lvl5pPr>
          </a:lstStyle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29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1" y="404664"/>
            <a:ext cx="8447617" cy="7920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Title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988841"/>
            <a:ext cx="11328400" cy="410398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 </a:t>
            </a:r>
            <a:r>
              <a:rPr lang="de-DE" dirty="0" err="1"/>
              <a:t>master</a:t>
            </a:r>
            <a:r>
              <a:rPr lang="de-DE" dirty="0"/>
              <a:t>, 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endParaRPr lang="de-DE" dirty="0"/>
          </a:p>
          <a:p>
            <a:pPr lvl="1"/>
            <a:r>
              <a:rPr lang="de-DE" dirty="0"/>
              <a:t>2nd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3rd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/>
              <a:t>4th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/>
              <a:t>5th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12584" y="6453336"/>
            <a:ext cx="5375704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Exploring Consensus Robustness</a:t>
            </a:r>
            <a:endParaRPr lang="de-DE" dirty="0"/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31800" y="6453336"/>
            <a:ext cx="1246717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C05EE493-AD2E-4872-B2F6-8F12A747F0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7" name="Datumsplatzhalter 8"/>
          <p:cNvSpPr>
            <a:spLocks noGrp="1"/>
          </p:cNvSpPr>
          <p:nvPr>
            <p:ph type="dt" sz="half" idx="2"/>
          </p:nvPr>
        </p:nvSpPr>
        <p:spPr>
          <a:xfrm>
            <a:off x="1871133" y="6453336"/>
            <a:ext cx="1248835" cy="216024"/>
          </a:xfrm>
          <a:prstGeom prst="rect">
            <a:avLst/>
          </a:prstGeom>
        </p:spPr>
        <p:txBody>
          <a:bodyPr vert="horz" lIns="0" tIns="0" rIns="0" bIns="54000" rtlCol="0" anchor="b" anchorCtr="0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r>
              <a:rPr lang="de-DE"/>
              <a:t>27-09-24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5" r:id="rId2"/>
    <p:sldLayoutId id="2147483671" r:id="rId3"/>
    <p:sldLayoutId id="2147483656" r:id="rId4"/>
    <p:sldLayoutId id="2147483657" r:id="rId5"/>
    <p:sldLayoutId id="2147483659" r:id="rId6"/>
    <p:sldLayoutId id="2147483665" r:id="rId7"/>
    <p:sldLayoutId id="2147483666" r:id="rId8"/>
    <p:sldLayoutId id="2147483667" r:id="rId9"/>
    <p:sldLayoutId id="2147483663" r:id="rId10"/>
    <p:sldLayoutId id="2147483662" r:id="rId11"/>
    <p:sldLayoutId id="214748367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000" b="1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2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74000" indent="-32400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0"/>
        </a:spcBef>
        <a:buFont typeface="+mj-lt"/>
        <a:buNone/>
        <a:defRPr sz="1600" u="sng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0"/>
        </a:spcBef>
        <a:buClr>
          <a:schemeClr val="accent1"/>
        </a:buClr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eotronics.eu/en/blog/swarm-intelligence-and-behavior-of-swarm-robots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6070-4ECB-C5D4-78E1-62ABC4E5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1" y="404664"/>
            <a:ext cx="8760543" cy="792088"/>
          </a:xfrm>
        </p:spPr>
        <p:txBody>
          <a:bodyPr/>
          <a:lstStyle/>
          <a:p>
            <a:r>
              <a:rPr lang="en-GB" dirty="0"/>
              <a:t>Exploring Consensus Robustness in Swarms with Disruptive Individuals</a:t>
            </a:r>
            <a:br>
              <a:rPr lang="en-GB" dirty="0"/>
            </a:br>
            <a:r>
              <a:rPr lang="en-GB" sz="1400" b="0" dirty="0">
                <a:uFill>
                  <a:solidFill>
                    <a:schemeClr val="tx1"/>
                  </a:solidFill>
                </a:uFill>
              </a:rPr>
              <a:t>Julia Klein</a:t>
            </a:r>
            <a:r>
              <a:rPr lang="en-GB" sz="1400" b="0" u="none" dirty="0"/>
              <a:t>, Tatjana Petrov, Alberto </a:t>
            </a:r>
            <a:r>
              <a:rPr lang="en-GB" sz="1400" b="0" u="none" dirty="0" err="1"/>
              <a:t>d’Onofrio</a:t>
            </a:r>
            <a:endParaRPr lang="en-GB" sz="1400" b="0" u="none" dirty="0"/>
          </a:p>
        </p:txBody>
      </p:sp>
      <p:pic>
        <p:nvPicPr>
          <p:cNvPr id="7" name="Bildplatzhalter 17">
            <a:extLst>
              <a:ext uri="{FF2B5EF4-FFF2-40B4-BE49-F238E27FC236}">
                <a16:creationId xmlns:a16="http://schemas.microsoft.com/office/drawing/2014/main" id="{078D3E04-A11F-CFB8-9A24-89F0BEA46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964" b="1964"/>
          <a:stretch/>
        </p:blipFill>
        <p:spPr>
          <a:xfrm>
            <a:off x="431800" y="1505623"/>
            <a:ext cx="2135808" cy="153776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91E8649-1792-D50F-0DDD-66D2A08D4A29}"/>
              </a:ext>
            </a:extLst>
          </p:cNvPr>
          <p:cNvGrpSpPr/>
          <p:nvPr/>
        </p:nvGrpSpPr>
        <p:grpSpPr>
          <a:xfrm>
            <a:off x="8038263" y="2113863"/>
            <a:ext cx="3101050" cy="656066"/>
            <a:chOff x="6685823" y="2492896"/>
            <a:chExt cx="3767891" cy="7971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750D21-8FF0-94B6-A637-FDA07F8A2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19353" y="2515034"/>
              <a:ext cx="3734361" cy="751722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1E9E594-B595-9989-57F1-8C3FF5706A72}"/>
                </a:ext>
              </a:extLst>
            </p:cNvPr>
            <p:cNvSpPr/>
            <p:nvPr/>
          </p:nvSpPr>
          <p:spPr>
            <a:xfrm>
              <a:off x="6685823" y="2492896"/>
              <a:ext cx="3734361" cy="797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A7932A-63EF-A180-12F7-B85FD1654A04}"/>
              </a:ext>
            </a:extLst>
          </p:cNvPr>
          <p:cNvSpPr txBox="1">
            <a:spLocks/>
          </p:cNvSpPr>
          <p:nvPr/>
        </p:nvSpPr>
        <p:spPr>
          <a:xfrm>
            <a:off x="7584380" y="1450932"/>
            <a:ext cx="4128244" cy="64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2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74000" indent="-3240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+mj-lt"/>
              <a:buNone/>
              <a:defRPr sz="1600" u="sng" kern="1200" baseline="0">
                <a:solidFill>
                  <a:schemeClr val="tx1"/>
                </a:solidFill>
                <a:uFill>
                  <a:solidFill>
                    <a:schemeClr val="accent1"/>
                  </a:solidFill>
                </a:u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tx1"/>
                </a:solidFill>
              </a:rPr>
              <a:t>Cross-inhibition model </a:t>
            </a:r>
            <a:r>
              <a:rPr lang="en-GB" b="0" dirty="0">
                <a:solidFill>
                  <a:schemeClr val="tx1"/>
                </a:solidFill>
              </a:rPr>
              <a:t>for decision-making is more stable than classic voter model [1]</a:t>
            </a:r>
          </a:p>
          <a:p>
            <a:endParaRPr lang="en-GB" b="0" dirty="0">
              <a:solidFill>
                <a:schemeClr val="tx1"/>
              </a:solidFill>
            </a:endParaRPr>
          </a:p>
          <a:p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5BF1A-4131-A413-A13A-E0D8F3096F66}"/>
              </a:ext>
            </a:extLst>
          </p:cNvPr>
          <p:cNvSpPr txBox="1"/>
          <p:nvPr/>
        </p:nvSpPr>
        <p:spPr>
          <a:xfrm>
            <a:off x="7956314" y="3863059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</a:pPr>
            <a:r>
              <a:rPr lang="en-DE" sz="1600" dirty="0"/>
              <a:t>Introducing stubborn individuals can disrupt opinion dynamics!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5CB5FF-3042-01A6-D6D4-C5E79149DFF1}"/>
              </a:ext>
            </a:extLst>
          </p:cNvPr>
          <p:cNvGrpSpPr/>
          <p:nvPr/>
        </p:nvGrpSpPr>
        <p:grpSpPr>
          <a:xfrm>
            <a:off x="7584380" y="4616224"/>
            <a:ext cx="4124023" cy="1355719"/>
            <a:chOff x="953350" y="20958163"/>
            <a:chExt cx="12434079" cy="383235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62C3E98-1D34-25E4-0197-EB8849F5E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52" t="10516" r="9227" b="2991"/>
            <a:stretch/>
          </p:blipFill>
          <p:spPr>
            <a:xfrm>
              <a:off x="953350" y="20958163"/>
              <a:ext cx="3908973" cy="383235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5D13F32-62B2-4685-1372-B0F176B95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9" t="10585" r="9250" b="2923"/>
            <a:stretch/>
          </p:blipFill>
          <p:spPr>
            <a:xfrm>
              <a:off x="5215846" y="20958163"/>
              <a:ext cx="3908973" cy="3832354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9BE9FFA-4277-5BA0-9D54-F6DCB095A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2039" t="10637" r="7787" b="2870"/>
            <a:stretch/>
          </p:blipFill>
          <p:spPr>
            <a:xfrm>
              <a:off x="9391954" y="20958166"/>
              <a:ext cx="3995475" cy="383235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9BDE304-1530-D409-3EA9-42E1B375C992}"/>
              </a:ext>
            </a:extLst>
          </p:cNvPr>
          <p:cNvSpPr txBox="1"/>
          <p:nvPr/>
        </p:nvSpPr>
        <p:spPr>
          <a:xfrm>
            <a:off x="3575720" y="3750561"/>
            <a:ext cx="3555972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DE" sz="1600" b="1" dirty="0"/>
              <a:t>Quantify</a:t>
            </a:r>
            <a:r>
              <a:rPr lang="en-DE" sz="1600" dirty="0"/>
              <a:t> the </a:t>
            </a:r>
            <a:r>
              <a:rPr lang="en-DE" sz="1600" b="1" dirty="0"/>
              <a:t>robustness</a:t>
            </a:r>
            <a:r>
              <a:rPr lang="en-DE" sz="1600" dirty="0"/>
              <a:t> of reaching consensus wrt. the amount of disruptive individuals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BC21DE-A89B-BDE4-F831-79200B9AD2DA}"/>
              </a:ext>
            </a:extLst>
          </p:cNvPr>
          <p:cNvSpPr/>
          <p:nvPr/>
        </p:nvSpPr>
        <p:spPr>
          <a:xfrm>
            <a:off x="3287688" y="1772816"/>
            <a:ext cx="288032" cy="306052"/>
          </a:xfrm>
          <a:prstGeom prst="ellipse">
            <a:avLst/>
          </a:prstGeom>
          <a:solidFill>
            <a:srgbClr val="FFDBDA"/>
          </a:solidFill>
          <a:ln w="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E5BABD-9793-D489-0B08-C83429150DCD}"/>
              </a:ext>
            </a:extLst>
          </p:cNvPr>
          <p:cNvSpPr/>
          <p:nvPr/>
        </p:nvSpPr>
        <p:spPr>
          <a:xfrm>
            <a:off x="3287688" y="2474876"/>
            <a:ext cx="288032" cy="306052"/>
          </a:xfrm>
          <a:prstGeom prst="ellipse">
            <a:avLst/>
          </a:prstGeom>
          <a:solidFill>
            <a:srgbClr val="A6D5E5"/>
          </a:solidFill>
          <a:ln w="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B62DA-62CA-3E97-4380-29383C4D3DF4}"/>
              </a:ext>
            </a:extLst>
          </p:cNvPr>
          <p:cNvCxnSpPr/>
          <p:nvPr/>
        </p:nvCxnSpPr>
        <p:spPr>
          <a:xfrm flipV="1">
            <a:off x="2639616" y="1988840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A4BF68-3351-55AB-FA13-53E5BD40EF6A}"/>
              </a:ext>
            </a:extLst>
          </p:cNvPr>
          <p:cNvCxnSpPr>
            <a:cxnSpLocks/>
          </p:cNvCxnSpPr>
          <p:nvPr/>
        </p:nvCxnSpPr>
        <p:spPr>
          <a:xfrm>
            <a:off x="2639616" y="2351001"/>
            <a:ext cx="576064" cy="2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B3B918-8F1C-B694-208C-B86E7E4AE932}"/>
              </a:ext>
            </a:extLst>
          </p:cNvPr>
          <p:cNvSpPr txBox="1"/>
          <p:nvPr/>
        </p:nvSpPr>
        <p:spPr>
          <a:xfrm>
            <a:off x="8616280" y="6414633"/>
            <a:ext cx="355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i="1" dirty="0">
                <a:solidFill>
                  <a:srgbClr val="283241"/>
                </a:solidFill>
                <a:effectLst/>
                <a:latin typeface="Helvetica" pitchFamily="2" charset="0"/>
              </a:rPr>
              <a:t>[1] Reina</a:t>
            </a:r>
            <a:r>
              <a:rPr lang="en-GB" sz="800" i="1" dirty="0">
                <a:solidFill>
                  <a:srgbClr val="283241"/>
                </a:solidFill>
                <a:latin typeface="Helvetica" pitchFamily="2" charset="0"/>
              </a:rPr>
              <a:t> et al. </a:t>
            </a:r>
            <a:r>
              <a:rPr lang="en-GB" sz="800" i="1" dirty="0">
                <a:solidFill>
                  <a:srgbClr val="283241"/>
                </a:solidFill>
                <a:effectLst/>
                <a:latin typeface="Helvetica" pitchFamily="2" charset="0"/>
              </a:rPr>
              <a:t>Cross-inhibition leads to group consensus despite the presence of</a:t>
            </a:r>
            <a:r>
              <a:rPr lang="en-GB" sz="800" dirty="0">
                <a:solidFill>
                  <a:srgbClr val="283241"/>
                </a:solidFill>
                <a:latin typeface="Helvetica" pitchFamily="2" charset="0"/>
              </a:rPr>
              <a:t> </a:t>
            </a:r>
            <a:r>
              <a:rPr lang="en-GB" sz="800" i="1" dirty="0">
                <a:solidFill>
                  <a:srgbClr val="283241"/>
                </a:solidFill>
                <a:effectLst/>
                <a:latin typeface="Helvetica" pitchFamily="2" charset="0"/>
              </a:rPr>
              <a:t>strongly opinionated minorities and asocial behaviour</a:t>
            </a:r>
            <a:r>
              <a:rPr lang="en-GB" sz="800" i="1" dirty="0">
                <a:solidFill>
                  <a:srgbClr val="283241"/>
                </a:solidFill>
                <a:latin typeface="Helvetica" pitchFamily="2" charset="0"/>
              </a:rPr>
              <a:t>. </a:t>
            </a:r>
            <a:r>
              <a:rPr lang="en-GB" sz="800" i="1" dirty="0">
                <a:solidFill>
                  <a:srgbClr val="283241"/>
                </a:solidFill>
                <a:effectLst/>
                <a:latin typeface="Helvetica" pitchFamily="2" charset="0"/>
              </a:rPr>
              <a:t>(2023)</a:t>
            </a:r>
            <a:endParaRPr lang="en-GB" sz="800" dirty="0">
              <a:solidFill>
                <a:srgbClr val="283241"/>
              </a:solidFill>
              <a:effectLst/>
              <a:latin typeface="Helvetica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D00F19-156F-3810-18DB-9D656122DCF8}"/>
              </a:ext>
            </a:extLst>
          </p:cNvPr>
          <p:cNvSpPr txBox="1"/>
          <p:nvPr/>
        </p:nvSpPr>
        <p:spPr>
          <a:xfrm>
            <a:off x="4201970" y="1980244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DE" sz="1600" dirty="0"/>
              <a:t>What happens in presence of disruptive individuals?</a:t>
            </a:r>
          </a:p>
        </p:txBody>
      </p:sp>
      <p:pic>
        <p:nvPicPr>
          <p:cNvPr id="37" name="Graphic 36" descr="Siren with solid fill">
            <a:extLst>
              <a:ext uri="{FF2B5EF4-FFF2-40B4-BE49-F238E27FC236}">
                <a16:creationId xmlns:a16="http://schemas.microsoft.com/office/drawing/2014/main" id="{C45CABA3-F48F-B470-4097-FB2B111EC3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63761" y="2002377"/>
            <a:ext cx="490079" cy="490079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8EDDAD-A715-6457-74BC-B27878B55490}"/>
              </a:ext>
            </a:extLst>
          </p:cNvPr>
          <p:cNvCxnSpPr>
            <a:cxnSpLocks/>
          </p:cNvCxnSpPr>
          <p:nvPr/>
        </p:nvCxnSpPr>
        <p:spPr>
          <a:xfrm>
            <a:off x="3719736" y="2290868"/>
            <a:ext cx="288032" cy="0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580609-B02E-6701-DA4A-272864CDF9FA}"/>
              </a:ext>
            </a:extLst>
          </p:cNvPr>
          <p:cNvCxnSpPr>
            <a:cxnSpLocks/>
          </p:cNvCxnSpPr>
          <p:nvPr/>
        </p:nvCxnSpPr>
        <p:spPr>
          <a:xfrm>
            <a:off x="7296348" y="2340436"/>
            <a:ext cx="383828" cy="0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BBAE22-C54D-5095-E916-2498DE073677}"/>
              </a:ext>
            </a:extLst>
          </p:cNvPr>
          <p:cNvCxnSpPr>
            <a:cxnSpLocks/>
          </p:cNvCxnSpPr>
          <p:nvPr/>
        </p:nvCxnSpPr>
        <p:spPr>
          <a:xfrm>
            <a:off x="9602586" y="3012180"/>
            <a:ext cx="0" cy="632844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62E1C5-D298-4774-A9BE-219527687BD0}"/>
              </a:ext>
            </a:extLst>
          </p:cNvPr>
          <p:cNvCxnSpPr>
            <a:cxnSpLocks/>
          </p:cNvCxnSpPr>
          <p:nvPr/>
        </p:nvCxnSpPr>
        <p:spPr>
          <a:xfrm flipH="1">
            <a:off x="7338764" y="4155446"/>
            <a:ext cx="500561" cy="0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48EE782-8320-CCE5-8BA6-4B64F7DB8B59}"/>
              </a:ext>
            </a:extLst>
          </p:cNvPr>
          <p:cNvCxnSpPr>
            <a:cxnSpLocks/>
          </p:cNvCxnSpPr>
          <p:nvPr/>
        </p:nvCxnSpPr>
        <p:spPr>
          <a:xfrm>
            <a:off x="5353706" y="4725144"/>
            <a:ext cx="0" cy="530989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443983-6E8F-364D-F742-5087F4C42F89}"/>
              </a:ext>
            </a:extLst>
          </p:cNvPr>
          <p:cNvSpPr txBox="1"/>
          <p:nvPr/>
        </p:nvSpPr>
        <p:spPr>
          <a:xfrm>
            <a:off x="3575720" y="5291229"/>
            <a:ext cx="3555972" cy="83099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>
              <a:buClr>
                <a:schemeClr val="accent1"/>
              </a:buClr>
            </a:pPr>
            <a:r>
              <a:rPr lang="en-DE" sz="1600" dirty="0"/>
              <a:t>Formally describe consensus in BLTL and use </a:t>
            </a:r>
            <a:r>
              <a:rPr lang="en-DE" sz="1600" b="1" dirty="0"/>
              <a:t>statistical model checking </a:t>
            </a:r>
            <a:r>
              <a:rPr lang="en-DE" sz="1600" dirty="0"/>
              <a:t>tools to precisely analyse scenarios 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989AC550-0F2F-AEA5-1AC0-DDC0CDD0A5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620" y="4110586"/>
            <a:ext cx="2126726" cy="2126726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C702944-5714-7B10-F268-0659DD6BB83E}"/>
              </a:ext>
            </a:extLst>
          </p:cNvPr>
          <p:cNvCxnSpPr>
            <a:cxnSpLocks/>
          </p:cNvCxnSpPr>
          <p:nvPr/>
        </p:nvCxnSpPr>
        <p:spPr>
          <a:xfrm flipH="1">
            <a:off x="2783632" y="5517232"/>
            <a:ext cx="662611" cy="0"/>
          </a:xfrm>
          <a:prstGeom prst="straightConnector1">
            <a:avLst/>
          </a:prstGeom>
          <a:ln>
            <a:solidFill>
              <a:schemeClr val="accent5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CD089A0-CAFE-BFC5-524E-C110484904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33" y="6216193"/>
            <a:ext cx="4048907" cy="348077"/>
          </a:xfrm>
          <a:prstGeom prst="rect">
            <a:avLst/>
          </a:prstGeom>
          <a:ln w="63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249029520"/>
      </p:ext>
    </p:extLst>
  </p:cSld>
  <p:clrMapOvr>
    <a:masterClrMapping/>
  </p:clrMapOvr>
</p:sld>
</file>

<file path=ppt/theme/theme1.xml><?xml version="1.0" encoding="utf-8"?>
<a:theme xmlns:a="http://schemas.openxmlformats.org/drawingml/2006/main" name="PPT_UniKN_Partnerlogo">
  <a:themeElements>
    <a:clrScheme name="UNIK Farben PowerPoint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UNIK Schrifte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äsentation1" id="{08D3E8D0-8615-874A-9717-49BBE21DC652}" vid="{86014486-0647-1A44-950C-F0353325581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PPT_UniKN_Partnerlogo</Template>
  <TotalTime>56832</TotalTime>
  <Words>103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PPT_UniKN_Partnerlogo</vt:lpstr>
      <vt:lpstr>Exploring Consensus Robustness in Swarms with Disruptive Individuals Julia Klein, Tatjana Petrov, Alberto d’Onofrio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            Social Feedback in Biological Collectives with Smoothed Model Checking</dc:title>
  <dc:creator>Julia Klein</dc:creator>
  <dc:description>Vorlage Praesentation – Office 2010;_x000d_
Version 010;_x000d_
2015-03-03;</dc:description>
  <cp:lastModifiedBy>Julia Klein</cp:lastModifiedBy>
  <cp:revision>804</cp:revision>
  <dcterms:created xsi:type="dcterms:W3CDTF">2022-10-05T08:32:41Z</dcterms:created>
  <dcterms:modified xsi:type="dcterms:W3CDTF">2024-10-08T18:31:09Z</dcterms:modified>
  <cp:category>Partnerlogo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STRICHPUNKT</vt:lpwstr>
  </property>
  <property fmtid="{D5CDD505-2E9C-101B-9397-08002B2CF9AE}" pid="3" name="Erstellt am">
    <vt:lpwstr>10.10.2014</vt:lpwstr>
  </property>
  <property fmtid="{D5CDD505-2E9C-101B-9397-08002B2CF9AE}" pid="4" name="Bearbeiter">
    <vt:lpwstr>gadamovich | office implementation</vt:lpwstr>
  </property>
  <property fmtid="{D5CDD505-2E9C-101B-9397-08002B2CF9AE}" pid="5" name="Version">
    <vt:lpwstr>010</vt:lpwstr>
  </property>
  <property fmtid="{D5CDD505-2E9C-101B-9397-08002B2CF9AE}" pid="6" name="Version vom">
    <vt:lpwstr>03.03.2015</vt:lpwstr>
  </property>
</Properties>
</file>