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96" r:id="rId4"/>
    <p:sldId id="297" r:id="rId5"/>
    <p:sldId id="298" r:id="rId6"/>
    <p:sldId id="300" r:id="rId7"/>
    <p:sldId id="299" r:id="rId8"/>
    <p:sldId id="292"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4BDFDD-D67C-4B15-98D6-758C736FD3AF}" type="datetimeFigureOut">
              <a:rPr lang="pt-BR" smtClean="0"/>
              <a:t>19/12/2020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1654C05-4864-4B11-91A0-47FCEA95D0DF}" type="slidenum">
              <a:rPr lang="pt-BR" smtClean="0"/>
              <a:t>‹nº›</a:t>
            </a:fld>
            <a:endParaRPr lang="pt-BR"/>
          </a:p>
        </p:txBody>
      </p:sp>
    </p:spTree>
    <p:extLst>
      <p:ext uri="{BB962C8B-B14F-4D97-AF65-F5344CB8AC3E}">
        <p14:creationId xmlns:p14="http://schemas.microsoft.com/office/powerpoint/2010/main" val="1582567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4BDFDD-D67C-4B15-98D6-758C736FD3AF}" type="datetimeFigureOut">
              <a:rPr lang="pt-BR" smtClean="0"/>
              <a:t>19/12/2020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1654C05-4864-4B11-91A0-47FCEA95D0DF}" type="slidenum">
              <a:rPr lang="pt-BR" smtClean="0"/>
              <a:t>‹nº›</a:t>
            </a:fld>
            <a:endParaRPr lang="pt-BR"/>
          </a:p>
        </p:txBody>
      </p:sp>
    </p:spTree>
    <p:extLst>
      <p:ext uri="{BB962C8B-B14F-4D97-AF65-F5344CB8AC3E}">
        <p14:creationId xmlns:p14="http://schemas.microsoft.com/office/powerpoint/2010/main" val="3419499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4BDFDD-D67C-4B15-98D6-758C736FD3AF}" type="datetimeFigureOut">
              <a:rPr lang="pt-BR" smtClean="0"/>
              <a:t>19/12/2020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1654C05-4864-4B11-91A0-47FCEA95D0DF}" type="slidenum">
              <a:rPr lang="pt-BR" smtClean="0"/>
              <a:t>‹nº›</a:t>
            </a:fld>
            <a:endParaRPr lang="pt-BR"/>
          </a:p>
        </p:txBody>
      </p:sp>
    </p:spTree>
    <p:extLst>
      <p:ext uri="{BB962C8B-B14F-4D97-AF65-F5344CB8AC3E}">
        <p14:creationId xmlns:p14="http://schemas.microsoft.com/office/powerpoint/2010/main" val="416609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4BDFDD-D67C-4B15-98D6-758C736FD3AF}" type="datetimeFigureOut">
              <a:rPr lang="pt-BR" smtClean="0"/>
              <a:t>19/12/2020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1654C05-4864-4B11-91A0-47FCEA95D0DF}" type="slidenum">
              <a:rPr lang="pt-BR" smtClean="0"/>
              <a:t>‹nº›</a:t>
            </a:fld>
            <a:endParaRPr lang="pt-BR"/>
          </a:p>
        </p:txBody>
      </p:sp>
    </p:spTree>
    <p:extLst>
      <p:ext uri="{BB962C8B-B14F-4D97-AF65-F5344CB8AC3E}">
        <p14:creationId xmlns:p14="http://schemas.microsoft.com/office/powerpoint/2010/main" val="8125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2E4BDFDD-D67C-4B15-98D6-758C736FD3AF}" type="datetimeFigureOut">
              <a:rPr lang="pt-BR" smtClean="0"/>
              <a:t>19/12/2020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1654C05-4864-4B11-91A0-47FCEA95D0DF}" type="slidenum">
              <a:rPr lang="pt-BR" smtClean="0"/>
              <a:t>‹nº›</a:t>
            </a:fld>
            <a:endParaRPr lang="pt-BR"/>
          </a:p>
        </p:txBody>
      </p:sp>
    </p:spTree>
    <p:extLst>
      <p:ext uri="{BB962C8B-B14F-4D97-AF65-F5344CB8AC3E}">
        <p14:creationId xmlns:p14="http://schemas.microsoft.com/office/powerpoint/2010/main" val="265753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4BDFDD-D67C-4B15-98D6-758C736FD3AF}" type="datetimeFigureOut">
              <a:rPr lang="pt-BR" smtClean="0"/>
              <a:t>19/12/2020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1654C05-4864-4B11-91A0-47FCEA95D0DF}" type="slidenum">
              <a:rPr lang="pt-BR" smtClean="0"/>
              <a:t>‹nº›</a:t>
            </a:fld>
            <a:endParaRPr lang="pt-BR"/>
          </a:p>
        </p:txBody>
      </p:sp>
    </p:spTree>
    <p:extLst>
      <p:ext uri="{BB962C8B-B14F-4D97-AF65-F5344CB8AC3E}">
        <p14:creationId xmlns:p14="http://schemas.microsoft.com/office/powerpoint/2010/main" val="353630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4BDFDD-D67C-4B15-98D6-758C736FD3AF}" type="datetimeFigureOut">
              <a:rPr lang="pt-BR" smtClean="0"/>
              <a:t>19/12/2020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1654C05-4864-4B11-91A0-47FCEA95D0DF}" type="slidenum">
              <a:rPr lang="pt-BR" smtClean="0"/>
              <a:t>‹nº›</a:t>
            </a:fld>
            <a:endParaRPr lang="pt-BR"/>
          </a:p>
        </p:txBody>
      </p:sp>
    </p:spTree>
    <p:extLst>
      <p:ext uri="{BB962C8B-B14F-4D97-AF65-F5344CB8AC3E}">
        <p14:creationId xmlns:p14="http://schemas.microsoft.com/office/powerpoint/2010/main" val="65232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2E4BDFDD-D67C-4B15-98D6-758C736FD3AF}" type="datetimeFigureOut">
              <a:rPr lang="pt-BR" smtClean="0"/>
              <a:t>19/12/2020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1654C05-4864-4B11-91A0-47FCEA95D0DF}" type="slidenum">
              <a:rPr lang="pt-BR" smtClean="0"/>
              <a:t>‹nº›</a:t>
            </a:fld>
            <a:endParaRPr lang="pt-BR"/>
          </a:p>
        </p:txBody>
      </p:sp>
    </p:spTree>
    <p:extLst>
      <p:ext uri="{BB962C8B-B14F-4D97-AF65-F5344CB8AC3E}">
        <p14:creationId xmlns:p14="http://schemas.microsoft.com/office/powerpoint/2010/main" val="15971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4BDFDD-D67C-4B15-98D6-758C736FD3AF}" type="datetimeFigureOut">
              <a:rPr lang="pt-BR" smtClean="0"/>
              <a:t>19/12/2020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1654C05-4864-4B11-91A0-47FCEA95D0DF}" type="slidenum">
              <a:rPr lang="pt-BR" smtClean="0"/>
              <a:t>‹nº›</a:t>
            </a:fld>
            <a:endParaRPr lang="pt-BR"/>
          </a:p>
        </p:txBody>
      </p:sp>
    </p:spTree>
    <p:extLst>
      <p:ext uri="{BB962C8B-B14F-4D97-AF65-F5344CB8AC3E}">
        <p14:creationId xmlns:p14="http://schemas.microsoft.com/office/powerpoint/2010/main" val="2113049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2E4BDFDD-D67C-4B15-98D6-758C736FD3AF}" type="datetimeFigureOut">
              <a:rPr lang="pt-BR" smtClean="0"/>
              <a:t>19/12/2020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1654C05-4864-4B11-91A0-47FCEA95D0DF}" type="slidenum">
              <a:rPr lang="pt-BR" smtClean="0"/>
              <a:t>‹nº›</a:t>
            </a:fld>
            <a:endParaRPr lang="pt-BR"/>
          </a:p>
        </p:txBody>
      </p:sp>
    </p:spTree>
    <p:extLst>
      <p:ext uri="{BB962C8B-B14F-4D97-AF65-F5344CB8AC3E}">
        <p14:creationId xmlns:p14="http://schemas.microsoft.com/office/powerpoint/2010/main" val="39835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2E4BDFDD-D67C-4B15-98D6-758C736FD3AF}" type="datetimeFigureOut">
              <a:rPr lang="pt-BR" smtClean="0"/>
              <a:t>19/12/2020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1654C05-4864-4B11-91A0-47FCEA95D0DF}" type="slidenum">
              <a:rPr lang="pt-BR" smtClean="0"/>
              <a:t>‹nº›</a:t>
            </a:fld>
            <a:endParaRPr lang="pt-BR"/>
          </a:p>
        </p:txBody>
      </p:sp>
    </p:spTree>
    <p:extLst>
      <p:ext uri="{BB962C8B-B14F-4D97-AF65-F5344CB8AC3E}">
        <p14:creationId xmlns:p14="http://schemas.microsoft.com/office/powerpoint/2010/main" val="3371297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BDFDD-D67C-4B15-98D6-758C736FD3AF}" type="datetimeFigureOut">
              <a:rPr lang="pt-BR" smtClean="0"/>
              <a:t>19/12/2020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54C05-4864-4B11-91A0-47FCEA95D0DF}" type="slidenum">
              <a:rPr lang="pt-BR" smtClean="0"/>
              <a:t>‹nº›</a:t>
            </a:fld>
            <a:endParaRPr lang="pt-BR"/>
          </a:p>
        </p:txBody>
      </p:sp>
    </p:spTree>
    <p:extLst>
      <p:ext uri="{BB962C8B-B14F-4D97-AF65-F5344CB8AC3E}">
        <p14:creationId xmlns:p14="http://schemas.microsoft.com/office/powerpoint/2010/main" val="3138020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2229161" y="1089251"/>
            <a:ext cx="996283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2596314" y="1972384"/>
            <a:ext cx="6619875" cy="1200671"/>
          </a:xfrm>
          <a:prstGeom prst="rect">
            <a:avLst/>
          </a:prstGeom>
        </p:spPr>
        <p:txBody>
          <a:bodyPr spcFirstLastPara="1" wrap="square" lIns="0" tIns="0" rIns="0" bIns="0" anchor="ctr" anchorCtr="0">
            <a:noAutofit/>
          </a:bodyPr>
          <a:lstStyle/>
          <a:p>
            <a:pPr lvl="0"/>
            <a:r>
              <a:rPr lang="pt-BR" sz="4000" b="1" dirty="0" smtClean="0">
                <a:solidFill>
                  <a:srgbClr val="002060"/>
                </a:solidFill>
                <a:latin typeface="Stencil" panose="040409050D0802020404" pitchFamily="82" charset="0"/>
              </a:rPr>
              <a:t>Troy </a:t>
            </a:r>
            <a:r>
              <a:rPr lang="pt-BR" sz="4000" b="1" dirty="0" err="1" smtClean="0">
                <a:solidFill>
                  <a:srgbClr val="002060"/>
                </a:solidFill>
                <a:latin typeface="Stencil" panose="040409050D0802020404" pitchFamily="82" charset="0"/>
              </a:rPr>
              <a:t>restaurant</a:t>
            </a:r>
            <a:endParaRPr sz="4000" b="1" dirty="0">
              <a:solidFill>
                <a:srgbClr val="002060"/>
              </a:solidFill>
              <a:latin typeface="Stencil" panose="040409050D0802020404" pitchFamily="82" charset="0"/>
            </a:endParaRPr>
          </a:p>
        </p:txBody>
      </p:sp>
      <p:sp>
        <p:nvSpPr>
          <p:cNvPr id="13" name="Google Shape;311;p12"/>
          <p:cNvSpPr txBox="1">
            <a:spLocks/>
          </p:cNvSpPr>
          <p:nvPr/>
        </p:nvSpPr>
        <p:spPr>
          <a:xfrm>
            <a:off x="3224464" y="3263388"/>
            <a:ext cx="5391936" cy="115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pPr algn="ctr"/>
            <a:r>
              <a:rPr lang="en-US" sz="2400" dirty="0" smtClean="0">
                <a:solidFill>
                  <a:schemeClr val="accent1">
                    <a:lumMod val="75000"/>
                  </a:schemeClr>
                </a:solidFill>
                <a:latin typeface="+mj-lt"/>
              </a:rPr>
              <a:t>Indian, Italian and Mexican Chains</a:t>
            </a:r>
            <a:endParaRPr lang="pt-BR" sz="2400" dirty="0">
              <a:solidFill>
                <a:schemeClr val="accent1">
                  <a:lumMod val="75000"/>
                </a:schemeClr>
              </a:solidFill>
              <a:latin typeface="+mj-lt"/>
            </a:endParaRPr>
          </a:p>
        </p:txBody>
      </p:sp>
      <p:sp>
        <p:nvSpPr>
          <p:cNvPr id="14" name="Google Shape;311;p12"/>
          <p:cNvSpPr txBox="1">
            <a:spLocks/>
          </p:cNvSpPr>
          <p:nvPr/>
        </p:nvSpPr>
        <p:spPr>
          <a:xfrm>
            <a:off x="6172202" y="5022048"/>
            <a:ext cx="5282006" cy="1159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pPr algn="r"/>
            <a:r>
              <a:rPr lang="en-US" sz="1600" b="0" dirty="0" smtClean="0">
                <a:solidFill>
                  <a:srgbClr val="002060"/>
                </a:solidFill>
                <a:latin typeface="Stencil" panose="040409050D0802020404" pitchFamily="82" charset="0"/>
              </a:rPr>
              <a:t>Coursera Capstone - IBM</a:t>
            </a:r>
            <a:endParaRPr lang="en-US" sz="1600" dirty="0" smtClean="0">
              <a:solidFill>
                <a:srgbClr val="002060"/>
              </a:solidFill>
              <a:latin typeface="+mj-lt"/>
            </a:endParaRPr>
          </a:p>
          <a:p>
            <a:pPr algn="r"/>
            <a:r>
              <a:rPr lang="en-US" sz="1200" dirty="0" smtClean="0">
                <a:solidFill>
                  <a:srgbClr val="002060"/>
                </a:solidFill>
                <a:latin typeface="+mj-lt"/>
              </a:rPr>
              <a:t>December-2020</a:t>
            </a:r>
          </a:p>
          <a:p>
            <a:pPr algn="r"/>
            <a:endParaRPr lang="pt-BR" sz="1600" dirty="0">
              <a:solidFill>
                <a:srgbClr val="002060"/>
              </a:solidFill>
              <a:latin typeface="+mj-lt"/>
            </a:endParaRPr>
          </a:p>
        </p:txBody>
      </p:sp>
      <p:sp>
        <p:nvSpPr>
          <p:cNvPr id="15" name="Retângulo 14"/>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p:cNvSpPr/>
          <p:nvPr/>
        </p:nvSpPr>
        <p:spPr>
          <a:xfrm rot="5400000" flipV="1">
            <a:off x="-2831479" y="3983299"/>
            <a:ext cx="5709889" cy="4693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09243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lvl="0" algn="r"/>
            <a:r>
              <a:rPr lang="pt-BR" sz="2800" dirty="0" smtClean="0">
                <a:solidFill>
                  <a:srgbClr val="002060"/>
                </a:solidFill>
                <a:latin typeface="Stencil" panose="040409050D0802020404" pitchFamily="82" charset="0"/>
              </a:rPr>
              <a:t>INTRODUCTION</a:t>
            </a:r>
            <a:endParaRPr sz="2800" dirty="0">
              <a:solidFill>
                <a:srgbClr val="002060"/>
              </a:solidFill>
              <a:latin typeface="Stencil" panose="040409050D0802020404" pitchFamily="82" charset="0"/>
            </a:endParaRPr>
          </a:p>
        </p:txBody>
      </p:sp>
      <p:sp>
        <p:nvSpPr>
          <p:cNvPr id="16" name="Retângulo 15"/>
          <p:cNvSpPr/>
          <p:nvPr/>
        </p:nvSpPr>
        <p:spPr>
          <a:xfrm>
            <a:off x="0" y="6557211"/>
            <a:ext cx="12192000" cy="3007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Google Shape;318;p13"/>
          <p:cNvSpPr txBox="1">
            <a:spLocks/>
          </p:cNvSpPr>
          <p:nvPr/>
        </p:nvSpPr>
        <p:spPr>
          <a:xfrm>
            <a:off x="915746" y="1791296"/>
            <a:ext cx="4620507" cy="1741938"/>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smtClean="0">
                <a:solidFill>
                  <a:srgbClr val="002060"/>
                </a:solidFill>
                <a:latin typeface="Stencil" panose="040409050D0802020404" pitchFamily="82" charset="0"/>
                <a:ea typeface="Poppins"/>
                <a:cs typeface="Poppins" panose="020B0604020202020204" charset="0"/>
                <a:sym typeface="Poppins"/>
              </a:rPr>
              <a:t>01</a:t>
            </a:r>
          </a:p>
          <a:p>
            <a:pPr>
              <a:lnSpc>
                <a:spcPct val="100000"/>
              </a:lnSpc>
              <a:spcBef>
                <a:spcPts val="0"/>
              </a:spcBef>
              <a:buClr>
                <a:schemeClr val="dk1"/>
              </a:buClr>
              <a:buSzPts val="1800"/>
            </a:pPr>
            <a:r>
              <a:rPr lang="en-US" sz="1800" b="1" dirty="0" smtClean="0">
                <a:solidFill>
                  <a:srgbClr val="002060"/>
                </a:solidFill>
                <a:latin typeface="Poppins" panose="020B0604020202020204" charset="0"/>
                <a:ea typeface="Poppins"/>
                <a:cs typeface="Poppins" panose="020B0604020202020204" charset="0"/>
                <a:sym typeface="Poppins"/>
              </a:rPr>
              <a:t>Initial Description</a:t>
            </a:r>
          </a:p>
          <a:p>
            <a:r>
              <a:rPr lang="en-US" sz="2000" dirty="0"/>
              <a:t>A restaurant conglomerate is considering expanding its business to Troy, Michigan. The conglomerate owns Mexican, Italian and Indian brands and, in any single lot is able to build two of the three chains sharing a single cuisine.</a:t>
            </a:r>
          </a:p>
          <a:p>
            <a:endParaRPr lang="en-US" sz="1200" dirty="0" smtClean="0">
              <a:solidFill>
                <a:srgbClr val="002060"/>
              </a:solidFill>
            </a:endParaRPr>
          </a:p>
          <a:p>
            <a:pPr algn="l">
              <a:spcBef>
                <a:spcPts val="600"/>
              </a:spcBef>
              <a:buClr>
                <a:schemeClr val="dk1"/>
              </a:buClr>
              <a:buSzPts val="1100"/>
              <a:buFont typeface="Arial"/>
              <a:buNone/>
            </a:pPr>
            <a:endParaRPr lang="en-US" dirty="0">
              <a:solidFill>
                <a:srgbClr val="002060"/>
              </a:solidFill>
            </a:endParaRPr>
          </a:p>
        </p:txBody>
      </p:sp>
      <p:sp>
        <p:nvSpPr>
          <p:cNvPr id="21" name="Google Shape;318;p13"/>
          <p:cNvSpPr txBox="1">
            <a:spLocks/>
          </p:cNvSpPr>
          <p:nvPr/>
        </p:nvSpPr>
        <p:spPr>
          <a:xfrm>
            <a:off x="6440297" y="1809418"/>
            <a:ext cx="4620507" cy="1741938"/>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smtClean="0">
                <a:solidFill>
                  <a:srgbClr val="002060"/>
                </a:solidFill>
                <a:latin typeface="Stencil" panose="040409050D0802020404" pitchFamily="82" charset="0"/>
                <a:ea typeface="Poppins"/>
                <a:cs typeface="Poppins" panose="020B0604020202020204" charset="0"/>
                <a:sym typeface="Poppins"/>
              </a:rPr>
              <a:t>03</a:t>
            </a:r>
            <a:endParaRPr lang="en-US" sz="3600" b="1" dirty="0" smtClean="0">
              <a:solidFill>
                <a:srgbClr val="002060"/>
              </a:solidFill>
              <a:latin typeface="Stencil" panose="040409050D0802020404" pitchFamily="82" charset="0"/>
              <a:ea typeface="Poppins"/>
              <a:cs typeface="Poppins" panose="020B0604020202020204" charset="0"/>
              <a:sym typeface="Poppins"/>
            </a:endParaRPr>
          </a:p>
          <a:p>
            <a:pPr>
              <a:lnSpc>
                <a:spcPct val="100000"/>
              </a:lnSpc>
              <a:spcBef>
                <a:spcPts val="0"/>
              </a:spcBef>
              <a:buClr>
                <a:schemeClr val="dk1"/>
              </a:buClr>
              <a:buSzPts val="1800"/>
            </a:pPr>
            <a:r>
              <a:rPr lang="en-US" sz="1800" b="1" dirty="0" smtClean="0">
                <a:solidFill>
                  <a:srgbClr val="002060"/>
                </a:solidFill>
                <a:latin typeface="Poppins" panose="020B0604020202020204" charset="0"/>
                <a:ea typeface="Poppins"/>
                <a:cs typeface="Poppins" panose="020B0604020202020204" charset="0"/>
                <a:sym typeface="Poppins"/>
              </a:rPr>
              <a:t>Business Question</a:t>
            </a:r>
          </a:p>
          <a:p>
            <a:pPr>
              <a:lnSpc>
                <a:spcPct val="100000"/>
              </a:lnSpc>
              <a:spcBef>
                <a:spcPts val="0"/>
              </a:spcBef>
              <a:buClr>
                <a:schemeClr val="dk1"/>
              </a:buClr>
              <a:buSzPts val="1800"/>
            </a:pPr>
            <a:endParaRPr lang="en-US" sz="1800" b="1" dirty="0" smtClean="0">
              <a:solidFill>
                <a:srgbClr val="002060"/>
              </a:solidFill>
              <a:latin typeface="Poppins" panose="020B0604020202020204" charset="0"/>
              <a:ea typeface="Poppins"/>
              <a:cs typeface="Poppins" panose="020B0604020202020204" charset="0"/>
              <a:sym typeface="Poppins"/>
            </a:endParaRPr>
          </a:p>
          <a:p>
            <a:pPr>
              <a:lnSpc>
                <a:spcPct val="100000"/>
              </a:lnSpc>
              <a:spcBef>
                <a:spcPts val="0"/>
              </a:spcBef>
              <a:buClr>
                <a:schemeClr val="dk1"/>
              </a:buClr>
              <a:buSzPts val="1800"/>
            </a:pPr>
            <a:r>
              <a:rPr lang="en-US" sz="2000" dirty="0" smtClean="0"/>
              <a:t>Which </a:t>
            </a:r>
            <a:r>
              <a:rPr lang="en-US" sz="2000" dirty="0"/>
              <a:t>brand would face the highest competition?</a:t>
            </a:r>
          </a:p>
          <a:p>
            <a:r>
              <a:rPr lang="en-US" sz="2000" dirty="0" smtClean="0"/>
              <a:t>Are </a:t>
            </a:r>
            <a:r>
              <a:rPr lang="en-US" sz="2000" dirty="0"/>
              <a:t>the other opened restaurants in Troy located in Roads or quieter streets?</a:t>
            </a:r>
          </a:p>
          <a:p>
            <a:r>
              <a:rPr lang="en-US" sz="2000" dirty="0" smtClean="0"/>
              <a:t>If </a:t>
            </a:r>
            <a:r>
              <a:rPr lang="en-US" sz="2000" dirty="0"/>
              <a:t>in Road, is there a road with less competitors?</a:t>
            </a:r>
          </a:p>
          <a:p>
            <a:r>
              <a:rPr lang="en-US" sz="2000" dirty="0" smtClean="0"/>
              <a:t>Where </a:t>
            </a:r>
            <a:r>
              <a:rPr lang="en-US" sz="2000" dirty="0"/>
              <a:t>are the less expensive land to start the project?</a:t>
            </a:r>
          </a:p>
          <a:p>
            <a:endParaRPr lang="en-US" sz="1200" dirty="0" smtClean="0">
              <a:solidFill>
                <a:srgbClr val="002060"/>
              </a:solidFill>
            </a:endParaRPr>
          </a:p>
          <a:p>
            <a:pPr algn="l">
              <a:spcBef>
                <a:spcPts val="600"/>
              </a:spcBef>
              <a:buClr>
                <a:schemeClr val="dk1"/>
              </a:buClr>
              <a:buSzPts val="1100"/>
              <a:buFont typeface="Arial"/>
              <a:buNone/>
            </a:pPr>
            <a:endParaRPr lang="en-US" dirty="0">
              <a:solidFill>
                <a:srgbClr val="002060"/>
              </a:solidFill>
            </a:endParaRPr>
          </a:p>
        </p:txBody>
      </p:sp>
      <p:grpSp>
        <p:nvGrpSpPr>
          <p:cNvPr id="22" name="Grupo 21"/>
          <p:cNvGrpSpPr/>
          <p:nvPr/>
        </p:nvGrpSpPr>
        <p:grpSpPr>
          <a:xfrm rot="5400000">
            <a:off x="3972060" y="3824234"/>
            <a:ext cx="3983252" cy="96253"/>
            <a:chOff x="0" y="3324665"/>
            <a:chExt cx="12192000" cy="320148"/>
          </a:xfrm>
        </p:grpSpPr>
        <p:sp>
          <p:nvSpPr>
            <p:cNvPr id="23" name="Retângulo 22"/>
            <p:cNvSpPr/>
            <p:nvPr/>
          </p:nvSpPr>
          <p:spPr>
            <a:xfrm>
              <a:off x="0" y="3324665"/>
              <a:ext cx="12192000" cy="1565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0" y="3599094"/>
              <a:ext cx="1219199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5" name="Google Shape;318;p13"/>
          <p:cNvSpPr txBox="1">
            <a:spLocks/>
          </p:cNvSpPr>
          <p:nvPr/>
        </p:nvSpPr>
        <p:spPr>
          <a:xfrm>
            <a:off x="915745" y="4815968"/>
            <a:ext cx="4620507" cy="1741938"/>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smtClean="0">
                <a:solidFill>
                  <a:srgbClr val="002060"/>
                </a:solidFill>
                <a:latin typeface="Stencil" panose="040409050D0802020404" pitchFamily="82" charset="0"/>
                <a:ea typeface="Poppins"/>
                <a:cs typeface="Poppins" panose="020B0604020202020204" charset="0"/>
                <a:sym typeface="Poppins"/>
              </a:rPr>
              <a:t>02</a:t>
            </a:r>
            <a:endParaRPr lang="en-US" sz="3600" b="1" dirty="0" smtClean="0">
              <a:solidFill>
                <a:srgbClr val="002060"/>
              </a:solidFill>
              <a:latin typeface="Stencil" panose="040409050D0802020404" pitchFamily="82" charset="0"/>
              <a:ea typeface="Poppins"/>
              <a:cs typeface="Poppins" panose="020B0604020202020204" charset="0"/>
              <a:sym typeface="Poppins"/>
            </a:endParaRPr>
          </a:p>
          <a:p>
            <a:pPr>
              <a:lnSpc>
                <a:spcPct val="100000"/>
              </a:lnSpc>
              <a:spcBef>
                <a:spcPts val="0"/>
              </a:spcBef>
              <a:buClr>
                <a:schemeClr val="dk1"/>
              </a:buClr>
              <a:buSzPts val="1800"/>
            </a:pPr>
            <a:r>
              <a:rPr lang="en-US" sz="1800" b="1" dirty="0">
                <a:solidFill>
                  <a:srgbClr val="002060"/>
                </a:solidFill>
                <a:latin typeface="Poppins" panose="020B0604020202020204" charset="0"/>
                <a:ea typeface="Poppins"/>
                <a:cs typeface="Poppins" panose="020B0604020202020204" charset="0"/>
                <a:sym typeface="Poppins"/>
              </a:rPr>
              <a:t>Target </a:t>
            </a:r>
            <a:r>
              <a:rPr lang="en-US" sz="1800" b="1" dirty="0" smtClean="0">
                <a:solidFill>
                  <a:srgbClr val="002060"/>
                </a:solidFill>
                <a:latin typeface="Poppins" panose="020B0604020202020204" charset="0"/>
                <a:ea typeface="Poppins"/>
                <a:cs typeface="Poppins" panose="020B0604020202020204" charset="0"/>
                <a:sym typeface="Poppins"/>
              </a:rPr>
              <a:t>Audience</a:t>
            </a:r>
          </a:p>
          <a:p>
            <a:pPr>
              <a:lnSpc>
                <a:spcPct val="100000"/>
              </a:lnSpc>
              <a:spcBef>
                <a:spcPts val="0"/>
              </a:spcBef>
              <a:buClr>
                <a:schemeClr val="dk1"/>
              </a:buClr>
              <a:buSzPts val="1800"/>
            </a:pPr>
            <a:r>
              <a:rPr lang="en-US" sz="2000" dirty="0" smtClean="0"/>
              <a:t>A </a:t>
            </a:r>
            <a:r>
              <a:rPr lang="en-US" sz="2000" dirty="0"/>
              <a:t>restaurant conglomerate </a:t>
            </a:r>
            <a:endParaRPr lang="en-US" sz="1200" dirty="0" smtClean="0">
              <a:solidFill>
                <a:srgbClr val="002060"/>
              </a:solidFill>
            </a:endParaRPr>
          </a:p>
          <a:p>
            <a:pPr algn="l">
              <a:spcBef>
                <a:spcPts val="600"/>
              </a:spcBef>
              <a:buClr>
                <a:schemeClr val="dk1"/>
              </a:buClr>
              <a:buSzPts val="1100"/>
              <a:buFont typeface="Arial"/>
              <a:buNone/>
            </a:pPr>
            <a:endParaRPr lang="en-US" dirty="0">
              <a:solidFill>
                <a:srgbClr val="002060"/>
              </a:solidFill>
            </a:endParaRPr>
          </a:p>
        </p:txBody>
      </p:sp>
    </p:spTree>
    <p:extLst>
      <p:ext uri="{BB962C8B-B14F-4D97-AF65-F5344CB8AC3E}">
        <p14:creationId xmlns:p14="http://schemas.microsoft.com/office/powerpoint/2010/main" val="674876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lvl="0" algn="r"/>
            <a:r>
              <a:rPr lang="pt-BR" sz="2800" dirty="0" smtClean="0">
                <a:solidFill>
                  <a:srgbClr val="002060"/>
                </a:solidFill>
                <a:latin typeface="Stencil" panose="040409050D0802020404" pitchFamily="82" charset="0"/>
              </a:rPr>
              <a:t>DATA</a:t>
            </a:r>
            <a:endParaRPr sz="2800" dirty="0">
              <a:solidFill>
                <a:srgbClr val="002060"/>
              </a:solidFill>
              <a:latin typeface="Stencil" panose="040409050D0802020404" pitchFamily="82" charset="0"/>
            </a:endParaRPr>
          </a:p>
        </p:txBody>
      </p:sp>
      <p:sp>
        <p:nvSpPr>
          <p:cNvPr id="16" name="Retângulo 15"/>
          <p:cNvSpPr/>
          <p:nvPr/>
        </p:nvSpPr>
        <p:spPr>
          <a:xfrm>
            <a:off x="0" y="6557211"/>
            <a:ext cx="12192000" cy="3007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Google Shape;318;p13"/>
          <p:cNvSpPr txBox="1">
            <a:spLocks/>
          </p:cNvSpPr>
          <p:nvPr/>
        </p:nvSpPr>
        <p:spPr>
          <a:xfrm>
            <a:off x="915746" y="1791296"/>
            <a:ext cx="4620507" cy="1741938"/>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smtClean="0">
                <a:solidFill>
                  <a:srgbClr val="002060"/>
                </a:solidFill>
                <a:latin typeface="Stencil" panose="040409050D0802020404" pitchFamily="82" charset="0"/>
                <a:ea typeface="Poppins"/>
                <a:cs typeface="Poppins" panose="020B0604020202020204" charset="0"/>
                <a:sym typeface="Poppins"/>
              </a:rPr>
              <a:t>01</a:t>
            </a:r>
          </a:p>
          <a:p>
            <a:pPr>
              <a:lnSpc>
                <a:spcPct val="100000"/>
              </a:lnSpc>
              <a:spcBef>
                <a:spcPts val="0"/>
              </a:spcBef>
              <a:buClr>
                <a:schemeClr val="dk1"/>
              </a:buClr>
              <a:buSzPts val="1800"/>
            </a:pPr>
            <a:r>
              <a:rPr lang="en-US" sz="1800" b="1" dirty="0" smtClean="0">
                <a:solidFill>
                  <a:srgbClr val="002060"/>
                </a:solidFill>
                <a:latin typeface="Poppins" panose="020B0604020202020204" charset="0"/>
                <a:ea typeface="Poppins"/>
                <a:cs typeface="Poppins" panose="020B0604020202020204" charset="0"/>
                <a:sym typeface="Poppins"/>
              </a:rPr>
              <a:t>FOURSQUARE</a:t>
            </a:r>
          </a:p>
          <a:p>
            <a:r>
              <a:rPr lang="en-US" sz="2000" dirty="0" smtClean="0"/>
              <a:t>Venue data regarding </a:t>
            </a:r>
            <a:r>
              <a:rPr lang="en-US" sz="2000" dirty="0"/>
              <a:t>the Indian, Italian and Mexican </a:t>
            </a:r>
            <a:r>
              <a:rPr lang="en-US" sz="2000" dirty="0" smtClean="0"/>
              <a:t>restaurants</a:t>
            </a:r>
            <a:endParaRPr lang="en-US" sz="1200" dirty="0" smtClean="0">
              <a:solidFill>
                <a:srgbClr val="002060"/>
              </a:solidFill>
            </a:endParaRPr>
          </a:p>
          <a:p>
            <a:pPr algn="l">
              <a:spcBef>
                <a:spcPts val="600"/>
              </a:spcBef>
              <a:buClr>
                <a:schemeClr val="dk1"/>
              </a:buClr>
              <a:buSzPts val="1100"/>
              <a:buFont typeface="Arial"/>
              <a:buNone/>
            </a:pPr>
            <a:endParaRPr lang="en-US" dirty="0">
              <a:solidFill>
                <a:srgbClr val="002060"/>
              </a:solidFill>
            </a:endParaRPr>
          </a:p>
        </p:txBody>
      </p:sp>
      <p:sp>
        <p:nvSpPr>
          <p:cNvPr id="21" name="Google Shape;318;p13"/>
          <p:cNvSpPr txBox="1">
            <a:spLocks/>
          </p:cNvSpPr>
          <p:nvPr/>
        </p:nvSpPr>
        <p:spPr>
          <a:xfrm>
            <a:off x="6440297" y="1809418"/>
            <a:ext cx="4620507" cy="1741938"/>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smtClean="0">
                <a:solidFill>
                  <a:srgbClr val="002060"/>
                </a:solidFill>
                <a:latin typeface="Stencil" panose="040409050D0802020404" pitchFamily="82" charset="0"/>
                <a:ea typeface="Poppins"/>
                <a:cs typeface="Poppins" panose="020B0604020202020204" charset="0"/>
                <a:sym typeface="Poppins"/>
              </a:rPr>
              <a:t>03</a:t>
            </a:r>
            <a:endParaRPr lang="en-US" sz="3600" b="1" dirty="0" smtClean="0">
              <a:solidFill>
                <a:srgbClr val="002060"/>
              </a:solidFill>
              <a:latin typeface="Stencil" panose="040409050D0802020404" pitchFamily="82" charset="0"/>
              <a:ea typeface="Poppins"/>
              <a:cs typeface="Poppins" panose="020B0604020202020204" charset="0"/>
              <a:sym typeface="Poppins"/>
            </a:endParaRPr>
          </a:p>
          <a:p>
            <a:pPr>
              <a:lnSpc>
                <a:spcPct val="100000"/>
              </a:lnSpc>
              <a:spcBef>
                <a:spcPts val="0"/>
              </a:spcBef>
              <a:buClr>
                <a:schemeClr val="dk1"/>
              </a:buClr>
              <a:buSzPts val="1800"/>
            </a:pPr>
            <a:r>
              <a:rPr lang="en-US" sz="1800" b="1" dirty="0">
                <a:solidFill>
                  <a:srgbClr val="002060"/>
                </a:solidFill>
                <a:latin typeface="Poppins" panose="020B0604020202020204" charset="0"/>
                <a:ea typeface="Poppins"/>
                <a:cs typeface="Poppins" panose="020B0604020202020204" charset="0"/>
                <a:sym typeface="Poppins"/>
              </a:rPr>
              <a:t>TROY, MI REAL ESTATE &amp; DEMOGRAPHIC DATA</a:t>
            </a:r>
            <a:endParaRPr lang="en-US" sz="1800" b="1" dirty="0" smtClean="0">
              <a:solidFill>
                <a:srgbClr val="002060"/>
              </a:solidFill>
              <a:latin typeface="Poppins" panose="020B0604020202020204" charset="0"/>
              <a:ea typeface="Poppins"/>
              <a:cs typeface="Poppins" panose="020B0604020202020204" charset="0"/>
              <a:sym typeface="Poppins"/>
            </a:endParaRPr>
          </a:p>
          <a:p>
            <a:pPr lvl="0"/>
            <a:r>
              <a:rPr lang="en-US" sz="2000" dirty="0"/>
              <a:t>M</a:t>
            </a:r>
            <a:r>
              <a:rPr lang="en-US" sz="2000" dirty="0" smtClean="0"/>
              <a:t>ost </a:t>
            </a:r>
            <a:r>
              <a:rPr lang="en-US" sz="2000" dirty="0"/>
              <a:t>affordable places to build the restaurants.</a:t>
            </a:r>
          </a:p>
          <a:p>
            <a:endParaRPr lang="en-US" sz="1200" dirty="0" smtClean="0">
              <a:solidFill>
                <a:srgbClr val="002060"/>
              </a:solidFill>
            </a:endParaRPr>
          </a:p>
          <a:p>
            <a:pPr algn="l">
              <a:spcBef>
                <a:spcPts val="600"/>
              </a:spcBef>
              <a:buClr>
                <a:schemeClr val="dk1"/>
              </a:buClr>
              <a:buSzPts val="1100"/>
              <a:buFont typeface="Arial"/>
              <a:buNone/>
            </a:pPr>
            <a:endParaRPr lang="en-US" dirty="0">
              <a:solidFill>
                <a:srgbClr val="002060"/>
              </a:solidFill>
            </a:endParaRPr>
          </a:p>
        </p:txBody>
      </p:sp>
      <p:grpSp>
        <p:nvGrpSpPr>
          <p:cNvPr id="22" name="Grupo 21"/>
          <p:cNvGrpSpPr/>
          <p:nvPr/>
        </p:nvGrpSpPr>
        <p:grpSpPr>
          <a:xfrm>
            <a:off x="3972060" y="3824234"/>
            <a:ext cx="3983252" cy="96253"/>
            <a:chOff x="0" y="3324665"/>
            <a:chExt cx="12192000" cy="320148"/>
          </a:xfrm>
        </p:grpSpPr>
        <p:sp>
          <p:nvSpPr>
            <p:cNvPr id="23" name="Retângulo 22"/>
            <p:cNvSpPr/>
            <p:nvPr/>
          </p:nvSpPr>
          <p:spPr>
            <a:xfrm>
              <a:off x="0" y="3324665"/>
              <a:ext cx="12192000" cy="1565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0" y="3599094"/>
              <a:ext cx="1219199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5" name="Google Shape;318;p13"/>
          <p:cNvSpPr txBox="1">
            <a:spLocks/>
          </p:cNvSpPr>
          <p:nvPr/>
        </p:nvSpPr>
        <p:spPr>
          <a:xfrm>
            <a:off x="3653432" y="4367880"/>
            <a:ext cx="4620507" cy="1741938"/>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smtClean="0">
                <a:solidFill>
                  <a:srgbClr val="002060"/>
                </a:solidFill>
                <a:latin typeface="Stencil" panose="040409050D0802020404" pitchFamily="82" charset="0"/>
                <a:ea typeface="Poppins"/>
                <a:cs typeface="Poppins" panose="020B0604020202020204" charset="0"/>
                <a:sym typeface="Poppins"/>
              </a:rPr>
              <a:t>02</a:t>
            </a:r>
            <a:endParaRPr lang="en-US" sz="3600" b="1" dirty="0" smtClean="0">
              <a:solidFill>
                <a:srgbClr val="002060"/>
              </a:solidFill>
              <a:latin typeface="Stencil" panose="040409050D0802020404" pitchFamily="82" charset="0"/>
              <a:ea typeface="Poppins"/>
              <a:cs typeface="Poppins" panose="020B0604020202020204" charset="0"/>
              <a:sym typeface="Poppins"/>
            </a:endParaRPr>
          </a:p>
          <a:p>
            <a:pPr>
              <a:lnSpc>
                <a:spcPct val="100000"/>
              </a:lnSpc>
              <a:spcBef>
                <a:spcPts val="0"/>
              </a:spcBef>
              <a:buClr>
                <a:schemeClr val="dk1"/>
              </a:buClr>
              <a:buSzPts val="1800"/>
            </a:pPr>
            <a:r>
              <a:rPr lang="en-US" sz="1800" b="1" dirty="0" smtClean="0">
                <a:solidFill>
                  <a:srgbClr val="002060"/>
                </a:solidFill>
                <a:latin typeface="Poppins" panose="020B0604020202020204" charset="0"/>
                <a:ea typeface="Poppins"/>
                <a:cs typeface="Poppins" panose="020B0604020202020204" charset="0"/>
                <a:sym typeface="Poppins"/>
              </a:rPr>
              <a:t>GEOCODER</a:t>
            </a:r>
          </a:p>
          <a:p>
            <a:pPr>
              <a:lnSpc>
                <a:spcPct val="100000"/>
              </a:lnSpc>
              <a:spcBef>
                <a:spcPts val="0"/>
              </a:spcBef>
              <a:buClr>
                <a:schemeClr val="dk1"/>
              </a:buClr>
              <a:buSzPts val="1800"/>
            </a:pPr>
            <a:r>
              <a:rPr lang="en-US" sz="2000" dirty="0" smtClean="0"/>
              <a:t>Latitudes </a:t>
            </a:r>
            <a:r>
              <a:rPr lang="en-US" sz="2000" dirty="0"/>
              <a:t>and longitudes</a:t>
            </a:r>
            <a:endParaRPr lang="en-US" dirty="0">
              <a:solidFill>
                <a:srgbClr val="002060"/>
              </a:solidFill>
            </a:endParaRPr>
          </a:p>
        </p:txBody>
      </p:sp>
    </p:spTree>
    <p:extLst>
      <p:ext uri="{BB962C8B-B14F-4D97-AF65-F5344CB8AC3E}">
        <p14:creationId xmlns:p14="http://schemas.microsoft.com/office/powerpoint/2010/main" val="255179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lvl="0" algn="r"/>
            <a:r>
              <a:rPr lang="pt-BR" sz="2800" dirty="0" smtClean="0">
                <a:solidFill>
                  <a:srgbClr val="002060"/>
                </a:solidFill>
                <a:latin typeface="Stencil" panose="040409050D0802020404" pitchFamily="82" charset="0"/>
              </a:rPr>
              <a:t>METHODOLOGY</a:t>
            </a:r>
            <a:endParaRPr sz="2800" dirty="0">
              <a:solidFill>
                <a:srgbClr val="002060"/>
              </a:solidFill>
              <a:latin typeface="Stencil" panose="040409050D0802020404" pitchFamily="82" charset="0"/>
            </a:endParaRPr>
          </a:p>
        </p:txBody>
      </p:sp>
      <p:sp>
        <p:nvSpPr>
          <p:cNvPr id="16" name="Retângulo 15"/>
          <p:cNvSpPr/>
          <p:nvPr/>
        </p:nvSpPr>
        <p:spPr>
          <a:xfrm>
            <a:off x="0" y="6557211"/>
            <a:ext cx="12192000" cy="3007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Google Shape;318;p13"/>
          <p:cNvSpPr txBox="1">
            <a:spLocks/>
          </p:cNvSpPr>
          <p:nvPr/>
        </p:nvSpPr>
        <p:spPr>
          <a:xfrm>
            <a:off x="915746" y="1791296"/>
            <a:ext cx="4620507" cy="1741938"/>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smtClean="0">
                <a:solidFill>
                  <a:srgbClr val="002060"/>
                </a:solidFill>
                <a:latin typeface="Stencil" panose="040409050D0802020404" pitchFamily="82" charset="0"/>
                <a:ea typeface="Poppins"/>
                <a:cs typeface="Poppins" panose="020B0604020202020204" charset="0"/>
                <a:sym typeface="Poppins"/>
              </a:rPr>
              <a:t>01</a:t>
            </a:r>
          </a:p>
          <a:p>
            <a:pPr>
              <a:lnSpc>
                <a:spcPct val="100000"/>
              </a:lnSpc>
              <a:spcBef>
                <a:spcPts val="0"/>
              </a:spcBef>
              <a:buClr>
                <a:schemeClr val="dk1"/>
              </a:buClr>
              <a:buSzPts val="1800"/>
            </a:pPr>
            <a:r>
              <a:rPr lang="en-US" sz="1800" b="1" dirty="0">
                <a:solidFill>
                  <a:srgbClr val="002060"/>
                </a:solidFill>
                <a:latin typeface="Poppins" panose="020B0604020202020204" charset="0"/>
                <a:ea typeface="Poppins"/>
                <a:cs typeface="Poppins" panose="020B0604020202020204" charset="0"/>
                <a:sym typeface="Poppins"/>
              </a:rPr>
              <a:t>Language, package and </a:t>
            </a:r>
            <a:r>
              <a:rPr lang="en-US" sz="1800" b="1" dirty="0" smtClean="0">
                <a:solidFill>
                  <a:srgbClr val="002060"/>
                </a:solidFill>
                <a:latin typeface="Poppins" panose="020B0604020202020204" charset="0"/>
                <a:ea typeface="Poppins"/>
                <a:cs typeface="Poppins" panose="020B0604020202020204" charset="0"/>
                <a:sym typeface="Poppins"/>
              </a:rPr>
              <a:t>API</a:t>
            </a:r>
          </a:p>
          <a:p>
            <a:pPr>
              <a:lnSpc>
                <a:spcPct val="100000"/>
              </a:lnSpc>
              <a:spcBef>
                <a:spcPts val="0"/>
              </a:spcBef>
              <a:buClr>
                <a:schemeClr val="dk1"/>
              </a:buClr>
              <a:buSzPts val="1800"/>
            </a:pPr>
            <a:endParaRPr lang="en-US" sz="1800" b="1" dirty="0" smtClean="0">
              <a:solidFill>
                <a:srgbClr val="002060"/>
              </a:solidFill>
              <a:latin typeface="Poppins" panose="020B0604020202020204" charset="0"/>
              <a:ea typeface="Poppins"/>
              <a:cs typeface="Poppins" panose="020B0604020202020204" charset="0"/>
              <a:sym typeface="Poppins"/>
            </a:endParaRPr>
          </a:p>
          <a:p>
            <a:pPr>
              <a:lnSpc>
                <a:spcPct val="100000"/>
              </a:lnSpc>
              <a:spcBef>
                <a:spcPts val="0"/>
              </a:spcBef>
              <a:buClr>
                <a:schemeClr val="dk1"/>
              </a:buClr>
              <a:buSzPts val="1800"/>
            </a:pPr>
            <a:r>
              <a:rPr lang="en-US" sz="2000" dirty="0"/>
              <a:t>All the code is in Python written using Jupiter Notebook installed via Anaconda. The code required several packages and the following API</a:t>
            </a:r>
            <a:r>
              <a:rPr lang="en-US" sz="2000" dirty="0" smtClean="0"/>
              <a:t>:</a:t>
            </a:r>
          </a:p>
          <a:p>
            <a:pPr>
              <a:lnSpc>
                <a:spcPct val="100000"/>
              </a:lnSpc>
              <a:spcBef>
                <a:spcPts val="0"/>
              </a:spcBef>
              <a:buClr>
                <a:schemeClr val="dk1"/>
              </a:buClr>
              <a:buSzPts val="1800"/>
            </a:pPr>
            <a:endParaRPr lang="en-US" sz="2000" dirty="0"/>
          </a:p>
          <a:p>
            <a:pPr>
              <a:lnSpc>
                <a:spcPct val="100000"/>
              </a:lnSpc>
              <a:spcBef>
                <a:spcPts val="0"/>
              </a:spcBef>
              <a:buClr>
                <a:schemeClr val="dk1"/>
              </a:buClr>
              <a:buSzPts val="1800"/>
            </a:pPr>
            <a:r>
              <a:rPr lang="en-US" sz="2000" dirty="0" smtClean="0"/>
              <a:t>Folium</a:t>
            </a:r>
            <a:endParaRPr lang="en-US" sz="2000" dirty="0"/>
          </a:p>
          <a:p>
            <a:pPr>
              <a:lnSpc>
                <a:spcPct val="100000"/>
              </a:lnSpc>
              <a:spcBef>
                <a:spcPts val="0"/>
              </a:spcBef>
              <a:buClr>
                <a:schemeClr val="dk1"/>
              </a:buClr>
              <a:buSzPts val="1800"/>
            </a:pPr>
            <a:r>
              <a:rPr lang="en-US" sz="2000" dirty="0" smtClean="0"/>
              <a:t>Geocoder</a:t>
            </a:r>
          </a:p>
          <a:p>
            <a:pPr>
              <a:lnSpc>
                <a:spcPct val="100000"/>
              </a:lnSpc>
              <a:spcBef>
                <a:spcPts val="0"/>
              </a:spcBef>
              <a:buClr>
                <a:schemeClr val="dk1"/>
              </a:buClr>
              <a:buSzPts val="1800"/>
            </a:pPr>
            <a:r>
              <a:rPr lang="en-US" sz="2000" dirty="0" err="1" smtClean="0"/>
              <a:t>Json</a:t>
            </a:r>
            <a:endParaRPr lang="en-US" sz="2000" dirty="0"/>
          </a:p>
          <a:p>
            <a:pPr>
              <a:lnSpc>
                <a:spcPct val="100000"/>
              </a:lnSpc>
              <a:spcBef>
                <a:spcPts val="0"/>
              </a:spcBef>
              <a:buClr>
                <a:schemeClr val="dk1"/>
              </a:buClr>
              <a:buSzPts val="1800"/>
            </a:pPr>
            <a:r>
              <a:rPr lang="en-US" sz="2000" dirty="0" smtClean="0"/>
              <a:t>Foursquare </a:t>
            </a:r>
            <a:r>
              <a:rPr lang="en-US" sz="2000" dirty="0"/>
              <a:t>API</a:t>
            </a:r>
          </a:p>
          <a:p>
            <a:pPr algn="l">
              <a:spcBef>
                <a:spcPts val="600"/>
              </a:spcBef>
              <a:buClr>
                <a:schemeClr val="dk1"/>
              </a:buClr>
              <a:buSzPts val="1100"/>
              <a:buFont typeface="Arial"/>
              <a:buNone/>
            </a:pPr>
            <a:endParaRPr lang="en-US" dirty="0">
              <a:solidFill>
                <a:srgbClr val="002060"/>
              </a:solidFill>
            </a:endParaRPr>
          </a:p>
        </p:txBody>
      </p:sp>
      <p:grpSp>
        <p:nvGrpSpPr>
          <p:cNvPr id="22" name="Grupo 21"/>
          <p:cNvGrpSpPr/>
          <p:nvPr/>
        </p:nvGrpSpPr>
        <p:grpSpPr>
          <a:xfrm rot="5400000">
            <a:off x="3972060" y="3824234"/>
            <a:ext cx="3983252" cy="96253"/>
            <a:chOff x="0" y="3324665"/>
            <a:chExt cx="12192000" cy="320148"/>
          </a:xfrm>
        </p:grpSpPr>
        <p:sp>
          <p:nvSpPr>
            <p:cNvPr id="23" name="Retângulo 22"/>
            <p:cNvSpPr/>
            <p:nvPr/>
          </p:nvSpPr>
          <p:spPr>
            <a:xfrm>
              <a:off x="0" y="3324665"/>
              <a:ext cx="12192000" cy="15657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0" y="3599094"/>
              <a:ext cx="1219199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5" name="Google Shape;318;p13"/>
          <p:cNvSpPr txBox="1">
            <a:spLocks/>
          </p:cNvSpPr>
          <p:nvPr/>
        </p:nvSpPr>
        <p:spPr>
          <a:xfrm>
            <a:off x="6712556" y="2269903"/>
            <a:ext cx="4620507" cy="1741938"/>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smtClean="0">
                <a:solidFill>
                  <a:srgbClr val="002060"/>
                </a:solidFill>
                <a:latin typeface="Stencil" panose="040409050D0802020404" pitchFamily="82" charset="0"/>
                <a:ea typeface="Poppins"/>
                <a:cs typeface="Poppins" panose="020B0604020202020204" charset="0"/>
                <a:sym typeface="Poppins"/>
              </a:rPr>
              <a:t>02</a:t>
            </a:r>
            <a:endParaRPr lang="en-US" sz="3600" b="1" dirty="0" smtClean="0">
              <a:solidFill>
                <a:srgbClr val="002060"/>
              </a:solidFill>
              <a:latin typeface="Stencil" panose="040409050D0802020404" pitchFamily="82" charset="0"/>
              <a:ea typeface="Poppins"/>
              <a:cs typeface="Poppins" panose="020B0604020202020204" charset="0"/>
              <a:sym typeface="Poppins"/>
            </a:endParaRPr>
          </a:p>
          <a:p>
            <a:pPr>
              <a:lnSpc>
                <a:spcPct val="100000"/>
              </a:lnSpc>
              <a:spcBef>
                <a:spcPts val="0"/>
              </a:spcBef>
              <a:buClr>
                <a:schemeClr val="dk1"/>
              </a:buClr>
              <a:buSzPts val="1800"/>
            </a:pPr>
            <a:r>
              <a:rPr lang="en-US" sz="2000" dirty="0" smtClean="0"/>
              <a:t>The </a:t>
            </a:r>
            <a:r>
              <a:rPr lang="en-US" sz="2000" dirty="0"/>
              <a:t>interaction between </a:t>
            </a:r>
            <a:r>
              <a:rPr lang="en-US" sz="2000" dirty="0" smtClean="0"/>
              <a:t>the three data </a:t>
            </a:r>
            <a:r>
              <a:rPr lang="en-US" sz="2000" dirty="0"/>
              <a:t>sources will provide the necessary info to answer the business problem described in the beginning of the report. From foursquare and geocoder, it will be possible to answer questions 1-3. The last question will be responded adding the neighborhood data.</a:t>
            </a:r>
            <a:endParaRPr lang="en-US" dirty="0">
              <a:solidFill>
                <a:srgbClr val="002060"/>
              </a:solidFill>
            </a:endParaRPr>
          </a:p>
        </p:txBody>
      </p:sp>
      <p:grpSp>
        <p:nvGrpSpPr>
          <p:cNvPr id="13" name="Grupo 12"/>
          <p:cNvGrpSpPr/>
          <p:nvPr/>
        </p:nvGrpSpPr>
        <p:grpSpPr>
          <a:xfrm>
            <a:off x="2197127" y="4372010"/>
            <a:ext cx="2057744" cy="1346425"/>
            <a:chOff x="965136" y="1595788"/>
            <a:chExt cx="4445275" cy="4687689"/>
          </a:xfrm>
        </p:grpSpPr>
        <p:sp>
          <p:nvSpPr>
            <p:cNvPr id="14" name="Retângulo 13"/>
            <p:cNvSpPr/>
            <p:nvPr/>
          </p:nvSpPr>
          <p:spPr>
            <a:xfrm rot="16200000" flipV="1">
              <a:off x="-1340137" y="3915510"/>
              <a:ext cx="465626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p:nvSpPr>
          <p:spPr>
            <a:xfrm rot="16200000" flipV="1">
              <a:off x="3059417" y="3915509"/>
              <a:ext cx="465626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p:cNvSpPr/>
            <p:nvPr/>
          </p:nvSpPr>
          <p:spPr>
            <a:xfrm rot="10800000" flipV="1">
              <a:off x="965137" y="1610234"/>
              <a:ext cx="586936" cy="457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rot="10800000" flipV="1">
              <a:off x="965136" y="6234423"/>
              <a:ext cx="586936" cy="457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p:cNvSpPr/>
            <p:nvPr/>
          </p:nvSpPr>
          <p:spPr>
            <a:xfrm rot="10800000" flipV="1">
              <a:off x="4823474" y="1595788"/>
              <a:ext cx="586936" cy="457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p:cNvSpPr/>
            <p:nvPr/>
          </p:nvSpPr>
          <p:spPr>
            <a:xfrm rot="10800000" flipV="1">
              <a:off x="4777749" y="6237757"/>
              <a:ext cx="586936" cy="457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7" name="Google Shape;318;p13"/>
          <p:cNvSpPr txBox="1">
            <a:spLocks/>
          </p:cNvSpPr>
          <p:nvPr/>
        </p:nvSpPr>
        <p:spPr>
          <a:xfrm rot="19841022">
            <a:off x="2952633" y="4600787"/>
            <a:ext cx="4620507" cy="1741938"/>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1800" b="1" dirty="0" err="1" smtClean="0">
                <a:solidFill>
                  <a:srgbClr val="002060"/>
                </a:solidFill>
                <a:latin typeface="Stencil" panose="040409050D0802020404" pitchFamily="82" charset="0"/>
                <a:ea typeface="Poppins"/>
                <a:cs typeface="Poppins" panose="020B0604020202020204" charset="0"/>
                <a:sym typeface="Poppins"/>
              </a:rPr>
              <a:t>pYTHON</a:t>
            </a:r>
            <a:endParaRPr lang="en-US" sz="1800" b="1" dirty="0" smtClean="0">
              <a:solidFill>
                <a:srgbClr val="002060"/>
              </a:solidFill>
              <a:latin typeface="Stencil" panose="040409050D0802020404" pitchFamily="82" charset="0"/>
              <a:ea typeface="Poppins"/>
              <a:cs typeface="Poppins" panose="020B0604020202020204" charset="0"/>
              <a:sym typeface="Poppins"/>
            </a:endParaRPr>
          </a:p>
        </p:txBody>
      </p:sp>
    </p:spTree>
    <p:extLst>
      <p:ext uri="{BB962C8B-B14F-4D97-AF65-F5344CB8AC3E}">
        <p14:creationId xmlns:p14="http://schemas.microsoft.com/office/powerpoint/2010/main" val="2332112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lvl="0" algn="r"/>
            <a:r>
              <a:rPr lang="pt-BR" sz="2800" dirty="0" err="1" smtClean="0">
                <a:solidFill>
                  <a:srgbClr val="002060"/>
                </a:solidFill>
                <a:latin typeface="Stencil" panose="040409050D0802020404" pitchFamily="82" charset="0"/>
              </a:rPr>
              <a:t>Results</a:t>
            </a:r>
            <a:endParaRPr sz="2800" dirty="0">
              <a:solidFill>
                <a:srgbClr val="002060"/>
              </a:solidFill>
              <a:latin typeface="Stencil" panose="040409050D0802020404" pitchFamily="82" charset="0"/>
            </a:endParaRPr>
          </a:p>
        </p:txBody>
      </p:sp>
      <p:sp>
        <p:nvSpPr>
          <p:cNvPr id="16" name="Retângulo 15"/>
          <p:cNvSpPr/>
          <p:nvPr/>
        </p:nvSpPr>
        <p:spPr>
          <a:xfrm>
            <a:off x="0" y="6557211"/>
            <a:ext cx="12192000" cy="3007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2"/>
          <a:stretch>
            <a:fillRect/>
          </a:stretch>
        </p:blipFill>
        <p:spPr>
          <a:xfrm>
            <a:off x="2048705" y="1522280"/>
            <a:ext cx="7914286" cy="4647619"/>
          </a:xfrm>
          <a:prstGeom prst="rect">
            <a:avLst/>
          </a:prstGeom>
        </p:spPr>
      </p:pic>
    </p:spTree>
    <p:extLst>
      <p:ext uri="{BB962C8B-B14F-4D97-AF65-F5344CB8AC3E}">
        <p14:creationId xmlns:p14="http://schemas.microsoft.com/office/powerpoint/2010/main" val="2088375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lvl="0" algn="r"/>
            <a:r>
              <a:rPr lang="pt-BR" sz="2800" dirty="0" err="1" smtClean="0">
                <a:solidFill>
                  <a:srgbClr val="002060"/>
                </a:solidFill>
                <a:latin typeface="Stencil" panose="040409050D0802020404" pitchFamily="82" charset="0"/>
              </a:rPr>
              <a:t>Results</a:t>
            </a:r>
            <a:endParaRPr sz="2800" dirty="0">
              <a:solidFill>
                <a:srgbClr val="002060"/>
              </a:solidFill>
              <a:latin typeface="Stencil" panose="040409050D0802020404" pitchFamily="82" charset="0"/>
            </a:endParaRPr>
          </a:p>
        </p:txBody>
      </p:sp>
      <p:sp>
        <p:nvSpPr>
          <p:cNvPr id="16" name="Retângulo 15"/>
          <p:cNvSpPr/>
          <p:nvPr/>
        </p:nvSpPr>
        <p:spPr>
          <a:xfrm>
            <a:off x="0" y="6557211"/>
            <a:ext cx="12192000" cy="3007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p:cNvPicPr>
            <a:picLocks noChangeAspect="1"/>
          </p:cNvPicPr>
          <p:nvPr/>
        </p:nvPicPr>
        <p:blipFill>
          <a:blip r:embed="rId2"/>
          <a:stretch>
            <a:fillRect/>
          </a:stretch>
        </p:blipFill>
        <p:spPr>
          <a:xfrm>
            <a:off x="2362458" y="2676052"/>
            <a:ext cx="7675410" cy="1612611"/>
          </a:xfrm>
          <a:prstGeom prst="rect">
            <a:avLst/>
          </a:prstGeom>
        </p:spPr>
      </p:pic>
    </p:spTree>
    <p:extLst>
      <p:ext uri="{BB962C8B-B14F-4D97-AF65-F5344CB8AC3E}">
        <p14:creationId xmlns:p14="http://schemas.microsoft.com/office/powerpoint/2010/main" val="74299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Google Shape;311;p12"/>
          <p:cNvSpPr txBox="1">
            <a:spLocks noGrp="1"/>
          </p:cNvSpPr>
          <p:nvPr>
            <p:ph type="ctrTitle"/>
          </p:nvPr>
        </p:nvSpPr>
        <p:spPr>
          <a:xfrm>
            <a:off x="3135634" y="369815"/>
            <a:ext cx="8698831" cy="452298"/>
          </a:xfrm>
          <a:prstGeom prst="rect">
            <a:avLst/>
          </a:prstGeom>
        </p:spPr>
        <p:txBody>
          <a:bodyPr spcFirstLastPara="1" wrap="square" lIns="0" tIns="0" rIns="0" bIns="0" anchor="ctr" anchorCtr="0">
            <a:noAutofit/>
          </a:bodyPr>
          <a:lstStyle/>
          <a:p>
            <a:pPr lvl="0" algn="r"/>
            <a:r>
              <a:rPr lang="pt-BR" sz="2800" dirty="0" err="1" smtClean="0">
                <a:solidFill>
                  <a:srgbClr val="002060"/>
                </a:solidFill>
                <a:latin typeface="Stencil" panose="040409050D0802020404" pitchFamily="82" charset="0"/>
              </a:rPr>
              <a:t>Results</a:t>
            </a:r>
            <a:endParaRPr sz="2800" dirty="0">
              <a:solidFill>
                <a:srgbClr val="002060"/>
              </a:solidFill>
              <a:latin typeface="Stencil" panose="040409050D0802020404" pitchFamily="82" charset="0"/>
            </a:endParaRPr>
          </a:p>
        </p:txBody>
      </p:sp>
      <p:sp>
        <p:nvSpPr>
          <p:cNvPr id="16" name="Retângulo 15"/>
          <p:cNvSpPr/>
          <p:nvPr/>
        </p:nvSpPr>
        <p:spPr>
          <a:xfrm>
            <a:off x="0" y="6557211"/>
            <a:ext cx="12192000" cy="30079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Google Shape;318;p13"/>
          <p:cNvSpPr txBox="1">
            <a:spLocks/>
          </p:cNvSpPr>
          <p:nvPr/>
        </p:nvSpPr>
        <p:spPr>
          <a:xfrm>
            <a:off x="1352283" y="1809417"/>
            <a:ext cx="9708522" cy="3877520"/>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Clr>
                <a:schemeClr val="dk1"/>
              </a:buClr>
              <a:buSzPts val="1800"/>
            </a:pPr>
            <a:r>
              <a:rPr lang="en-US" sz="3600" b="1" dirty="0" smtClean="0">
                <a:solidFill>
                  <a:srgbClr val="002060"/>
                </a:solidFill>
                <a:latin typeface="Stencil" panose="040409050D0802020404" pitchFamily="82" charset="0"/>
                <a:ea typeface="Poppins"/>
                <a:cs typeface="Poppins" panose="020B0604020202020204" charset="0"/>
                <a:sym typeface="Poppins"/>
              </a:rPr>
              <a:t>01</a:t>
            </a:r>
            <a:endParaRPr lang="en-US" sz="3600" b="1" dirty="0" smtClean="0">
              <a:solidFill>
                <a:srgbClr val="002060"/>
              </a:solidFill>
              <a:latin typeface="Stencil" panose="040409050D0802020404" pitchFamily="82" charset="0"/>
              <a:ea typeface="Poppins"/>
              <a:cs typeface="Poppins" panose="020B0604020202020204" charset="0"/>
              <a:sym typeface="Poppins"/>
            </a:endParaRPr>
          </a:p>
          <a:p>
            <a:pPr>
              <a:lnSpc>
                <a:spcPct val="100000"/>
              </a:lnSpc>
              <a:spcBef>
                <a:spcPts val="0"/>
              </a:spcBef>
              <a:buClr>
                <a:schemeClr val="dk1"/>
              </a:buClr>
              <a:buSzPts val="1800"/>
            </a:pPr>
            <a:r>
              <a:rPr lang="en-US" sz="1800" b="1" dirty="0" smtClean="0">
                <a:solidFill>
                  <a:srgbClr val="002060"/>
                </a:solidFill>
                <a:latin typeface="Poppins" panose="020B0604020202020204" charset="0"/>
                <a:ea typeface="Poppins"/>
                <a:cs typeface="Poppins" panose="020B0604020202020204" charset="0"/>
                <a:sym typeface="Poppins"/>
              </a:rPr>
              <a:t>Business Question and Answers</a:t>
            </a:r>
          </a:p>
          <a:p>
            <a:pPr>
              <a:lnSpc>
                <a:spcPct val="100000"/>
              </a:lnSpc>
              <a:spcBef>
                <a:spcPts val="0"/>
              </a:spcBef>
              <a:buClr>
                <a:schemeClr val="dk1"/>
              </a:buClr>
              <a:buSzPts val="1800"/>
            </a:pPr>
            <a:endParaRPr lang="en-US" sz="1800" b="1" dirty="0" smtClean="0">
              <a:solidFill>
                <a:srgbClr val="002060"/>
              </a:solidFill>
              <a:latin typeface="Poppins" panose="020B0604020202020204" charset="0"/>
              <a:ea typeface="Poppins"/>
              <a:cs typeface="Poppins" panose="020B0604020202020204" charset="0"/>
              <a:sym typeface="Poppins"/>
            </a:endParaRPr>
          </a:p>
          <a:p>
            <a:pPr>
              <a:lnSpc>
                <a:spcPct val="100000"/>
              </a:lnSpc>
              <a:spcBef>
                <a:spcPts val="0"/>
              </a:spcBef>
              <a:buClr>
                <a:schemeClr val="dk1"/>
              </a:buClr>
              <a:buSzPts val="1800"/>
            </a:pPr>
            <a:r>
              <a:rPr lang="en-US" sz="2000" dirty="0" smtClean="0"/>
              <a:t>Which </a:t>
            </a:r>
            <a:r>
              <a:rPr lang="en-US" sz="2000" dirty="0"/>
              <a:t>brand would face the highest competition</a:t>
            </a:r>
            <a:r>
              <a:rPr lang="en-US" sz="2000" dirty="0" smtClean="0"/>
              <a:t>?</a:t>
            </a:r>
          </a:p>
          <a:p>
            <a:pPr>
              <a:lnSpc>
                <a:spcPct val="100000"/>
              </a:lnSpc>
              <a:spcBef>
                <a:spcPts val="0"/>
              </a:spcBef>
              <a:buClr>
                <a:schemeClr val="dk1"/>
              </a:buClr>
              <a:buSzPts val="1800"/>
            </a:pPr>
            <a:r>
              <a:rPr lang="en-US" sz="2000" dirty="0" smtClean="0"/>
              <a:t>Indian</a:t>
            </a:r>
            <a:endParaRPr lang="en-US" sz="2000" dirty="0"/>
          </a:p>
          <a:p>
            <a:r>
              <a:rPr lang="en-US" sz="2000" dirty="0" smtClean="0"/>
              <a:t>Are </a:t>
            </a:r>
            <a:r>
              <a:rPr lang="en-US" sz="2000" dirty="0"/>
              <a:t>the other opened restaurants in Troy located in Roads or quieter streets</a:t>
            </a:r>
            <a:r>
              <a:rPr lang="en-US" sz="2000" dirty="0" smtClean="0"/>
              <a:t>?</a:t>
            </a:r>
          </a:p>
          <a:p>
            <a:r>
              <a:rPr lang="en-US" sz="2000" dirty="0" smtClean="0"/>
              <a:t>Roads</a:t>
            </a:r>
            <a:endParaRPr lang="en-US" sz="2000" dirty="0"/>
          </a:p>
          <a:p>
            <a:r>
              <a:rPr lang="en-US" sz="2000" dirty="0" smtClean="0"/>
              <a:t>If </a:t>
            </a:r>
            <a:r>
              <a:rPr lang="en-US" sz="2000" dirty="0"/>
              <a:t>in Road, is there a road with less competitors</a:t>
            </a:r>
            <a:r>
              <a:rPr lang="en-US" sz="2000" dirty="0" smtClean="0"/>
              <a:t>?</a:t>
            </a:r>
          </a:p>
          <a:p>
            <a:r>
              <a:rPr lang="en-US" sz="2000" dirty="0" err="1" smtClean="0"/>
              <a:t>Livernois</a:t>
            </a:r>
            <a:r>
              <a:rPr lang="en-US" sz="2000" dirty="0" smtClean="0"/>
              <a:t> Rd.</a:t>
            </a:r>
            <a:endParaRPr lang="en-US" sz="2000" dirty="0"/>
          </a:p>
          <a:p>
            <a:r>
              <a:rPr lang="en-US" sz="2000" dirty="0" smtClean="0"/>
              <a:t>Where </a:t>
            </a:r>
            <a:r>
              <a:rPr lang="en-US" sz="2000" dirty="0"/>
              <a:t>are the less expensive land to start the project</a:t>
            </a:r>
            <a:r>
              <a:rPr lang="en-US" sz="2000" dirty="0" smtClean="0"/>
              <a:t>?</a:t>
            </a:r>
          </a:p>
          <a:p>
            <a:r>
              <a:rPr lang="en-US" sz="2000" dirty="0" smtClean="0"/>
              <a:t>South of Troy</a:t>
            </a:r>
            <a:endParaRPr lang="en-US" sz="2000" dirty="0"/>
          </a:p>
          <a:p>
            <a:endParaRPr lang="en-US" sz="1200" dirty="0" smtClean="0">
              <a:solidFill>
                <a:srgbClr val="002060"/>
              </a:solidFill>
            </a:endParaRPr>
          </a:p>
          <a:p>
            <a:pPr algn="l">
              <a:spcBef>
                <a:spcPts val="600"/>
              </a:spcBef>
              <a:buClr>
                <a:schemeClr val="dk1"/>
              </a:buClr>
              <a:buSzPts val="1100"/>
              <a:buFont typeface="Arial"/>
              <a:buNone/>
            </a:pPr>
            <a:endParaRPr lang="en-US" dirty="0">
              <a:solidFill>
                <a:srgbClr val="002060"/>
              </a:solidFill>
            </a:endParaRPr>
          </a:p>
        </p:txBody>
      </p:sp>
    </p:spTree>
    <p:extLst>
      <p:ext uri="{BB962C8B-B14F-4D97-AF65-F5344CB8AC3E}">
        <p14:creationId xmlns:p14="http://schemas.microsoft.com/office/powerpoint/2010/main" val="3693653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0"/>
            <a:ext cx="12192000" cy="264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552072" y="927233"/>
            <a:ext cx="10639928"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flipV="1">
            <a:off x="4547937" y="1089250"/>
            <a:ext cx="7644063"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flipV="1">
            <a:off x="0" y="6493840"/>
            <a:ext cx="12192000" cy="2318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0" y="6815989"/>
            <a:ext cx="12192000"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Google Shape;311;p12"/>
          <p:cNvSpPr txBox="1">
            <a:spLocks/>
          </p:cNvSpPr>
          <p:nvPr/>
        </p:nvSpPr>
        <p:spPr>
          <a:xfrm>
            <a:off x="3135634" y="369815"/>
            <a:ext cx="8698831" cy="452298"/>
          </a:xfrm>
          <a:prstGeom prst="rect">
            <a:avLst/>
          </a:prstGeom>
        </p:spPr>
        <p:txBody>
          <a:bodyPr spcFirstLastPara="1" vert="horz" wrap="square" lIns="0" tIns="0" rIns="0" bIns="0"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pt-BR" sz="2800" dirty="0" err="1" smtClean="0">
                <a:solidFill>
                  <a:srgbClr val="002060"/>
                </a:solidFill>
                <a:latin typeface="Stencil" panose="040409050D0802020404" pitchFamily="82" charset="0"/>
              </a:rPr>
              <a:t>References</a:t>
            </a:r>
            <a:r>
              <a:rPr lang="pt-BR" sz="2800" dirty="0" smtClean="0">
                <a:solidFill>
                  <a:srgbClr val="002060"/>
                </a:solidFill>
                <a:latin typeface="Stencil" panose="040409050D0802020404" pitchFamily="82" charset="0"/>
              </a:rPr>
              <a:t>:</a:t>
            </a:r>
            <a:endParaRPr lang="pt-BR" sz="2800" dirty="0">
              <a:solidFill>
                <a:srgbClr val="002060"/>
              </a:solidFill>
              <a:latin typeface="Stencil" panose="040409050D0802020404" pitchFamily="82" charset="0"/>
            </a:endParaRPr>
          </a:p>
        </p:txBody>
      </p:sp>
      <p:sp>
        <p:nvSpPr>
          <p:cNvPr id="12" name="Espaço Reservado para Texto 2"/>
          <p:cNvSpPr txBox="1">
            <a:spLocks/>
          </p:cNvSpPr>
          <p:nvPr/>
        </p:nvSpPr>
        <p:spPr>
          <a:xfrm>
            <a:off x="1552072" y="1546223"/>
            <a:ext cx="10058489" cy="445311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solidFill>
                  <a:srgbClr val="002060"/>
                </a:solidFill>
              </a:rPr>
              <a:t>Foursquare Developer Documentation: https://developer.foursquare.com/docs</a:t>
            </a:r>
          </a:p>
          <a:p>
            <a:pPr algn="l"/>
            <a:r>
              <a:rPr lang="en-US" sz="1200" dirty="0">
                <a:solidFill>
                  <a:srgbClr val="002060"/>
                </a:solidFill>
              </a:rPr>
              <a:t>Latitude and Longitude of Postal </a:t>
            </a:r>
            <a:r>
              <a:rPr lang="en-US" sz="1200" dirty="0" err="1">
                <a:solidFill>
                  <a:srgbClr val="002060"/>
                </a:solidFill>
              </a:rPr>
              <a:t>codes:http</a:t>
            </a:r>
            <a:r>
              <a:rPr lang="en-US" sz="1200" dirty="0">
                <a:solidFill>
                  <a:srgbClr val="002060"/>
                </a:solidFill>
              </a:rPr>
              <a:t>://cocl.us/</a:t>
            </a:r>
            <a:r>
              <a:rPr lang="en-US" sz="1200" dirty="0" err="1">
                <a:solidFill>
                  <a:srgbClr val="002060"/>
                </a:solidFill>
              </a:rPr>
              <a:t>Geospatial_data</a:t>
            </a:r>
            <a:endParaRPr lang="en-US" sz="1200" dirty="0">
              <a:solidFill>
                <a:srgbClr val="002060"/>
              </a:solidFill>
            </a:endParaRPr>
          </a:p>
          <a:p>
            <a:pPr algn="l"/>
            <a:r>
              <a:rPr lang="en-US" sz="1200" dirty="0">
                <a:solidFill>
                  <a:srgbClr val="002060"/>
                </a:solidFill>
              </a:rPr>
              <a:t>TROY, MI REAL ESTATE &amp; DEMOGRAPHIC DATA: https://www.neighborhoodscout.com/mi/troy</a:t>
            </a:r>
            <a:endParaRPr lang="en-US" sz="1200" dirty="0">
              <a:solidFill>
                <a:srgbClr val="002060"/>
              </a:solidFill>
            </a:endParaRPr>
          </a:p>
        </p:txBody>
      </p:sp>
    </p:spTree>
    <p:extLst>
      <p:ext uri="{BB962C8B-B14F-4D97-AF65-F5344CB8AC3E}">
        <p14:creationId xmlns:p14="http://schemas.microsoft.com/office/powerpoint/2010/main" val="517407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TotalTime>
  <Words>326</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8</vt:i4>
      </vt:variant>
    </vt:vector>
  </HeadingPairs>
  <TitlesOfParts>
    <vt:vector size="14" baseType="lpstr">
      <vt:lpstr>Arial</vt:lpstr>
      <vt:lpstr>Calibri</vt:lpstr>
      <vt:lpstr>Calibri Light</vt:lpstr>
      <vt:lpstr>Poppins</vt:lpstr>
      <vt:lpstr>Stencil</vt:lpstr>
      <vt:lpstr>Tema do Office</vt:lpstr>
      <vt:lpstr>Troy restaurant</vt:lpstr>
      <vt:lpstr>INTRODUCTION</vt:lpstr>
      <vt:lpstr>DATA</vt:lpstr>
      <vt:lpstr>METHODOLOGY</vt:lpstr>
      <vt:lpstr>Results</vt:lpstr>
      <vt:lpstr>Results</vt:lpstr>
      <vt:lpstr>Results</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TRANSMUTING UNEQUALLY SPACED DATA:</dc:title>
  <dc:creator>RIC_&amp;_JU</dc:creator>
  <cp:lastModifiedBy>Julia</cp:lastModifiedBy>
  <cp:revision>66</cp:revision>
  <dcterms:created xsi:type="dcterms:W3CDTF">2020-11-28T17:24:45Z</dcterms:created>
  <dcterms:modified xsi:type="dcterms:W3CDTF">2020-12-19T23:37:31Z</dcterms:modified>
</cp:coreProperties>
</file>