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64" r:id="rId4"/>
    <p:sldId id="279" r:id="rId5"/>
    <p:sldId id="260" r:id="rId6"/>
    <p:sldId id="297" r:id="rId7"/>
    <p:sldId id="299" r:id="rId8"/>
    <p:sldId id="280" r:id="rId9"/>
    <p:sldId id="288" r:id="rId10"/>
    <p:sldId id="282" r:id="rId11"/>
    <p:sldId id="283" r:id="rId12"/>
    <p:sldId id="284" r:id="rId13"/>
    <p:sldId id="294" r:id="rId14"/>
    <p:sldId id="286" r:id="rId15"/>
    <p:sldId id="287" r:id="rId16"/>
    <p:sldId id="289" r:id="rId17"/>
    <p:sldId id="290" r:id="rId18"/>
    <p:sldId id="296" r:id="rId19"/>
    <p:sldId id="292" r:id="rId20"/>
    <p:sldId id="293" r:id="rId21"/>
    <p:sldId id="295" r:id="rId2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varScale="1">
        <p:scale>
          <a:sx n="97" d="100"/>
          <a:sy n="97" d="100"/>
        </p:scale>
        <p:origin x="9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2E4BDFDD-D67C-4B15-98D6-758C736FD3AF}" type="datetimeFigureOut">
              <a:rPr lang="pt-BR" smtClean="0"/>
              <a:t>15/10/2021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1654C05-4864-4B11-91A0-47FCEA95D0DF}" type="slidenum">
              <a:rPr lang="pt-BR" smtClean="0"/>
              <a:t>‹#›</a:t>
            </a:fld>
            <a:endParaRPr lang="pt-BR"/>
          </a:p>
        </p:txBody>
      </p:sp>
    </p:spTree>
    <p:extLst>
      <p:ext uri="{BB962C8B-B14F-4D97-AF65-F5344CB8AC3E}">
        <p14:creationId xmlns:p14="http://schemas.microsoft.com/office/powerpoint/2010/main" val="1582567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2E4BDFDD-D67C-4B15-98D6-758C736FD3AF}" type="datetimeFigureOut">
              <a:rPr lang="pt-BR" smtClean="0"/>
              <a:t>15/10/2021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1654C05-4864-4B11-91A0-47FCEA95D0DF}" type="slidenum">
              <a:rPr lang="pt-BR" smtClean="0"/>
              <a:t>‹#›</a:t>
            </a:fld>
            <a:endParaRPr lang="pt-BR"/>
          </a:p>
        </p:txBody>
      </p:sp>
    </p:spTree>
    <p:extLst>
      <p:ext uri="{BB962C8B-B14F-4D97-AF65-F5344CB8AC3E}">
        <p14:creationId xmlns:p14="http://schemas.microsoft.com/office/powerpoint/2010/main" val="3419499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2E4BDFDD-D67C-4B15-98D6-758C736FD3AF}" type="datetimeFigureOut">
              <a:rPr lang="pt-BR" smtClean="0"/>
              <a:t>15/10/2021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1654C05-4864-4B11-91A0-47FCEA95D0DF}" type="slidenum">
              <a:rPr lang="pt-BR" smtClean="0"/>
              <a:t>‹#›</a:t>
            </a:fld>
            <a:endParaRPr lang="pt-BR"/>
          </a:p>
        </p:txBody>
      </p:sp>
    </p:spTree>
    <p:extLst>
      <p:ext uri="{BB962C8B-B14F-4D97-AF65-F5344CB8AC3E}">
        <p14:creationId xmlns:p14="http://schemas.microsoft.com/office/powerpoint/2010/main" val="416609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2E4BDFDD-D67C-4B15-98D6-758C736FD3AF}" type="datetimeFigureOut">
              <a:rPr lang="pt-BR" smtClean="0"/>
              <a:t>15/10/2021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1654C05-4864-4B11-91A0-47FCEA95D0DF}" type="slidenum">
              <a:rPr lang="pt-BR" smtClean="0"/>
              <a:t>‹#›</a:t>
            </a:fld>
            <a:endParaRPr lang="pt-BR"/>
          </a:p>
        </p:txBody>
      </p:sp>
    </p:spTree>
    <p:extLst>
      <p:ext uri="{BB962C8B-B14F-4D97-AF65-F5344CB8AC3E}">
        <p14:creationId xmlns:p14="http://schemas.microsoft.com/office/powerpoint/2010/main" val="81254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2E4BDFDD-D67C-4B15-98D6-758C736FD3AF}" type="datetimeFigureOut">
              <a:rPr lang="pt-BR" smtClean="0"/>
              <a:t>15/10/2021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1654C05-4864-4B11-91A0-47FCEA95D0DF}" type="slidenum">
              <a:rPr lang="pt-BR" smtClean="0"/>
              <a:t>‹#›</a:t>
            </a:fld>
            <a:endParaRPr lang="pt-BR"/>
          </a:p>
        </p:txBody>
      </p:sp>
    </p:spTree>
    <p:extLst>
      <p:ext uri="{BB962C8B-B14F-4D97-AF65-F5344CB8AC3E}">
        <p14:creationId xmlns:p14="http://schemas.microsoft.com/office/powerpoint/2010/main" val="2657537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2E4BDFDD-D67C-4B15-98D6-758C736FD3AF}" type="datetimeFigureOut">
              <a:rPr lang="pt-BR" smtClean="0"/>
              <a:t>15/10/2021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1654C05-4864-4B11-91A0-47FCEA95D0DF}" type="slidenum">
              <a:rPr lang="pt-BR" smtClean="0"/>
              <a:t>‹#›</a:t>
            </a:fld>
            <a:endParaRPr lang="pt-BR"/>
          </a:p>
        </p:txBody>
      </p:sp>
    </p:spTree>
    <p:extLst>
      <p:ext uri="{BB962C8B-B14F-4D97-AF65-F5344CB8AC3E}">
        <p14:creationId xmlns:p14="http://schemas.microsoft.com/office/powerpoint/2010/main" val="3536308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2E4BDFDD-D67C-4B15-98D6-758C736FD3AF}" type="datetimeFigureOut">
              <a:rPr lang="pt-BR" smtClean="0"/>
              <a:t>15/10/2021</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D1654C05-4864-4B11-91A0-47FCEA95D0DF}" type="slidenum">
              <a:rPr lang="pt-BR" smtClean="0"/>
              <a:t>‹#›</a:t>
            </a:fld>
            <a:endParaRPr lang="pt-BR"/>
          </a:p>
        </p:txBody>
      </p:sp>
    </p:spTree>
    <p:extLst>
      <p:ext uri="{BB962C8B-B14F-4D97-AF65-F5344CB8AC3E}">
        <p14:creationId xmlns:p14="http://schemas.microsoft.com/office/powerpoint/2010/main" val="652324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2E4BDFDD-D67C-4B15-98D6-758C736FD3AF}" type="datetimeFigureOut">
              <a:rPr lang="pt-BR" smtClean="0"/>
              <a:t>15/10/2021</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D1654C05-4864-4B11-91A0-47FCEA95D0DF}" type="slidenum">
              <a:rPr lang="pt-BR" smtClean="0"/>
              <a:t>‹#›</a:t>
            </a:fld>
            <a:endParaRPr lang="pt-BR"/>
          </a:p>
        </p:txBody>
      </p:sp>
    </p:spTree>
    <p:extLst>
      <p:ext uri="{BB962C8B-B14F-4D97-AF65-F5344CB8AC3E}">
        <p14:creationId xmlns:p14="http://schemas.microsoft.com/office/powerpoint/2010/main" val="159717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E4BDFDD-D67C-4B15-98D6-758C736FD3AF}" type="datetimeFigureOut">
              <a:rPr lang="pt-BR" smtClean="0"/>
              <a:t>15/10/2021</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D1654C05-4864-4B11-91A0-47FCEA95D0DF}" type="slidenum">
              <a:rPr lang="pt-BR" smtClean="0"/>
              <a:t>‹#›</a:t>
            </a:fld>
            <a:endParaRPr lang="pt-BR"/>
          </a:p>
        </p:txBody>
      </p:sp>
    </p:spTree>
    <p:extLst>
      <p:ext uri="{BB962C8B-B14F-4D97-AF65-F5344CB8AC3E}">
        <p14:creationId xmlns:p14="http://schemas.microsoft.com/office/powerpoint/2010/main" val="2113049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2E4BDFDD-D67C-4B15-98D6-758C736FD3AF}" type="datetimeFigureOut">
              <a:rPr lang="pt-BR" smtClean="0"/>
              <a:t>15/10/2021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1654C05-4864-4B11-91A0-47FCEA95D0DF}" type="slidenum">
              <a:rPr lang="pt-BR" smtClean="0"/>
              <a:t>‹#›</a:t>
            </a:fld>
            <a:endParaRPr lang="pt-BR"/>
          </a:p>
        </p:txBody>
      </p:sp>
    </p:spTree>
    <p:extLst>
      <p:ext uri="{BB962C8B-B14F-4D97-AF65-F5344CB8AC3E}">
        <p14:creationId xmlns:p14="http://schemas.microsoft.com/office/powerpoint/2010/main" val="398353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2E4BDFDD-D67C-4B15-98D6-758C736FD3AF}" type="datetimeFigureOut">
              <a:rPr lang="pt-BR" smtClean="0"/>
              <a:t>15/10/2021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1654C05-4864-4B11-91A0-47FCEA95D0DF}" type="slidenum">
              <a:rPr lang="pt-BR" smtClean="0"/>
              <a:t>‹#›</a:t>
            </a:fld>
            <a:endParaRPr lang="pt-BR"/>
          </a:p>
        </p:txBody>
      </p:sp>
    </p:spTree>
    <p:extLst>
      <p:ext uri="{BB962C8B-B14F-4D97-AF65-F5344CB8AC3E}">
        <p14:creationId xmlns:p14="http://schemas.microsoft.com/office/powerpoint/2010/main" val="3371297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4BDFDD-D67C-4B15-98D6-758C736FD3AF}" type="datetimeFigureOut">
              <a:rPr lang="pt-BR" smtClean="0"/>
              <a:t>15/10/2021</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654C05-4864-4B11-91A0-47FCEA95D0DF}" type="slidenum">
              <a:rPr lang="pt-BR" smtClean="0"/>
              <a:t>‹#›</a:t>
            </a:fld>
            <a:endParaRPr lang="pt-BR"/>
          </a:p>
        </p:txBody>
      </p:sp>
      <p:sp>
        <p:nvSpPr>
          <p:cNvPr id="7" name="MSIPCMContentMarking" descr="{&quot;HashCode&quot;:-308957776,&quot;Placement&quot;:&quot;Footer&quot;,&quot;Top&quot;:519.343,&quot;Left&quot;:440.0141,&quot;SlideWidth&quot;:960,&quot;SlideHeight&quot;:540}">
            <a:extLst>
              <a:ext uri="{FF2B5EF4-FFF2-40B4-BE49-F238E27FC236}">
                <a16:creationId xmlns:a16="http://schemas.microsoft.com/office/drawing/2014/main" id="{18469016-5789-44AB-8A7C-5A6A1025A0A4}"/>
              </a:ext>
            </a:extLst>
          </p:cNvPr>
          <p:cNvSpPr txBox="1"/>
          <p:nvPr userDrawn="1"/>
        </p:nvSpPr>
        <p:spPr>
          <a:xfrm>
            <a:off x="5588179" y="6595656"/>
            <a:ext cx="1015642" cy="262344"/>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Calibri" panose="020F0502020204030204" pitchFamily="34" charset="0"/>
              </a:rPr>
              <a:t>PROG Internal</a:t>
            </a:r>
          </a:p>
        </p:txBody>
      </p:sp>
    </p:spTree>
    <p:extLst>
      <p:ext uri="{BB962C8B-B14F-4D97-AF65-F5344CB8AC3E}">
        <p14:creationId xmlns:p14="http://schemas.microsoft.com/office/powerpoint/2010/main" val="3138020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12192000" cy="26469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p:cNvSpPr/>
          <p:nvPr/>
        </p:nvSpPr>
        <p:spPr>
          <a:xfrm>
            <a:off x="1552072" y="927233"/>
            <a:ext cx="10639928"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flipV="1">
            <a:off x="2229161" y="1089251"/>
            <a:ext cx="9962839"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Google Shape;311;p12"/>
          <p:cNvSpPr txBox="1">
            <a:spLocks noGrp="1"/>
          </p:cNvSpPr>
          <p:nvPr>
            <p:ph type="ctrTitle"/>
          </p:nvPr>
        </p:nvSpPr>
        <p:spPr>
          <a:xfrm>
            <a:off x="2596314" y="1972384"/>
            <a:ext cx="6619875" cy="1200671"/>
          </a:xfrm>
          <a:prstGeom prst="rect">
            <a:avLst/>
          </a:prstGeom>
        </p:spPr>
        <p:txBody>
          <a:bodyPr spcFirstLastPara="1" wrap="square" lIns="0" tIns="0" rIns="0" bIns="0" anchor="ctr" anchorCtr="0">
            <a:noAutofit/>
          </a:bodyPr>
          <a:lstStyle/>
          <a:p>
            <a:pPr lvl="0"/>
            <a:r>
              <a:rPr lang="pt-BR" sz="4000" b="1">
                <a:solidFill>
                  <a:srgbClr val="002060"/>
                </a:solidFill>
                <a:latin typeface="Stencil" panose="040409050D0802020404" pitchFamily="82" charset="0"/>
              </a:rPr>
              <a:t>TRANSMUTING UNEQUALLY SPACED DATA:</a:t>
            </a:r>
            <a:endParaRPr sz="4000" b="1" dirty="0">
              <a:solidFill>
                <a:srgbClr val="002060"/>
              </a:solidFill>
              <a:latin typeface="Stencil" panose="040409050D0802020404" pitchFamily="82" charset="0"/>
            </a:endParaRPr>
          </a:p>
        </p:txBody>
      </p:sp>
      <p:sp>
        <p:nvSpPr>
          <p:cNvPr id="13" name="Google Shape;311;p12"/>
          <p:cNvSpPr txBox="1">
            <a:spLocks/>
          </p:cNvSpPr>
          <p:nvPr/>
        </p:nvSpPr>
        <p:spPr>
          <a:xfrm>
            <a:off x="3224464" y="3263388"/>
            <a:ext cx="5391936" cy="1159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9pPr>
          </a:lstStyle>
          <a:p>
            <a:pPr algn="ctr"/>
            <a:r>
              <a:rPr lang="en-US" sz="2400" dirty="0">
                <a:solidFill>
                  <a:schemeClr val="accent1">
                    <a:lumMod val="75000"/>
                  </a:schemeClr>
                </a:solidFill>
                <a:latin typeface="+mj-lt"/>
              </a:rPr>
              <a:t>A MIDAS regression touch to forecast real GDP growth in Brazil</a:t>
            </a:r>
            <a:endParaRPr lang="pt-BR" sz="2400" dirty="0">
              <a:solidFill>
                <a:schemeClr val="accent1">
                  <a:lumMod val="75000"/>
                </a:schemeClr>
              </a:solidFill>
              <a:latin typeface="+mj-lt"/>
            </a:endParaRPr>
          </a:p>
        </p:txBody>
      </p:sp>
      <p:sp>
        <p:nvSpPr>
          <p:cNvPr id="14" name="Google Shape;311;p12"/>
          <p:cNvSpPr txBox="1">
            <a:spLocks/>
          </p:cNvSpPr>
          <p:nvPr/>
        </p:nvSpPr>
        <p:spPr>
          <a:xfrm>
            <a:off x="6172202" y="5022048"/>
            <a:ext cx="5282006" cy="1159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9pPr>
          </a:lstStyle>
          <a:p>
            <a:pPr algn="r"/>
            <a:endParaRPr lang="pt-BR" sz="1600" dirty="0">
              <a:solidFill>
                <a:srgbClr val="002060"/>
              </a:solidFill>
              <a:latin typeface="+mj-lt"/>
            </a:endParaRPr>
          </a:p>
        </p:txBody>
      </p:sp>
      <p:sp>
        <p:nvSpPr>
          <p:cNvPr id="15" name="Retângulo 14"/>
          <p:cNvSpPr/>
          <p:nvPr/>
        </p:nvSpPr>
        <p:spPr>
          <a:xfrm flipV="1">
            <a:off x="0" y="6493840"/>
            <a:ext cx="12192000" cy="23181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etângulo 16"/>
          <p:cNvSpPr/>
          <p:nvPr/>
        </p:nvSpPr>
        <p:spPr>
          <a:xfrm>
            <a:off x="0" y="6815989"/>
            <a:ext cx="12192000"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Retângulo 17"/>
          <p:cNvSpPr/>
          <p:nvPr/>
        </p:nvSpPr>
        <p:spPr>
          <a:xfrm rot="5400000" flipV="1">
            <a:off x="-2831479" y="3983299"/>
            <a:ext cx="5709889" cy="4693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09243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12192000" cy="26469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p:cNvSpPr/>
          <p:nvPr/>
        </p:nvSpPr>
        <p:spPr>
          <a:xfrm>
            <a:off x="1552072" y="927233"/>
            <a:ext cx="10639928"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flipV="1">
            <a:off x="4547937" y="1089250"/>
            <a:ext cx="7644063"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Google Shape;311;p12"/>
          <p:cNvSpPr txBox="1">
            <a:spLocks noGrp="1"/>
          </p:cNvSpPr>
          <p:nvPr>
            <p:ph type="ctrTitle"/>
          </p:nvPr>
        </p:nvSpPr>
        <p:spPr>
          <a:xfrm>
            <a:off x="3135634" y="369815"/>
            <a:ext cx="8698831" cy="452298"/>
          </a:xfrm>
          <a:prstGeom prst="rect">
            <a:avLst/>
          </a:prstGeom>
        </p:spPr>
        <p:txBody>
          <a:bodyPr spcFirstLastPara="1" wrap="square" lIns="0" tIns="0" rIns="0" bIns="0" anchor="ctr" anchorCtr="0">
            <a:noAutofit/>
          </a:bodyPr>
          <a:lstStyle/>
          <a:p>
            <a:pPr lvl="0" algn="r"/>
            <a:r>
              <a:rPr lang="pt-BR" sz="2800" dirty="0">
                <a:solidFill>
                  <a:srgbClr val="002060"/>
                </a:solidFill>
                <a:latin typeface="Stencil" panose="040409050D0802020404" pitchFamily="82" charset="0"/>
              </a:rPr>
              <a:t>RESULTS: MIDAS EVALUATION</a:t>
            </a:r>
            <a:endParaRPr sz="2800" dirty="0">
              <a:solidFill>
                <a:srgbClr val="002060"/>
              </a:solidFill>
              <a:latin typeface="Stencil" panose="040409050D0802020404" pitchFamily="82" charset="0"/>
            </a:endParaRPr>
          </a:p>
        </p:txBody>
      </p:sp>
      <p:sp>
        <p:nvSpPr>
          <p:cNvPr id="8" name="Retângulo 7"/>
          <p:cNvSpPr/>
          <p:nvPr/>
        </p:nvSpPr>
        <p:spPr>
          <a:xfrm flipV="1">
            <a:off x="0" y="6493840"/>
            <a:ext cx="12192000" cy="23181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p:cNvSpPr/>
          <p:nvPr/>
        </p:nvSpPr>
        <p:spPr>
          <a:xfrm>
            <a:off x="0" y="6815989"/>
            <a:ext cx="12192000"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p:cNvPicPr>
            <a:picLocks noChangeAspect="1"/>
          </p:cNvPicPr>
          <p:nvPr/>
        </p:nvPicPr>
        <p:blipFill>
          <a:blip r:embed="rId2"/>
          <a:stretch>
            <a:fillRect/>
          </a:stretch>
        </p:blipFill>
        <p:spPr>
          <a:xfrm>
            <a:off x="1247274" y="1591698"/>
            <a:ext cx="4696328" cy="4526366"/>
          </a:xfrm>
          <a:prstGeom prst="rect">
            <a:avLst/>
          </a:prstGeom>
        </p:spPr>
      </p:pic>
      <p:sp>
        <p:nvSpPr>
          <p:cNvPr id="13" name="Google Shape;318;p13"/>
          <p:cNvSpPr txBox="1">
            <a:spLocks/>
          </p:cNvSpPr>
          <p:nvPr/>
        </p:nvSpPr>
        <p:spPr>
          <a:xfrm>
            <a:off x="6833937" y="1629460"/>
            <a:ext cx="4572000" cy="4488604"/>
          </a:xfrm>
          <a:prstGeom prst="rect">
            <a:avLst/>
          </a:prstGeom>
        </p:spPr>
        <p:txBody>
          <a:bodyPr spcFirstLastPara="1" vert="horz" wrap="square"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buClr>
                <a:schemeClr val="dk1"/>
              </a:buClr>
              <a:buSzPts val="1800"/>
            </a:pPr>
            <a:r>
              <a:rPr lang="en-US" sz="3600" b="1" dirty="0">
                <a:solidFill>
                  <a:srgbClr val="002060"/>
                </a:solidFill>
                <a:latin typeface="Stencil" panose="040409050D0802020404" pitchFamily="82" charset="0"/>
                <a:ea typeface="Poppins"/>
                <a:cs typeface="Poppins" panose="020B0604020202020204" charset="0"/>
                <a:sym typeface="Poppins"/>
              </a:rPr>
              <a:t>01</a:t>
            </a:r>
          </a:p>
          <a:p>
            <a:pPr>
              <a:lnSpc>
                <a:spcPct val="100000"/>
              </a:lnSpc>
              <a:spcBef>
                <a:spcPts val="0"/>
              </a:spcBef>
              <a:buClr>
                <a:schemeClr val="dk1"/>
              </a:buClr>
              <a:buSzPts val="1800"/>
            </a:pPr>
            <a:endParaRPr lang="en-US" sz="800" b="0" i="0" u="none" strike="noStrike" baseline="0" dirty="0">
              <a:solidFill>
                <a:srgbClr val="002060"/>
              </a:solidFill>
              <a:latin typeface="Stencil" panose="040409050D0802020404" pitchFamily="82" charset="0"/>
            </a:endParaRPr>
          </a:p>
          <a:p>
            <a:r>
              <a:rPr lang="en-US" sz="1600" dirty="0">
                <a:solidFill>
                  <a:srgbClr val="002060"/>
                </a:solidFill>
              </a:rPr>
              <a:t>Under the MSE ratio, the restricted MIDAS with a normalized exponential </a:t>
            </a:r>
            <a:r>
              <a:rPr lang="en-US" sz="1600" dirty="0" err="1">
                <a:solidFill>
                  <a:srgbClr val="002060"/>
                </a:solidFill>
              </a:rPr>
              <a:t>Almon</a:t>
            </a:r>
            <a:r>
              <a:rPr lang="en-US" sz="1600" dirty="0">
                <a:solidFill>
                  <a:srgbClr val="002060"/>
                </a:solidFill>
              </a:rPr>
              <a:t> lag polynomial beats the benchmark when employing IBC-Br, retail sales, and amplified retail sales.</a:t>
            </a:r>
          </a:p>
          <a:p>
            <a:endParaRPr lang="en-US" sz="1600" dirty="0">
              <a:solidFill>
                <a:srgbClr val="002060"/>
              </a:solidFill>
            </a:endParaRPr>
          </a:p>
          <a:p>
            <a:pPr algn="l">
              <a:spcBef>
                <a:spcPts val="600"/>
              </a:spcBef>
              <a:buClr>
                <a:schemeClr val="dk1"/>
              </a:buClr>
              <a:buSzPts val="1100"/>
              <a:buFont typeface="Arial"/>
              <a:buNone/>
            </a:pPr>
            <a:endParaRPr lang="en-US" dirty="0">
              <a:solidFill>
                <a:srgbClr val="002060"/>
              </a:solidFill>
            </a:endParaRPr>
          </a:p>
        </p:txBody>
      </p:sp>
      <p:sp>
        <p:nvSpPr>
          <p:cNvPr id="21" name="Google Shape;318;p13"/>
          <p:cNvSpPr txBox="1">
            <a:spLocks/>
          </p:cNvSpPr>
          <p:nvPr/>
        </p:nvSpPr>
        <p:spPr>
          <a:xfrm>
            <a:off x="6879264" y="4249538"/>
            <a:ext cx="4572000" cy="4488604"/>
          </a:xfrm>
          <a:prstGeom prst="rect">
            <a:avLst/>
          </a:prstGeom>
        </p:spPr>
        <p:txBody>
          <a:bodyPr spcFirstLastPara="1" vert="horz" wrap="square"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b="1" dirty="0">
                <a:solidFill>
                  <a:srgbClr val="002060"/>
                </a:solidFill>
                <a:latin typeface="Stencil" panose="040409050D0802020404" pitchFamily="82" charset="0"/>
                <a:ea typeface="Poppins"/>
                <a:cs typeface="Poppins" panose="020B0604020202020204" charset="0"/>
                <a:sym typeface="Poppins"/>
              </a:rPr>
              <a:t>02</a:t>
            </a:r>
            <a:endParaRPr lang="en-US" sz="1600" dirty="0">
              <a:solidFill>
                <a:srgbClr val="002060"/>
              </a:solidFill>
            </a:endParaRPr>
          </a:p>
          <a:p>
            <a:r>
              <a:rPr lang="en-US" sz="1600" dirty="0">
                <a:solidFill>
                  <a:srgbClr val="002060"/>
                </a:solidFill>
              </a:rPr>
              <a:t>However, only the IBC-BR provides a statistically superior MIDAS specification (DM-test).</a:t>
            </a:r>
          </a:p>
          <a:p>
            <a:pPr algn="l">
              <a:spcBef>
                <a:spcPts val="600"/>
              </a:spcBef>
              <a:buClr>
                <a:schemeClr val="dk1"/>
              </a:buClr>
              <a:buSzPts val="1100"/>
              <a:buFont typeface="Arial"/>
              <a:buNone/>
            </a:pPr>
            <a:endParaRPr lang="en-US" dirty="0">
              <a:solidFill>
                <a:srgbClr val="002060"/>
              </a:solidFill>
            </a:endParaRPr>
          </a:p>
        </p:txBody>
      </p:sp>
      <p:grpSp>
        <p:nvGrpSpPr>
          <p:cNvPr id="5" name="Grupo 4"/>
          <p:cNvGrpSpPr/>
          <p:nvPr/>
        </p:nvGrpSpPr>
        <p:grpSpPr>
          <a:xfrm>
            <a:off x="6636627" y="3755047"/>
            <a:ext cx="5057274" cy="118715"/>
            <a:chOff x="0" y="3324665"/>
            <a:chExt cx="12192000" cy="320148"/>
          </a:xfrm>
        </p:grpSpPr>
        <p:sp>
          <p:nvSpPr>
            <p:cNvPr id="22" name="Retângulo 21"/>
            <p:cNvSpPr/>
            <p:nvPr/>
          </p:nvSpPr>
          <p:spPr>
            <a:xfrm>
              <a:off x="0" y="3324665"/>
              <a:ext cx="12192000" cy="15657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Retângulo 22"/>
            <p:cNvSpPr/>
            <p:nvPr/>
          </p:nvSpPr>
          <p:spPr>
            <a:xfrm>
              <a:off x="0" y="3599094"/>
              <a:ext cx="12191999"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4097267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12192000" cy="26469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p:cNvSpPr/>
          <p:nvPr/>
        </p:nvSpPr>
        <p:spPr>
          <a:xfrm>
            <a:off x="1552072" y="927233"/>
            <a:ext cx="10639928"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flipV="1">
            <a:off x="4547937" y="1089250"/>
            <a:ext cx="7644063"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flipV="1">
            <a:off x="0" y="6493840"/>
            <a:ext cx="12192000" cy="23181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p:cNvSpPr/>
          <p:nvPr/>
        </p:nvSpPr>
        <p:spPr>
          <a:xfrm>
            <a:off x="0" y="6815989"/>
            <a:ext cx="12192000"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Google Shape;311;p12"/>
          <p:cNvSpPr txBox="1">
            <a:spLocks noGrp="1"/>
          </p:cNvSpPr>
          <p:nvPr>
            <p:ph type="ctrTitle"/>
          </p:nvPr>
        </p:nvSpPr>
        <p:spPr>
          <a:xfrm>
            <a:off x="3135634" y="369815"/>
            <a:ext cx="8698831" cy="452298"/>
          </a:xfrm>
          <a:prstGeom prst="rect">
            <a:avLst/>
          </a:prstGeom>
        </p:spPr>
        <p:txBody>
          <a:bodyPr spcFirstLastPara="1" wrap="square" lIns="0" tIns="0" rIns="0" bIns="0" anchor="ctr" anchorCtr="0">
            <a:noAutofit/>
          </a:bodyPr>
          <a:lstStyle/>
          <a:p>
            <a:pPr lvl="0" algn="r"/>
            <a:r>
              <a:rPr lang="pt-BR" sz="2800" dirty="0">
                <a:solidFill>
                  <a:srgbClr val="002060"/>
                </a:solidFill>
                <a:latin typeface="Stencil" panose="040409050D0802020404" pitchFamily="82" charset="0"/>
              </a:rPr>
              <a:t>RESULTS: MSE CUMULATIVE RATIO</a:t>
            </a:r>
            <a:endParaRPr sz="2800" dirty="0">
              <a:solidFill>
                <a:srgbClr val="002060"/>
              </a:solidFill>
              <a:latin typeface="Stencil" panose="040409050D0802020404" pitchFamily="82" charset="0"/>
            </a:endParaRPr>
          </a:p>
        </p:txBody>
      </p:sp>
      <p:pic>
        <p:nvPicPr>
          <p:cNvPr id="5" name="Imagem 4"/>
          <p:cNvPicPr>
            <a:picLocks noChangeAspect="1"/>
          </p:cNvPicPr>
          <p:nvPr/>
        </p:nvPicPr>
        <p:blipFill>
          <a:blip r:embed="rId2"/>
          <a:stretch>
            <a:fillRect/>
          </a:stretch>
        </p:blipFill>
        <p:spPr>
          <a:xfrm>
            <a:off x="589547" y="1335488"/>
            <a:ext cx="5459907" cy="3231373"/>
          </a:xfrm>
          <a:prstGeom prst="rect">
            <a:avLst/>
          </a:prstGeom>
        </p:spPr>
      </p:pic>
      <p:pic>
        <p:nvPicPr>
          <p:cNvPr id="6" name="Imagem 5"/>
          <p:cNvPicPr>
            <a:picLocks noChangeAspect="1"/>
          </p:cNvPicPr>
          <p:nvPr/>
        </p:nvPicPr>
        <p:blipFill>
          <a:blip r:embed="rId3"/>
          <a:stretch>
            <a:fillRect/>
          </a:stretch>
        </p:blipFill>
        <p:spPr>
          <a:xfrm>
            <a:off x="6049454" y="3061948"/>
            <a:ext cx="5500882" cy="3269875"/>
          </a:xfrm>
          <a:prstGeom prst="rect">
            <a:avLst/>
          </a:prstGeom>
        </p:spPr>
      </p:pic>
    </p:spTree>
    <p:extLst>
      <p:ext uri="{BB962C8B-B14F-4D97-AF65-F5344CB8AC3E}">
        <p14:creationId xmlns:p14="http://schemas.microsoft.com/office/powerpoint/2010/main" val="2191938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12192000" cy="26469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p:cNvSpPr/>
          <p:nvPr/>
        </p:nvSpPr>
        <p:spPr>
          <a:xfrm>
            <a:off x="1552072" y="927233"/>
            <a:ext cx="10639928"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flipV="1">
            <a:off x="4547937" y="1089250"/>
            <a:ext cx="7644063"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Google Shape;311;p12"/>
          <p:cNvSpPr txBox="1">
            <a:spLocks noGrp="1"/>
          </p:cNvSpPr>
          <p:nvPr>
            <p:ph type="ctrTitle"/>
          </p:nvPr>
        </p:nvSpPr>
        <p:spPr>
          <a:xfrm>
            <a:off x="3135634" y="369815"/>
            <a:ext cx="8698831" cy="452298"/>
          </a:xfrm>
          <a:prstGeom prst="rect">
            <a:avLst/>
          </a:prstGeom>
        </p:spPr>
        <p:txBody>
          <a:bodyPr spcFirstLastPara="1" wrap="square" lIns="0" tIns="0" rIns="0" bIns="0" anchor="ctr" anchorCtr="0">
            <a:noAutofit/>
          </a:bodyPr>
          <a:lstStyle/>
          <a:p>
            <a:pPr lvl="0" algn="r"/>
            <a:r>
              <a:rPr lang="pt-BR" sz="2800" dirty="0">
                <a:solidFill>
                  <a:srgbClr val="002060"/>
                </a:solidFill>
                <a:latin typeface="Stencil" panose="040409050D0802020404" pitchFamily="82" charset="0"/>
              </a:rPr>
              <a:t>RESULTS: MSE CUMULATIVE RATIO</a:t>
            </a:r>
            <a:endParaRPr sz="2800" dirty="0">
              <a:solidFill>
                <a:srgbClr val="002060"/>
              </a:solidFill>
              <a:latin typeface="Stencil" panose="040409050D0802020404" pitchFamily="82" charset="0"/>
            </a:endParaRPr>
          </a:p>
        </p:txBody>
      </p:sp>
      <p:sp>
        <p:nvSpPr>
          <p:cNvPr id="8" name="Retângulo 7"/>
          <p:cNvSpPr/>
          <p:nvPr/>
        </p:nvSpPr>
        <p:spPr>
          <a:xfrm flipV="1">
            <a:off x="0" y="6493840"/>
            <a:ext cx="12192000" cy="23181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p:cNvSpPr/>
          <p:nvPr/>
        </p:nvSpPr>
        <p:spPr>
          <a:xfrm>
            <a:off x="0" y="6815989"/>
            <a:ext cx="12192000"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 name="Imagem 4"/>
          <p:cNvPicPr>
            <a:picLocks noChangeAspect="1"/>
          </p:cNvPicPr>
          <p:nvPr/>
        </p:nvPicPr>
        <p:blipFill>
          <a:blip r:embed="rId2"/>
          <a:stretch>
            <a:fillRect/>
          </a:stretch>
        </p:blipFill>
        <p:spPr>
          <a:xfrm>
            <a:off x="5857783" y="2137731"/>
            <a:ext cx="6111299" cy="3485835"/>
          </a:xfrm>
          <a:prstGeom prst="rect">
            <a:avLst/>
          </a:prstGeom>
        </p:spPr>
      </p:pic>
      <p:sp>
        <p:nvSpPr>
          <p:cNvPr id="13" name="Google Shape;318;p13"/>
          <p:cNvSpPr txBox="1">
            <a:spLocks/>
          </p:cNvSpPr>
          <p:nvPr/>
        </p:nvSpPr>
        <p:spPr>
          <a:xfrm>
            <a:off x="597154" y="3686599"/>
            <a:ext cx="4572000" cy="2688878"/>
          </a:xfrm>
          <a:prstGeom prst="rect">
            <a:avLst/>
          </a:prstGeom>
        </p:spPr>
        <p:txBody>
          <a:bodyPr spcFirstLastPara="1" vert="horz" wrap="square"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buClr>
                <a:schemeClr val="dk1"/>
              </a:buClr>
              <a:buSzPts val="1800"/>
            </a:pPr>
            <a:r>
              <a:rPr lang="en-US" sz="3600" b="1" dirty="0">
                <a:solidFill>
                  <a:srgbClr val="002060"/>
                </a:solidFill>
                <a:latin typeface="Stencil" panose="040409050D0802020404" pitchFamily="82" charset="0"/>
                <a:ea typeface="Poppins"/>
                <a:cs typeface="Poppins" panose="020B0604020202020204" charset="0"/>
                <a:sym typeface="Poppins"/>
              </a:rPr>
              <a:t>04</a:t>
            </a:r>
          </a:p>
          <a:p>
            <a:pPr>
              <a:lnSpc>
                <a:spcPct val="100000"/>
              </a:lnSpc>
              <a:spcBef>
                <a:spcPts val="0"/>
              </a:spcBef>
              <a:buClr>
                <a:schemeClr val="dk1"/>
              </a:buClr>
              <a:buSzPts val="1800"/>
            </a:pPr>
            <a:endParaRPr lang="en-US" sz="800" b="0" i="0" u="none" strike="noStrike" baseline="0" dirty="0">
              <a:solidFill>
                <a:srgbClr val="002060"/>
              </a:solidFill>
              <a:latin typeface="Stencil" panose="040409050D0802020404" pitchFamily="82" charset="0"/>
            </a:endParaRPr>
          </a:p>
          <a:p>
            <a:r>
              <a:rPr lang="pt-BR" sz="1600" dirty="0" err="1">
                <a:solidFill>
                  <a:srgbClr val="002060"/>
                </a:solidFill>
              </a:rPr>
              <a:t>From</a:t>
            </a:r>
            <a:r>
              <a:rPr lang="pt-BR" sz="1600" dirty="0">
                <a:solidFill>
                  <a:srgbClr val="002060"/>
                </a:solidFill>
              </a:rPr>
              <a:t> 2014Q3 </a:t>
            </a:r>
            <a:r>
              <a:rPr lang="pt-BR" sz="1600" dirty="0" err="1">
                <a:solidFill>
                  <a:srgbClr val="002060"/>
                </a:solidFill>
              </a:rPr>
              <a:t>until</a:t>
            </a:r>
            <a:r>
              <a:rPr lang="pt-BR" sz="1600" dirty="0">
                <a:solidFill>
                  <a:srgbClr val="002060"/>
                </a:solidFill>
              </a:rPr>
              <a:t> </a:t>
            </a:r>
            <a:r>
              <a:rPr lang="pt-BR" sz="1600" dirty="0" err="1">
                <a:solidFill>
                  <a:srgbClr val="002060"/>
                </a:solidFill>
              </a:rPr>
              <a:t>the</a:t>
            </a:r>
            <a:r>
              <a:rPr lang="pt-BR" sz="1600" dirty="0">
                <a:solidFill>
                  <a:srgbClr val="002060"/>
                </a:solidFill>
              </a:rPr>
              <a:t> </a:t>
            </a:r>
            <a:r>
              <a:rPr lang="en-US" sz="1600" dirty="0">
                <a:solidFill>
                  <a:srgbClr val="002060"/>
                </a:solidFill>
              </a:rPr>
              <a:t>end of 2015, the cumulative MSE fraction for the monetary base consistently decreased. While this coefficient behavior might not be intrinsically related to the fiscal pedaling, its course provides an additional narrative to the economic policies during those.</a:t>
            </a:r>
            <a:endParaRPr lang="en-US" dirty="0">
              <a:solidFill>
                <a:srgbClr val="002060"/>
              </a:solidFill>
            </a:endParaRPr>
          </a:p>
        </p:txBody>
      </p:sp>
      <p:grpSp>
        <p:nvGrpSpPr>
          <p:cNvPr id="14" name="Grupo 13"/>
          <p:cNvGrpSpPr/>
          <p:nvPr/>
        </p:nvGrpSpPr>
        <p:grpSpPr>
          <a:xfrm>
            <a:off x="354517" y="3313660"/>
            <a:ext cx="5057274" cy="118715"/>
            <a:chOff x="0" y="3324665"/>
            <a:chExt cx="12192000" cy="320148"/>
          </a:xfrm>
        </p:grpSpPr>
        <p:sp>
          <p:nvSpPr>
            <p:cNvPr id="15" name="Retângulo 14"/>
            <p:cNvSpPr/>
            <p:nvPr/>
          </p:nvSpPr>
          <p:spPr>
            <a:xfrm>
              <a:off x="0" y="3324665"/>
              <a:ext cx="12192000" cy="15657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tângulo 15"/>
            <p:cNvSpPr/>
            <p:nvPr/>
          </p:nvSpPr>
          <p:spPr>
            <a:xfrm>
              <a:off x="0" y="3599094"/>
              <a:ext cx="12191999"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17" name="Google Shape;318;p13"/>
          <p:cNvSpPr txBox="1">
            <a:spLocks/>
          </p:cNvSpPr>
          <p:nvPr/>
        </p:nvSpPr>
        <p:spPr>
          <a:xfrm>
            <a:off x="597154" y="1408085"/>
            <a:ext cx="4572000" cy="1723934"/>
          </a:xfrm>
          <a:prstGeom prst="rect">
            <a:avLst/>
          </a:prstGeom>
        </p:spPr>
        <p:txBody>
          <a:bodyPr spcFirstLastPara="1" vert="horz" wrap="square"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buClr>
                <a:schemeClr val="dk1"/>
              </a:buClr>
              <a:buSzPts val="1800"/>
            </a:pPr>
            <a:r>
              <a:rPr lang="en-US" sz="3600" b="1" dirty="0">
                <a:solidFill>
                  <a:srgbClr val="002060"/>
                </a:solidFill>
                <a:latin typeface="Stencil" panose="040409050D0802020404" pitchFamily="82" charset="0"/>
                <a:ea typeface="Poppins"/>
                <a:cs typeface="Poppins" panose="020B0604020202020204" charset="0"/>
                <a:sym typeface="Poppins"/>
              </a:rPr>
              <a:t>03</a:t>
            </a:r>
          </a:p>
          <a:p>
            <a:pPr>
              <a:lnSpc>
                <a:spcPct val="100000"/>
              </a:lnSpc>
              <a:spcBef>
                <a:spcPts val="0"/>
              </a:spcBef>
              <a:buClr>
                <a:schemeClr val="dk1"/>
              </a:buClr>
              <a:buSzPts val="1800"/>
            </a:pPr>
            <a:endParaRPr lang="en-US" sz="800" b="0" i="0" u="none" strike="noStrike" baseline="0" dirty="0">
              <a:solidFill>
                <a:srgbClr val="002060"/>
              </a:solidFill>
              <a:latin typeface="Stencil" panose="040409050D0802020404" pitchFamily="82" charset="0"/>
            </a:endParaRPr>
          </a:p>
          <a:p>
            <a:r>
              <a:rPr lang="en-US" sz="1600" dirty="0">
                <a:solidFill>
                  <a:srgbClr val="002060"/>
                </a:solidFill>
              </a:rPr>
              <a:t>IBC-Br consistently beats the benchmark when employing restricted MIDAS with a normalized exponential </a:t>
            </a:r>
            <a:r>
              <a:rPr lang="en-US" sz="1600" dirty="0" err="1">
                <a:solidFill>
                  <a:srgbClr val="002060"/>
                </a:solidFill>
              </a:rPr>
              <a:t>Almon</a:t>
            </a:r>
            <a:r>
              <a:rPr lang="en-US" sz="1600" dirty="0">
                <a:solidFill>
                  <a:srgbClr val="002060"/>
                </a:solidFill>
              </a:rPr>
              <a:t> lag polynomial. </a:t>
            </a:r>
          </a:p>
          <a:p>
            <a:endParaRPr lang="en-US" sz="1600" dirty="0">
              <a:solidFill>
                <a:srgbClr val="002060"/>
              </a:solidFill>
            </a:endParaRPr>
          </a:p>
        </p:txBody>
      </p:sp>
    </p:spTree>
    <p:extLst>
      <p:ext uri="{BB962C8B-B14F-4D97-AF65-F5344CB8AC3E}">
        <p14:creationId xmlns:p14="http://schemas.microsoft.com/office/powerpoint/2010/main" val="3802148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12192000" cy="26469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p:cNvSpPr/>
          <p:nvPr/>
        </p:nvSpPr>
        <p:spPr>
          <a:xfrm>
            <a:off x="1552072" y="927233"/>
            <a:ext cx="10639928"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flipV="1">
            <a:off x="4547937" y="1089250"/>
            <a:ext cx="7644063"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flipV="1">
            <a:off x="0" y="6493840"/>
            <a:ext cx="12192000" cy="23181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p:cNvSpPr/>
          <p:nvPr/>
        </p:nvSpPr>
        <p:spPr>
          <a:xfrm>
            <a:off x="0" y="6815989"/>
            <a:ext cx="12192000"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p:cNvPicPr>
            <a:picLocks noChangeAspect="1"/>
          </p:cNvPicPr>
          <p:nvPr/>
        </p:nvPicPr>
        <p:blipFill>
          <a:blip r:embed="rId2"/>
          <a:stretch>
            <a:fillRect/>
          </a:stretch>
        </p:blipFill>
        <p:spPr>
          <a:xfrm>
            <a:off x="755789" y="1788066"/>
            <a:ext cx="5061689" cy="3382025"/>
          </a:xfrm>
          <a:prstGeom prst="rect">
            <a:avLst/>
          </a:prstGeom>
        </p:spPr>
      </p:pic>
      <p:sp>
        <p:nvSpPr>
          <p:cNvPr id="13" name="Google Shape;311;p12"/>
          <p:cNvSpPr txBox="1">
            <a:spLocks/>
          </p:cNvSpPr>
          <p:nvPr/>
        </p:nvSpPr>
        <p:spPr>
          <a:xfrm>
            <a:off x="3135634" y="369815"/>
            <a:ext cx="8698831" cy="452298"/>
          </a:xfrm>
          <a:prstGeom prst="rect">
            <a:avLst/>
          </a:prstGeom>
        </p:spPr>
        <p:txBody>
          <a:bodyPr spcFirstLastPara="1" vert="horz" wrap="square" lIns="0" tIns="0" rIns="0" bIns="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pt-BR" sz="2800" dirty="0">
                <a:solidFill>
                  <a:srgbClr val="002060"/>
                </a:solidFill>
                <a:latin typeface="Stencil" panose="040409050D0802020404" pitchFamily="82" charset="0"/>
              </a:rPr>
              <a:t>RESULTS: RESTRICTED MIDAS WEIGHTING SCHEME</a:t>
            </a:r>
          </a:p>
        </p:txBody>
      </p:sp>
      <p:grpSp>
        <p:nvGrpSpPr>
          <p:cNvPr id="12" name="Grupo 11"/>
          <p:cNvGrpSpPr/>
          <p:nvPr/>
        </p:nvGrpSpPr>
        <p:grpSpPr>
          <a:xfrm>
            <a:off x="6550780" y="3625060"/>
            <a:ext cx="5057274" cy="118715"/>
            <a:chOff x="0" y="3324665"/>
            <a:chExt cx="12192000" cy="320148"/>
          </a:xfrm>
        </p:grpSpPr>
        <p:sp>
          <p:nvSpPr>
            <p:cNvPr id="14" name="Retângulo 13"/>
            <p:cNvSpPr/>
            <p:nvPr/>
          </p:nvSpPr>
          <p:spPr>
            <a:xfrm>
              <a:off x="0" y="3324665"/>
              <a:ext cx="12192000" cy="15657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p:cNvSpPr/>
            <p:nvPr/>
          </p:nvSpPr>
          <p:spPr>
            <a:xfrm>
              <a:off x="0" y="3599094"/>
              <a:ext cx="12191999"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16" name="Google Shape;318;p13"/>
          <p:cNvSpPr txBox="1">
            <a:spLocks/>
          </p:cNvSpPr>
          <p:nvPr/>
        </p:nvSpPr>
        <p:spPr>
          <a:xfrm>
            <a:off x="6793417" y="3922840"/>
            <a:ext cx="4572000" cy="1723934"/>
          </a:xfrm>
          <a:prstGeom prst="rect">
            <a:avLst/>
          </a:prstGeom>
        </p:spPr>
        <p:txBody>
          <a:bodyPr spcFirstLastPara="1" vert="horz" wrap="square"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buClr>
                <a:schemeClr val="dk1"/>
              </a:buClr>
              <a:buSzPts val="1800"/>
            </a:pPr>
            <a:r>
              <a:rPr lang="en-US" sz="3600" b="1" dirty="0">
                <a:solidFill>
                  <a:srgbClr val="002060"/>
                </a:solidFill>
                <a:latin typeface="Stencil" panose="040409050D0802020404" pitchFamily="82" charset="0"/>
                <a:ea typeface="Poppins"/>
                <a:cs typeface="Poppins" panose="020B0604020202020204" charset="0"/>
                <a:sym typeface="Poppins"/>
              </a:rPr>
              <a:t>05</a:t>
            </a:r>
          </a:p>
          <a:p>
            <a:pPr>
              <a:lnSpc>
                <a:spcPct val="100000"/>
              </a:lnSpc>
              <a:spcBef>
                <a:spcPts val="0"/>
              </a:spcBef>
              <a:buClr>
                <a:schemeClr val="dk1"/>
              </a:buClr>
              <a:buSzPts val="1800"/>
            </a:pPr>
            <a:endParaRPr lang="en-US" sz="800" b="0" i="0" u="none" strike="noStrike" baseline="0" dirty="0">
              <a:solidFill>
                <a:srgbClr val="002060"/>
              </a:solidFill>
              <a:latin typeface="Stencil" panose="040409050D0802020404" pitchFamily="82" charset="0"/>
            </a:endParaRPr>
          </a:p>
          <a:p>
            <a:r>
              <a:rPr lang="en-US" sz="1600" dirty="0">
                <a:solidFill>
                  <a:srgbClr val="002060"/>
                </a:solidFill>
              </a:rPr>
              <a:t>Most weights peak on the first lags and then decay smoothly with almost no mass after the 12th lag.</a:t>
            </a:r>
          </a:p>
        </p:txBody>
      </p:sp>
      <p:sp>
        <p:nvSpPr>
          <p:cNvPr id="17" name="Retângulo de cantos arredondados 16"/>
          <p:cNvSpPr/>
          <p:nvPr/>
        </p:nvSpPr>
        <p:spPr>
          <a:xfrm>
            <a:off x="6550780" y="2051673"/>
            <a:ext cx="4942870" cy="1198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LMRoman12-Regular"/>
              </a:rPr>
              <a:t>The restricted MIDAS approach can include many lags without the proliferation of parameters. </a:t>
            </a:r>
            <a:endParaRPr lang="pt-BR" dirty="0">
              <a:solidFill>
                <a:srgbClr val="002060"/>
              </a:solidFill>
            </a:endParaRPr>
          </a:p>
        </p:txBody>
      </p:sp>
    </p:spTree>
    <p:extLst>
      <p:ext uri="{BB962C8B-B14F-4D97-AF65-F5344CB8AC3E}">
        <p14:creationId xmlns:p14="http://schemas.microsoft.com/office/powerpoint/2010/main" val="1024692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12192000" cy="26469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p:cNvSpPr/>
          <p:nvPr/>
        </p:nvSpPr>
        <p:spPr>
          <a:xfrm>
            <a:off x="1552072" y="927233"/>
            <a:ext cx="10639928"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flipV="1">
            <a:off x="4547937" y="1089250"/>
            <a:ext cx="7644063"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flipV="1">
            <a:off x="0" y="6493840"/>
            <a:ext cx="12192000" cy="23181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p:cNvSpPr/>
          <p:nvPr/>
        </p:nvSpPr>
        <p:spPr>
          <a:xfrm>
            <a:off x="0" y="6815989"/>
            <a:ext cx="12192000"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p:cNvPicPr>
            <a:picLocks noChangeAspect="1"/>
          </p:cNvPicPr>
          <p:nvPr/>
        </p:nvPicPr>
        <p:blipFill>
          <a:blip r:embed="rId2"/>
          <a:stretch>
            <a:fillRect/>
          </a:stretch>
        </p:blipFill>
        <p:spPr>
          <a:xfrm>
            <a:off x="6517288" y="2664207"/>
            <a:ext cx="5160766" cy="3335135"/>
          </a:xfrm>
          <a:prstGeom prst="rect">
            <a:avLst/>
          </a:prstGeom>
        </p:spPr>
      </p:pic>
      <p:pic>
        <p:nvPicPr>
          <p:cNvPr id="18" name="Imagem 17"/>
          <p:cNvPicPr>
            <a:picLocks noChangeAspect="1"/>
          </p:cNvPicPr>
          <p:nvPr/>
        </p:nvPicPr>
        <p:blipFill>
          <a:blip r:embed="rId3"/>
          <a:stretch>
            <a:fillRect/>
          </a:stretch>
        </p:blipFill>
        <p:spPr>
          <a:xfrm>
            <a:off x="926432" y="1484651"/>
            <a:ext cx="5314639" cy="3545749"/>
          </a:xfrm>
          <a:prstGeom prst="rect">
            <a:avLst/>
          </a:prstGeom>
        </p:spPr>
      </p:pic>
      <p:sp>
        <p:nvSpPr>
          <p:cNvPr id="12" name="Google Shape;311;p12"/>
          <p:cNvSpPr txBox="1">
            <a:spLocks/>
          </p:cNvSpPr>
          <p:nvPr/>
        </p:nvSpPr>
        <p:spPr>
          <a:xfrm>
            <a:off x="3135634" y="369815"/>
            <a:ext cx="8698831" cy="452298"/>
          </a:xfrm>
          <a:prstGeom prst="rect">
            <a:avLst/>
          </a:prstGeom>
        </p:spPr>
        <p:txBody>
          <a:bodyPr spcFirstLastPara="1" vert="horz" wrap="square" lIns="0" tIns="0" rIns="0" bIns="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pt-BR" sz="2800" dirty="0">
                <a:solidFill>
                  <a:srgbClr val="002060"/>
                </a:solidFill>
                <a:latin typeface="Stencil" panose="040409050D0802020404" pitchFamily="82" charset="0"/>
              </a:rPr>
              <a:t>RESULTS: RESTRICTED MIDAS WEIGHTING SCHEME</a:t>
            </a:r>
          </a:p>
        </p:txBody>
      </p:sp>
    </p:spTree>
    <p:extLst>
      <p:ext uri="{BB962C8B-B14F-4D97-AF65-F5344CB8AC3E}">
        <p14:creationId xmlns:p14="http://schemas.microsoft.com/office/powerpoint/2010/main" val="1250309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12192000" cy="26469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p:cNvSpPr/>
          <p:nvPr/>
        </p:nvSpPr>
        <p:spPr>
          <a:xfrm>
            <a:off x="1552072" y="927233"/>
            <a:ext cx="10639928"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flipV="1">
            <a:off x="4547937" y="1089250"/>
            <a:ext cx="7644063"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flipV="1">
            <a:off x="0" y="6493840"/>
            <a:ext cx="12192000" cy="23181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p:cNvSpPr/>
          <p:nvPr/>
        </p:nvSpPr>
        <p:spPr>
          <a:xfrm>
            <a:off x="0" y="6815989"/>
            <a:ext cx="12192000"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Google Shape;311;p12"/>
          <p:cNvSpPr txBox="1">
            <a:spLocks/>
          </p:cNvSpPr>
          <p:nvPr/>
        </p:nvSpPr>
        <p:spPr>
          <a:xfrm>
            <a:off x="3135634" y="369815"/>
            <a:ext cx="8698831" cy="452298"/>
          </a:xfrm>
          <a:prstGeom prst="rect">
            <a:avLst/>
          </a:prstGeom>
        </p:spPr>
        <p:txBody>
          <a:bodyPr spcFirstLastPara="1" vert="horz" wrap="square" lIns="0" tIns="0" rIns="0" bIns="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pt-BR" sz="2800" dirty="0">
                <a:solidFill>
                  <a:srgbClr val="002060"/>
                </a:solidFill>
                <a:latin typeface="Stencil" panose="040409050D0802020404" pitchFamily="82" charset="0"/>
              </a:rPr>
              <a:t>RESULTS: MIDAS X U-MIDAS</a:t>
            </a:r>
          </a:p>
        </p:txBody>
      </p:sp>
      <p:pic>
        <p:nvPicPr>
          <p:cNvPr id="5" name="Imagem 4"/>
          <p:cNvPicPr>
            <a:picLocks noChangeAspect="1"/>
          </p:cNvPicPr>
          <p:nvPr/>
        </p:nvPicPr>
        <p:blipFill>
          <a:blip r:embed="rId2"/>
          <a:stretch>
            <a:fillRect/>
          </a:stretch>
        </p:blipFill>
        <p:spPr>
          <a:xfrm>
            <a:off x="6331781" y="1484651"/>
            <a:ext cx="4772112" cy="4552283"/>
          </a:xfrm>
          <a:prstGeom prst="rect">
            <a:avLst/>
          </a:prstGeom>
        </p:spPr>
      </p:pic>
      <p:grpSp>
        <p:nvGrpSpPr>
          <p:cNvPr id="12" name="Grupo 11"/>
          <p:cNvGrpSpPr/>
          <p:nvPr/>
        </p:nvGrpSpPr>
        <p:grpSpPr>
          <a:xfrm>
            <a:off x="862307" y="3689706"/>
            <a:ext cx="4546653" cy="99077"/>
            <a:chOff x="0" y="3324665"/>
            <a:chExt cx="12192000" cy="320148"/>
          </a:xfrm>
        </p:grpSpPr>
        <p:sp>
          <p:nvSpPr>
            <p:cNvPr id="14" name="Retângulo 13"/>
            <p:cNvSpPr/>
            <p:nvPr/>
          </p:nvSpPr>
          <p:spPr>
            <a:xfrm>
              <a:off x="0" y="3324665"/>
              <a:ext cx="12192000" cy="15657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p:cNvSpPr/>
            <p:nvPr/>
          </p:nvSpPr>
          <p:spPr>
            <a:xfrm>
              <a:off x="0" y="3599094"/>
              <a:ext cx="12191999"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16" name="Google Shape;318;p13"/>
          <p:cNvSpPr txBox="1">
            <a:spLocks/>
          </p:cNvSpPr>
          <p:nvPr/>
        </p:nvSpPr>
        <p:spPr>
          <a:xfrm>
            <a:off x="1080445" y="1775991"/>
            <a:ext cx="4110376" cy="1834349"/>
          </a:xfrm>
          <a:prstGeom prst="rect">
            <a:avLst/>
          </a:prstGeom>
        </p:spPr>
        <p:txBody>
          <a:bodyPr spcFirstLastPara="1" vert="horz" wrap="square"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buClr>
                <a:schemeClr val="dk1"/>
              </a:buClr>
              <a:buSzPts val="1800"/>
            </a:pPr>
            <a:r>
              <a:rPr lang="en-US" sz="3600" b="1" dirty="0">
                <a:solidFill>
                  <a:srgbClr val="002060"/>
                </a:solidFill>
                <a:latin typeface="Stencil" panose="040409050D0802020404" pitchFamily="82" charset="0"/>
                <a:ea typeface="Poppins"/>
                <a:cs typeface="Poppins" panose="020B0604020202020204" charset="0"/>
                <a:sym typeface="Poppins"/>
              </a:rPr>
              <a:t>06</a:t>
            </a:r>
          </a:p>
          <a:p>
            <a:pPr>
              <a:lnSpc>
                <a:spcPct val="100000"/>
              </a:lnSpc>
              <a:spcBef>
                <a:spcPts val="0"/>
              </a:spcBef>
              <a:buClr>
                <a:schemeClr val="dk1"/>
              </a:buClr>
              <a:buSzPts val="1800"/>
            </a:pPr>
            <a:endParaRPr lang="en-US" sz="800" b="0" i="0" u="none" strike="noStrike" baseline="0" dirty="0">
              <a:solidFill>
                <a:srgbClr val="002060"/>
              </a:solidFill>
              <a:latin typeface="Stencil" panose="040409050D0802020404" pitchFamily="82" charset="0"/>
            </a:endParaRPr>
          </a:p>
          <a:p>
            <a:r>
              <a:rPr lang="en-US" sz="1600" dirty="0">
                <a:solidFill>
                  <a:srgbClr val="002060"/>
                </a:solidFill>
              </a:rPr>
              <a:t>The restricted version also outperformed the U-Midas for the 11 out of 15 models that didn’t beat the benchmark.</a:t>
            </a:r>
          </a:p>
        </p:txBody>
      </p:sp>
      <p:sp>
        <p:nvSpPr>
          <p:cNvPr id="18" name="Google Shape;318;p13"/>
          <p:cNvSpPr txBox="1">
            <a:spLocks/>
          </p:cNvSpPr>
          <p:nvPr/>
        </p:nvSpPr>
        <p:spPr>
          <a:xfrm>
            <a:off x="1080445" y="4078437"/>
            <a:ext cx="4110376" cy="1834349"/>
          </a:xfrm>
          <a:prstGeom prst="rect">
            <a:avLst/>
          </a:prstGeom>
        </p:spPr>
        <p:txBody>
          <a:bodyPr spcFirstLastPara="1" vert="horz" wrap="square"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buClr>
                <a:schemeClr val="dk1"/>
              </a:buClr>
              <a:buSzPts val="1800"/>
            </a:pPr>
            <a:r>
              <a:rPr lang="en-US" sz="3600" b="1" dirty="0">
                <a:solidFill>
                  <a:srgbClr val="002060"/>
                </a:solidFill>
                <a:latin typeface="Stencil" panose="040409050D0802020404" pitchFamily="82" charset="0"/>
                <a:ea typeface="Poppins"/>
                <a:cs typeface="Poppins" panose="020B0604020202020204" charset="0"/>
                <a:sym typeface="Poppins"/>
              </a:rPr>
              <a:t>07</a:t>
            </a:r>
          </a:p>
          <a:p>
            <a:pPr>
              <a:lnSpc>
                <a:spcPct val="100000"/>
              </a:lnSpc>
              <a:spcBef>
                <a:spcPts val="0"/>
              </a:spcBef>
              <a:buClr>
                <a:schemeClr val="dk1"/>
              </a:buClr>
              <a:buSzPts val="1800"/>
            </a:pPr>
            <a:endParaRPr lang="en-US" sz="800" b="0" i="0" u="none" strike="noStrike" baseline="0" dirty="0">
              <a:solidFill>
                <a:srgbClr val="002060"/>
              </a:solidFill>
              <a:latin typeface="Stencil" panose="040409050D0802020404" pitchFamily="82" charset="0"/>
            </a:endParaRPr>
          </a:p>
          <a:p>
            <a:r>
              <a:rPr lang="en-US" sz="1600" dirty="0">
                <a:solidFill>
                  <a:srgbClr val="002060"/>
                </a:solidFill>
              </a:rPr>
              <a:t>IBC-Br based MIDAS achieved the minimum MSE within all the models, standing out as the utmost out-of-sample forecast.</a:t>
            </a:r>
          </a:p>
        </p:txBody>
      </p:sp>
    </p:spTree>
    <p:extLst>
      <p:ext uri="{BB962C8B-B14F-4D97-AF65-F5344CB8AC3E}">
        <p14:creationId xmlns:p14="http://schemas.microsoft.com/office/powerpoint/2010/main" val="2396393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12192000" cy="26469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p:cNvSpPr/>
          <p:nvPr/>
        </p:nvSpPr>
        <p:spPr>
          <a:xfrm>
            <a:off x="1552072" y="927233"/>
            <a:ext cx="10639928"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flipV="1">
            <a:off x="4547937" y="1089250"/>
            <a:ext cx="7644063"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flipV="1">
            <a:off x="0" y="6493840"/>
            <a:ext cx="12192000" cy="23181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p:cNvSpPr/>
          <p:nvPr/>
        </p:nvSpPr>
        <p:spPr>
          <a:xfrm>
            <a:off x="0" y="6815989"/>
            <a:ext cx="12192000"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Google Shape;311;p12"/>
          <p:cNvSpPr txBox="1">
            <a:spLocks/>
          </p:cNvSpPr>
          <p:nvPr/>
        </p:nvSpPr>
        <p:spPr>
          <a:xfrm>
            <a:off x="3135634" y="369815"/>
            <a:ext cx="8698831" cy="452298"/>
          </a:xfrm>
          <a:prstGeom prst="rect">
            <a:avLst/>
          </a:prstGeom>
        </p:spPr>
        <p:txBody>
          <a:bodyPr spcFirstLastPara="1" vert="horz" wrap="square" lIns="0" tIns="0" rIns="0" bIns="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pt-BR" sz="2800" dirty="0">
                <a:solidFill>
                  <a:srgbClr val="002060"/>
                </a:solidFill>
                <a:latin typeface="Stencil" panose="040409050D0802020404" pitchFamily="82" charset="0"/>
              </a:rPr>
              <a:t>RESULTS: MIDAS X U-MIDAS</a:t>
            </a:r>
          </a:p>
        </p:txBody>
      </p:sp>
      <p:pic>
        <p:nvPicPr>
          <p:cNvPr id="5" name="Imagem 4"/>
          <p:cNvPicPr>
            <a:picLocks noChangeAspect="1"/>
          </p:cNvPicPr>
          <p:nvPr/>
        </p:nvPicPr>
        <p:blipFill>
          <a:blip r:embed="rId2"/>
          <a:stretch>
            <a:fillRect/>
          </a:stretch>
        </p:blipFill>
        <p:spPr>
          <a:xfrm>
            <a:off x="502060" y="1369171"/>
            <a:ext cx="5265017" cy="4254395"/>
          </a:xfrm>
          <a:prstGeom prst="rect">
            <a:avLst/>
          </a:prstGeom>
        </p:spPr>
      </p:pic>
      <p:pic>
        <p:nvPicPr>
          <p:cNvPr id="6" name="Imagem 5"/>
          <p:cNvPicPr>
            <a:picLocks noChangeAspect="1"/>
          </p:cNvPicPr>
          <p:nvPr/>
        </p:nvPicPr>
        <p:blipFill>
          <a:blip r:embed="rId3"/>
          <a:stretch>
            <a:fillRect/>
          </a:stretch>
        </p:blipFill>
        <p:spPr>
          <a:xfrm>
            <a:off x="6051884" y="1958706"/>
            <a:ext cx="5782581" cy="4221639"/>
          </a:xfrm>
          <a:prstGeom prst="rect">
            <a:avLst/>
          </a:prstGeom>
        </p:spPr>
      </p:pic>
    </p:spTree>
    <p:extLst>
      <p:ext uri="{BB962C8B-B14F-4D97-AF65-F5344CB8AC3E}">
        <p14:creationId xmlns:p14="http://schemas.microsoft.com/office/powerpoint/2010/main" val="2618647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12192000" cy="26469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p:cNvSpPr/>
          <p:nvPr/>
        </p:nvSpPr>
        <p:spPr>
          <a:xfrm>
            <a:off x="1552072" y="927233"/>
            <a:ext cx="10639928"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flipV="1">
            <a:off x="4547937" y="1089250"/>
            <a:ext cx="7644063"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flipV="1">
            <a:off x="0" y="6493840"/>
            <a:ext cx="12192000" cy="23181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p:cNvSpPr/>
          <p:nvPr/>
        </p:nvSpPr>
        <p:spPr>
          <a:xfrm>
            <a:off x="0" y="6815989"/>
            <a:ext cx="12192000"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Google Shape;311;p12"/>
          <p:cNvSpPr txBox="1">
            <a:spLocks/>
          </p:cNvSpPr>
          <p:nvPr/>
        </p:nvSpPr>
        <p:spPr>
          <a:xfrm>
            <a:off x="3135634" y="369815"/>
            <a:ext cx="8698831" cy="452298"/>
          </a:xfrm>
          <a:prstGeom prst="rect">
            <a:avLst/>
          </a:prstGeom>
        </p:spPr>
        <p:txBody>
          <a:bodyPr spcFirstLastPara="1" vert="horz" wrap="square" lIns="0" tIns="0" rIns="0" bIns="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pt-BR" sz="2800" dirty="0">
                <a:solidFill>
                  <a:srgbClr val="002060"/>
                </a:solidFill>
                <a:latin typeface="Stencil" panose="040409050D0802020404" pitchFamily="82" charset="0"/>
              </a:rPr>
              <a:t>RESULTS: FORECASTS COMBINATIONS</a:t>
            </a:r>
          </a:p>
        </p:txBody>
      </p:sp>
      <p:pic>
        <p:nvPicPr>
          <p:cNvPr id="5" name="Imagem 4"/>
          <p:cNvPicPr>
            <a:picLocks noChangeAspect="1"/>
          </p:cNvPicPr>
          <p:nvPr/>
        </p:nvPicPr>
        <p:blipFill>
          <a:blip r:embed="rId2"/>
          <a:stretch>
            <a:fillRect/>
          </a:stretch>
        </p:blipFill>
        <p:spPr>
          <a:xfrm>
            <a:off x="660052" y="2305612"/>
            <a:ext cx="5551932" cy="2834266"/>
          </a:xfrm>
          <a:prstGeom prst="rect">
            <a:avLst/>
          </a:prstGeom>
        </p:spPr>
      </p:pic>
      <p:grpSp>
        <p:nvGrpSpPr>
          <p:cNvPr id="18" name="Grupo 17"/>
          <p:cNvGrpSpPr/>
          <p:nvPr/>
        </p:nvGrpSpPr>
        <p:grpSpPr>
          <a:xfrm>
            <a:off x="6621429" y="2799929"/>
            <a:ext cx="4546653" cy="99077"/>
            <a:chOff x="0" y="3324665"/>
            <a:chExt cx="12192000" cy="320148"/>
          </a:xfrm>
        </p:grpSpPr>
        <p:sp>
          <p:nvSpPr>
            <p:cNvPr id="19" name="Retângulo 18"/>
            <p:cNvSpPr/>
            <p:nvPr/>
          </p:nvSpPr>
          <p:spPr>
            <a:xfrm>
              <a:off x="0" y="3324665"/>
              <a:ext cx="12192000" cy="15657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Retângulo 19"/>
            <p:cNvSpPr/>
            <p:nvPr/>
          </p:nvSpPr>
          <p:spPr>
            <a:xfrm>
              <a:off x="0" y="3599094"/>
              <a:ext cx="12191999"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21" name="Google Shape;318;p13"/>
          <p:cNvSpPr txBox="1">
            <a:spLocks/>
          </p:cNvSpPr>
          <p:nvPr/>
        </p:nvSpPr>
        <p:spPr>
          <a:xfrm>
            <a:off x="6839568" y="1360550"/>
            <a:ext cx="4110376" cy="1834349"/>
          </a:xfrm>
          <a:prstGeom prst="rect">
            <a:avLst/>
          </a:prstGeom>
        </p:spPr>
        <p:txBody>
          <a:bodyPr spcFirstLastPara="1" vert="horz" wrap="square"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buClr>
                <a:schemeClr val="dk1"/>
              </a:buClr>
              <a:buSzPts val="1800"/>
            </a:pPr>
            <a:r>
              <a:rPr lang="en-US" sz="3600" b="1" dirty="0">
                <a:solidFill>
                  <a:srgbClr val="002060"/>
                </a:solidFill>
                <a:latin typeface="Stencil" panose="040409050D0802020404" pitchFamily="82" charset="0"/>
                <a:ea typeface="Poppins"/>
                <a:cs typeface="Poppins" panose="020B0604020202020204" charset="0"/>
                <a:sym typeface="Poppins"/>
              </a:rPr>
              <a:t>08</a:t>
            </a:r>
          </a:p>
          <a:p>
            <a:pPr>
              <a:lnSpc>
                <a:spcPct val="100000"/>
              </a:lnSpc>
              <a:spcBef>
                <a:spcPts val="0"/>
              </a:spcBef>
              <a:buClr>
                <a:schemeClr val="dk1"/>
              </a:buClr>
              <a:buSzPts val="1800"/>
            </a:pPr>
            <a:endParaRPr lang="en-US" sz="800" b="0" i="0" u="none" strike="noStrike" baseline="0" dirty="0">
              <a:solidFill>
                <a:srgbClr val="002060"/>
              </a:solidFill>
              <a:latin typeface="Stencil" panose="040409050D0802020404" pitchFamily="82" charset="0"/>
            </a:endParaRPr>
          </a:p>
          <a:p>
            <a:r>
              <a:rPr lang="en-US" sz="1600" dirty="0">
                <a:solidFill>
                  <a:srgbClr val="002060"/>
                </a:solidFill>
              </a:rPr>
              <a:t>As expected, the forecast combinations achieved better results than the single MIDAS models.</a:t>
            </a:r>
          </a:p>
        </p:txBody>
      </p:sp>
      <p:sp>
        <p:nvSpPr>
          <p:cNvPr id="22" name="Google Shape;318;p13"/>
          <p:cNvSpPr txBox="1">
            <a:spLocks/>
          </p:cNvSpPr>
          <p:nvPr/>
        </p:nvSpPr>
        <p:spPr>
          <a:xfrm>
            <a:off x="6872036" y="3098313"/>
            <a:ext cx="4110376" cy="1834349"/>
          </a:xfrm>
          <a:prstGeom prst="rect">
            <a:avLst/>
          </a:prstGeom>
        </p:spPr>
        <p:txBody>
          <a:bodyPr spcFirstLastPara="1" vert="horz" wrap="square"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buClr>
                <a:schemeClr val="dk1"/>
              </a:buClr>
              <a:buSzPts val="1800"/>
            </a:pPr>
            <a:r>
              <a:rPr lang="en-US" sz="3600" b="1" dirty="0">
                <a:solidFill>
                  <a:srgbClr val="002060"/>
                </a:solidFill>
                <a:latin typeface="Stencil" panose="040409050D0802020404" pitchFamily="82" charset="0"/>
                <a:ea typeface="Poppins"/>
                <a:cs typeface="Poppins" panose="020B0604020202020204" charset="0"/>
                <a:sym typeface="Poppins"/>
              </a:rPr>
              <a:t>09</a:t>
            </a:r>
          </a:p>
          <a:p>
            <a:pPr>
              <a:lnSpc>
                <a:spcPct val="100000"/>
              </a:lnSpc>
              <a:spcBef>
                <a:spcPts val="0"/>
              </a:spcBef>
              <a:buClr>
                <a:schemeClr val="dk1"/>
              </a:buClr>
              <a:buSzPts val="1800"/>
            </a:pPr>
            <a:endParaRPr lang="en-US" sz="800" b="0" i="0" u="none" strike="noStrike" baseline="0" dirty="0">
              <a:solidFill>
                <a:srgbClr val="002060"/>
              </a:solidFill>
              <a:latin typeface="Stencil" panose="040409050D0802020404" pitchFamily="82" charset="0"/>
            </a:endParaRPr>
          </a:p>
          <a:p>
            <a:r>
              <a:rPr lang="en-US" sz="1600" dirty="0">
                <a:solidFill>
                  <a:srgbClr val="002060"/>
                </a:solidFill>
              </a:rPr>
              <a:t>The inverse MSE weight promoted better results than the equal weighted combination.</a:t>
            </a:r>
          </a:p>
        </p:txBody>
      </p:sp>
      <p:grpSp>
        <p:nvGrpSpPr>
          <p:cNvPr id="23" name="Grupo 22"/>
          <p:cNvGrpSpPr/>
          <p:nvPr/>
        </p:nvGrpSpPr>
        <p:grpSpPr>
          <a:xfrm>
            <a:off x="6621428" y="4658551"/>
            <a:ext cx="4546653" cy="99077"/>
            <a:chOff x="0" y="3324665"/>
            <a:chExt cx="12192000" cy="320148"/>
          </a:xfrm>
        </p:grpSpPr>
        <p:sp>
          <p:nvSpPr>
            <p:cNvPr id="24" name="Retângulo 23"/>
            <p:cNvSpPr/>
            <p:nvPr/>
          </p:nvSpPr>
          <p:spPr>
            <a:xfrm>
              <a:off x="0" y="3324665"/>
              <a:ext cx="12192000" cy="15657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0" y="3599094"/>
              <a:ext cx="12191999"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26" name="Google Shape;318;p13"/>
          <p:cNvSpPr txBox="1">
            <a:spLocks/>
          </p:cNvSpPr>
          <p:nvPr/>
        </p:nvSpPr>
        <p:spPr>
          <a:xfrm>
            <a:off x="6872036" y="4864767"/>
            <a:ext cx="4110376" cy="1834349"/>
          </a:xfrm>
          <a:prstGeom prst="rect">
            <a:avLst/>
          </a:prstGeom>
        </p:spPr>
        <p:txBody>
          <a:bodyPr spcFirstLastPara="1" vert="horz" wrap="square"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buClr>
                <a:schemeClr val="dk1"/>
              </a:buClr>
              <a:buSzPts val="1800"/>
            </a:pPr>
            <a:r>
              <a:rPr lang="en-US" sz="3600" b="1" dirty="0">
                <a:solidFill>
                  <a:srgbClr val="002060"/>
                </a:solidFill>
                <a:latin typeface="Stencil" panose="040409050D0802020404" pitchFamily="82" charset="0"/>
                <a:ea typeface="Poppins"/>
                <a:cs typeface="Poppins" panose="020B0604020202020204" charset="0"/>
                <a:sym typeface="Poppins"/>
              </a:rPr>
              <a:t>10</a:t>
            </a:r>
          </a:p>
          <a:p>
            <a:pPr>
              <a:lnSpc>
                <a:spcPct val="100000"/>
              </a:lnSpc>
              <a:spcBef>
                <a:spcPts val="0"/>
              </a:spcBef>
              <a:buClr>
                <a:schemeClr val="dk1"/>
              </a:buClr>
              <a:buSzPts val="1800"/>
            </a:pPr>
            <a:endParaRPr lang="en-US" sz="800" b="0" i="0" u="none" strike="noStrike" baseline="0" dirty="0">
              <a:solidFill>
                <a:srgbClr val="002060"/>
              </a:solidFill>
              <a:latin typeface="Stencil" panose="040409050D0802020404" pitchFamily="82" charset="0"/>
            </a:endParaRPr>
          </a:p>
          <a:p>
            <a:r>
              <a:rPr lang="en-US" sz="1600" dirty="0">
                <a:solidFill>
                  <a:srgbClr val="002060"/>
                </a:solidFill>
              </a:rPr>
              <a:t>The restricted Midas appears to provide better accuracy than the unrestricted framework.</a:t>
            </a:r>
          </a:p>
        </p:txBody>
      </p:sp>
    </p:spTree>
    <p:extLst>
      <p:ext uri="{BB962C8B-B14F-4D97-AF65-F5344CB8AC3E}">
        <p14:creationId xmlns:p14="http://schemas.microsoft.com/office/powerpoint/2010/main" val="3918656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12192000" cy="26469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p:cNvSpPr/>
          <p:nvPr/>
        </p:nvSpPr>
        <p:spPr>
          <a:xfrm>
            <a:off x="1552072" y="927233"/>
            <a:ext cx="10639928"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flipV="1">
            <a:off x="4547937" y="1089250"/>
            <a:ext cx="7644063"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Google Shape;311;p12"/>
          <p:cNvSpPr txBox="1">
            <a:spLocks noGrp="1"/>
          </p:cNvSpPr>
          <p:nvPr>
            <p:ph type="ctrTitle"/>
          </p:nvPr>
        </p:nvSpPr>
        <p:spPr>
          <a:xfrm>
            <a:off x="3135634" y="369815"/>
            <a:ext cx="8698831" cy="452298"/>
          </a:xfrm>
          <a:prstGeom prst="rect">
            <a:avLst/>
          </a:prstGeom>
        </p:spPr>
        <p:txBody>
          <a:bodyPr spcFirstLastPara="1" wrap="square" lIns="0" tIns="0" rIns="0" bIns="0" anchor="ctr" anchorCtr="0">
            <a:noAutofit/>
          </a:bodyPr>
          <a:lstStyle/>
          <a:p>
            <a:pPr algn="r"/>
            <a:r>
              <a:rPr lang="pt-BR" sz="2800" dirty="0">
                <a:solidFill>
                  <a:srgbClr val="002060"/>
                </a:solidFill>
                <a:latin typeface="Stencil" panose="040409050D0802020404" pitchFamily="82" charset="0"/>
              </a:rPr>
              <a:t>CONTRIBUTIONS</a:t>
            </a:r>
          </a:p>
        </p:txBody>
      </p:sp>
      <p:sp>
        <p:nvSpPr>
          <p:cNvPr id="16" name="Retângulo 15"/>
          <p:cNvSpPr/>
          <p:nvPr/>
        </p:nvSpPr>
        <p:spPr>
          <a:xfrm>
            <a:off x="0" y="6557211"/>
            <a:ext cx="12192000" cy="30079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Google Shape;318;p13"/>
          <p:cNvSpPr txBox="1">
            <a:spLocks/>
          </p:cNvSpPr>
          <p:nvPr/>
        </p:nvSpPr>
        <p:spPr>
          <a:xfrm>
            <a:off x="668239" y="1818096"/>
            <a:ext cx="2978770" cy="4030852"/>
          </a:xfrm>
          <a:prstGeom prst="rect">
            <a:avLst/>
          </a:prstGeom>
        </p:spPr>
        <p:txBody>
          <a:bodyPr spcFirstLastPara="1" vert="horz" wrap="square"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buClr>
                <a:schemeClr val="dk1"/>
              </a:buClr>
              <a:buSzPts val="1800"/>
            </a:pPr>
            <a:r>
              <a:rPr lang="en-US" sz="3600" b="1" dirty="0">
                <a:solidFill>
                  <a:srgbClr val="002060"/>
                </a:solidFill>
                <a:latin typeface="Stencil" panose="040409050D0802020404" pitchFamily="82" charset="0"/>
                <a:ea typeface="Poppins"/>
                <a:cs typeface="Poppins" panose="020B0604020202020204" charset="0"/>
                <a:sym typeface="Poppins"/>
              </a:rPr>
              <a:t>01</a:t>
            </a:r>
          </a:p>
          <a:p>
            <a:pPr>
              <a:lnSpc>
                <a:spcPct val="100000"/>
              </a:lnSpc>
              <a:spcBef>
                <a:spcPts val="0"/>
              </a:spcBef>
              <a:buClr>
                <a:schemeClr val="dk1"/>
              </a:buClr>
              <a:buSzPts val="1800"/>
            </a:pPr>
            <a:endParaRPr lang="en-US" sz="800" b="1" dirty="0">
              <a:solidFill>
                <a:srgbClr val="002060"/>
              </a:solidFill>
              <a:latin typeface="Stencil" panose="040409050D0802020404" pitchFamily="82" charset="0"/>
              <a:ea typeface="Poppins"/>
              <a:cs typeface="Poppins" panose="020B0604020202020204" charset="0"/>
              <a:sym typeface="Poppins"/>
            </a:endParaRPr>
          </a:p>
          <a:p>
            <a:pPr>
              <a:lnSpc>
                <a:spcPct val="100000"/>
              </a:lnSpc>
              <a:spcBef>
                <a:spcPts val="0"/>
              </a:spcBef>
              <a:buClr>
                <a:schemeClr val="dk1"/>
              </a:buClr>
              <a:buSzPts val="1800"/>
            </a:pPr>
            <a:r>
              <a:rPr lang="en-US" sz="1600" dirty="0">
                <a:solidFill>
                  <a:srgbClr val="002060"/>
                </a:solidFill>
                <a:ea typeface="Poppins"/>
                <a:cs typeface="Poppins" panose="020B0604020202020204" charset="0"/>
                <a:sym typeface="Poppins"/>
              </a:rPr>
              <a:t>To the author’s knowledge, this is the first study that applies MIDAS to </a:t>
            </a:r>
            <a:r>
              <a:rPr lang="en-US" sz="1600" dirty="0" err="1">
                <a:solidFill>
                  <a:srgbClr val="002060"/>
                </a:solidFill>
                <a:ea typeface="Poppins"/>
                <a:cs typeface="Poppins" panose="020B0604020202020204" charset="0"/>
                <a:sym typeface="Poppins"/>
              </a:rPr>
              <a:t>nowcast</a:t>
            </a:r>
            <a:r>
              <a:rPr lang="en-US" sz="1600" dirty="0">
                <a:solidFill>
                  <a:srgbClr val="002060"/>
                </a:solidFill>
                <a:ea typeface="Poppins"/>
                <a:cs typeface="Poppins" panose="020B0604020202020204" charset="0"/>
                <a:sym typeface="Poppins"/>
              </a:rPr>
              <a:t> GDP in Brazil using macroeconomic data. Although </a:t>
            </a:r>
            <a:r>
              <a:rPr lang="en-US" sz="1600" dirty="0" err="1">
                <a:solidFill>
                  <a:srgbClr val="002060"/>
                </a:solidFill>
                <a:ea typeface="Poppins"/>
                <a:cs typeface="Poppins" panose="020B0604020202020204" charset="0"/>
                <a:sym typeface="Poppins"/>
              </a:rPr>
              <a:t>Zuanazzi</a:t>
            </a:r>
            <a:r>
              <a:rPr lang="en-US" sz="1600" dirty="0">
                <a:solidFill>
                  <a:srgbClr val="002060"/>
                </a:solidFill>
                <a:ea typeface="Poppins"/>
                <a:cs typeface="Poppins" panose="020B0604020202020204" charset="0"/>
                <a:sym typeface="Poppins"/>
              </a:rPr>
              <a:t> and </a:t>
            </a:r>
            <a:r>
              <a:rPr lang="en-US" sz="1600" dirty="0" err="1">
                <a:solidFill>
                  <a:srgbClr val="002060"/>
                </a:solidFill>
                <a:ea typeface="Poppins"/>
                <a:cs typeface="Poppins" panose="020B0604020202020204" charset="0"/>
                <a:sym typeface="Poppins"/>
              </a:rPr>
              <a:t>Ziegelmann</a:t>
            </a:r>
            <a:r>
              <a:rPr lang="en-US" sz="1600" dirty="0">
                <a:solidFill>
                  <a:srgbClr val="002060"/>
                </a:solidFill>
                <a:ea typeface="Poppins"/>
                <a:cs typeface="Poppins" panose="020B0604020202020204" charset="0"/>
                <a:sym typeface="Poppins"/>
              </a:rPr>
              <a:t> (2014) had already implemented the MIDAS framework to forecast Brazilian GDP, their work targeted financial asset prices and did not include relevant macroeconomic indicators such as IBC-Br which this research showed that encompass the highest predictive content.</a:t>
            </a:r>
            <a:endParaRPr lang="en-US" sz="1600" dirty="0">
              <a:solidFill>
                <a:srgbClr val="002060"/>
              </a:solidFill>
            </a:endParaRPr>
          </a:p>
          <a:p>
            <a:pPr algn="l">
              <a:spcBef>
                <a:spcPts val="600"/>
              </a:spcBef>
              <a:buClr>
                <a:schemeClr val="dk1"/>
              </a:buClr>
              <a:buSzPts val="1100"/>
              <a:buFont typeface="Arial"/>
              <a:buNone/>
            </a:pPr>
            <a:endParaRPr lang="en-US" sz="1600" dirty="0">
              <a:solidFill>
                <a:srgbClr val="002060"/>
              </a:solidFill>
            </a:endParaRPr>
          </a:p>
        </p:txBody>
      </p:sp>
      <p:grpSp>
        <p:nvGrpSpPr>
          <p:cNvPr id="3" name="Grupo 2"/>
          <p:cNvGrpSpPr/>
          <p:nvPr/>
        </p:nvGrpSpPr>
        <p:grpSpPr>
          <a:xfrm rot="5400000">
            <a:off x="2218991" y="3785402"/>
            <a:ext cx="3983252" cy="96253"/>
            <a:chOff x="0" y="3324665"/>
            <a:chExt cx="12192000" cy="320148"/>
          </a:xfrm>
        </p:grpSpPr>
        <p:sp>
          <p:nvSpPr>
            <p:cNvPr id="13" name="Retângulo 12"/>
            <p:cNvSpPr/>
            <p:nvPr/>
          </p:nvSpPr>
          <p:spPr>
            <a:xfrm>
              <a:off x="0" y="3324665"/>
              <a:ext cx="12192000" cy="15657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p:cNvSpPr/>
            <p:nvPr/>
          </p:nvSpPr>
          <p:spPr>
            <a:xfrm>
              <a:off x="0" y="3599094"/>
              <a:ext cx="12191999"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15" name="Grupo 14"/>
          <p:cNvGrpSpPr/>
          <p:nvPr/>
        </p:nvGrpSpPr>
        <p:grpSpPr>
          <a:xfrm rot="5400000">
            <a:off x="5802916" y="3740755"/>
            <a:ext cx="3983252" cy="96253"/>
            <a:chOff x="0" y="3324665"/>
            <a:chExt cx="12192000" cy="320148"/>
          </a:xfrm>
        </p:grpSpPr>
        <p:sp>
          <p:nvSpPr>
            <p:cNvPr id="21" name="Retângulo 20"/>
            <p:cNvSpPr/>
            <p:nvPr/>
          </p:nvSpPr>
          <p:spPr>
            <a:xfrm>
              <a:off x="0" y="3324665"/>
              <a:ext cx="12192000" cy="15657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Retângulo 21"/>
            <p:cNvSpPr/>
            <p:nvPr/>
          </p:nvSpPr>
          <p:spPr>
            <a:xfrm>
              <a:off x="0" y="3599094"/>
              <a:ext cx="12191999"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23" name="Google Shape;318;p13"/>
          <p:cNvSpPr txBox="1">
            <a:spLocks/>
          </p:cNvSpPr>
          <p:nvPr/>
        </p:nvSpPr>
        <p:spPr>
          <a:xfrm>
            <a:off x="4484899" y="1319989"/>
            <a:ext cx="2888450" cy="4030852"/>
          </a:xfrm>
          <a:prstGeom prst="rect">
            <a:avLst/>
          </a:prstGeom>
        </p:spPr>
        <p:txBody>
          <a:bodyPr spcFirstLastPara="1" vert="horz" wrap="square"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buClr>
                <a:schemeClr val="dk1"/>
              </a:buClr>
              <a:buSzPts val="1800"/>
            </a:pPr>
            <a:r>
              <a:rPr lang="en-US" sz="3600" b="1" dirty="0">
                <a:solidFill>
                  <a:srgbClr val="002060"/>
                </a:solidFill>
                <a:latin typeface="Stencil" panose="040409050D0802020404" pitchFamily="82" charset="0"/>
                <a:ea typeface="Poppins"/>
                <a:cs typeface="Poppins" panose="020B0604020202020204" charset="0"/>
                <a:sym typeface="Poppins"/>
              </a:rPr>
              <a:t>02</a:t>
            </a:r>
          </a:p>
          <a:p>
            <a:pPr>
              <a:lnSpc>
                <a:spcPct val="100000"/>
              </a:lnSpc>
              <a:spcBef>
                <a:spcPts val="0"/>
              </a:spcBef>
              <a:buClr>
                <a:schemeClr val="dk1"/>
              </a:buClr>
              <a:buSzPts val="1800"/>
            </a:pPr>
            <a:endParaRPr lang="en-US" sz="800" b="1" dirty="0">
              <a:solidFill>
                <a:srgbClr val="002060"/>
              </a:solidFill>
              <a:latin typeface="Stencil" panose="040409050D0802020404" pitchFamily="82" charset="0"/>
              <a:ea typeface="Poppins"/>
              <a:cs typeface="Poppins" panose="020B0604020202020204" charset="0"/>
              <a:sym typeface="Poppins"/>
            </a:endParaRPr>
          </a:p>
          <a:p>
            <a:pPr>
              <a:lnSpc>
                <a:spcPct val="100000"/>
              </a:lnSpc>
              <a:spcBef>
                <a:spcPts val="0"/>
              </a:spcBef>
              <a:buClr>
                <a:schemeClr val="dk1"/>
              </a:buClr>
              <a:buSzPts val="1800"/>
            </a:pPr>
            <a:r>
              <a:rPr lang="en-US" sz="1600" dirty="0">
                <a:solidFill>
                  <a:srgbClr val="002060"/>
                </a:solidFill>
                <a:ea typeface="Poppins"/>
                <a:cs typeface="Poppins" panose="020B0604020202020204" charset="0"/>
              </a:rPr>
              <a:t>This empirical application supports Midas implementation: it could significantly enhance GDP </a:t>
            </a:r>
            <a:r>
              <a:rPr lang="en-US" sz="1600" dirty="0" err="1">
                <a:solidFill>
                  <a:srgbClr val="002060"/>
                </a:solidFill>
                <a:ea typeface="Poppins"/>
                <a:cs typeface="Poppins" panose="020B0604020202020204" charset="0"/>
              </a:rPr>
              <a:t>nowcast</a:t>
            </a:r>
            <a:r>
              <a:rPr lang="en-US" sz="1600" dirty="0">
                <a:solidFill>
                  <a:srgbClr val="002060"/>
                </a:solidFill>
                <a:ea typeface="Poppins"/>
                <a:cs typeface="Poppins" panose="020B0604020202020204" charset="0"/>
              </a:rPr>
              <a:t> accuracy in Brazil.</a:t>
            </a:r>
          </a:p>
        </p:txBody>
      </p:sp>
      <p:sp>
        <p:nvSpPr>
          <p:cNvPr id="24" name="Google Shape;318;p13"/>
          <p:cNvSpPr txBox="1">
            <a:spLocks/>
          </p:cNvSpPr>
          <p:nvPr/>
        </p:nvSpPr>
        <p:spPr>
          <a:xfrm>
            <a:off x="8154820" y="1749655"/>
            <a:ext cx="3432261" cy="4030852"/>
          </a:xfrm>
          <a:prstGeom prst="rect">
            <a:avLst/>
          </a:prstGeom>
        </p:spPr>
        <p:txBody>
          <a:bodyPr spcFirstLastPara="1" vert="horz" wrap="square"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buClr>
                <a:schemeClr val="dk1"/>
              </a:buClr>
              <a:buSzPts val="1800"/>
            </a:pPr>
            <a:r>
              <a:rPr lang="en-US" sz="3600" b="1" dirty="0">
                <a:solidFill>
                  <a:srgbClr val="002060"/>
                </a:solidFill>
                <a:latin typeface="Stencil" panose="040409050D0802020404" pitchFamily="82" charset="0"/>
                <a:ea typeface="Poppins"/>
                <a:cs typeface="Poppins" panose="020B0604020202020204" charset="0"/>
                <a:sym typeface="Poppins"/>
              </a:rPr>
              <a:t>04</a:t>
            </a:r>
          </a:p>
          <a:p>
            <a:pPr>
              <a:lnSpc>
                <a:spcPct val="100000"/>
              </a:lnSpc>
              <a:spcBef>
                <a:spcPts val="0"/>
              </a:spcBef>
              <a:buClr>
                <a:schemeClr val="dk1"/>
              </a:buClr>
              <a:buSzPts val="1800"/>
            </a:pPr>
            <a:endParaRPr lang="en-US" sz="800" b="1" dirty="0">
              <a:solidFill>
                <a:srgbClr val="002060"/>
              </a:solidFill>
              <a:latin typeface="Stencil" panose="040409050D0802020404" pitchFamily="82" charset="0"/>
              <a:ea typeface="Poppins"/>
              <a:cs typeface="Poppins" panose="020B0604020202020204" charset="0"/>
              <a:sym typeface="Poppins"/>
            </a:endParaRPr>
          </a:p>
          <a:p>
            <a:pPr>
              <a:lnSpc>
                <a:spcPct val="100000"/>
              </a:lnSpc>
              <a:spcBef>
                <a:spcPts val="0"/>
              </a:spcBef>
              <a:buClr>
                <a:schemeClr val="dk1"/>
              </a:buClr>
              <a:buSzPts val="1800"/>
            </a:pPr>
            <a:r>
              <a:rPr lang="en-US" sz="1600" dirty="0">
                <a:solidFill>
                  <a:srgbClr val="002060"/>
                </a:solidFill>
                <a:ea typeface="Poppins"/>
                <a:cs typeface="Poppins" panose="020B0604020202020204" charset="0"/>
                <a:sym typeface="Poppins"/>
              </a:rPr>
              <a:t>The constraints imposed by the </a:t>
            </a:r>
            <a:r>
              <a:rPr lang="en-US" sz="1600" dirty="0" err="1">
                <a:solidFill>
                  <a:srgbClr val="002060"/>
                </a:solidFill>
                <a:ea typeface="Poppins"/>
                <a:cs typeface="Poppins" panose="020B0604020202020204" charset="0"/>
                <a:sym typeface="Poppins"/>
              </a:rPr>
              <a:t>Almon</a:t>
            </a:r>
            <a:endParaRPr lang="en-US" sz="1600" dirty="0">
              <a:solidFill>
                <a:srgbClr val="002060"/>
              </a:solidFill>
              <a:ea typeface="Poppins"/>
              <a:cs typeface="Poppins" panose="020B0604020202020204" charset="0"/>
              <a:sym typeface="Poppins"/>
            </a:endParaRPr>
          </a:p>
          <a:p>
            <a:pPr>
              <a:lnSpc>
                <a:spcPct val="100000"/>
              </a:lnSpc>
              <a:spcBef>
                <a:spcPts val="0"/>
              </a:spcBef>
              <a:buClr>
                <a:schemeClr val="dk1"/>
              </a:buClr>
              <a:buSzPts val="1800"/>
            </a:pPr>
            <a:r>
              <a:rPr lang="en-US" sz="1600" dirty="0">
                <a:solidFill>
                  <a:srgbClr val="002060"/>
                </a:solidFill>
                <a:ea typeface="Poppins"/>
                <a:cs typeface="Poppins" panose="020B0604020202020204" charset="0"/>
                <a:sym typeface="Poppins"/>
              </a:rPr>
              <a:t>polynomial seem reasonable and can well capture the underlying data generating process. Although </a:t>
            </a:r>
            <a:r>
              <a:rPr lang="en-US" sz="1600" dirty="0" err="1">
                <a:solidFill>
                  <a:srgbClr val="002060"/>
                </a:solidFill>
                <a:ea typeface="Poppins"/>
                <a:cs typeface="Poppins" panose="020B0604020202020204" charset="0"/>
                <a:sym typeface="Poppins"/>
              </a:rPr>
              <a:t>Foroni</a:t>
            </a:r>
            <a:r>
              <a:rPr lang="en-US" sz="1600" dirty="0">
                <a:solidFill>
                  <a:srgbClr val="002060"/>
                </a:solidFill>
                <a:ea typeface="Poppins"/>
                <a:cs typeface="Poppins" panose="020B0604020202020204" charset="0"/>
                <a:sym typeface="Poppins"/>
              </a:rPr>
              <a:t>, </a:t>
            </a:r>
            <a:r>
              <a:rPr lang="en-US" sz="1600" dirty="0" err="1">
                <a:solidFill>
                  <a:srgbClr val="002060"/>
                </a:solidFill>
                <a:ea typeface="Poppins"/>
                <a:cs typeface="Poppins" panose="020B0604020202020204" charset="0"/>
                <a:sym typeface="Poppins"/>
              </a:rPr>
              <a:t>Marcellino</a:t>
            </a:r>
            <a:r>
              <a:rPr lang="en-US" sz="1600" dirty="0">
                <a:solidFill>
                  <a:srgbClr val="002060"/>
                </a:solidFill>
                <a:ea typeface="Poppins"/>
                <a:cs typeface="Poppins" panose="020B0604020202020204" charset="0"/>
                <a:sym typeface="Poppins"/>
              </a:rPr>
              <a:t>, and Schumacher (2011) illustrate, through Monte Carlo simulations, that when sample differences between the dependent and independent variable is small, the U-MIDAS performance is similar to MIDAS, this work suggests that the restricted MIDAS might be advantageous even for macroeconomic applications with small frequency differences.</a:t>
            </a:r>
            <a:endParaRPr lang="en-US" sz="1600" dirty="0">
              <a:solidFill>
                <a:srgbClr val="002060"/>
              </a:solidFill>
            </a:endParaRPr>
          </a:p>
        </p:txBody>
      </p:sp>
      <p:sp>
        <p:nvSpPr>
          <p:cNvPr id="25" name="Google Shape;318;p13"/>
          <p:cNvSpPr txBox="1">
            <a:spLocks/>
          </p:cNvSpPr>
          <p:nvPr/>
        </p:nvSpPr>
        <p:spPr>
          <a:xfrm>
            <a:off x="4507811" y="3938600"/>
            <a:ext cx="2888450" cy="4030852"/>
          </a:xfrm>
          <a:prstGeom prst="rect">
            <a:avLst/>
          </a:prstGeom>
        </p:spPr>
        <p:txBody>
          <a:bodyPr spcFirstLastPara="1" vert="horz" wrap="square"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buClr>
                <a:schemeClr val="dk1"/>
              </a:buClr>
              <a:buSzPts val="1800"/>
            </a:pPr>
            <a:r>
              <a:rPr lang="en-US" sz="3600" b="1" dirty="0">
                <a:solidFill>
                  <a:srgbClr val="002060"/>
                </a:solidFill>
                <a:latin typeface="Stencil" panose="040409050D0802020404" pitchFamily="82" charset="0"/>
                <a:ea typeface="Poppins"/>
                <a:cs typeface="Poppins" panose="020B0604020202020204" charset="0"/>
                <a:sym typeface="Poppins"/>
              </a:rPr>
              <a:t>03</a:t>
            </a:r>
          </a:p>
          <a:p>
            <a:pPr>
              <a:lnSpc>
                <a:spcPct val="100000"/>
              </a:lnSpc>
              <a:spcBef>
                <a:spcPts val="0"/>
              </a:spcBef>
              <a:buClr>
                <a:schemeClr val="dk1"/>
              </a:buClr>
              <a:buSzPts val="1800"/>
            </a:pPr>
            <a:endParaRPr lang="en-US" sz="800" b="1" dirty="0">
              <a:solidFill>
                <a:srgbClr val="002060"/>
              </a:solidFill>
              <a:latin typeface="Stencil" panose="040409050D0802020404" pitchFamily="82" charset="0"/>
              <a:ea typeface="Poppins"/>
              <a:cs typeface="Poppins" panose="020B0604020202020204" charset="0"/>
              <a:sym typeface="Poppins"/>
            </a:endParaRPr>
          </a:p>
          <a:p>
            <a:pPr>
              <a:lnSpc>
                <a:spcPct val="100000"/>
              </a:lnSpc>
              <a:spcBef>
                <a:spcPts val="0"/>
              </a:spcBef>
              <a:buClr>
                <a:schemeClr val="dk1"/>
              </a:buClr>
              <a:buSzPts val="1800"/>
            </a:pPr>
            <a:r>
              <a:rPr lang="en-US" sz="1600" dirty="0">
                <a:solidFill>
                  <a:srgbClr val="002060"/>
                </a:solidFill>
                <a:ea typeface="Poppins"/>
                <a:cs typeface="Poppins" panose="020B0604020202020204" charset="0"/>
              </a:rPr>
              <a:t>This study showcased that the money supply had an unprecedented predictive power to explain the GDP in Brazil from 2014Q3 to the end of 2015.</a:t>
            </a:r>
          </a:p>
        </p:txBody>
      </p:sp>
      <p:grpSp>
        <p:nvGrpSpPr>
          <p:cNvPr id="26" name="Grupo 25"/>
          <p:cNvGrpSpPr/>
          <p:nvPr/>
        </p:nvGrpSpPr>
        <p:grpSpPr>
          <a:xfrm flipV="1">
            <a:off x="4437602" y="3719362"/>
            <a:ext cx="3075589" cy="45719"/>
            <a:chOff x="0" y="3324665"/>
            <a:chExt cx="12192000" cy="320148"/>
          </a:xfrm>
        </p:grpSpPr>
        <p:sp>
          <p:nvSpPr>
            <p:cNvPr id="27" name="Retângulo 26"/>
            <p:cNvSpPr/>
            <p:nvPr/>
          </p:nvSpPr>
          <p:spPr>
            <a:xfrm>
              <a:off x="0" y="3324665"/>
              <a:ext cx="12192000" cy="15657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Retângulo 27"/>
            <p:cNvSpPr/>
            <p:nvPr/>
          </p:nvSpPr>
          <p:spPr>
            <a:xfrm>
              <a:off x="0" y="3599094"/>
              <a:ext cx="12191999"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1575747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12192000" cy="26469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p:cNvSpPr/>
          <p:nvPr/>
        </p:nvSpPr>
        <p:spPr>
          <a:xfrm>
            <a:off x="1552072" y="927233"/>
            <a:ext cx="10639928"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flipV="1">
            <a:off x="4547937" y="1089250"/>
            <a:ext cx="7644063"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flipV="1">
            <a:off x="0" y="6493840"/>
            <a:ext cx="12192000" cy="23181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p:cNvSpPr/>
          <p:nvPr/>
        </p:nvSpPr>
        <p:spPr>
          <a:xfrm>
            <a:off x="0" y="6815989"/>
            <a:ext cx="12192000"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Google Shape;311;p12"/>
          <p:cNvSpPr txBox="1">
            <a:spLocks/>
          </p:cNvSpPr>
          <p:nvPr/>
        </p:nvSpPr>
        <p:spPr>
          <a:xfrm>
            <a:off x="3135634" y="369815"/>
            <a:ext cx="8698831" cy="452298"/>
          </a:xfrm>
          <a:prstGeom prst="rect">
            <a:avLst/>
          </a:prstGeom>
        </p:spPr>
        <p:txBody>
          <a:bodyPr spcFirstLastPara="1" vert="horz" wrap="square" lIns="0" tIns="0" rIns="0" bIns="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pt-BR" sz="2800" dirty="0" err="1">
                <a:solidFill>
                  <a:srgbClr val="002060"/>
                </a:solidFill>
                <a:latin typeface="Stencil" panose="040409050D0802020404" pitchFamily="82" charset="0"/>
              </a:rPr>
              <a:t>References</a:t>
            </a:r>
            <a:r>
              <a:rPr lang="pt-BR" sz="2800" dirty="0">
                <a:solidFill>
                  <a:srgbClr val="002060"/>
                </a:solidFill>
                <a:latin typeface="Stencil" panose="040409050D0802020404" pitchFamily="82" charset="0"/>
              </a:rPr>
              <a:t>:</a:t>
            </a:r>
          </a:p>
        </p:txBody>
      </p:sp>
      <p:sp>
        <p:nvSpPr>
          <p:cNvPr id="12" name="Espaço Reservado para Texto 2"/>
          <p:cNvSpPr txBox="1">
            <a:spLocks/>
          </p:cNvSpPr>
          <p:nvPr/>
        </p:nvSpPr>
        <p:spPr>
          <a:xfrm>
            <a:off x="1552072" y="1546223"/>
            <a:ext cx="10058489" cy="445311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dirty="0">
                <a:solidFill>
                  <a:srgbClr val="002060"/>
                </a:solidFill>
              </a:rPr>
              <a:t>ANDREOU, E.; GHYSELS, E.; KOURTELLOS, A. Should macroeconomic forecasters use daily financial data and how? </a:t>
            </a:r>
            <a:r>
              <a:rPr lang="en-US" sz="1200" i="1" dirty="0">
                <a:solidFill>
                  <a:srgbClr val="002060"/>
                </a:solidFill>
              </a:rPr>
              <a:t>Journal of Business &amp; Economic Statistics</a:t>
            </a:r>
            <a:r>
              <a:rPr lang="en-US" sz="1200" dirty="0">
                <a:solidFill>
                  <a:srgbClr val="002060"/>
                </a:solidFill>
              </a:rPr>
              <a:t>, Taylor &amp; </a:t>
            </a:r>
            <a:r>
              <a:rPr lang="fr-FR" sz="1200" dirty="0">
                <a:solidFill>
                  <a:srgbClr val="002060"/>
                </a:solidFill>
              </a:rPr>
              <a:t>Francis, v. 31, n. 2, p. 240–251, 2013. </a:t>
            </a:r>
          </a:p>
          <a:p>
            <a:pPr algn="l"/>
            <a:r>
              <a:rPr lang="en-US" sz="1200" dirty="0">
                <a:solidFill>
                  <a:srgbClr val="002060"/>
                </a:solidFill>
              </a:rPr>
              <a:t>BATES, J. M.; GRANGER, C. W. J. The combination of forecasts. The OR Society, </a:t>
            </a:r>
            <a:r>
              <a:rPr lang="pt-BR" sz="1200" dirty="0">
                <a:solidFill>
                  <a:srgbClr val="002060"/>
                </a:solidFill>
              </a:rPr>
              <a:t>1969. </a:t>
            </a:r>
          </a:p>
          <a:p>
            <a:pPr algn="l"/>
            <a:r>
              <a:rPr lang="en-US" sz="1200" dirty="0">
                <a:solidFill>
                  <a:srgbClr val="002060"/>
                </a:solidFill>
              </a:rPr>
              <a:t>BERNANKE, B. S.; BOIVIN, J. Monetary policy in a data-rich environment. </a:t>
            </a:r>
            <a:r>
              <a:rPr lang="en-US" sz="1200" i="1" dirty="0">
                <a:solidFill>
                  <a:srgbClr val="002060"/>
                </a:solidFill>
              </a:rPr>
              <a:t>Journal of Monetary Economics</a:t>
            </a:r>
            <a:r>
              <a:rPr lang="en-US" sz="1200" dirty="0">
                <a:solidFill>
                  <a:srgbClr val="002060"/>
                </a:solidFill>
              </a:rPr>
              <a:t>, Elsevier, v. 50, n. 3, p. 525–546, 2003. </a:t>
            </a:r>
          </a:p>
          <a:p>
            <a:pPr algn="l"/>
            <a:r>
              <a:rPr lang="en-US" sz="1200" dirty="0">
                <a:solidFill>
                  <a:srgbClr val="002060"/>
                </a:solidFill>
              </a:rPr>
              <a:t>BREITUNG, J.; ROLING, C. Forecasting inflation rates using daily data: A nonparametric </a:t>
            </a:r>
            <a:r>
              <a:rPr lang="en-US" sz="1200" dirty="0" err="1">
                <a:solidFill>
                  <a:srgbClr val="002060"/>
                </a:solidFill>
              </a:rPr>
              <a:t>midas</a:t>
            </a:r>
            <a:r>
              <a:rPr lang="en-US" sz="1200" dirty="0">
                <a:solidFill>
                  <a:srgbClr val="002060"/>
                </a:solidFill>
              </a:rPr>
              <a:t> approach. </a:t>
            </a:r>
            <a:r>
              <a:rPr lang="en-US" sz="1200" i="1" dirty="0">
                <a:solidFill>
                  <a:srgbClr val="002060"/>
                </a:solidFill>
              </a:rPr>
              <a:t>Journal of Forecasting</a:t>
            </a:r>
            <a:r>
              <a:rPr lang="en-US" sz="1200" dirty="0">
                <a:solidFill>
                  <a:srgbClr val="002060"/>
                </a:solidFill>
              </a:rPr>
              <a:t>, Wiley Online Library, v. 34, n. 7, </a:t>
            </a:r>
            <a:r>
              <a:rPr lang="pt-BR" sz="1200" dirty="0">
                <a:solidFill>
                  <a:srgbClr val="002060"/>
                </a:solidFill>
              </a:rPr>
              <a:t>p. 588–603, 2015. </a:t>
            </a:r>
          </a:p>
          <a:p>
            <a:pPr algn="l"/>
            <a:r>
              <a:rPr lang="en-US" sz="1200" dirty="0">
                <a:solidFill>
                  <a:srgbClr val="002060"/>
                </a:solidFill>
              </a:rPr>
              <a:t>CLEMENTS, M. P.; GALVÃO, A. B. Macroeconomic forecasting with mixed-frequency data: Forecasting output growth in the united states. </a:t>
            </a:r>
            <a:r>
              <a:rPr lang="en-US" sz="1200" i="1" dirty="0">
                <a:solidFill>
                  <a:srgbClr val="002060"/>
                </a:solidFill>
              </a:rPr>
              <a:t>Journal of Business &amp; Economic Statistics</a:t>
            </a:r>
            <a:r>
              <a:rPr lang="en-US" sz="1200" dirty="0">
                <a:solidFill>
                  <a:srgbClr val="002060"/>
                </a:solidFill>
              </a:rPr>
              <a:t>, Taylor &amp; Francis, v. 26, n. 4, p. 546–554, 2008. </a:t>
            </a:r>
          </a:p>
          <a:p>
            <a:pPr algn="l"/>
            <a:r>
              <a:rPr lang="en-US" sz="1200" dirty="0">
                <a:solidFill>
                  <a:srgbClr val="002060"/>
                </a:solidFill>
              </a:rPr>
              <a:t>FORONI, C.; MARCELLINO, M.; SCHUMACHER, C. Unrestricted mixed data sampling (</a:t>
            </a:r>
            <a:r>
              <a:rPr lang="en-US" sz="1200" dirty="0" err="1">
                <a:solidFill>
                  <a:srgbClr val="002060"/>
                </a:solidFill>
              </a:rPr>
              <a:t>midas</a:t>
            </a:r>
            <a:r>
              <a:rPr lang="en-US" sz="1200" dirty="0">
                <a:solidFill>
                  <a:srgbClr val="002060"/>
                </a:solidFill>
              </a:rPr>
              <a:t>): Midas regressions with unrestricted lag polynomials. </a:t>
            </a:r>
            <a:r>
              <a:rPr lang="en-US" sz="1200" i="1" dirty="0">
                <a:solidFill>
                  <a:srgbClr val="002060"/>
                </a:solidFill>
              </a:rPr>
              <a:t>Journal of the Royal Statistical Society: Series A (Statistics in Society)</a:t>
            </a:r>
            <a:r>
              <a:rPr lang="en-US" sz="1200" dirty="0">
                <a:solidFill>
                  <a:srgbClr val="002060"/>
                </a:solidFill>
              </a:rPr>
              <a:t>, Wiley Online Library, v. 178, </a:t>
            </a:r>
            <a:r>
              <a:rPr lang="pt-BR" sz="1200" dirty="0">
                <a:solidFill>
                  <a:srgbClr val="002060"/>
                </a:solidFill>
              </a:rPr>
              <a:t>n. 1, p. 57–82, 2015. </a:t>
            </a:r>
          </a:p>
          <a:p>
            <a:pPr algn="l"/>
            <a:r>
              <a:rPr lang="en-US" sz="1200" dirty="0">
                <a:solidFill>
                  <a:srgbClr val="002060"/>
                </a:solidFill>
              </a:rPr>
              <a:t>FORONI, C.; MARCELLINO, M. G. A survey of econometric methods for mixed-frequency data. </a:t>
            </a:r>
            <a:r>
              <a:rPr lang="en-US" sz="1200" i="1" dirty="0">
                <a:solidFill>
                  <a:srgbClr val="002060"/>
                </a:solidFill>
              </a:rPr>
              <a:t>Available at SSRN 2268912</a:t>
            </a:r>
            <a:r>
              <a:rPr lang="en-US" sz="1200" dirty="0">
                <a:solidFill>
                  <a:srgbClr val="002060"/>
                </a:solidFill>
              </a:rPr>
              <a:t>, 2013. </a:t>
            </a:r>
          </a:p>
          <a:p>
            <a:pPr algn="l"/>
            <a:r>
              <a:rPr lang="pt-BR" sz="1200" dirty="0">
                <a:solidFill>
                  <a:srgbClr val="002060"/>
                </a:solidFill>
              </a:rPr>
              <a:t>FORONI, C.; MARCELLINO, M. G.; SCHUMACHER, C. </a:t>
            </a:r>
            <a:r>
              <a:rPr lang="pt-BR" sz="1200" dirty="0" err="1">
                <a:solidFill>
                  <a:srgbClr val="002060"/>
                </a:solidFill>
              </a:rPr>
              <a:t>U-midas</a:t>
            </a:r>
            <a:r>
              <a:rPr lang="pt-BR" sz="1200" dirty="0">
                <a:solidFill>
                  <a:srgbClr val="002060"/>
                </a:solidFill>
              </a:rPr>
              <a:t>: Midas </a:t>
            </a:r>
            <a:r>
              <a:rPr lang="pt-BR" sz="1200" dirty="0" err="1">
                <a:solidFill>
                  <a:srgbClr val="002060"/>
                </a:solidFill>
              </a:rPr>
              <a:t>regressions</a:t>
            </a:r>
            <a:r>
              <a:rPr lang="pt-BR" sz="1200" dirty="0">
                <a:solidFill>
                  <a:srgbClr val="002060"/>
                </a:solidFill>
              </a:rPr>
              <a:t> </a:t>
            </a:r>
            <a:r>
              <a:rPr lang="en-US" sz="1200" dirty="0">
                <a:solidFill>
                  <a:srgbClr val="002060"/>
                </a:solidFill>
              </a:rPr>
              <a:t>with unrestricted lag polynomials. Bundesbank Series 1 Discussion Paper, 2011. </a:t>
            </a:r>
          </a:p>
          <a:p>
            <a:pPr algn="l"/>
            <a:r>
              <a:rPr lang="en-US" sz="1200" dirty="0">
                <a:solidFill>
                  <a:srgbClr val="002060"/>
                </a:solidFill>
              </a:rPr>
              <a:t>GHYSELS, E.; MARCELLINO, M. </a:t>
            </a:r>
            <a:r>
              <a:rPr lang="en-US" sz="1200" i="1" dirty="0">
                <a:solidFill>
                  <a:srgbClr val="002060"/>
                </a:solidFill>
              </a:rPr>
              <a:t>Applied economic forecasting using time series methods</a:t>
            </a:r>
            <a:r>
              <a:rPr lang="en-US" sz="1200" dirty="0">
                <a:solidFill>
                  <a:srgbClr val="002060"/>
                </a:solidFill>
              </a:rPr>
              <a:t>. [</a:t>
            </a:r>
            <a:r>
              <a:rPr lang="en-US" sz="1200" dirty="0" err="1">
                <a:solidFill>
                  <a:srgbClr val="002060"/>
                </a:solidFill>
              </a:rPr>
              <a:t>S.l.</a:t>
            </a:r>
            <a:r>
              <a:rPr lang="en-US" sz="1200" dirty="0">
                <a:solidFill>
                  <a:srgbClr val="002060"/>
                </a:solidFill>
              </a:rPr>
              <a:t>]: Oxford University Press, 2018. </a:t>
            </a:r>
          </a:p>
          <a:p>
            <a:pPr algn="l"/>
            <a:r>
              <a:rPr lang="en-US" sz="1200" dirty="0">
                <a:solidFill>
                  <a:srgbClr val="002060"/>
                </a:solidFill>
              </a:rPr>
              <a:t>GHYSELS, E.; OZKAN, N. Real-time forecasting of the us federal government budget: A simple mixed frequency data regression approach. </a:t>
            </a:r>
            <a:r>
              <a:rPr lang="en-US" sz="1200" i="1" dirty="0">
                <a:solidFill>
                  <a:srgbClr val="002060"/>
                </a:solidFill>
              </a:rPr>
              <a:t>International Journal of Forecasting</a:t>
            </a:r>
            <a:r>
              <a:rPr lang="en-US" sz="1200" dirty="0">
                <a:solidFill>
                  <a:srgbClr val="002060"/>
                </a:solidFill>
              </a:rPr>
              <a:t>, </a:t>
            </a:r>
            <a:r>
              <a:rPr lang="da-DK" sz="1200" dirty="0">
                <a:solidFill>
                  <a:srgbClr val="002060"/>
                </a:solidFill>
              </a:rPr>
              <a:t>Elsevier, v. 31, n. 4, p. 1009–1020, 2015. </a:t>
            </a:r>
          </a:p>
          <a:p>
            <a:pPr algn="l"/>
            <a:r>
              <a:rPr lang="en-US" sz="1200" dirty="0">
                <a:solidFill>
                  <a:srgbClr val="002060"/>
                </a:solidFill>
              </a:rPr>
              <a:t>GHYSELS, E.; SANTA-CLARA, P.; VALKANOV, R. The </a:t>
            </a:r>
            <a:r>
              <a:rPr lang="en-US" sz="1200" dirty="0" err="1">
                <a:solidFill>
                  <a:srgbClr val="002060"/>
                </a:solidFill>
              </a:rPr>
              <a:t>midas</a:t>
            </a:r>
            <a:r>
              <a:rPr lang="en-US" sz="1200" dirty="0">
                <a:solidFill>
                  <a:srgbClr val="002060"/>
                </a:solidFill>
              </a:rPr>
              <a:t> touch: Mixed data </a:t>
            </a:r>
            <a:r>
              <a:rPr lang="pt-BR" sz="1200" dirty="0" err="1">
                <a:solidFill>
                  <a:srgbClr val="002060"/>
                </a:solidFill>
              </a:rPr>
              <a:t>sampling</a:t>
            </a:r>
            <a:r>
              <a:rPr lang="pt-BR" sz="1200" dirty="0">
                <a:solidFill>
                  <a:srgbClr val="002060"/>
                </a:solidFill>
              </a:rPr>
              <a:t> </a:t>
            </a:r>
            <a:r>
              <a:rPr lang="pt-BR" sz="1200" dirty="0" err="1">
                <a:solidFill>
                  <a:srgbClr val="002060"/>
                </a:solidFill>
              </a:rPr>
              <a:t>regression</a:t>
            </a:r>
            <a:r>
              <a:rPr lang="pt-BR" sz="1200" dirty="0">
                <a:solidFill>
                  <a:srgbClr val="002060"/>
                </a:solidFill>
              </a:rPr>
              <a:t> </a:t>
            </a:r>
            <a:r>
              <a:rPr lang="pt-BR" sz="1200" dirty="0" err="1">
                <a:solidFill>
                  <a:srgbClr val="002060"/>
                </a:solidFill>
              </a:rPr>
              <a:t>models</a:t>
            </a:r>
            <a:r>
              <a:rPr lang="pt-BR" sz="1200" dirty="0">
                <a:solidFill>
                  <a:srgbClr val="002060"/>
                </a:solidFill>
              </a:rPr>
              <a:t>. 2004. </a:t>
            </a:r>
          </a:p>
          <a:p>
            <a:pPr algn="l"/>
            <a:r>
              <a:rPr lang="en-US" sz="1200" dirty="0">
                <a:solidFill>
                  <a:srgbClr val="002060"/>
                </a:solidFill>
              </a:rPr>
              <a:t>GHYSELS, E.; SINKO, A.; VALKANOV, R. Midas regressions: Further results and new directions. </a:t>
            </a:r>
            <a:r>
              <a:rPr lang="en-US" sz="1200" i="1" dirty="0">
                <a:solidFill>
                  <a:srgbClr val="002060"/>
                </a:solidFill>
              </a:rPr>
              <a:t>Econometric Reviews</a:t>
            </a:r>
            <a:r>
              <a:rPr lang="en-US" sz="1200" dirty="0">
                <a:solidFill>
                  <a:srgbClr val="002060"/>
                </a:solidFill>
              </a:rPr>
              <a:t>, Taylor &amp; Francis, v. 26, n. 1, p. 53–90, 2007. </a:t>
            </a:r>
            <a:endParaRPr lang="pt-BR" sz="1200" dirty="0">
              <a:solidFill>
                <a:srgbClr val="002060"/>
              </a:solidFill>
            </a:endParaRPr>
          </a:p>
        </p:txBody>
      </p:sp>
    </p:spTree>
    <p:extLst>
      <p:ext uri="{BB962C8B-B14F-4D97-AF65-F5344CB8AC3E}">
        <p14:creationId xmlns:p14="http://schemas.microsoft.com/office/powerpoint/2010/main" val="517407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12192000" cy="26469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p:cNvSpPr/>
          <p:nvPr/>
        </p:nvSpPr>
        <p:spPr>
          <a:xfrm>
            <a:off x="1552072" y="927233"/>
            <a:ext cx="10639928"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flipV="1">
            <a:off x="4547937" y="1089250"/>
            <a:ext cx="7644063"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Google Shape;311;p12"/>
          <p:cNvSpPr txBox="1">
            <a:spLocks noGrp="1"/>
          </p:cNvSpPr>
          <p:nvPr>
            <p:ph type="ctrTitle"/>
          </p:nvPr>
        </p:nvSpPr>
        <p:spPr>
          <a:xfrm>
            <a:off x="3135634" y="369815"/>
            <a:ext cx="8698831" cy="452298"/>
          </a:xfrm>
          <a:prstGeom prst="rect">
            <a:avLst/>
          </a:prstGeom>
        </p:spPr>
        <p:txBody>
          <a:bodyPr spcFirstLastPara="1" wrap="square" lIns="0" tIns="0" rIns="0" bIns="0" anchor="ctr" anchorCtr="0">
            <a:noAutofit/>
          </a:bodyPr>
          <a:lstStyle/>
          <a:p>
            <a:pPr lvl="0" algn="r"/>
            <a:r>
              <a:rPr lang="pt-BR" sz="2800" dirty="0">
                <a:solidFill>
                  <a:srgbClr val="002060"/>
                </a:solidFill>
                <a:latin typeface="Stencil" panose="040409050D0802020404" pitchFamily="82" charset="0"/>
              </a:rPr>
              <a:t>INTRODUCTION</a:t>
            </a:r>
            <a:endParaRPr sz="2800" dirty="0">
              <a:solidFill>
                <a:srgbClr val="002060"/>
              </a:solidFill>
              <a:latin typeface="Stencil" panose="040409050D0802020404" pitchFamily="82" charset="0"/>
            </a:endParaRPr>
          </a:p>
        </p:txBody>
      </p:sp>
      <p:sp>
        <p:nvSpPr>
          <p:cNvPr id="16" name="Retângulo 15"/>
          <p:cNvSpPr/>
          <p:nvPr/>
        </p:nvSpPr>
        <p:spPr>
          <a:xfrm>
            <a:off x="0" y="6557211"/>
            <a:ext cx="12192000" cy="30079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Google Shape;318;p13"/>
          <p:cNvSpPr txBox="1">
            <a:spLocks/>
          </p:cNvSpPr>
          <p:nvPr/>
        </p:nvSpPr>
        <p:spPr>
          <a:xfrm>
            <a:off x="2102265" y="1696721"/>
            <a:ext cx="3587400" cy="1166538"/>
          </a:xfrm>
          <a:prstGeom prst="rect">
            <a:avLst/>
          </a:prstGeom>
        </p:spPr>
        <p:txBody>
          <a:bodyPr spcFirstLastPara="1" vert="horz" wrap="square"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buClr>
                <a:schemeClr val="dk1"/>
              </a:buClr>
              <a:buSzPts val="1800"/>
            </a:pPr>
            <a:r>
              <a:rPr lang="en-US" sz="3600" b="1" dirty="0">
                <a:solidFill>
                  <a:srgbClr val="002060"/>
                </a:solidFill>
                <a:latin typeface="Stencil" panose="040409050D0802020404" pitchFamily="82" charset="0"/>
                <a:ea typeface="Poppins"/>
                <a:cs typeface="Poppins" panose="020B0604020202020204" charset="0"/>
                <a:sym typeface="Poppins"/>
              </a:rPr>
              <a:t>01</a:t>
            </a:r>
          </a:p>
          <a:p>
            <a:pPr>
              <a:lnSpc>
                <a:spcPct val="100000"/>
              </a:lnSpc>
              <a:spcBef>
                <a:spcPts val="0"/>
              </a:spcBef>
              <a:buClr>
                <a:schemeClr val="dk1"/>
              </a:buClr>
              <a:buSzPts val="1800"/>
            </a:pPr>
            <a:r>
              <a:rPr lang="en-US" sz="1800" b="1" dirty="0">
                <a:solidFill>
                  <a:srgbClr val="002060"/>
                </a:solidFill>
                <a:latin typeface="Poppins" panose="020B0604020202020204" charset="0"/>
                <a:ea typeface="Poppins"/>
                <a:cs typeface="Poppins" panose="020B0604020202020204" charset="0"/>
                <a:sym typeface="Poppins"/>
              </a:rPr>
              <a:t>SUBJECT</a:t>
            </a:r>
          </a:p>
          <a:p>
            <a:r>
              <a:rPr lang="en-US" sz="1200" dirty="0">
                <a:solidFill>
                  <a:srgbClr val="002060"/>
                </a:solidFill>
              </a:rPr>
              <a:t>Forecast real GDP growth in Brazil using Mixed Data </a:t>
            </a:r>
            <a:r>
              <a:rPr lang="en-US" sz="1200" dirty="0">
                <a:solidFill>
                  <a:srgbClr val="002060"/>
                </a:solidFill>
                <a:latin typeface="+mj-lt"/>
              </a:rPr>
              <a:t>Sampling (MIDAS).</a:t>
            </a:r>
          </a:p>
          <a:p>
            <a:endParaRPr lang="en-US" sz="1200" dirty="0">
              <a:solidFill>
                <a:srgbClr val="002060"/>
              </a:solidFill>
            </a:endParaRPr>
          </a:p>
          <a:p>
            <a:pPr algn="l">
              <a:spcBef>
                <a:spcPts val="600"/>
              </a:spcBef>
              <a:buClr>
                <a:schemeClr val="dk1"/>
              </a:buClr>
              <a:buSzPts val="1100"/>
              <a:buFont typeface="Arial"/>
              <a:buNone/>
            </a:pPr>
            <a:endParaRPr lang="en-US" dirty="0">
              <a:solidFill>
                <a:srgbClr val="002060"/>
              </a:solidFill>
            </a:endParaRPr>
          </a:p>
        </p:txBody>
      </p:sp>
      <p:sp>
        <p:nvSpPr>
          <p:cNvPr id="18" name="Google Shape;318;p13"/>
          <p:cNvSpPr txBox="1">
            <a:spLocks/>
          </p:cNvSpPr>
          <p:nvPr/>
        </p:nvSpPr>
        <p:spPr>
          <a:xfrm>
            <a:off x="6597869" y="4152302"/>
            <a:ext cx="3492381" cy="3077100"/>
          </a:xfrm>
          <a:prstGeom prst="rect">
            <a:avLst/>
          </a:prstGeom>
        </p:spPr>
        <p:txBody>
          <a:bodyPr spcFirstLastPara="1" vert="horz" wrap="square"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buClr>
                <a:schemeClr val="dk1"/>
              </a:buClr>
              <a:buSzPts val="1800"/>
            </a:pPr>
            <a:r>
              <a:rPr lang="en-US" sz="3600" b="1" dirty="0">
                <a:solidFill>
                  <a:srgbClr val="002060"/>
                </a:solidFill>
                <a:latin typeface="Stencil" panose="040409050D0802020404" pitchFamily="82" charset="0"/>
                <a:ea typeface="Poppins"/>
                <a:cs typeface="Poppins" panose="020B0604020202020204" charset="0"/>
                <a:sym typeface="Poppins"/>
              </a:rPr>
              <a:t>04</a:t>
            </a:r>
            <a:endParaRPr lang="en-US" sz="3600" b="1" dirty="0">
              <a:solidFill>
                <a:srgbClr val="002060"/>
              </a:solidFill>
              <a:latin typeface="Stencil" panose="040409050D0802020404" pitchFamily="82" charset="0"/>
              <a:ea typeface="Poppins"/>
              <a:cs typeface="Poppins"/>
              <a:sym typeface="Poppins"/>
            </a:endParaRPr>
          </a:p>
          <a:p>
            <a:pPr>
              <a:lnSpc>
                <a:spcPct val="100000"/>
              </a:lnSpc>
              <a:spcBef>
                <a:spcPts val="0"/>
              </a:spcBef>
              <a:buClr>
                <a:schemeClr val="dk1"/>
              </a:buClr>
              <a:buSzPts val="1800"/>
            </a:pPr>
            <a:r>
              <a:rPr lang="en-US" sz="1800" b="1" dirty="0">
                <a:solidFill>
                  <a:srgbClr val="002060"/>
                </a:solidFill>
                <a:latin typeface="Poppins"/>
                <a:ea typeface="Poppins"/>
                <a:cs typeface="Poppins"/>
                <a:sym typeface="Poppins"/>
              </a:rPr>
              <a:t>RESEARCH QUESTION</a:t>
            </a:r>
          </a:p>
          <a:p>
            <a:r>
              <a:rPr lang="en-US" sz="1200" dirty="0">
                <a:solidFill>
                  <a:srgbClr val="002060"/>
                </a:solidFill>
                <a:latin typeface="+mj-lt"/>
              </a:rPr>
              <a:t>Can MIDAS outperform the AR(1) and the unrestricted Midas for out of the sample recursively estimated nowcasts?</a:t>
            </a:r>
          </a:p>
        </p:txBody>
      </p:sp>
      <p:sp>
        <p:nvSpPr>
          <p:cNvPr id="19" name="Google Shape;318;p13"/>
          <p:cNvSpPr txBox="1">
            <a:spLocks/>
          </p:cNvSpPr>
          <p:nvPr/>
        </p:nvSpPr>
        <p:spPr>
          <a:xfrm>
            <a:off x="2102265" y="4048924"/>
            <a:ext cx="3587400" cy="3077100"/>
          </a:xfrm>
          <a:prstGeom prst="rect">
            <a:avLst/>
          </a:prstGeom>
        </p:spPr>
        <p:txBody>
          <a:bodyPr spcFirstLastPara="1" vert="horz" wrap="square"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b="1" dirty="0">
                <a:solidFill>
                  <a:srgbClr val="002060"/>
                </a:solidFill>
                <a:latin typeface="Stencil" panose="040409050D0802020404" pitchFamily="82" charset="0"/>
                <a:ea typeface="Poppins"/>
                <a:cs typeface="Poppins" panose="020B0604020202020204" charset="0"/>
                <a:sym typeface="Poppins"/>
              </a:rPr>
              <a:t>03</a:t>
            </a:r>
            <a:endParaRPr lang="en-US" sz="3600" dirty="0">
              <a:solidFill>
                <a:srgbClr val="002060"/>
              </a:solidFill>
              <a:latin typeface="Stencil" panose="040409050D0802020404" pitchFamily="82" charset="0"/>
            </a:endParaRPr>
          </a:p>
          <a:p>
            <a:pPr>
              <a:lnSpc>
                <a:spcPct val="100000"/>
              </a:lnSpc>
              <a:spcBef>
                <a:spcPts val="0"/>
              </a:spcBef>
              <a:buClr>
                <a:schemeClr val="dk1"/>
              </a:buClr>
              <a:buSzPts val="1800"/>
            </a:pPr>
            <a:r>
              <a:rPr lang="en-US" sz="1800" b="1" dirty="0">
                <a:solidFill>
                  <a:srgbClr val="002060"/>
                </a:solidFill>
                <a:latin typeface="Poppins"/>
                <a:ea typeface="Poppins"/>
                <a:cs typeface="Poppins"/>
                <a:sym typeface="Poppins"/>
              </a:rPr>
              <a:t>PROBLEM</a:t>
            </a:r>
          </a:p>
          <a:p>
            <a:r>
              <a:rPr lang="en-US" sz="1200" dirty="0">
                <a:solidFill>
                  <a:srgbClr val="002060"/>
                </a:solidFill>
              </a:rPr>
              <a:t>Unequally spaced data.</a:t>
            </a:r>
          </a:p>
          <a:p>
            <a:r>
              <a:rPr lang="en-US" sz="1200" dirty="0">
                <a:solidFill>
                  <a:srgbClr val="002060"/>
                </a:solidFill>
              </a:rPr>
              <a:t>GDP is measured in quarters while most of the activity data is released monthly.</a:t>
            </a:r>
          </a:p>
          <a:p>
            <a:r>
              <a:rPr lang="en-US" sz="1200" dirty="0">
                <a:solidFill>
                  <a:srgbClr val="002060"/>
                </a:solidFill>
              </a:rPr>
              <a:t>How to aggregate high-frequency data?</a:t>
            </a:r>
          </a:p>
          <a:p>
            <a:pPr algn="l">
              <a:spcBef>
                <a:spcPts val="600"/>
              </a:spcBef>
              <a:buClr>
                <a:schemeClr val="dk1"/>
              </a:buClr>
              <a:buSzPts val="1100"/>
              <a:buFont typeface="Arial"/>
              <a:buNone/>
            </a:pPr>
            <a:endParaRPr lang="en-US" dirty="0">
              <a:solidFill>
                <a:srgbClr val="002060"/>
              </a:solidFill>
            </a:endParaRPr>
          </a:p>
        </p:txBody>
      </p:sp>
      <p:sp>
        <p:nvSpPr>
          <p:cNvPr id="20" name="Google Shape;318;p13"/>
          <p:cNvSpPr txBox="1">
            <a:spLocks/>
          </p:cNvSpPr>
          <p:nvPr/>
        </p:nvSpPr>
        <p:spPr>
          <a:xfrm>
            <a:off x="5948238" y="1696721"/>
            <a:ext cx="4142011" cy="3077100"/>
          </a:xfrm>
          <a:prstGeom prst="rect">
            <a:avLst/>
          </a:prstGeom>
        </p:spPr>
        <p:txBody>
          <a:bodyPr spcFirstLastPara="1" vert="horz" wrap="square"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buClr>
                <a:schemeClr val="dk1"/>
              </a:buClr>
              <a:buSzPts val="1800"/>
            </a:pPr>
            <a:r>
              <a:rPr lang="en-US" sz="3600" b="1" dirty="0">
                <a:solidFill>
                  <a:srgbClr val="002060"/>
                </a:solidFill>
                <a:latin typeface="Stencil" panose="040409050D0802020404" pitchFamily="82" charset="0"/>
                <a:ea typeface="Poppins"/>
                <a:cs typeface="Poppins" panose="020B0604020202020204" charset="0"/>
                <a:sym typeface="Poppins"/>
              </a:rPr>
              <a:t>02</a:t>
            </a:r>
            <a:endParaRPr lang="en-US" sz="3600" b="1" dirty="0">
              <a:solidFill>
                <a:srgbClr val="002060"/>
              </a:solidFill>
              <a:latin typeface="Poppins" panose="020B0604020202020204" charset="0"/>
              <a:ea typeface="Poppins"/>
              <a:cs typeface="Poppins" panose="020B0604020202020204" charset="0"/>
              <a:sym typeface="Poppins"/>
            </a:endParaRPr>
          </a:p>
          <a:p>
            <a:pPr>
              <a:lnSpc>
                <a:spcPct val="100000"/>
              </a:lnSpc>
              <a:spcBef>
                <a:spcPts val="0"/>
              </a:spcBef>
              <a:buClr>
                <a:schemeClr val="dk1"/>
              </a:buClr>
              <a:buSzPts val="1800"/>
            </a:pPr>
            <a:r>
              <a:rPr lang="en-US" sz="1800" b="1" dirty="0">
                <a:solidFill>
                  <a:srgbClr val="002060"/>
                </a:solidFill>
                <a:latin typeface="Poppins" panose="020B0604020202020204" charset="0"/>
                <a:ea typeface="Poppins"/>
                <a:cs typeface="Poppins" panose="020B0604020202020204" charset="0"/>
                <a:sym typeface="Poppins"/>
              </a:rPr>
              <a:t>PROPOSED METHODOLOGY</a:t>
            </a:r>
          </a:p>
          <a:p>
            <a:r>
              <a:rPr lang="en-US" sz="1200" dirty="0">
                <a:solidFill>
                  <a:srgbClr val="002060"/>
                </a:solidFill>
                <a:latin typeface="+mj-lt"/>
              </a:rPr>
              <a:t>MIDAS regression allows the independent and dependent variables to be sampled at various and different frequencies.</a:t>
            </a:r>
          </a:p>
          <a:p>
            <a:endParaRPr lang="en-US" sz="1200" dirty="0">
              <a:solidFill>
                <a:srgbClr val="002060"/>
              </a:solidFill>
              <a:latin typeface="+mj-lt"/>
            </a:endParaRPr>
          </a:p>
        </p:txBody>
      </p:sp>
      <p:sp>
        <p:nvSpPr>
          <p:cNvPr id="13" name="Retângulo 12"/>
          <p:cNvSpPr/>
          <p:nvPr/>
        </p:nvSpPr>
        <p:spPr>
          <a:xfrm>
            <a:off x="0" y="3324665"/>
            <a:ext cx="12192000" cy="15657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p:cNvSpPr/>
          <p:nvPr/>
        </p:nvSpPr>
        <p:spPr>
          <a:xfrm>
            <a:off x="0" y="3599094"/>
            <a:ext cx="12191999"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74876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12192000" cy="26469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p:cNvSpPr/>
          <p:nvPr/>
        </p:nvSpPr>
        <p:spPr>
          <a:xfrm>
            <a:off x="1552072" y="927233"/>
            <a:ext cx="10639928"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flipV="1">
            <a:off x="4547937" y="1089250"/>
            <a:ext cx="7644063"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flipV="1">
            <a:off x="0" y="6493840"/>
            <a:ext cx="12192000" cy="23181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p:cNvSpPr/>
          <p:nvPr/>
        </p:nvSpPr>
        <p:spPr>
          <a:xfrm>
            <a:off x="0" y="6815989"/>
            <a:ext cx="12192000"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Google Shape;311;p12"/>
          <p:cNvSpPr txBox="1">
            <a:spLocks/>
          </p:cNvSpPr>
          <p:nvPr/>
        </p:nvSpPr>
        <p:spPr>
          <a:xfrm>
            <a:off x="3135634" y="369815"/>
            <a:ext cx="8698831" cy="452298"/>
          </a:xfrm>
          <a:prstGeom prst="rect">
            <a:avLst/>
          </a:prstGeom>
        </p:spPr>
        <p:txBody>
          <a:bodyPr spcFirstLastPara="1" vert="horz" wrap="square" lIns="0" tIns="0" rIns="0" bIns="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pt-BR" sz="2800" dirty="0" err="1">
                <a:solidFill>
                  <a:srgbClr val="002060"/>
                </a:solidFill>
                <a:latin typeface="Stencil" panose="040409050D0802020404" pitchFamily="82" charset="0"/>
              </a:rPr>
              <a:t>References</a:t>
            </a:r>
            <a:r>
              <a:rPr lang="pt-BR" sz="2800" dirty="0">
                <a:solidFill>
                  <a:srgbClr val="002060"/>
                </a:solidFill>
                <a:latin typeface="Stencil" panose="040409050D0802020404" pitchFamily="82" charset="0"/>
              </a:rPr>
              <a:t>:</a:t>
            </a:r>
          </a:p>
        </p:txBody>
      </p:sp>
      <p:sp>
        <p:nvSpPr>
          <p:cNvPr id="5" name="Retângulo 4"/>
          <p:cNvSpPr/>
          <p:nvPr/>
        </p:nvSpPr>
        <p:spPr>
          <a:xfrm>
            <a:off x="1552073" y="1484651"/>
            <a:ext cx="10282392" cy="4893647"/>
          </a:xfrm>
          <a:prstGeom prst="rect">
            <a:avLst/>
          </a:prstGeom>
        </p:spPr>
        <p:txBody>
          <a:bodyPr wrap="square">
            <a:spAutoFit/>
          </a:bodyPr>
          <a:lstStyle/>
          <a:p>
            <a:r>
              <a:rPr lang="en-US" sz="1200" dirty="0">
                <a:solidFill>
                  <a:srgbClr val="002060"/>
                </a:solidFill>
              </a:rPr>
              <a:t>GHYSELS, E.; VALKANOV, R. I.; SERRANO, A. R. Multi-period forecasts of volatility: Direct, iterated, and mixed-data approaches. In: </a:t>
            </a:r>
            <a:r>
              <a:rPr lang="en-US" sz="1200" i="1" dirty="0">
                <a:solidFill>
                  <a:srgbClr val="002060"/>
                </a:solidFill>
              </a:rPr>
              <a:t>EFA 2009 Bergen Meetings</a:t>
            </a:r>
          </a:p>
          <a:p>
            <a:r>
              <a:rPr lang="pt-BR" sz="1200" i="1" dirty="0" err="1">
                <a:solidFill>
                  <a:srgbClr val="002060"/>
                </a:solidFill>
              </a:rPr>
              <a:t>Paper</a:t>
            </a:r>
            <a:r>
              <a:rPr lang="pt-BR" sz="1200" dirty="0">
                <a:solidFill>
                  <a:srgbClr val="002060"/>
                </a:solidFill>
              </a:rPr>
              <a:t>. [</a:t>
            </a:r>
            <a:r>
              <a:rPr lang="pt-BR" sz="1200" dirty="0" err="1">
                <a:solidFill>
                  <a:srgbClr val="002060"/>
                </a:solidFill>
              </a:rPr>
              <a:t>S.l</a:t>
            </a:r>
            <a:r>
              <a:rPr lang="pt-BR" sz="1200" dirty="0">
                <a:solidFill>
                  <a:srgbClr val="002060"/>
                </a:solidFill>
              </a:rPr>
              <a:t>.: s.n.], 2009. </a:t>
            </a:r>
          </a:p>
          <a:p>
            <a:endParaRPr lang="pt-BR" sz="1200" dirty="0">
              <a:solidFill>
                <a:srgbClr val="002060"/>
              </a:solidFill>
            </a:endParaRPr>
          </a:p>
          <a:p>
            <a:r>
              <a:rPr lang="fr-FR" sz="1200" dirty="0">
                <a:solidFill>
                  <a:srgbClr val="002060"/>
                </a:solidFill>
              </a:rPr>
              <a:t>GODBOUT, C.; JACOB, J. </a:t>
            </a:r>
            <a:r>
              <a:rPr lang="fr-FR" sz="1200" i="1" dirty="0">
                <a:solidFill>
                  <a:srgbClr val="002060"/>
                </a:solidFill>
              </a:rPr>
              <a:t>Le pouvoir de prévision des indices PMI</a:t>
            </a:r>
            <a:r>
              <a:rPr lang="fr-FR" sz="1200" dirty="0">
                <a:solidFill>
                  <a:srgbClr val="002060"/>
                </a:solidFill>
              </a:rPr>
              <a:t>. [S.l.], 2010. </a:t>
            </a:r>
          </a:p>
          <a:p>
            <a:endParaRPr lang="fr-FR" sz="1200" dirty="0">
              <a:solidFill>
                <a:srgbClr val="002060"/>
              </a:solidFill>
            </a:endParaRPr>
          </a:p>
          <a:p>
            <a:r>
              <a:rPr lang="en-US" sz="1200" dirty="0">
                <a:solidFill>
                  <a:srgbClr val="002060"/>
                </a:solidFill>
              </a:rPr>
              <a:t>HARVEY, D.; LEYBOURNE, S.; NEWBOLD, P. Testing the equality of prediction mean squared errors. </a:t>
            </a:r>
            <a:r>
              <a:rPr lang="en-US" sz="1200" i="1" dirty="0">
                <a:solidFill>
                  <a:srgbClr val="002060"/>
                </a:solidFill>
              </a:rPr>
              <a:t>International Journal of forecasting</a:t>
            </a:r>
            <a:r>
              <a:rPr lang="en-US" sz="1200" dirty="0">
                <a:solidFill>
                  <a:srgbClr val="002060"/>
                </a:solidFill>
              </a:rPr>
              <a:t>, Elsevier, v. 13, n. 2, p.</a:t>
            </a:r>
          </a:p>
          <a:p>
            <a:r>
              <a:rPr lang="pt-BR" sz="1200" dirty="0">
                <a:solidFill>
                  <a:srgbClr val="002060"/>
                </a:solidFill>
              </a:rPr>
              <a:t>281–291, 1997. </a:t>
            </a:r>
          </a:p>
          <a:p>
            <a:endParaRPr lang="pt-BR" sz="1200" dirty="0">
              <a:solidFill>
                <a:srgbClr val="002060"/>
              </a:solidFill>
            </a:endParaRPr>
          </a:p>
          <a:p>
            <a:r>
              <a:rPr lang="pt-BR" sz="1200" dirty="0">
                <a:solidFill>
                  <a:srgbClr val="002060"/>
                </a:solidFill>
              </a:rPr>
              <a:t>KUZIN, V.; MARCELLINO, M.; SCHUMACHER, C. Midas vs. </a:t>
            </a:r>
            <a:r>
              <a:rPr lang="pt-BR" sz="1200" dirty="0" err="1">
                <a:solidFill>
                  <a:srgbClr val="002060"/>
                </a:solidFill>
              </a:rPr>
              <a:t>mixed-frequency</a:t>
            </a:r>
            <a:r>
              <a:rPr lang="pt-BR" sz="1200" dirty="0">
                <a:solidFill>
                  <a:srgbClr val="002060"/>
                </a:solidFill>
              </a:rPr>
              <a:t> var: </a:t>
            </a:r>
            <a:r>
              <a:rPr lang="en-US" sz="1200" dirty="0" err="1">
                <a:solidFill>
                  <a:srgbClr val="002060"/>
                </a:solidFill>
              </a:rPr>
              <a:t>Nowcasting</a:t>
            </a:r>
            <a:r>
              <a:rPr lang="en-US" sz="1200" dirty="0">
                <a:solidFill>
                  <a:srgbClr val="002060"/>
                </a:solidFill>
              </a:rPr>
              <a:t> </a:t>
            </a:r>
            <a:r>
              <a:rPr lang="en-US" sz="1200" dirty="0" err="1">
                <a:solidFill>
                  <a:srgbClr val="002060"/>
                </a:solidFill>
              </a:rPr>
              <a:t>gdp</a:t>
            </a:r>
            <a:r>
              <a:rPr lang="en-US" sz="1200" dirty="0">
                <a:solidFill>
                  <a:srgbClr val="002060"/>
                </a:solidFill>
              </a:rPr>
              <a:t> in the euro area. </a:t>
            </a:r>
            <a:r>
              <a:rPr lang="en-US" sz="1200" i="1" dirty="0">
                <a:solidFill>
                  <a:srgbClr val="002060"/>
                </a:solidFill>
              </a:rPr>
              <a:t>International Journal of Forecasting</a:t>
            </a:r>
            <a:r>
              <a:rPr lang="en-US" sz="1200" dirty="0">
                <a:solidFill>
                  <a:srgbClr val="002060"/>
                </a:solidFill>
              </a:rPr>
              <a:t>, Elsevier, v. 27,</a:t>
            </a:r>
          </a:p>
          <a:p>
            <a:r>
              <a:rPr lang="pt-BR" sz="1200" dirty="0">
                <a:solidFill>
                  <a:srgbClr val="002060"/>
                </a:solidFill>
              </a:rPr>
              <a:t>n. 2, p. 529–542, 2011. </a:t>
            </a:r>
          </a:p>
          <a:p>
            <a:endParaRPr lang="pt-BR" sz="1200" dirty="0">
              <a:solidFill>
                <a:srgbClr val="002060"/>
              </a:solidFill>
            </a:endParaRPr>
          </a:p>
          <a:p>
            <a:r>
              <a:rPr lang="en-US" sz="1200" dirty="0">
                <a:solidFill>
                  <a:srgbClr val="002060"/>
                </a:solidFill>
              </a:rPr>
              <a:t>LEBOEUF, M.; MOREL, L. </a:t>
            </a:r>
            <a:r>
              <a:rPr lang="en-US" sz="1200" i="1" dirty="0">
                <a:solidFill>
                  <a:srgbClr val="002060"/>
                </a:solidFill>
              </a:rPr>
              <a:t>Forecasting short-term real GDP growth in the euro area and Japan using unrestricted MIDAS regressions</a:t>
            </a:r>
            <a:r>
              <a:rPr lang="en-US" sz="1200" dirty="0">
                <a:solidFill>
                  <a:srgbClr val="002060"/>
                </a:solidFill>
              </a:rPr>
              <a:t>. [</a:t>
            </a:r>
            <a:r>
              <a:rPr lang="en-US" sz="1200" dirty="0" err="1">
                <a:solidFill>
                  <a:srgbClr val="002060"/>
                </a:solidFill>
              </a:rPr>
              <a:t>S.l.</a:t>
            </a:r>
            <a:r>
              <a:rPr lang="en-US" sz="1200" dirty="0">
                <a:solidFill>
                  <a:srgbClr val="002060"/>
                </a:solidFill>
              </a:rPr>
              <a:t>], 2014. </a:t>
            </a:r>
          </a:p>
          <a:p>
            <a:endParaRPr lang="en-US" sz="1200" dirty="0">
              <a:solidFill>
                <a:srgbClr val="002060"/>
              </a:solidFill>
            </a:endParaRPr>
          </a:p>
          <a:p>
            <a:r>
              <a:rPr lang="pt-BR" sz="1200" dirty="0">
                <a:solidFill>
                  <a:srgbClr val="002060"/>
                </a:solidFill>
              </a:rPr>
              <a:t>LI, X. et al. A midas </a:t>
            </a:r>
            <a:r>
              <a:rPr lang="pt-BR" sz="1200" dirty="0" err="1">
                <a:solidFill>
                  <a:srgbClr val="002060"/>
                </a:solidFill>
              </a:rPr>
              <a:t>modelling</a:t>
            </a:r>
            <a:r>
              <a:rPr lang="pt-BR" sz="1200" dirty="0">
                <a:solidFill>
                  <a:srgbClr val="002060"/>
                </a:solidFill>
              </a:rPr>
              <a:t> framework for </a:t>
            </a:r>
            <a:r>
              <a:rPr lang="pt-BR" sz="1200" dirty="0" err="1">
                <a:solidFill>
                  <a:srgbClr val="002060"/>
                </a:solidFill>
              </a:rPr>
              <a:t>chinese</a:t>
            </a:r>
            <a:r>
              <a:rPr lang="pt-BR" sz="1200" dirty="0">
                <a:solidFill>
                  <a:srgbClr val="002060"/>
                </a:solidFill>
              </a:rPr>
              <a:t> </a:t>
            </a:r>
            <a:r>
              <a:rPr lang="pt-BR" sz="1200" dirty="0" err="1">
                <a:solidFill>
                  <a:srgbClr val="002060"/>
                </a:solidFill>
              </a:rPr>
              <a:t>inflation</a:t>
            </a:r>
            <a:r>
              <a:rPr lang="pt-BR" sz="1200" dirty="0">
                <a:solidFill>
                  <a:srgbClr val="002060"/>
                </a:solidFill>
              </a:rPr>
              <a:t> index </a:t>
            </a:r>
            <a:r>
              <a:rPr lang="pt-BR" sz="1200" dirty="0" err="1">
                <a:solidFill>
                  <a:srgbClr val="002060"/>
                </a:solidFill>
              </a:rPr>
              <a:t>forecast</a:t>
            </a:r>
            <a:r>
              <a:rPr lang="pt-BR" sz="1200" dirty="0">
                <a:solidFill>
                  <a:srgbClr val="002060"/>
                </a:solidFill>
              </a:rPr>
              <a:t> </a:t>
            </a:r>
            <a:r>
              <a:rPr lang="en-US" sz="1200" dirty="0">
                <a:solidFill>
                  <a:srgbClr val="002060"/>
                </a:solidFill>
              </a:rPr>
              <a:t>incorporating google search data. </a:t>
            </a:r>
            <a:r>
              <a:rPr lang="en-US" sz="1200" i="1" dirty="0">
                <a:solidFill>
                  <a:srgbClr val="002060"/>
                </a:solidFill>
              </a:rPr>
              <a:t>Electronic Commerce Research and Applications</a:t>
            </a:r>
            <a:r>
              <a:rPr lang="en-US" sz="1200" dirty="0">
                <a:solidFill>
                  <a:srgbClr val="002060"/>
                </a:solidFill>
              </a:rPr>
              <a:t>,</a:t>
            </a:r>
          </a:p>
          <a:p>
            <a:r>
              <a:rPr lang="da-DK" sz="1200" dirty="0">
                <a:solidFill>
                  <a:srgbClr val="002060"/>
                </a:solidFill>
              </a:rPr>
              <a:t>Elsevier, v. 14, n. 2, p. 112–125, 2015. </a:t>
            </a:r>
          </a:p>
          <a:p>
            <a:endParaRPr lang="da-DK" sz="1200" dirty="0">
              <a:solidFill>
                <a:srgbClr val="002060"/>
              </a:solidFill>
            </a:endParaRPr>
          </a:p>
          <a:p>
            <a:r>
              <a:rPr lang="en-US" sz="1200" dirty="0">
                <a:solidFill>
                  <a:srgbClr val="002060"/>
                </a:solidFill>
              </a:rPr>
              <a:t>MARCELLINO, M. Some consequences of temporal aggregation in empirical analysis. </a:t>
            </a:r>
            <a:r>
              <a:rPr lang="en-US" sz="1200" i="1" dirty="0">
                <a:solidFill>
                  <a:srgbClr val="002060"/>
                </a:solidFill>
              </a:rPr>
              <a:t>Journal of Business &amp; Economic Statistics</a:t>
            </a:r>
            <a:r>
              <a:rPr lang="en-US" sz="1200" dirty="0">
                <a:solidFill>
                  <a:srgbClr val="002060"/>
                </a:solidFill>
              </a:rPr>
              <a:t>, Taylor &amp; Francis Group, v. 17, n. 1, p.</a:t>
            </a:r>
          </a:p>
          <a:p>
            <a:r>
              <a:rPr lang="pt-BR" sz="1200" dirty="0">
                <a:solidFill>
                  <a:srgbClr val="002060"/>
                </a:solidFill>
              </a:rPr>
              <a:t>129–136, 1999. </a:t>
            </a:r>
          </a:p>
          <a:p>
            <a:endParaRPr lang="pt-BR" sz="1200" dirty="0">
              <a:solidFill>
                <a:srgbClr val="002060"/>
              </a:solidFill>
            </a:endParaRPr>
          </a:p>
          <a:p>
            <a:r>
              <a:rPr lang="en-US" sz="1200" dirty="0">
                <a:solidFill>
                  <a:srgbClr val="002060"/>
                </a:solidFill>
              </a:rPr>
              <a:t>MARCELLINO, M.; SCHUMACHER, C. Factor </a:t>
            </a:r>
            <a:r>
              <a:rPr lang="en-US" sz="1200" dirty="0" err="1">
                <a:solidFill>
                  <a:srgbClr val="002060"/>
                </a:solidFill>
              </a:rPr>
              <a:t>midas</a:t>
            </a:r>
            <a:r>
              <a:rPr lang="en-US" sz="1200" dirty="0">
                <a:solidFill>
                  <a:srgbClr val="002060"/>
                </a:solidFill>
              </a:rPr>
              <a:t> for </a:t>
            </a:r>
            <a:r>
              <a:rPr lang="en-US" sz="1200" dirty="0" err="1">
                <a:solidFill>
                  <a:srgbClr val="002060"/>
                </a:solidFill>
              </a:rPr>
              <a:t>nowcasting</a:t>
            </a:r>
            <a:r>
              <a:rPr lang="en-US" sz="1200" dirty="0">
                <a:solidFill>
                  <a:srgbClr val="002060"/>
                </a:solidFill>
              </a:rPr>
              <a:t> and forecasting with ragged-edge data: A model comparison for </a:t>
            </a:r>
            <a:r>
              <a:rPr lang="en-US" sz="1200" dirty="0" err="1">
                <a:solidFill>
                  <a:srgbClr val="002060"/>
                </a:solidFill>
              </a:rPr>
              <a:t>german</a:t>
            </a:r>
            <a:r>
              <a:rPr lang="en-US" sz="1200" dirty="0">
                <a:solidFill>
                  <a:srgbClr val="002060"/>
                </a:solidFill>
              </a:rPr>
              <a:t> </a:t>
            </a:r>
            <a:r>
              <a:rPr lang="en-US" sz="1200" dirty="0" err="1">
                <a:solidFill>
                  <a:srgbClr val="002060"/>
                </a:solidFill>
              </a:rPr>
              <a:t>gdp</a:t>
            </a:r>
            <a:r>
              <a:rPr lang="en-US" sz="1200" dirty="0">
                <a:solidFill>
                  <a:srgbClr val="002060"/>
                </a:solidFill>
              </a:rPr>
              <a:t>. </a:t>
            </a:r>
            <a:r>
              <a:rPr lang="en-US" sz="1200" i="1" dirty="0">
                <a:solidFill>
                  <a:srgbClr val="002060"/>
                </a:solidFill>
              </a:rPr>
              <a:t>Oxford Bulletin of</a:t>
            </a:r>
          </a:p>
          <a:p>
            <a:r>
              <a:rPr lang="en-US" sz="1200" i="1" dirty="0">
                <a:solidFill>
                  <a:srgbClr val="002060"/>
                </a:solidFill>
              </a:rPr>
              <a:t>Economics and Statistics</a:t>
            </a:r>
            <a:r>
              <a:rPr lang="en-US" sz="1200" dirty="0">
                <a:solidFill>
                  <a:srgbClr val="002060"/>
                </a:solidFill>
              </a:rPr>
              <a:t>, Wiley Online Library, v. 72, n. 4, p. 518–550, 2010. </a:t>
            </a:r>
          </a:p>
          <a:p>
            <a:endParaRPr lang="en-US" sz="1200" dirty="0">
              <a:solidFill>
                <a:srgbClr val="002060"/>
              </a:solidFill>
            </a:endParaRPr>
          </a:p>
          <a:p>
            <a:r>
              <a:rPr lang="en-US" sz="1200" dirty="0">
                <a:solidFill>
                  <a:srgbClr val="002060"/>
                </a:solidFill>
              </a:rPr>
              <a:t>MONTEFORTE, L.; MORETTI, G. Real-time forecasts of inflation: The role of financial variables. </a:t>
            </a:r>
            <a:r>
              <a:rPr lang="en-US" sz="1200" i="1" dirty="0">
                <a:solidFill>
                  <a:srgbClr val="002060"/>
                </a:solidFill>
              </a:rPr>
              <a:t>Journal of Forecasting</a:t>
            </a:r>
            <a:r>
              <a:rPr lang="en-US" sz="1200" dirty="0">
                <a:solidFill>
                  <a:srgbClr val="002060"/>
                </a:solidFill>
              </a:rPr>
              <a:t>, Wiley Online Library, v. 32, n. 1, p. 51–61, 2013. </a:t>
            </a:r>
          </a:p>
          <a:p>
            <a:endParaRPr lang="pt-BR" sz="1200" dirty="0">
              <a:solidFill>
                <a:srgbClr val="002060"/>
              </a:solidFill>
            </a:endParaRPr>
          </a:p>
        </p:txBody>
      </p:sp>
    </p:spTree>
    <p:extLst>
      <p:ext uri="{BB962C8B-B14F-4D97-AF65-F5344CB8AC3E}">
        <p14:creationId xmlns:p14="http://schemas.microsoft.com/office/powerpoint/2010/main" val="830762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12192000" cy="26469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p:cNvSpPr/>
          <p:nvPr/>
        </p:nvSpPr>
        <p:spPr>
          <a:xfrm>
            <a:off x="1552072" y="927233"/>
            <a:ext cx="10639928"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flipV="1">
            <a:off x="4547937" y="1089250"/>
            <a:ext cx="7644063"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flipV="1">
            <a:off x="0" y="6493840"/>
            <a:ext cx="12192000" cy="23181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p:cNvSpPr/>
          <p:nvPr/>
        </p:nvSpPr>
        <p:spPr>
          <a:xfrm>
            <a:off x="0" y="6815989"/>
            <a:ext cx="12192000"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Google Shape;311;p12"/>
          <p:cNvSpPr txBox="1">
            <a:spLocks/>
          </p:cNvSpPr>
          <p:nvPr/>
        </p:nvSpPr>
        <p:spPr>
          <a:xfrm>
            <a:off x="3135634" y="369815"/>
            <a:ext cx="8698831" cy="452298"/>
          </a:xfrm>
          <a:prstGeom prst="rect">
            <a:avLst/>
          </a:prstGeom>
        </p:spPr>
        <p:txBody>
          <a:bodyPr spcFirstLastPara="1" vert="horz" wrap="square" lIns="0" tIns="0" rIns="0" bIns="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pt-BR" sz="2800" dirty="0" err="1">
                <a:solidFill>
                  <a:srgbClr val="002060"/>
                </a:solidFill>
                <a:latin typeface="Stencil" panose="040409050D0802020404" pitchFamily="82" charset="0"/>
              </a:rPr>
              <a:t>References</a:t>
            </a:r>
            <a:r>
              <a:rPr lang="pt-BR" sz="2800" dirty="0">
                <a:solidFill>
                  <a:srgbClr val="002060"/>
                </a:solidFill>
                <a:latin typeface="Stencil" panose="040409050D0802020404" pitchFamily="82" charset="0"/>
              </a:rPr>
              <a:t>:</a:t>
            </a:r>
          </a:p>
        </p:txBody>
      </p:sp>
      <p:sp>
        <p:nvSpPr>
          <p:cNvPr id="5" name="Retângulo 4"/>
          <p:cNvSpPr/>
          <p:nvPr/>
        </p:nvSpPr>
        <p:spPr>
          <a:xfrm>
            <a:off x="1552073" y="1484651"/>
            <a:ext cx="10282392" cy="2123658"/>
          </a:xfrm>
          <a:prstGeom prst="rect">
            <a:avLst/>
          </a:prstGeom>
        </p:spPr>
        <p:txBody>
          <a:bodyPr wrap="square">
            <a:spAutoFit/>
          </a:bodyPr>
          <a:lstStyle/>
          <a:p>
            <a:r>
              <a:rPr lang="en-US" sz="1200" dirty="0">
                <a:solidFill>
                  <a:srgbClr val="002060"/>
                </a:solidFill>
              </a:rPr>
              <a:t>PAREDES, J.; PEDREGAL, D. J.; PÉREZ, J. J. Fiscal policy analysis in the euro area: Expanding the toolkit. </a:t>
            </a:r>
            <a:r>
              <a:rPr lang="en-US" sz="1200" i="1" dirty="0">
                <a:solidFill>
                  <a:srgbClr val="002060"/>
                </a:solidFill>
              </a:rPr>
              <a:t>Journal of Policy Modeling</a:t>
            </a:r>
            <a:r>
              <a:rPr lang="en-US" sz="1200" dirty="0">
                <a:solidFill>
                  <a:srgbClr val="002060"/>
                </a:solidFill>
              </a:rPr>
              <a:t>, Elsevier, v. 36, n. 5, p. 800–823,</a:t>
            </a:r>
          </a:p>
          <a:p>
            <a:r>
              <a:rPr lang="pt-BR" sz="1200" dirty="0">
                <a:solidFill>
                  <a:srgbClr val="002060"/>
                </a:solidFill>
              </a:rPr>
              <a:t>2014. </a:t>
            </a:r>
          </a:p>
          <a:p>
            <a:endParaRPr lang="pt-BR" sz="1200" dirty="0">
              <a:solidFill>
                <a:srgbClr val="002060"/>
              </a:solidFill>
            </a:endParaRPr>
          </a:p>
          <a:p>
            <a:r>
              <a:rPr lang="en-US" sz="1200" dirty="0">
                <a:solidFill>
                  <a:srgbClr val="002060"/>
                </a:solidFill>
              </a:rPr>
              <a:t>SCHUMACHER, C.; BREITUNG, J. Real-time forecasting of </a:t>
            </a:r>
            <a:r>
              <a:rPr lang="en-US" sz="1200" dirty="0" err="1">
                <a:solidFill>
                  <a:srgbClr val="002060"/>
                </a:solidFill>
              </a:rPr>
              <a:t>german</a:t>
            </a:r>
            <a:r>
              <a:rPr lang="en-US" sz="1200" dirty="0">
                <a:solidFill>
                  <a:srgbClr val="002060"/>
                </a:solidFill>
              </a:rPr>
              <a:t> </a:t>
            </a:r>
            <a:r>
              <a:rPr lang="en-US" sz="1200" dirty="0" err="1">
                <a:solidFill>
                  <a:srgbClr val="002060"/>
                </a:solidFill>
              </a:rPr>
              <a:t>gdp</a:t>
            </a:r>
            <a:r>
              <a:rPr lang="en-US" sz="1200" dirty="0">
                <a:solidFill>
                  <a:srgbClr val="002060"/>
                </a:solidFill>
              </a:rPr>
              <a:t> based on a large factor model with monthly and quarterly data. </a:t>
            </a:r>
            <a:r>
              <a:rPr lang="en-US" sz="1200" i="1" dirty="0">
                <a:solidFill>
                  <a:srgbClr val="002060"/>
                </a:solidFill>
              </a:rPr>
              <a:t>International Journal of Forecasting</a:t>
            </a:r>
            <a:r>
              <a:rPr lang="en-US" sz="1200" dirty="0">
                <a:solidFill>
                  <a:srgbClr val="002060"/>
                </a:solidFill>
              </a:rPr>
              <a:t>, </a:t>
            </a:r>
            <a:r>
              <a:rPr lang="da-DK" sz="1200" dirty="0">
                <a:solidFill>
                  <a:srgbClr val="002060"/>
                </a:solidFill>
              </a:rPr>
              <a:t>Elsevier, v. 24, n. 3, p. 386–398, 2008. </a:t>
            </a:r>
          </a:p>
          <a:p>
            <a:endParaRPr lang="da-DK" sz="1200" dirty="0">
              <a:solidFill>
                <a:srgbClr val="002060"/>
              </a:solidFill>
            </a:endParaRPr>
          </a:p>
          <a:p>
            <a:r>
              <a:rPr lang="en-US" sz="1200" dirty="0">
                <a:solidFill>
                  <a:srgbClr val="002060"/>
                </a:solidFill>
              </a:rPr>
              <a:t>STOCK, J. H.; WATSON, M. W. Forecasting output and inflation: The role of asset  prices. </a:t>
            </a:r>
            <a:r>
              <a:rPr lang="en-US" sz="1200" i="1" dirty="0">
                <a:solidFill>
                  <a:srgbClr val="002060"/>
                </a:solidFill>
              </a:rPr>
              <a:t>Journal of Economic Literature</a:t>
            </a:r>
            <a:r>
              <a:rPr lang="en-US" sz="1200" dirty="0">
                <a:solidFill>
                  <a:srgbClr val="002060"/>
                </a:solidFill>
              </a:rPr>
              <a:t>, v. 41, n. 3, p. 788–829, 2003. </a:t>
            </a:r>
          </a:p>
          <a:p>
            <a:endParaRPr lang="en-US" sz="1200" dirty="0">
              <a:solidFill>
                <a:srgbClr val="002060"/>
              </a:solidFill>
            </a:endParaRPr>
          </a:p>
          <a:p>
            <a:r>
              <a:rPr lang="pt-BR" sz="1200" dirty="0">
                <a:solidFill>
                  <a:srgbClr val="002060"/>
                </a:solidFill>
              </a:rPr>
              <a:t>ZUANAZZI, P.; ZIEGELMANN, F. Previsões para o crescimento do </a:t>
            </a:r>
            <a:r>
              <a:rPr lang="pt-BR" sz="1200" dirty="0" err="1">
                <a:solidFill>
                  <a:srgbClr val="002060"/>
                </a:solidFill>
              </a:rPr>
              <a:t>pib</a:t>
            </a:r>
            <a:r>
              <a:rPr lang="pt-BR" sz="1200" dirty="0">
                <a:solidFill>
                  <a:srgbClr val="002060"/>
                </a:solidFill>
              </a:rPr>
              <a:t> trimestral brasileiro com séries financeiras e </a:t>
            </a:r>
            <a:r>
              <a:rPr lang="pt-BR" sz="1200" dirty="0" err="1">
                <a:solidFill>
                  <a:srgbClr val="002060"/>
                </a:solidFill>
              </a:rPr>
              <a:t>economicas</a:t>
            </a:r>
            <a:r>
              <a:rPr lang="pt-BR" sz="1200" dirty="0">
                <a:solidFill>
                  <a:srgbClr val="002060"/>
                </a:solidFill>
              </a:rPr>
              <a:t> mensais: Uma aplicação de midas.</a:t>
            </a:r>
          </a:p>
          <a:p>
            <a:r>
              <a:rPr lang="pt-BR" sz="1200" i="1" dirty="0">
                <a:solidFill>
                  <a:srgbClr val="002060"/>
                </a:solidFill>
              </a:rPr>
              <a:t>Economia Aplicada</a:t>
            </a:r>
            <a:r>
              <a:rPr lang="pt-BR" sz="1200" dirty="0">
                <a:solidFill>
                  <a:srgbClr val="002060"/>
                </a:solidFill>
              </a:rPr>
              <a:t>, </a:t>
            </a:r>
            <a:r>
              <a:rPr lang="pt-BR" sz="1200" dirty="0" err="1">
                <a:solidFill>
                  <a:srgbClr val="002060"/>
                </a:solidFill>
              </a:rPr>
              <a:t>Scielo</a:t>
            </a:r>
            <a:r>
              <a:rPr lang="pt-BR" sz="1200" dirty="0">
                <a:solidFill>
                  <a:srgbClr val="002060"/>
                </a:solidFill>
              </a:rPr>
              <a:t>, v. 18, n. 2, p. 295–318, 2014. </a:t>
            </a:r>
            <a:endParaRPr lang="fr-FR" sz="1200" dirty="0">
              <a:solidFill>
                <a:srgbClr val="002060"/>
              </a:solidFill>
            </a:endParaRPr>
          </a:p>
          <a:p>
            <a:endParaRPr lang="pt-BR" sz="1200" dirty="0">
              <a:solidFill>
                <a:srgbClr val="002060"/>
              </a:solidFill>
            </a:endParaRPr>
          </a:p>
        </p:txBody>
      </p:sp>
    </p:spTree>
    <p:extLst>
      <p:ext uri="{BB962C8B-B14F-4D97-AF65-F5344CB8AC3E}">
        <p14:creationId xmlns:p14="http://schemas.microsoft.com/office/powerpoint/2010/main" val="3628362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12192000" cy="26469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p:cNvSpPr/>
          <p:nvPr/>
        </p:nvSpPr>
        <p:spPr>
          <a:xfrm>
            <a:off x="1552072" y="927233"/>
            <a:ext cx="10639928"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flipV="1">
            <a:off x="4547937" y="1089250"/>
            <a:ext cx="7644063"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Google Shape;311;p12"/>
          <p:cNvSpPr txBox="1">
            <a:spLocks noGrp="1"/>
          </p:cNvSpPr>
          <p:nvPr>
            <p:ph type="ctrTitle"/>
          </p:nvPr>
        </p:nvSpPr>
        <p:spPr>
          <a:xfrm>
            <a:off x="3135634" y="369815"/>
            <a:ext cx="8698831" cy="452298"/>
          </a:xfrm>
          <a:prstGeom prst="rect">
            <a:avLst/>
          </a:prstGeom>
        </p:spPr>
        <p:txBody>
          <a:bodyPr spcFirstLastPara="1" wrap="square" lIns="0" tIns="0" rIns="0" bIns="0" anchor="ctr" anchorCtr="0">
            <a:noAutofit/>
          </a:bodyPr>
          <a:lstStyle/>
          <a:p>
            <a:pPr lvl="0" algn="r"/>
            <a:r>
              <a:rPr lang="pt-BR" sz="2800" dirty="0">
                <a:solidFill>
                  <a:srgbClr val="002060"/>
                </a:solidFill>
                <a:latin typeface="Stencil" panose="040409050D0802020404" pitchFamily="82" charset="0"/>
              </a:rPr>
              <a:t>LITERATURE REVIEW</a:t>
            </a:r>
            <a:endParaRPr sz="2800" dirty="0">
              <a:solidFill>
                <a:srgbClr val="002060"/>
              </a:solidFill>
              <a:latin typeface="Stencil" panose="040409050D0802020404" pitchFamily="82" charset="0"/>
            </a:endParaRPr>
          </a:p>
        </p:txBody>
      </p:sp>
      <p:sp>
        <p:nvSpPr>
          <p:cNvPr id="8" name="Retângulo 7"/>
          <p:cNvSpPr/>
          <p:nvPr/>
        </p:nvSpPr>
        <p:spPr>
          <a:xfrm flipV="1">
            <a:off x="0" y="6493840"/>
            <a:ext cx="12192000" cy="23181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p:cNvSpPr/>
          <p:nvPr/>
        </p:nvSpPr>
        <p:spPr>
          <a:xfrm>
            <a:off x="0" y="6815989"/>
            <a:ext cx="12192000"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3" name="Grupo 2"/>
          <p:cNvGrpSpPr/>
          <p:nvPr/>
        </p:nvGrpSpPr>
        <p:grpSpPr>
          <a:xfrm>
            <a:off x="965136" y="2110187"/>
            <a:ext cx="4371496" cy="4173289"/>
            <a:chOff x="965135" y="1595773"/>
            <a:chExt cx="4445271" cy="4687704"/>
          </a:xfrm>
        </p:grpSpPr>
        <p:sp>
          <p:nvSpPr>
            <p:cNvPr id="13" name="Retângulo 12"/>
            <p:cNvSpPr/>
            <p:nvPr/>
          </p:nvSpPr>
          <p:spPr>
            <a:xfrm rot="16200000" flipV="1">
              <a:off x="-1340115" y="3915472"/>
              <a:ext cx="4656222"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p:cNvSpPr/>
            <p:nvPr/>
          </p:nvSpPr>
          <p:spPr>
            <a:xfrm rot="16200000" flipV="1">
              <a:off x="3059435" y="3915471"/>
              <a:ext cx="4656222"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p:cNvSpPr/>
            <p:nvPr/>
          </p:nvSpPr>
          <p:spPr>
            <a:xfrm rot="10800000" flipV="1">
              <a:off x="965136" y="1610219"/>
              <a:ext cx="586936"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Retângulo 17"/>
            <p:cNvSpPr/>
            <p:nvPr/>
          </p:nvSpPr>
          <p:spPr>
            <a:xfrm rot="10800000" flipV="1">
              <a:off x="965135" y="6234362"/>
              <a:ext cx="586936"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Retângulo 18"/>
            <p:cNvSpPr/>
            <p:nvPr/>
          </p:nvSpPr>
          <p:spPr>
            <a:xfrm rot="10800000" flipV="1">
              <a:off x="4823470" y="1595773"/>
              <a:ext cx="586936"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Retângulo 19"/>
            <p:cNvSpPr/>
            <p:nvPr/>
          </p:nvSpPr>
          <p:spPr>
            <a:xfrm rot="10800000" flipV="1">
              <a:off x="4777749" y="6237758"/>
              <a:ext cx="586936"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5" name="Grupo 4"/>
          <p:cNvGrpSpPr/>
          <p:nvPr/>
        </p:nvGrpSpPr>
        <p:grpSpPr>
          <a:xfrm>
            <a:off x="5631409" y="2096916"/>
            <a:ext cx="6203055" cy="4183537"/>
            <a:chOff x="6868628" y="1546659"/>
            <a:chExt cx="4445273" cy="4687704"/>
          </a:xfrm>
        </p:grpSpPr>
        <p:sp>
          <p:nvSpPr>
            <p:cNvPr id="21" name="Retângulo 20"/>
            <p:cNvSpPr/>
            <p:nvPr/>
          </p:nvSpPr>
          <p:spPr>
            <a:xfrm rot="16200000" flipV="1">
              <a:off x="4563377" y="3879997"/>
              <a:ext cx="4656222"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Retângulo 22"/>
            <p:cNvSpPr/>
            <p:nvPr/>
          </p:nvSpPr>
          <p:spPr>
            <a:xfrm rot="16200000" flipV="1">
              <a:off x="8962930" y="3866357"/>
              <a:ext cx="4656222"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p:cNvSpPr/>
            <p:nvPr/>
          </p:nvSpPr>
          <p:spPr>
            <a:xfrm rot="10800000" flipV="1">
              <a:off x="6868631" y="1561105"/>
              <a:ext cx="586936"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rot="10800000" flipV="1">
              <a:off x="6868630" y="6185248"/>
              <a:ext cx="586936"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Retângulo 25"/>
            <p:cNvSpPr/>
            <p:nvPr/>
          </p:nvSpPr>
          <p:spPr>
            <a:xfrm rot="10800000" flipV="1">
              <a:off x="10726965" y="1546659"/>
              <a:ext cx="586936"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Retângulo 26"/>
            <p:cNvSpPr/>
            <p:nvPr/>
          </p:nvSpPr>
          <p:spPr>
            <a:xfrm rot="10800000" flipV="1">
              <a:off x="10681244" y="6188644"/>
              <a:ext cx="586936"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6" name="Retângulo 5"/>
          <p:cNvSpPr/>
          <p:nvPr/>
        </p:nvSpPr>
        <p:spPr>
          <a:xfrm>
            <a:off x="839525" y="1252800"/>
            <a:ext cx="10645337" cy="523220"/>
          </a:xfrm>
          <a:prstGeom prst="rect">
            <a:avLst/>
          </a:prstGeom>
        </p:spPr>
        <p:txBody>
          <a:bodyPr wrap="square">
            <a:spAutoFit/>
          </a:bodyPr>
          <a:lstStyle/>
          <a:p>
            <a:pPr>
              <a:buClr>
                <a:schemeClr val="dk1"/>
              </a:buClr>
              <a:buSzPts val="1800"/>
            </a:pPr>
            <a:r>
              <a:rPr lang="en-US" sz="1400" dirty="0">
                <a:solidFill>
                  <a:srgbClr val="002060"/>
                </a:solidFill>
                <a:latin typeface="Stencil" panose="040409050D0802020404" pitchFamily="82" charset="0"/>
              </a:rPr>
              <a:t>Introduced by </a:t>
            </a:r>
            <a:r>
              <a:rPr lang="en-US" sz="1400" dirty="0" err="1">
                <a:solidFill>
                  <a:srgbClr val="002060"/>
                </a:solidFill>
                <a:latin typeface="Stencil" panose="040409050D0802020404" pitchFamily="82" charset="0"/>
              </a:rPr>
              <a:t>Ghysels</a:t>
            </a:r>
            <a:r>
              <a:rPr lang="en-US" sz="1400" dirty="0">
                <a:solidFill>
                  <a:srgbClr val="002060"/>
                </a:solidFill>
                <a:latin typeface="Stencil" panose="040409050D0802020404" pitchFamily="82" charset="0"/>
              </a:rPr>
              <a:t>, Santa-Clara and </a:t>
            </a:r>
            <a:r>
              <a:rPr lang="en-US" sz="1400" dirty="0" err="1">
                <a:solidFill>
                  <a:srgbClr val="002060"/>
                </a:solidFill>
                <a:latin typeface="Stencil" panose="040409050D0802020404" pitchFamily="82" charset="0"/>
              </a:rPr>
              <a:t>Valkanov</a:t>
            </a:r>
            <a:r>
              <a:rPr lang="en-US" sz="1400" dirty="0">
                <a:solidFill>
                  <a:srgbClr val="002060"/>
                </a:solidFill>
                <a:latin typeface="Stencil" panose="040409050D0802020404" pitchFamily="82" charset="0"/>
              </a:rPr>
              <a:t> (2002), (2003), (2005) and further developments in </a:t>
            </a:r>
            <a:r>
              <a:rPr lang="en-US" sz="1400" dirty="0" err="1">
                <a:solidFill>
                  <a:srgbClr val="002060"/>
                </a:solidFill>
                <a:latin typeface="Stencil" panose="040409050D0802020404" pitchFamily="82" charset="0"/>
              </a:rPr>
              <a:t>Ghysels</a:t>
            </a:r>
            <a:r>
              <a:rPr lang="en-US" sz="1400" dirty="0">
                <a:solidFill>
                  <a:srgbClr val="002060"/>
                </a:solidFill>
                <a:latin typeface="Stencil" panose="040409050D0802020404" pitchFamily="82" charset="0"/>
              </a:rPr>
              <a:t>, </a:t>
            </a:r>
            <a:r>
              <a:rPr lang="en-US" sz="1400" dirty="0" err="1">
                <a:solidFill>
                  <a:srgbClr val="002060"/>
                </a:solidFill>
                <a:latin typeface="Stencil" panose="040409050D0802020404" pitchFamily="82" charset="0"/>
              </a:rPr>
              <a:t>Sinko</a:t>
            </a:r>
            <a:r>
              <a:rPr lang="en-US" sz="1400" dirty="0">
                <a:solidFill>
                  <a:srgbClr val="002060"/>
                </a:solidFill>
                <a:latin typeface="Stencil" panose="040409050D0802020404" pitchFamily="82" charset="0"/>
              </a:rPr>
              <a:t> and </a:t>
            </a:r>
            <a:r>
              <a:rPr lang="en-US" sz="1400" dirty="0" err="1">
                <a:solidFill>
                  <a:srgbClr val="002060"/>
                </a:solidFill>
                <a:latin typeface="Stencil" panose="040409050D0802020404" pitchFamily="82" charset="0"/>
              </a:rPr>
              <a:t>Valkanov</a:t>
            </a:r>
            <a:r>
              <a:rPr lang="en-US" sz="1400" dirty="0">
                <a:solidFill>
                  <a:srgbClr val="002060"/>
                </a:solidFill>
                <a:latin typeface="Stencil" panose="040409050D0802020404" pitchFamily="82" charset="0"/>
              </a:rPr>
              <a:t> (2007):</a:t>
            </a:r>
          </a:p>
        </p:txBody>
      </p:sp>
      <p:sp>
        <p:nvSpPr>
          <p:cNvPr id="7" name="Retângulo 6"/>
          <p:cNvSpPr/>
          <p:nvPr/>
        </p:nvSpPr>
        <p:spPr>
          <a:xfrm>
            <a:off x="1108631" y="2308092"/>
            <a:ext cx="3843302" cy="2862322"/>
          </a:xfrm>
          <a:prstGeom prst="rect">
            <a:avLst/>
          </a:prstGeom>
        </p:spPr>
        <p:txBody>
          <a:bodyPr wrap="square">
            <a:spAutoFit/>
          </a:bodyPr>
          <a:lstStyle/>
          <a:p>
            <a:pPr algn="ctr">
              <a:buClr>
                <a:schemeClr val="dk1"/>
              </a:buClr>
              <a:buSzPts val="1800"/>
            </a:pPr>
            <a:r>
              <a:rPr lang="en-US" sz="3200" b="1" dirty="0">
                <a:solidFill>
                  <a:srgbClr val="002060"/>
                </a:solidFill>
                <a:latin typeface="Stencil" panose="040409050D0802020404" pitchFamily="82" charset="0"/>
                <a:ea typeface="Poppins"/>
                <a:cs typeface="Poppins" panose="020B0604020202020204" charset="0"/>
                <a:sym typeface="Poppins"/>
              </a:rPr>
              <a:t>01</a:t>
            </a:r>
            <a:endParaRPr lang="en-US" sz="3200" b="1" dirty="0"/>
          </a:p>
          <a:p>
            <a:pPr algn="ctr">
              <a:buClr>
                <a:schemeClr val="dk1"/>
              </a:buClr>
              <a:buSzPts val="1800"/>
            </a:pPr>
            <a:r>
              <a:rPr lang="en-US" sz="2000" b="1" dirty="0">
                <a:solidFill>
                  <a:srgbClr val="002060"/>
                </a:solidFill>
                <a:latin typeface="Stencil" panose="040409050D0802020404" pitchFamily="82" charset="0"/>
              </a:rPr>
              <a:t>Goal</a:t>
            </a:r>
          </a:p>
          <a:p>
            <a:pPr algn="ctr">
              <a:buClr>
                <a:schemeClr val="dk1"/>
              </a:buClr>
              <a:buSzPts val="1800"/>
            </a:pPr>
            <a:r>
              <a:rPr lang="en-US" dirty="0">
                <a:solidFill>
                  <a:srgbClr val="002060"/>
                </a:solidFill>
              </a:rPr>
              <a:t>Safeguard information without parameters proliferation.</a:t>
            </a:r>
          </a:p>
          <a:p>
            <a:pPr algn="ctr">
              <a:buClr>
                <a:schemeClr val="dk1"/>
              </a:buClr>
              <a:buSzPts val="1800"/>
            </a:pPr>
            <a:endParaRPr lang="en-US" dirty="0">
              <a:solidFill>
                <a:srgbClr val="002060"/>
              </a:solidFill>
            </a:endParaRPr>
          </a:p>
          <a:p>
            <a:pPr algn="ctr">
              <a:buClr>
                <a:schemeClr val="dk1"/>
              </a:buClr>
              <a:buSzPts val="1800"/>
            </a:pPr>
            <a:r>
              <a:rPr lang="en-US" sz="3200" b="1" dirty="0">
                <a:solidFill>
                  <a:srgbClr val="002060"/>
                </a:solidFill>
                <a:latin typeface="Stencil" panose="040409050D0802020404" pitchFamily="82" charset="0"/>
                <a:ea typeface="Poppins"/>
                <a:cs typeface="Poppins" panose="020B0604020202020204" charset="0"/>
                <a:sym typeface="Poppins"/>
              </a:rPr>
              <a:t>02</a:t>
            </a:r>
            <a:endParaRPr lang="en-US" sz="3200" dirty="0">
              <a:solidFill>
                <a:srgbClr val="002060"/>
              </a:solidFill>
            </a:endParaRPr>
          </a:p>
          <a:p>
            <a:pPr algn="ctr">
              <a:buClr>
                <a:schemeClr val="dk1"/>
              </a:buClr>
              <a:buSzPts val="1800"/>
            </a:pPr>
            <a:r>
              <a:rPr lang="en-US" sz="2000" b="1" dirty="0">
                <a:solidFill>
                  <a:srgbClr val="002060"/>
                </a:solidFill>
                <a:latin typeface="Stencil" panose="040409050D0802020404" pitchFamily="82" charset="0"/>
              </a:rPr>
              <a:t>Proposed methodology</a:t>
            </a:r>
          </a:p>
          <a:p>
            <a:pPr algn="ctr">
              <a:buClr>
                <a:schemeClr val="dk1"/>
              </a:buClr>
              <a:buSzPts val="1800"/>
            </a:pPr>
            <a:r>
              <a:rPr lang="en-US" dirty="0">
                <a:solidFill>
                  <a:srgbClr val="002060"/>
                </a:solidFill>
              </a:rPr>
              <a:t> Lag polynomials      </a:t>
            </a:r>
          </a:p>
        </p:txBody>
      </p:sp>
      <p:sp>
        <p:nvSpPr>
          <p:cNvPr id="28" name="Fluxograma: Decisão 27"/>
          <p:cNvSpPr/>
          <p:nvPr/>
        </p:nvSpPr>
        <p:spPr>
          <a:xfrm>
            <a:off x="1540756" y="5089345"/>
            <a:ext cx="1346854" cy="87390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Fluxograma: Decisão 28"/>
          <p:cNvSpPr/>
          <p:nvPr/>
        </p:nvSpPr>
        <p:spPr>
          <a:xfrm>
            <a:off x="3259644" y="5077806"/>
            <a:ext cx="1210187" cy="87390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Retângulo 29"/>
          <p:cNvSpPr/>
          <p:nvPr/>
        </p:nvSpPr>
        <p:spPr>
          <a:xfrm>
            <a:off x="1694285" y="5300650"/>
            <a:ext cx="1105431" cy="369332"/>
          </a:xfrm>
          <a:prstGeom prst="rect">
            <a:avLst/>
          </a:prstGeom>
        </p:spPr>
        <p:txBody>
          <a:bodyPr wrap="none">
            <a:spAutoFit/>
          </a:bodyPr>
          <a:lstStyle/>
          <a:p>
            <a:pPr lvl="0">
              <a:spcBef>
                <a:spcPts val="600"/>
              </a:spcBef>
              <a:buClr>
                <a:schemeClr val="dk1"/>
              </a:buClr>
              <a:buSzPts val="1100"/>
            </a:pPr>
            <a:r>
              <a:rPr lang="en-US" dirty="0">
                <a:solidFill>
                  <a:srgbClr val="002060"/>
                </a:solidFill>
              </a:rPr>
              <a:t>Weight X</a:t>
            </a:r>
            <a:r>
              <a:rPr lang="en-US" baseline="-25000" dirty="0">
                <a:solidFill>
                  <a:srgbClr val="002060"/>
                </a:solidFill>
              </a:rPr>
              <a:t>i</a:t>
            </a:r>
          </a:p>
        </p:txBody>
      </p:sp>
      <p:sp>
        <p:nvSpPr>
          <p:cNvPr id="31" name="Retângulo 30"/>
          <p:cNvSpPr/>
          <p:nvPr/>
        </p:nvSpPr>
        <p:spPr>
          <a:xfrm>
            <a:off x="3427970" y="5203130"/>
            <a:ext cx="873534" cy="646331"/>
          </a:xfrm>
          <a:prstGeom prst="rect">
            <a:avLst/>
          </a:prstGeom>
        </p:spPr>
        <p:txBody>
          <a:bodyPr wrap="square">
            <a:spAutoFit/>
          </a:bodyPr>
          <a:lstStyle/>
          <a:p>
            <a:pPr lvl="0" algn="ctr">
              <a:spcBef>
                <a:spcPts val="600"/>
              </a:spcBef>
              <a:buClr>
                <a:schemeClr val="dk1"/>
              </a:buClr>
              <a:buSzPts val="1100"/>
            </a:pPr>
            <a:r>
              <a:rPr lang="en-US" dirty="0">
                <a:solidFill>
                  <a:srgbClr val="002060"/>
                </a:solidFill>
              </a:rPr>
              <a:t>Select lags</a:t>
            </a:r>
          </a:p>
        </p:txBody>
      </p:sp>
      <p:sp>
        <p:nvSpPr>
          <p:cNvPr id="32" name="Retângulo 31"/>
          <p:cNvSpPr/>
          <p:nvPr/>
        </p:nvSpPr>
        <p:spPr>
          <a:xfrm>
            <a:off x="6704320" y="2028818"/>
            <a:ext cx="3843302" cy="892552"/>
          </a:xfrm>
          <a:prstGeom prst="rect">
            <a:avLst/>
          </a:prstGeom>
        </p:spPr>
        <p:txBody>
          <a:bodyPr wrap="square">
            <a:spAutoFit/>
          </a:bodyPr>
          <a:lstStyle/>
          <a:p>
            <a:pPr algn="ctr">
              <a:buClr>
                <a:schemeClr val="dk1"/>
              </a:buClr>
              <a:buSzPts val="1800"/>
            </a:pPr>
            <a:r>
              <a:rPr lang="en-US" sz="3200" b="1" dirty="0">
                <a:solidFill>
                  <a:srgbClr val="002060"/>
                </a:solidFill>
                <a:latin typeface="Stencil" panose="040409050D0802020404" pitchFamily="82" charset="0"/>
                <a:ea typeface="Poppins"/>
                <a:cs typeface="Poppins" panose="020B0604020202020204" charset="0"/>
                <a:sym typeface="Poppins"/>
              </a:rPr>
              <a:t>03</a:t>
            </a:r>
            <a:endParaRPr lang="en-US" sz="3200" b="1" dirty="0"/>
          </a:p>
          <a:p>
            <a:pPr algn="ctr">
              <a:buClr>
                <a:schemeClr val="dk1"/>
              </a:buClr>
              <a:buSzPts val="1800"/>
            </a:pPr>
            <a:r>
              <a:rPr lang="en-US" sz="2000" b="1" dirty="0">
                <a:solidFill>
                  <a:srgbClr val="002060"/>
                </a:solidFill>
                <a:latin typeface="Stencil" panose="040409050D0802020404" pitchFamily="82" charset="0"/>
              </a:rPr>
              <a:t>Estimator properties</a:t>
            </a:r>
          </a:p>
        </p:txBody>
      </p:sp>
      <p:sp>
        <p:nvSpPr>
          <p:cNvPr id="36" name="Cruz 35"/>
          <p:cNvSpPr/>
          <p:nvPr/>
        </p:nvSpPr>
        <p:spPr>
          <a:xfrm rot="2654281">
            <a:off x="8498065" y="3235764"/>
            <a:ext cx="198296" cy="182276"/>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de cantos arredondados 38"/>
          <p:cNvSpPr/>
          <p:nvPr/>
        </p:nvSpPr>
        <p:spPr>
          <a:xfrm>
            <a:off x="6726815" y="3100380"/>
            <a:ext cx="1438663" cy="4230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MIDAS</a:t>
            </a:r>
            <a:endParaRPr lang="pt-BR" dirty="0">
              <a:solidFill>
                <a:srgbClr val="002060"/>
              </a:solidFill>
            </a:endParaRPr>
          </a:p>
        </p:txBody>
      </p:sp>
      <p:sp>
        <p:nvSpPr>
          <p:cNvPr id="40" name="Retângulo de cantos arredondados 39"/>
          <p:cNvSpPr/>
          <p:nvPr/>
        </p:nvSpPr>
        <p:spPr>
          <a:xfrm>
            <a:off x="8988557" y="3133470"/>
            <a:ext cx="1972214" cy="3899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Lag Regressions</a:t>
            </a:r>
            <a:endParaRPr lang="pt-BR" dirty="0">
              <a:solidFill>
                <a:srgbClr val="002060"/>
              </a:solidFill>
            </a:endParaRPr>
          </a:p>
        </p:txBody>
      </p:sp>
      <p:sp>
        <p:nvSpPr>
          <p:cNvPr id="41" name="Retângulo 40"/>
          <p:cNvSpPr/>
          <p:nvPr/>
        </p:nvSpPr>
        <p:spPr>
          <a:xfrm>
            <a:off x="5910728" y="4050050"/>
            <a:ext cx="2715243" cy="1754326"/>
          </a:xfrm>
          <a:prstGeom prst="rect">
            <a:avLst/>
          </a:prstGeom>
        </p:spPr>
        <p:txBody>
          <a:bodyPr wrap="square">
            <a:spAutoFit/>
          </a:bodyPr>
          <a:lstStyle/>
          <a:p>
            <a:pPr algn="ctr"/>
            <a:r>
              <a:rPr lang="en-US" b="1" dirty="0">
                <a:solidFill>
                  <a:srgbClr val="002060"/>
                </a:solidFill>
              </a:rPr>
              <a:t>Consistency</a:t>
            </a:r>
          </a:p>
          <a:p>
            <a:pPr algn="ctr"/>
            <a:r>
              <a:rPr lang="en-US" dirty="0">
                <a:solidFill>
                  <a:srgbClr val="002060"/>
                </a:solidFill>
              </a:rPr>
              <a:t>Similar to Lag Regressions;</a:t>
            </a:r>
          </a:p>
          <a:p>
            <a:pPr algn="ctr"/>
            <a:r>
              <a:rPr lang="en-US" dirty="0">
                <a:solidFill>
                  <a:srgbClr val="002060"/>
                </a:solidFill>
              </a:rPr>
              <a:t>Finer sampling of data eventually eliminates discretization bias.</a:t>
            </a:r>
          </a:p>
          <a:p>
            <a:pPr algn="ctr"/>
            <a:r>
              <a:rPr lang="en-US" dirty="0"/>
              <a:t> </a:t>
            </a:r>
            <a:endParaRPr lang="pt-BR" dirty="0"/>
          </a:p>
        </p:txBody>
      </p:sp>
      <p:sp>
        <p:nvSpPr>
          <p:cNvPr id="42" name="Retângulo 41"/>
          <p:cNvSpPr/>
          <p:nvPr/>
        </p:nvSpPr>
        <p:spPr>
          <a:xfrm>
            <a:off x="8516845" y="4044356"/>
            <a:ext cx="3317619" cy="2031325"/>
          </a:xfrm>
          <a:prstGeom prst="rect">
            <a:avLst/>
          </a:prstGeom>
        </p:spPr>
        <p:txBody>
          <a:bodyPr wrap="square">
            <a:spAutoFit/>
          </a:bodyPr>
          <a:lstStyle/>
          <a:p>
            <a:pPr algn="ctr"/>
            <a:r>
              <a:rPr lang="en-US" b="1" dirty="0">
                <a:solidFill>
                  <a:srgbClr val="002060"/>
                </a:solidFill>
              </a:rPr>
              <a:t>Efficiency</a:t>
            </a:r>
          </a:p>
          <a:p>
            <a:pPr algn="ctr">
              <a:buClr>
                <a:schemeClr val="dk1"/>
              </a:buClr>
              <a:buSzPts val="1800"/>
            </a:pPr>
            <a:r>
              <a:rPr lang="en-US" dirty="0">
                <a:solidFill>
                  <a:srgbClr val="002060"/>
                </a:solidFill>
              </a:rPr>
              <a:t>In some cases, asymptotic efficiency compared to lag regressions efficiency;</a:t>
            </a:r>
          </a:p>
          <a:p>
            <a:pPr algn="ctr">
              <a:buClr>
                <a:schemeClr val="dk1"/>
              </a:buClr>
              <a:buSzPts val="1800"/>
            </a:pPr>
            <a:r>
              <a:rPr lang="en-US" dirty="0">
                <a:solidFill>
                  <a:srgbClr val="002060"/>
                </a:solidFill>
              </a:rPr>
              <a:t> More efficient than flat-weighted aggregation.</a:t>
            </a:r>
          </a:p>
          <a:p>
            <a:pPr algn="ctr"/>
            <a:r>
              <a:rPr lang="en-US" dirty="0"/>
              <a:t> </a:t>
            </a:r>
            <a:endParaRPr lang="pt-BR" dirty="0"/>
          </a:p>
        </p:txBody>
      </p:sp>
    </p:spTree>
    <p:extLst>
      <p:ext uri="{BB962C8B-B14F-4D97-AF65-F5344CB8AC3E}">
        <p14:creationId xmlns:p14="http://schemas.microsoft.com/office/powerpoint/2010/main" val="385735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12192000" cy="26469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p:cNvSpPr/>
          <p:nvPr/>
        </p:nvSpPr>
        <p:spPr>
          <a:xfrm>
            <a:off x="1552072" y="927233"/>
            <a:ext cx="10639928"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flipV="1">
            <a:off x="4547937" y="1089250"/>
            <a:ext cx="7644063"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Google Shape;311;p12"/>
          <p:cNvSpPr txBox="1">
            <a:spLocks noGrp="1"/>
          </p:cNvSpPr>
          <p:nvPr>
            <p:ph type="ctrTitle"/>
          </p:nvPr>
        </p:nvSpPr>
        <p:spPr>
          <a:xfrm>
            <a:off x="3135634" y="369815"/>
            <a:ext cx="8698831" cy="452298"/>
          </a:xfrm>
          <a:prstGeom prst="rect">
            <a:avLst/>
          </a:prstGeom>
        </p:spPr>
        <p:txBody>
          <a:bodyPr spcFirstLastPara="1" wrap="square" lIns="0" tIns="0" rIns="0" bIns="0" anchor="ctr" anchorCtr="0">
            <a:noAutofit/>
          </a:bodyPr>
          <a:lstStyle/>
          <a:p>
            <a:pPr lvl="0" algn="r"/>
            <a:r>
              <a:rPr lang="pt-BR" sz="2800" dirty="0">
                <a:solidFill>
                  <a:srgbClr val="002060"/>
                </a:solidFill>
                <a:latin typeface="Stencil" panose="040409050D0802020404" pitchFamily="82" charset="0"/>
              </a:rPr>
              <a:t>LITERATURE REVIEW</a:t>
            </a:r>
            <a:endParaRPr sz="2800" dirty="0">
              <a:solidFill>
                <a:srgbClr val="002060"/>
              </a:solidFill>
              <a:latin typeface="Stencil" panose="040409050D0802020404" pitchFamily="82" charset="0"/>
            </a:endParaRPr>
          </a:p>
        </p:txBody>
      </p:sp>
      <p:sp>
        <p:nvSpPr>
          <p:cNvPr id="8" name="Retângulo 7"/>
          <p:cNvSpPr/>
          <p:nvPr/>
        </p:nvSpPr>
        <p:spPr>
          <a:xfrm flipV="1">
            <a:off x="0" y="6493840"/>
            <a:ext cx="12192000" cy="23181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p:cNvSpPr/>
          <p:nvPr/>
        </p:nvSpPr>
        <p:spPr>
          <a:xfrm>
            <a:off x="0" y="6815989"/>
            <a:ext cx="12192000"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3" name="Imagem 12"/>
          <p:cNvPicPr>
            <a:picLocks noChangeAspect="1"/>
          </p:cNvPicPr>
          <p:nvPr/>
        </p:nvPicPr>
        <p:blipFill>
          <a:blip r:embed="rId2"/>
          <a:stretch>
            <a:fillRect/>
          </a:stretch>
        </p:blipFill>
        <p:spPr>
          <a:xfrm>
            <a:off x="1840385" y="1367495"/>
            <a:ext cx="8338394" cy="4893818"/>
          </a:xfrm>
          <a:prstGeom prst="rect">
            <a:avLst/>
          </a:prstGeom>
        </p:spPr>
      </p:pic>
      <p:sp>
        <p:nvSpPr>
          <p:cNvPr id="15" name="Retângulo 14"/>
          <p:cNvSpPr/>
          <p:nvPr/>
        </p:nvSpPr>
        <p:spPr>
          <a:xfrm rot="16200000">
            <a:off x="-586739" y="4355029"/>
            <a:ext cx="4231904"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tângulo 15"/>
          <p:cNvSpPr/>
          <p:nvPr/>
        </p:nvSpPr>
        <p:spPr>
          <a:xfrm rot="16200000" flipV="1">
            <a:off x="8365621" y="3117708"/>
            <a:ext cx="4061470" cy="5027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799170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12192000" cy="26469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p:cNvSpPr/>
          <p:nvPr/>
        </p:nvSpPr>
        <p:spPr>
          <a:xfrm>
            <a:off x="1552072" y="927233"/>
            <a:ext cx="10639928"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flipV="1">
            <a:off x="4547937" y="1089250"/>
            <a:ext cx="7644063"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Google Shape;311;p12"/>
          <p:cNvSpPr txBox="1">
            <a:spLocks noGrp="1"/>
          </p:cNvSpPr>
          <p:nvPr>
            <p:ph type="ctrTitle"/>
          </p:nvPr>
        </p:nvSpPr>
        <p:spPr>
          <a:xfrm>
            <a:off x="3135634" y="369815"/>
            <a:ext cx="8698831" cy="452298"/>
          </a:xfrm>
          <a:prstGeom prst="rect">
            <a:avLst/>
          </a:prstGeom>
        </p:spPr>
        <p:txBody>
          <a:bodyPr spcFirstLastPara="1" wrap="square" lIns="0" tIns="0" rIns="0" bIns="0" anchor="ctr" anchorCtr="0">
            <a:noAutofit/>
          </a:bodyPr>
          <a:lstStyle/>
          <a:p>
            <a:pPr lvl="0" algn="r"/>
            <a:r>
              <a:rPr lang="pt-BR" sz="2800" dirty="0">
                <a:solidFill>
                  <a:srgbClr val="002060"/>
                </a:solidFill>
                <a:latin typeface="Stencil" panose="040409050D0802020404" pitchFamily="82" charset="0"/>
              </a:rPr>
              <a:t>METHODOLOGY: MIDAS</a:t>
            </a:r>
            <a:endParaRPr sz="2800" dirty="0">
              <a:solidFill>
                <a:srgbClr val="002060"/>
              </a:solidFill>
              <a:latin typeface="Stencil" panose="040409050D0802020404" pitchFamily="82" charset="0"/>
            </a:endParaRPr>
          </a:p>
        </p:txBody>
      </p:sp>
      <p:cxnSp>
        <p:nvCxnSpPr>
          <p:cNvPr id="44" name="Conector de seta reta 43"/>
          <p:cNvCxnSpPr>
            <a:stCxn id="61" idx="2"/>
            <a:endCxn id="53" idx="0"/>
          </p:cNvCxnSpPr>
          <p:nvPr/>
        </p:nvCxnSpPr>
        <p:spPr>
          <a:xfrm>
            <a:off x="8440158" y="3674928"/>
            <a:ext cx="293380" cy="24763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45" name="Imagem 44"/>
          <p:cNvPicPr>
            <a:picLocks noChangeAspect="1"/>
          </p:cNvPicPr>
          <p:nvPr/>
        </p:nvPicPr>
        <p:blipFill>
          <a:blip r:embed="rId2"/>
          <a:stretch>
            <a:fillRect/>
          </a:stretch>
        </p:blipFill>
        <p:spPr>
          <a:xfrm>
            <a:off x="2345065" y="3360542"/>
            <a:ext cx="1619476" cy="523948"/>
          </a:xfrm>
          <a:prstGeom prst="rect">
            <a:avLst/>
          </a:prstGeom>
          <a:effectLst>
            <a:outerShdw blurRad="50800" dist="38100" dir="2700000" algn="tl" rotWithShape="0">
              <a:srgbClr val="002060">
                <a:alpha val="40000"/>
              </a:srgbClr>
            </a:outerShdw>
          </a:effectLst>
        </p:spPr>
      </p:pic>
      <p:sp>
        <p:nvSpPr>
          <p:cNvPr id="46" name="Espaço Reservado para Texto 10"/>
          <p:cNvSpPr txBox="1">
            <a:spLocks/>
          </p:cNvSpPr>
          <p:nvPr/>
        </p:nvSpPr>
        <p:spPr>
          <a:xfrm>
            <a:off x="3483721" y="2875567"/>
            <a:ext cx="1633375" cy="5044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01600"/>
            <a:r>
              <a:rPr lang="pt-BR" sz="1400" dirty="0" err="1">
                <a:solidFill>
                  <a:srgbClr val="002060"/>
                </a:solidFill>
                <a:latin typeface="Stencil" panose="040409050D0802020404" pitchFamily="82" charset="0"/>
              </a:rPr>
              <a:t>Polynomial</a:t>
            </a:r>
            <a:endParaRPr lang="pt-BR" sz="1400" dirty="0">
              <a:solidFill>
                <a:srgbClr val="002060"/>
              </a:solidFill>
              <a:latin typeface="Stencil" panose="040409050D0802020404" pitchFamily="82" charset="0"/>
            </a:endParaRPr>
          </a:p>
        </p:txBody>
      </p:sp>
      <p:grpSp>
        <p:nvGrpSpPr>
          <p:cNvPr id="47" name="Grupo 46"/>
          <p:cNvGrpSpPr/>
          <p:nvPr/>
        </p:nvGrpSpPr>
        <p:grpSpPr>
          <a:xfrm>
            <a:off x="3512296" y="3915117"/>
            <a:ext cx="452245" cy="548150"/>
            <a:chOff x="2417422" y="3095625"/>
            <a:chExt cx="452245" cy="314325"/>
          </a:xfrm>
        </p:grpSpPr>
        <p:cxnSp>
          <p:nvCxnSpPr>
            <p:cNvPr id="48" name="Conector reto 47"/>
            <p:cNvCxnSpPr/>
            <p:nvPr/>
          </p:nvCxnSpPr>
          <p:spPr>
            <a:xfrm>
              <a:off x="2417422" y="3095625"/>
              <a:ext cx="0" cy="314325"/>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9" name="Conector de seta reta 48"/>
            <p:cNvCxnSpPr/>
            <p:nvPr/>
          </p:nvCxnSpPr>
          <p:spPr>
            <a:xfrm>
              <a:off x="2417422" y="3409950"/>
              <a:ext cx="452245"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sp>
        <p:nvSpPr>
          <p:cNvPr id="50" name="Espaço Reservado para Texto 10"/>
          <p:cNvSpPr txBox="1">
            <a:spLocks/>
          </p:cNvSpPr>
          <p:nvPr/>
        </p:nvSpPr>
        <p:spPr>
          <a:xfrm>
            <a:off x="2767860" y="4499452"/>
            <a:ext cx="1633375" cy="5044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01600"/>
            <a:r>
              <a:rPr lang="en-US" sz="1400" dirty="0">
                <a:solidFill>
                  <a:srgbClr val="002060"/>
                </a:solidFill>
                <a:latin typeface="Stencil" panose="040409050D0802020404" pitchFamily="82" charset="0"/>
              </a:rPr>
              <a:t>Lag operator</a:t>
            </a:r>
            <a:endParaRPr lang="pt-BR" sz="1400" dirty="0">
              <a:solidFill>
                <a:srgbClr val="002060"/>
              </a:solidFill>
              <a:latin typeface="Stencil" panose="040409050D0802020404" pitchFamily="82" charset="0"/>
            </a:endParaRPr>
          </a:p>
        </p:txBody>
      </p:sp>
      <p:pic>
        <p:nvPicPr>
          <p:cNvPr id="51" name="Imagem 50"/>
          <p:cNvPicPr>
            <a:picLocks noChangeAspect="1"/>
          </p:cNvPicPr>
          <p:nvPr/>
        </p:nvPicPr>
        <p:blipFill>
          <a:blip r:embed="rId3"/>
          <a:stretch>
            <a:fillRect/>
          </a:stretch>
        </p:blipFill>
        <p:spPr>
          <a:xfrm>
            <a:off x="4339433" y="4366634"/>
            <a:ext cx="2000529" cy="495369"/>
          </a:xfrm>
          <a:prstGeom prst="rect">
            <a:avLst/>
          </a:prstGeom>
          <a:effectLst>
            <a:outerShdw blurRad="50800" dist="38100" dir="2700000" algn="tl" rotWithShape="0">
              <a:srgbClr val="002060">
                <a:alpha val="40000"/>
              </a:srgbClr>
            </a:outerShdw>
          </a:effectLst>
        </p:spPr>
      </p:pic>
      <p:cxnSp>
        <p:nvCxnSpPr>
          <p:cNvPr id="52" name="Conector de seta reta 51"/>
          <p:cNvCxnSpPr/>
          <p:nvPr/>
        </p:nvCxnSpPr>
        <p:spPr>
          <a:xfrm flipV="1">
            <a:off x="6402163" y="4588658"/>
            <a:ext cx="449641" cy="6584"/>
          </a:xfrm>
          <a:prstGeom prst="straightConnector1">
            <a:avLst/>
          </a:prstGeom>
          <a:ln>
            <a:solidFill>
              <a:srgbClr val="002060"/>
            </a:solidFill>
            <a:tailEnd type="triangle"/>
          </a:ln>
        </p:spPr>
        <p:style>
          <a:lnRef idx="1">
            <a:schemeClr val="dk1"/>
          </a:lnRef>
          <a:fillRef idx="0">
            <a:schemeClr val="dk1"/>
          </a:fillRef>
          <a:effectRef idx="0">
            <a:schemeClr val="dk1"/>
          </a:effectRef>
          <a:fontRef idx="minor">
            <a:schemeClr val="tx1"/>
          </a:fontRef>
        </p:style>
      </p:cxnSp>
      <p:pic>
        <p:nvPicPr>
          <p:cNvPr id="53" name="Imagem 52"/>
          <p:cNvPicPr>
            <a:picLocks noChangeAspect="1"/>
          </p:cNvPicPr>
          <p:nvPr/>
        </p:nvPicPr>
        <p:blipFill>
          <a:blip r:embed="rId4"/>
          <a:stretch>
            <a:fillRect/>
          </a:stretch>
        </p:blipFill>
        <p:spPr>
          <a:xfrm>
            <a:off x="7218851" y="3922558"/>
            <a:ext cx="3029373" cy="1400370"/>
          </a:xfrm>
          <a:prstGeom prst="rect">
            <a:avLst/>
          </a:prstGeom>
          <a:effectLst>
            <a:outerShdw blurRad="50800" dist="38100" dir="2700000" algn="tl" rotWithShape="0">
              <a:srgbClr val="002060">
                <a:alpha val="40000"/>
              </a:srgbClr>
            </a:outerShdw>
          </a:effectLst>
          <a:scene3d>
            <a:camera prst="perspectiveFront"/>
            <a:lightRig rig="threePt" dir="t"/>
          </a:scene3d>
        </p:spPr>
      </p:pic>
      <p:sp>
        <p:nvSpPr>
          <p:cNvPr id="54" name="Espaço Reservado para Texto 10"/>
          <p:cNvSpPr txBox="1">
            <a:spLocks/>
          </p:cNvSpPr>
          <p:nvPr/>
        </p:nvSpPr>
        <p:spPr>
          <a:xfrm>
            <a:off x="5362570" y="5127833"/>
            <a:ext cx="1633375" cy="504437"/>
          </a:xfrm>
          <a:prstGeom prst="rect">
            <a:avLst/>
          </a:prstGeom>
          <a:ln>
            <a:solidFill>
              <a:srgbClr val="00206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01600"/>
            <a:r>
              <a:rPr lang="en-US" sz="1050" dirty="0">
                <a:solidFill>
                  <a:srgbClr val="002060"/>
                </a:solidFill>
                <a:latin typeface="Stencil" panose="040409050D0802020404" pitchFamily="82" charset="0"/>
              </a:rPr>
              <a:t>generates a multi-dimensional vector </a:t>
            </a:r>
            <a:endParaRPr lang="pt-BR" sz="1050" dirty="0">
              <a:solidFill>
                <a:srgbClr val="002060"/>
              </a:solidFill>
              <a:latin typeface="Stencil" panose="040409050D0802020404" pitchFamily="82" charset="0"/>
            </a:endParaRPr>
          </a:p>
        </p:txBody>
      </p:sp>
      <p:grpSp>
        <p:nvGrpSpPr>
          <p:cNvPr id="55" name="Grupo 54"/>
          <p:cNvGrpSpPr/>
          <p:nvPr/>
        </p:nvGrpSpPr>
        <p:grpSpPr>
          <a:xfrm>
            <a:off x="3766914" y="4731162"/>
            <a:ext cx="1595656" cy="444810"/>
            <a:chOff x="2417422" y="3095625"/>
            <a:chExt cx="452245" cy="314325"/>
          </a:xfrm>
        </p:grpSpPr>
        <p:cxnSp>
          <p:nvCxnSpPr>
            <p:cNvPr id="56" name="Conector reto 55"/>
            <p:cNvCxnSpPr/>
            <p:nvPr/>
          </p:nvCxnSpPr>
          <p:spPr>
            <a:xfrm>
              <a:off x="2417422" y="3095625"/>
              <a:ext cx="0" cy="314325"/>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7" name="Conector de seta reta 56"/>
            <p:cNvCxnSpPr/>
            <p:nvPr/>
          </p:nvCxnSpPr>
          <p:spPr>
            <a:xfrm>
              <a:off x="2417422" y="3409950"/>
              <a:ext cx="452245"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8" name="Conector de seta reta 57"/>
          <p:cNvCxnSpPr/>
          <p:nvPr/>
        </p:nvCxnSpPr>
        <p:spPr>
          <a:xfrm flipV="1">
            <a:off x="6873861" y="4767383"/>
            <a:ext cx="281416" cy="342967"/>
          </a:xfrm>
          <a:prstGeom prst="straightConnector1">
            <a:avLst/>
          </a:prstGeom>
          <a:ln>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59" name="Conector reto 58"/>
          <p:cNvCxnSpPr/>
          <p:nvPr/>
        </p:nvCxnSpPr>
        <p:spPr>
          <a:xfrm flipH="1" flipV="1">
            <a:off x="2988988" y="3293147"/>
            <a:ext cx="2" cy="26388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60" name="Espaço Reservado para Texto 10"/>
          <p:cNvSpPr txBox="1">
            <a:spLocks/>
          </p:cNvSpPr>
          <p:nvPr/>
        </p:nvSpPr>
        <p:spPr>
          <a:xfrm>
            <a:off x="5585476" y="3052591"/>
            <a:ext cx="1633375" cy="5044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01600"/>
            <a:r>
              <a:rPr lang="en-US" sz="1400" dirty="0">
                <a:solidFill>
                  <a:srgbClr val="002060"/>
                </a:solidFill>
                <a:latin typeface="Stencil" panose="040409050D0802020404" pitchFamily="82" charset="0"/>
              </a:rPr>
              <a:t>Weights </a:t>
            </a:r>
            <a:r>
              <a:rPr lang="en-US" sz="1400" b="1" dirty="0">
                <a:solidFill>
                  <a:srgbClr val="002060"/>
                </a:solidFill>
                <a:latin typeface="Stencil" panose="040409050D0802020404" pitchFamily="82" charset="0"/>
              </a:rPr>
              <a:t>X</a:t>
            </a:r>
            <a:r>
              <a:rPr lang="en-US" sz="1400" b="1" baseline="30000" dirty="0">
                <a:solidFill>
                  <a:srgbClr val="002060"/>
                </a:solidFill>
                <a:latin typeface="Stencil" panose="040409050D0802020404" pitchFamily="82" charset="0"/>
              </a:rPr>
              <a:t>i</a:t>
            </a:r>
            <a:endParaRPr lang="pt-BR" sz="1400" b="1" baseline="30000" dirty="0">
              <a:solidFill>
                <a:srgbClr val="002060"/>
              </a:solidFill>
              <a:latin typeface="Stencil" panose="040409050D0802020404" pitchFamily="82" charset="0"/>
            </a:endParaRPr>
          </a:p>
        </p:txBody>
      </p:sp>
      <p:pic>
        <p:nvPicPr>
          <p:cNvPr id="61" name="Imagem 60"/>
          <p:cNvPicPr>
            <a:picLocks noChangeAspect="1"/>
          </p:cNvPicPr>
          <p:nvPr/>
        </p:nvPicPr>
        <p:blipFill>
          <a:blip r:embed="rId5"/>
          <a:stretch>
            <a:fillRect/>
          </a:stretch>
        </p:blipFill>
        <p:spPr>
          <a:xfrm>
            <a:off x="7039787" y="2989032"/>
            <a:ext cx="2800741" cy="685896"/>
          </a:xfrm>
          <a:prstGeom prst="rect">
            <a:avLst/>
          </a:prstGeom>
          <a:effectLst>
            <a:outerShdw blurRad="50800" dist="38100" dir="2700000" algn="tl" rotWithShape="0">
              <a:srgbClr val="002060">
                <a:alpha val="40000"/>
              </a:srgbClr>
            </a:outerShdw>
          </a:effectLst>
        </p:spPr>
      </p:pic>
      <p:cxnSp>
        <p:nvCxnSpPr>
          <p:cNvPr id="62" name="Conector reto 61"/>
          <p:cNvCxnSpPr/>
          <p:nvPr/>
        </p:nvCxnSpPr>
        <p:spPr>
          <a:xfrm>
            <a:off x="2988988" y="3293147"/>
            <a:ext cx="4015216" cy="1166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63" name="Espaço Reservado para Texto 10"/>
          <p:cNvSpPr txBox="1">
            <a:spLocks/>
          </p:cNvSpPr>
          <p:nvPr/>
        </p:nvSpPr>
        <p:spPr>
          <a:xfrm>
            <a:off x="6872036" y="2654141"/>
            <a:ext cx="3253276" cy="5044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01600"/>
            <a:r>
              <a:rPr lang="en-US" sz="1050" dirty="0" err="1">
                <a:solidFill>
                  <a:srgbClr val="002060"/>
                </a:solidFill>
                <a:latin typeface="Stencil" panose="040409050D0802020404" pitchFamily="82" charset="0"/>
              </a:rPr>
              <a:t>Almon</a:t>
            </a:r>
            <a:r>
              <a:rPr lang="en-US" sz="1050" dirty="0">
                <a:solidFill>
                  <a:srgbClr val="002060"/>
                </a:solidFill>
                <a:latin typeface="Stencil" panose="040409050D0802020404" pitchFamily="82" charset="0"/>
              </a:rPr>
              <a:t> lag </a:t>
            </a:r>
            <a:r>
              <a:rPr lang="en-US" sz="1050" dirty="0" err="1">
                <a:solidFill>
                  <a:srgbClr val="002060"/>
                </a:solidFill>
                <a:latin typeface="Stencil" panose="040409050D0802020404" pitchFamily="82" charset="0"/>
              </a:rPr>
              <a:t>exponencial</a:t>
            </a:r>
            <a:r>
              <a:rPr lang="en-US" sz="1050" dirty="0">
                <a:solidFill>
                  <a:srgbClr val="002060"/>
                </a:solidFill>
                <a:latin typeface="Stencil" panose="040409050D0802020404" pitchFamily="82" charset="0"/>
              </a:rPr>
              <a:t> polynomial specification</a:t>
            </a:r>
            <a:endParaRPr lang="pt-BR" sz="1050" baseline="30000" dirty="0">
              <a:solidFill>
                <a:srgbClr val="002060"/>
              </a:solidFill>
              <a:latin typeface="Stencil" panose="040409050D0802020404" pitchFamily="82" charset="0"/>
            </a:endParaRPr>
          </a:p>
        </p:txBody>
      </p:sp>
      <p:pic>
        <p:nvPicPr>
          <p:cNvPr id="64" name="Imagem 63"/>
          <p:cNvPicPr>
            <a:picLocks noChangeAspect="1"/>
          </p:cNvPicPr>
          <p:nvPr/>
        </p:nvPicPr>
        <p:blipFill>
          <a:blip r:embed="rId6"/>
          <a:stretch>
            <a:fillRect/>
          </a:stretch>
        </p:blipFill>
        <p:spPr>
          <a:xfrm>
            <a:off x="2345065" y="1928157"/>
            <a:ext cx="3795937" cy="754682"/>
          </a:xfrm>
          <a:prstGeom prst="rect">
            <a:avLst/>
          </a:prstGeom>
          <a:effectLst>
            <a:outerShdw blurRad="50800" dist="38100" dir="2700000" algn="tl" rotWithShape="0">
              <a:srgbClr val="002060">
                <a:alpha val="40000"/>
              </a:srgbClr>
            </a:outerShdw>
          </a:effectLst>
          <a:scene3d>
            <a:camera prst="perspectiveFront"/>
            <a:lightRig rig="threePt" dir="t"/>
          </a:scene3d>
        </p:spPr>
      </p:pic>
      <p:cxnSp>
        <p:nvCxnSpPr>
          <p:cNvPr id="65" name="Conector de seta reta 64"/>
          <p:cNvCxnSpPr/>
          <p:nvPr/>
        </p:nvCxnSpPr>
        <p:spPr>
          <a:xfrm flipH="1">
            <a:off x="3390400" y="2728123"/>
            <a:ext cx="376514" cy="522745"/>
          </a:xfrm>
          <a:prstGeom prst="straightConnector1">
            <a:avLst/>
          </a:prstGeom>
          <a:ln>
            <a:solidFill>
              <a:srgbClr val="002060"/>
            </a:solidFill>
            <a:tailEnd type="triangle"/>
          </a:ln>
        </p:spPr>
        <p:style>
          <a:lnRef idx="1">
            <a:schemeClr val="dk1"/>
          </a:lnRef>
          <a:fillRef idx="0">
            <a:schemeClr val="dk1"/>
          </a:fillRef>
          <a:effectRef idx="0">
            <a:schemeClr val="dk1"/>
          </a:effectRef>
          <a:fontRef idx="minor">
            <a:schemeClr val="tx1"/>
          </a:fontRef>
        </p:style>
      </p:cxnSp>
      <p:pic>
        <p:nvPicPr>
          <p:cNvPr id="66" name="Imagem 65"/>
          <p:cNvPicPr>
            <a:picLocks noChangeAspect="1"/>
          </p:cNvPicPr>
          <p:nvPr/>
        </p:nvPicPr>
        <p:blipFill>
          <a:blip r:embed="rId7"/>
          <a:stretch>
            <a:fillRect/>
          </a:stretch>
        </p:blipFill>
        <p:spPr>
          <a:xfrm>
            <a:off x="6722788" y="2151057"/>
            <a:ext cx="1286054" cy="342948"/>
          </a:xfrm>
          <a:prstGeom prst="rect">
            <a:avLst/>
          </a:prstGeom>
          <a:effectLst>
            <a:outerShdw blurRad="50800" dist="38100" dir="2700000" algn="tl" rotWithShape="0">
              <a:srgbClr val="002060">
                <a:alpha val="40000"/>
              </a:srgbClr>
            </a:outerShdw>
          </a:effectLst>
        </p:spPr>
      </p:pic>
      <p:sp>
        <p:nvSpPr>
          <p:cNvPr id="70" name="Retângulo 69"/>
          <p:cNvSpPr/>
          <p:nvPr/>
        </p:nvSpPr>
        <p:spPr>
          <a:xfrm flipV="1">
            <a:off x="0" y="6493840"/>
            <a:ext cx="12192000" cy="23181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1" name="Retângulo 70"/>
          <p:cNvSpPr/>
          <p:nvPr/>
        </p:nvSpPr>
        <p:spPr>
          <a:xfrm>
            <a:off x="0" y="6815989"/>
            <a:ext cx="12192000"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354551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
                                            <p:bg/>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3">
                                            <p:txEl>
                                              <p:pRg st="0" end="0"/>
                                            </p:txEl>
                                          </p:spTgt>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uild="p"/>
      <p:bldP spid="50" grpId="0" build="p"/>
      <p:bldP spid="54" grpId="0" build="p" animBg="1"/>
      <p:bldP spid="60" grpId="0" build="p"/>
      <p:bldP spid="6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12192000" cy="26469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p:cNvSpPr/>
          <p:nvPr/>
        </p:nvSpPr>
        <p:spPr>
          <a:xfrm>
            <a:off x="1552072" y="927233"/>
            <a:ext cx="10639928"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flipV="1">
            <a:off x="4547937" y="1089250"/>
            <a:ext cx="7644063"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Google Shape;311;p12"/>
          <p:cNvSpPr txBox="1">
            <a:spLocks noGrp="1"/>
          </p:cNvSpPr>
          <p:nvPr>
            <p:ph type="ctrTitle"/>
          </p:nvPr>
        </p:nvSpPr>
        <p:spPr>
          <a:xfrm>
            <a:off x="3135634" y="369815"/>
            <a:ext cx="8698831" cy="452298"/>
          </a:xfrm>
          <a:prstGeom prst="rect">
            <a:avLst/>
          </a:prstGeom>
        </p:spPr>
        <p:txBody>
          <a:bodyPr spcFirstLastPara="1" wrap="square" lIns="0" tIns="0" rIns="0" bIns="0" anchor="ctr" anchorCtr="0">
            <a:noAutofit/>
          </a:bodyPr>
          <a:lstStyle/>
          <a:p>
            <a:pPr lvl="0" algn="r"/>
            <a:r>
              <a:rPr lang="pt-BR" sz="2800" dirty="0">
                <a:solidFill>
                  <a:srgbClr val="002060"/>
                </a:solidFill>
                <a:latin typeface="Stencil" panose="040409050D0802020404" pitchFamily="82" charset="0"/>
              </a:rPr>
              <a:t>METHODOLOGY: U-MIDAS</a:t>
            </a:r>
            <a:endParaRPr sz="2800" dirty="0">
              <a:solidFill>
                <a:srgbClr val="002060"/>
              </a:solidFill>
              <a:latin typeface="Stencil" panose="040409050D0802020404" pitchFamily="82" charset="0"/>
            </a:endParaRPr>
          </a:p>
        </p:txBody>
      </p:sp>
      <p:sp>
        <p:nvSpPr>
          <p:cNvPr id="70" name="Retângulo 69"/>
          <p:cNvSpPr/>
          <p:nvPr/>
        </p:nvSpPr>
        <p:spPr>
          <a:xfrm flipV="1">
            <a:off x="0" y="6493840"/>
            <a:ext cx="12192000" cy="23181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1" name="Retângulo 70"/>
          <p:cNvSpPr/>
          <p:nvPr/>
        </p:nvSpPr>
        <p:spPr>
          <a:xfrm>
            <a:off x="0" y="6815989"/>
            <a:ext cx="12192000"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2" name="Imagem 31"/>
          <p:cNvPicPr>
            <a:picLocks noChangeAspect="1"/>
          </p:cNvPicPr>
          <p:nvPr/>
        </p:nvPicPr>
        <p:blipFill>
          <a:blip r:embed="rId2"/>
          <a:stretch>
            <a:fillRect/>
          </a:stretch>
        </p:blipFill>
        <p:spPr>
          <a:xfrm>
            <a:off x="2288255" y="1893116"/>
            <a:ext cx="3795937" cy="754682"/>
          </a:xfrm>
          <a:prstGeom prst="rect">
            <a:avLst/>
          </a:prstGeom>
          <a:effectLst>
            <a:outerShdw blurRad="50800" dist="38100" dir="2700000" algn="tl" rotWithShape="0">
              <a:srgbClr val="002060">
                <a:alpha val="40000"/>
              </a:srgbClr>
            </a:outerShdw>
          </a:effectLst>
          <a:scene3d>
            <a:camera prst="perspectiveFront"/>
            <a:lightRig rig="threePt" dir="t"/>
          </a:scene3d>
        </p:spPr>
      </p:pic>
      <p:sp>
        <p:nvSpPr>
          <p:cNvPr id="2" name="Retângulo de cantos arredondados 1"/>
          <p:cNvSpPr/>
          <p:nvPr/>
        </p:nvSpPr>
        <p:spPr>
          <a:xfrm>
            <a:off x="6872036" y="2021305"/>
            <a:ext cx="1285375" cy="5173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Midas</a:t>
            </a:r>
            <a:endParaRPr lang="pt-BR" dirty="0">
              <a:solidFill>
                <a:srgbClr val="002060"/>
              </a:solidFill>
            </a:endParaRPr>
          </a:p>
        </p:txBody>
      </p:sp>
      <p:sp>
        <p:nvSpPr>
          <p:cNvPr id="35" name="Retângulo de cantos arredondados 34"/>
          <p:cNvSpPr/>
          <p:nvPr/>
        </p:nvSpPr>
        <p:spPr>
          <a:xfrm>
            <a:off x="6872036" y="4410771"/>
            <a:ext cx="1285375" cy="5173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U-Midas</a:t>
            </a:r>
            <a:endParaRPr lang="pt-BR" dirty="0">
              <a:solidFill>
                <a:srgbClr val="002060"/>
              </a:solidFill>
            </a:endParaRPr>
          </a:p>
        </p:txBody>
      </p:sp>
      <p:pic>
        <p:nvPicPr>
          <p:cNvPr id="3" name="Imagem 2"/>
          <p:cNvPicPr>
            <a:picLocks noChangeAspect="1"/>
          </p:cNvPicPr>
          <p:nvPr/>
        </p:nvPicPr>
        <p:blipFill>
          <a:blip r:embed="rId3"/>
          <a:stretch>
            <a:fillRect/>
          </a:stretch>
        </p:blipFill>
        <p:spPr>
          <a:xfrm>
            <a:off x="2659903" y="4220057"/>
            <a:ext cx="3424289" cy="760953"/>
          </a:xfrm>
          <a:prstGeom prst="rect">
            <a:avLst/>
          </a:prstGeom>
          <a:effectLst>
            <a:outerShdw blurRad="50800" dist="38100" dir="2700000" algn="tl" rotWithShape="0">
              <a:srgbClr val="002060">
                <a:alpha val="40000"/>
              </a:srgbClr>
            </a:outerShdw>
          </a:effectLst>
          <a:scene3d>
            <a:camera prst="perspectiveFront"/>
            <a:lightRig rig="threePt" dir="t"/>
          </a:scene3d>
        </p:spPr>
      </p:pic>
      <p:cxnSp>
        <p:nvCxnSpPr>
          <p:cNvPr id="13" name="Conector de seta reta 12"/>
          <p:cNvCxnSpPr/>
          <p:nvPr/>
        </p:nvCxnSpPr>
        <p:spPr>
          <a:xfrm flipH="1">
            <a:off x="4078705" y="2803358"/>
            <a:ext cx="12032" cy="1203158"/>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7" name="Espaço Reservado para Texto 10"/>
          <p:cNvSpPr txBox="1">
            <a:spLocks/>
          </p:cNvSpPr>
          <p:nvPr/>
        </p:nvSpPr>
        <p:spPr>
          <a:xfrm>
            <a:off x="4186223" y="3151994"/>
            <a:ext cx="1633375" cy="5044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01600"/>
            <a:r>
              <a:rPr lang="pt-BR" sz="1400" dirty="0" err="1">
                <a:solidFill>
                  <a:srgbClr val="002060"/>
                </a:solidFill>
                <a:latin typeface="Stencil" panose="040409050D0802020404" pitchFamily="82" charset="0"/>
              </a:rPr>
              <a:t>Exclusion</a:t>
            </a:r>
            <a:r>
              <a:rPr lang="pt-BR" sz="1400" dirty="0">
                <a:solidFill>
                  <a:srgbClr val="002060"/>
                </a:solidFill>
                <a:latin typeface="Stencil" panose="040409050D0802020404" pitchFamily="82" charset="0"/>
              </a:rPr>
              <a:t> </a:t>
            </a:r>
            <a:r>
              <a:rPr lang="pt-BR" sz="1400" dirty="0" err="1">
                <a:solidFill>
                  <a:srgbClr val="002060"/>
                </a:solidFill>
                <a:latin typeface="Stencil" panose="040409050D0802020404" pitchFamily="82" charset="0"/>
              </a:rPr>
              <a:t>of</a:t>
            </a:r>
            <a:r>
              <a:rPr lang="pt-BR" sz="1400" dirty="0">
                <a:solidFill>
                  <a:srgbClr val="002060"/>
                </a:solidFill>
                <a:latin typeface="Stencil" panose="040409050D0802020404" pitchFamily="82" charset="0"/>
              </a:rPr>
              <a:t> </a:t>
            </a:r>
            <a:r>
              <a:rPr lang="pt-BR" sz="1400" dirty="0" err="1">
                <a:solidFill>
                  <a:srgbClr val="002060"/>
                </a:solidFill>
                <a:latin typeface="Stencil" panose="040409050D0802020404" pitchFamily="82" charset="0"/>
              </a:rPr>
              <a:t>Polynomial</a:t>
            </a:r>
            <a:endParaRPr lang="pt-BR" sz="1400" dirty="0">
              <a:solidFill>
                <a:srgbClr val="002060"/>
              </a:solidFill>
              <a:latin typeface="Stencil" panose="040409050D0802020404" pitchFamily="82" charset="0"/>
            </a:endParaRPr>
          </a:p>
        </p:txBody>
      </p:sp>
      <p:sp>
        <p:nvSpPr>
          <p:cNvPr id="68" name="Espaço Reservado para Texto 10"/>
          <p:cNvSpPr txBox="1">
            <a:spLocks/>
          </p:cNvSpPr>
          <p:nvPr/>
        </p:nvSpPr>
        <p:spPr>
          <a:xfrm>
            <a:off x="2802642" y="5169261"/>
            <a:ext cx="3016956" cy="5044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01600"/>
            <a:r>
              <a:rPr lang="pt-BR" sz="1400" dirty="0" err="1">
                <a:solidFill>
                  <a:srgbClr val="002060"/>
                </a:solidFill>
                <a:latin typeface="Stencil" panose="040409050D0802020404" pitchFamily="82" charset="0"/>
              </a:rPr>
              <a:t>Parameter</a:t>
            </a:r>
            <a:r>
              <a:rPr lang="pt-BR" sz="1400" dirty="0">
                <a:solidFill>
                  <a:srgbClr val="002060"/>
                </a:solidFill>
                <a:latin typeface="Stencil" panose="040409050D0802020404" pitchFamily="82" charset="0"/>
              </a:rPr>
              <a:t> </a:t>
            </a:r>
            <a:r>
              <a:rPr lang="pt-BR" sz="1400" dirty="0" err="1">
                <a:solidFill>
                  <a:srgbClr val="002060"/>
                </a:solidFill>
                <a:latin typeface="Stencil" panose="040409050D0802020404" pitchFamily="82" charset="0"/>
              </a:rPr>
              <a:t>Proliferation</a:t>
            </a:r>
            <a:endParaRPr lang="pt-BR" sz="1400" dirty="0">
              <a:solidFill>
                <a:srgbClr val="002060"/>
              </a:solidFill>
              <a:latin typeface="Stencil" panose="040409050D0802020404" pitchFamily="82" charset="0"/>
            </a:endParaRPr>
          </a:p>
        </p:txBody>
      </p:sp>
    </p:spTree>
    <p:extLst>
      <p:ext uri="{BB962C8B-B14F-4D97-AF65-F5344CB8AC3E}">
        <p14:creationId xmlns:p14="http://schemas.microsoft.com/office/powerpoint/2010/main" val="8135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6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12192000" cy="26469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p:cNvSpPr/>
          <p:nvPr/>
        </p:nvSpPr>
        <p:spPr>
          <a:xfrm>
            <a:off x="1552072" y="927233"/>
            <a:ext cx="10639928"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flipV="1">
            <a:off x="4547937" y="1089250"/>
            <a:ext cx="7644063"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Google Shape;311;p12"/>
          <p:cNvSpPr txBox="1">
            <a:spLocks noGrp="1"/>
          </p:cNvSpPr>
          <p:nvPr>
            <p:ph type="ctrTitle"/>
          </p:nvPr>
        </p:nvSpPr>
        <p:spPr>
          <a:xfrm>
            <a:off x="3135634" y="369815"/>
            <a:ext cx="8698831" cy="452298"/>
          </a:xfrm>
          <a:prstGeom prst="rect">
            <a:avLst/>
          </a:prstGeom>
        </p:spPr>
        <p:txBody>
          <a:bodyPr spcFirstLastPara="1" wrap="square" lIns="0" tIns="0" rIns="0" bIns="0" anchor="ctr" anchorCtr="0">
            <a:noAutofit/>
          </a:bodyPr>
          <a:lstStyle/>
          <a:p>
            <a:pPr algn="r"/>
            <a:r>
              <a:rPr lang="pt-BR" sz="2800" dirty="0">
                <a:solidFill>
                  <a:srgbClr val="002060"/>
                </a:solidFill>
                <a:latin typeface="Stencil" panose="040409050D0802020404" pitchFamily="82" charset="0"/>
              </a:rPr>
              <a:t>METHODOLOGY: EVALUATION</a:t>
            </a:r>
          </a:p>
        </p:txBody>
      </p:sp>
      <p:sp>
        <p:nvSpPr>
          <p:cNvPr id="16" name="Retângulo 15"/>
          <p:cNvSpPr/>
          <p:nvPr/>
        </p:nvSpPr>
        <p:spPr>
          <a:xfrm>
            <a:off x="0" y="6557211"/>
            <a:ext cx="12192000" cy="30079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Google Shape;318;p13"/>
          <p:cNvSpPr txBox="1">
            <a:spLocks/>
          </p:cNvSpPr>
          <p:nvPr/>
        </p:nvSpPr>
        <p:spPr>
          <a:xfrm>
            <a:off x="595076" y="1787351"/>
            <a:ext cx="2978770" cy="4030852"/>
          </a:xfrm>
          <a:prstGeom prst="rect">
            <a:avLst/>
          </a:prstGeom>
        </p:spPr>
        <p:txBody>
          <a:bodyPr spcFirstLastPara="1" vert="horz" wrap="square"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buClr>
                <a:schemeClr val="dk1"/>
              </a:buClr>
              <a:buSzPts val="1800"/>
            </a:pPr>
            <a:r>
              <a:rPr lang="en-US" sz="3600" b="1" dirty="0">
                <a:solidFill>
                  <a:srgbClr val="002060"/>
                </a:solidFill>
                <a:latin typeface="Stencil" panose="040409050D0802020404" pitchFamily="82" charset="0"/>
                <a:ea typeface="Poppins"/>
                <a:cs typeface="Poppins" panose="020B0604020202020204" charset="0"/>
                <a:sym typeface="Poppins"/>
              </a:rPr>
              <a:t>01</a:t>
            </a:r>
          </a:p>
          <a:p>
            <a:pPr>
              <a:lnSpc>
                <a:spcPct val="100000"/>
              </a:lnSpc>
              <a:spcBef>
                <a:spcPts val="0"/>
              </a:spcBef>
              <a:buClr>
                <a:schemeClr val="dk1"/>
              </a:buClr>
              <a:buSzPts val="1800"/>
            </a:pPr>
            <a:endParaRPr lang="en-US" sz="800" b="1" dirty="0">
              <a:solidFill>
                <a:srgbClr val="002060"/>
              </a:solidFill>
              <a:latin typeface="Stencil" panose="040409050D0802020404" pitchFamily="82" charset="0"/>
              <a:ea typeface="Poppins"/>
              <a:cs typeface="Poppins" panose="020B0604020202020204" charset="0"/>
              <a:sym typeface="Poppins"/>
            </a:endParaRPr>
          </a:p>
          <a:p>
            <a:pPr algn="l">
              <a:spcBef>
                <a:spcPts val="600"/>
              </a:spcBef>
              <a:buClr>
                <a:schemeClr val="dk1"/>
              </a:buClr>
              <a:buSzPts val="1100"/>
              <a:buFont typeface="Arial"/>
              <a:buNone/>
            </a:pPr>
            <a:endParaRPr lang="en-US" sz="1600" dirty="0">
              <a:solidFill>
                <a:srgbClr val="002060"/>
              </a:solidFill>
            </a:endParaRPr>
          </a:p>
        </p:txBody>
      </p:sp>
      <p:grpSp>
        <p:nvGrpSpPr>
          <p:cNvPr id="3" name="Grupo 2"/>
          <p:cNvGrpSpPr/>
          <p:nvPr/>
        </p:nvGrpSpPr>
        <p:grpSpPr>
          <a:xfrm rot="5400000">
            <a:off x="1436939" y="3716955"/>
            <a:ext cx="3983252" cy="96253"/>
            <a:chOff x="0" y="3324665"/>
            <a:chExt cx="12192000" cy="320148"/>
          </a:xfrm>
        </p:grpSpPr>
        <p:sp>
          <p:nvSpPr>
            <p:cNvPr id="13" name="Retângulo 12"/>
            <p:cNvSpPr/>
            <p:nvPr/>
          </p:nvSpPr>
          <p:spPr>
            <a:xfrm>
              <a:off x="0" y="3324665"/>
              <a:ext cx="12192000" cy="15657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p:cNvSpPr/>
            <p:nvPr/>
          </p:nvSpPr>
          <p:spPr>
            <a:xfrm>
              <a:off x="0" y="3599094"/>
              <a:ext cx="12191999"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pic>
        <p:nvPicPr>
          <p:cNvPr id="2" name="Imagem 1"/>
          <p:cNvPicPr>
            <a:picLocks noChangeAspect="1"/>
          </p:cNvPicPr>
          <p:nvPr/>
        </p:nvPicPr>
        <p:blipFill>
          <a:blip r:embed="rId2"/>
          <a:stretch>
            <a:fillRect/>
          </a:stretch>
        </p:blipFill>
        <p:spPr>
          <a:xfrm>
            <a:off x="218322" y="459951"/>
            <a:ext cx="2009775" cy="352425"/>
          </a:xfrm>
          <a:prstGeom prst="rect">
            <a:avLst/>
          </a:prstGeom>
        </p:spPr>
      </p:pic>
      <p:grpSp>
        <p:nvGrpSpPr>
          <p:cNvPr id="15" name="Grupo 14"/>
          <p:cNvGrpSpPr/>
          <p:nvPr/>
        </p:nvGrpSpPr>
        <p:grpSpPr>
          <a:xfrm rot="5400000">
            <a:off x="6527521" y="3754651"/>
            <a:ext cx="3983252" cy="96253"/>
            <a:chOff x="0" y="3324665"/>
            <a:chExt cx="12192000" cy="320148"/>
          </a:xfrm>
        </p:grpSpPr>
        <p:sp>
          <p:nvSpPr>
            <p:cNvPr id="21" name="Retângulo 20"/>
            <p:cNvSpPr/>
            <p:nvPr/>
          </p:nvSpPr>
          <p:spPr>
            <a:xfrm>
              <a:off x="0" y="3324665"/>
              <a:ext cx="12192000" cy="15657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Retângulo 21"/>
            <p:cNvSpPr/>
            <p:nvPr/>
          </p:nvSpPr>
          <p:spPr>
            <a:xfrm>
              <a:off x="0" y="3599094"/>
              <a:ext cx="12191999"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23" name="Google Shape;318;p13"/>
          <p:cNvSpPr txBox="1">
            <a:spLocks/>
          </p:cNvSpPr>
          <p:nvPr/>
        </p:nvSpPr>
        <p:spPr>
          <a:xfrm>
            <a:off x="4583156" y="1836798"/>
            <a:ext cx="2888450" cy="4030852"/>
          </a:xfrm>
          <a:prstGeom prst="rect">
            <a:avLst/>
          </a:prstGeom>
        </p:spPr>
        <p:txBody>
          <a:bodyPr spcFirstLastPara="1" vert="horz" wrap="square"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buClr>
                <a:schemeClr val="dk1"/>
              </a:buClr>
              <a:buSzPts val="1800"/>
            </a:pPr>
            <a:r>
              <a:rPr lang="en-US" sz="3600" b="1" dirty="0">
                <a:solidFill>
                  <a:srgbClr val="002060"/>
                </a:solidFill>
                <a:latin typeface="Stencil" panose="040409050D0802020404" pitchFamily="82" charset="0"/>
                <a:ea typeface="Poppins"/>
                <a:cs typeface="Poppins" panose="020B0604020202020204" charset="0"/>
                <a:sym typeface="Poppins"/>
              </a:rPr>
              <a:t>02</a:t>
            </a:r>
          </a:p>
          <a:p>
            <a:pPr>
              <a:lnSpc>
                <a:spcPct val="100000"/>
              </a:lnSpc>
              <a:spcBef>
                <a:spcPts val="0"/>
              </a:spcBef>
              <a:buClr>
                <a:schemeClr val="dk1"/>
              </a:buClr>
              <a:buSzPts val="1800"/>
            </a:pPr>
            <a:endParaRPr lang="en-US" sz="800" b="1" dirty="0">
              <a:solidFill>
                <a:srgbClr val="002060"/>
              </a:solidFill>
              <a:latin typeface="Stencil" panose="040409050D0802020404" pitchFamily="82" charset="0"/>
              <a:ea typeface="Poppins"/>
              <a:cs typeface="Poppins" panose="020B0604020202020204" charset="0"/>
              <a:sym typeface="Poppins"/>
            </a:endParaRPr>
          </a:p>
        </p:txBody>
      </p:sp>
      <p:sp>
        <p:nvSpPr>
          <p:cNvPr id="5" name="Retângulo de cantos arredondados 4"/>
          <p:cNvSpPr/>
          <p:nvPr/>
        </p:nvSpPr>
        <p:spPr>
          <a:xfrm>
            <a:off x="1299410" y="2586789"/>
            <a:ext cx="1570103" cy="7339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MSE RATIO</a:t>
            </a:r>
            <a:endParaRPr lang="pt-BR" dirty="0"/>
          </a:p>
        </p:txBody>
      </p:sp>
      <p:sp>
        <p:nvSpPr>
          <p:cNvPr id="29" name="Retângulo de cantos arredondados 28"/>
          <p:cNvSpPr/>
          <p:nvPr/>
        </p:nvSpPr>
        <p:spPr>
          <a:xfrm>
            <a:off x="4636896" y="2574756"/>
            <a:ext cx="2584100" cy="7339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CUMULATIVE MSE RATIO</a:t>
            </a:r>
            <a:endParaRPr lang="pt-BR" dirty="0"/>
          </a:p>
        </p:txBody>
      </p:sp>
      <p:sp>
        <p:nvSpPr>
          <p:cNvPr id="30" name="Google Shape;318;p13"/>
          <p:cNvSpPr txBox="1">
            <a:spLocks/>
          </p:cNvSpPr>
          <p:nvPr/>
        </p:nvSpPr>
        <p:spPr>
          <a:xfrm>
            <a:off x="8748331" y="1873977"/>
            <a:ext cx="2888450" cy="4030852"/>
          </a:xfrm>
          <a:prstGeom prst="rect">
            <a:avLst/>
          </a:prstGeom>
        </p:spPr>
        <p:txBody>
          <a:bodyPr spcFirstLastPara="1" vert="horz" wrap="square"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buClr>
                <a:schemeClr val="dk1"/>
              </a:buClr>
              <a:buSzPts val="1800"/>
            </a:pPr>
            <a:r>
              <a:rPr lang="en-US" sz="3600" b="1" dirty="0">
                <a:solidFill>
                  <a:srgbClr val="002060"/>
                </a:solidFill>
                <a:latin typeface="Stencil" panose="040409050D0802020404" pitchFamily="82" charset="0"/>
                <a:ea typeface="Poppins"/>
                <a:cs typeface="Poppins" panose="020B0604020202020204" charset="0"/>
                <a:sym typeface="Poppins"/>
              </a:rPr>
              <a:t>03</a:t>
            </a:r>
          </a:p>
          <a:p>
            <a:pPr>
              <a:lnSpc>
                <a:spcPct val="100000"/>
              </a:lnSpc>
              <a:spcBef>
                <a:spcPts val="0"/>
              </a:spcBef>
              <a:buClr>
                <a:schemeClr val="dk1"/>
              </a:buClr>
              <a:buSzPts val="1800"/>
            </a:pPr>
            <a:endParaRPr lang="en-US" sz="800" b="1" dirty="0">
              <a:solidFill>
                <a:srgbClr val="002060"/>
              </a:solidFill>
              <a:latin typeface="Stencil" panose="040409050D0802020404" pitchFamily="82" charset="0"/>
              <a:ea typeface="Poppins"/>
              <a:cs typeface="Poppins" panose="020B0604020202020204" charset="0"/>
              <a:sym typeface="Poppins"/>
            </a:endParaRPr>
          </a:p>
        </p:txBody>
      </p:sp>
      <p:sp>
        <p:nvSpPr>
          <p:cNvPr id="31" name="Retângulo de cantos arredondados 30"/>
          <p:cNvSpPr/>
          <p:nvPr/>
        </p:nvSpPr>
        <p:spPr>
          <a:xfrm>
            <a:off x="9348537" y="2574757"/>
            <a:ext cx="1688038" cy="7339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DM TEST</a:t>
            </a:r>
            <a:endParaRPr lang="pt-BR" dirty="0"/>
          </a:p>
        </p:txBody>
      </p:sp>
      <p:pic>
        <p:nvPicPr>
          <p:cNvPr id="6" name="Imagem 5"/>
          <p:cNvPicPr>
            <a:picLocks noChangeAspect="1"/>
          </p:cNvPicPr>
          <p:nvPr/>
        </p:nvPicPr>
        <p:blipFill>
          <a:blip r:embed="rId3"/>
          <a:stretch>
            <a:fillRect/>
          </a:stretch>
        </p:blipFill>
        <p:spPr>
          <a:xfrm>
            <a:off x="3905109" y="4065566"/>
            <a:ext cx="4105275" cy="723900"/>
          </a:xfrm>
          <a:prstGeom prst="rect">
            <a:avLst/>
          </a:prstGeom>
        </p:spPr>
      </p:pic>
    </p:spTree>
    <p:extLst>
      <p:ext uri="{BB962C8B-B14F-4D97-AF65-F5344CB8AC3E}">
        <p14:creationId xmlns:p14="http://schemas.microsoft.com/office/powerpoint/2010/main" val="3503857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12192000" cy="26469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p:cNvSpPr/>
          <p:nvPr/>
        </p:nvSpPr>
        <p:spPr>
          <a:xfrm>
            <a:off x="1552072" y="927233"/>
            <a:ext cx="10639928"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flipV="1">
            <a:off x="4547937" y="1089250"/>
            <a:ext cx="7644063"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Google Shape;311;p12"/>
          <p:cNvSpPr txBox="1">
            <a:spLocks noGrp="1"/>
          </p:cNvSpPr>
          <p:nvPr>
            <p:ph type="ctrTitle"/>
          </p:nvPr>
        </p:nvSpPr>
        <p:spPr>
          <a:xfrm>
            <a:off x="3135634" y="369815"/>
            <a:ext cx="8698831" cy="452298"/>
          </a:xfrm>
          <a:prstGeom prst="rect">
            <a:avLst/>
          </a:prstGeom>
        </p:spPr>
        <p:txBody>
          <a:bodyPr spcFirstLastPara="1" wrap="square" lIns="0" tIns="0" rIns="0" bIns="0" anchor="ctr" anchorCtr="0">
            <a:noAutofit/>
          </a:bodyPr>
          <a:lstStyle/>
          <a:p>
            <a:pPr lvl="0" algn="r"/>
            <a:r>
              <a:rPr lang="pt-BR" sz="2800" dirty="0">
                <a:solidFill>
                  <a:srgbClr val="002060"/>
                </a:solidFill>
                <a:latin typeface="Stencil" panose="040409050D0802020404" pitchFamily="82" charset="0"/>
              </a:rPr>
              <a:t>METHODOLOGY: DATA</a:t>
            </a:r>
            <a:endParaRPr sz="2800" dirty="0">
              <a:solidFill>
                <a:srgbClr val="002060"/>
              </a:solidFill>
              <a:latin typeface="Stencil" panose="040409050D0802020404" pitchFamily="82" charset="0"/>
            </a:endParaRPr>
          </a:p>
        </p:txBody>
      </p:sp>
      <p:sp>
        <p:nvSpPr>
          <p:cNvPr id="8" name="Retângulo 7"/>
          <p:cNvSpPr/>
          <p:nvPr/>
        </p:nvSpPr>
        <p:spPr>
          <a:xfrm flipV="1">
            <a:off x="0" y="6493840"/>
            <a:ext cx="12192000" cy="23181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p:cNvSpPr/>
          <p:nvPr/>
        </p:nvSpPr>
        <p:spPr>
          <a:xfrm>
            <a:off x="0" y="6815989"/>
            <a:ext cx="12192000"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 name="Imagem 4"/>
          <p:cNvPicPr>
            <a:picLocks noChangeAspect="1"/>
          </p:cNvPicPr>
          <p:nvPr/>
        </p:nvPicPr>
        <p:blipFill>
          <a:blip r:embed="rId2"/>
          <a:stretch>
            <a:fillRect/>
          </a:stretch>
        </p:blipFill>
        <p:spPr>
          <a:xfrm>
            <a:off x="1098532" y="1557977"/>
            <a:ext cx="4935154" cy="3264109"/>
          </a:xfrm>
          <a:prstGeom prst="rect">
            <a:avLst/>
          </a:prstGeom>
        </p:spPr>
      </p:pic>
      <p:pic>
        <p:nvPicPr>
          <p:cNvPr id="6" name="Imagem 5"/>
          <p:cNvPicPr>
            <a:picLocks noChangeAspect="1"/>
          </p:cNvPicPr>
          <p:nvPr/>
        </p:nvPicPr>
        <p:blipFill>
          <a:blip r:embed="rId3"/>
          <a:stretch>
            <a:fillRect/>
          </a:stretch>
        </p:blipFill>
        <p:spPr>
          <a:xfrm>
            <a:off x="6462390" y="2955857"/>
            <a:ext cx="5166622" cy="3028710"/>
          </a:xfrm>
          <a:prstGeom prst="rect">
            <a:avLst/>
          </a:prstGeom>
        </p:spPr>
      </p:pic>
      <p:grpSp>
        <p:nvGrpSpPr>
          <p:cNvPr id="13" name="Grupo 12"/>
          <p:cNvGrpSpPr/>
          <p:nvPr/>
        </p:nvGrpSpPr>
        <p:grpSpPr>
          <a:xfrm>
            <a:off x="6409384" y="2726539"/>
            <a:ext cx="5153528" cy="3444986"/>
            <a:chOff x="965135" y="1595773"/>
            <a:chExt cx="4445271" cy="4687704"/>
          </a:xfrm>
        </p:grpSpPr>
        <p:sp>
          <p:nvSpPr>
            <p:cNvPr id="14" name="Retângulo 13"/>
            <p:cNvSpPr/>
            <p:nvPr/>
          </p:nvSpPr>
          <p:spPr>
            <a:xfrm rot="16200000" flipV="1">
              <a:off x="-1340115" y="3915472"/>
              <a:ext cx="4656222"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p:cNvSpPr/>
            <p:nvPr/>
          </p:nvSpPr>
          <p:spPr>
            <a:xfrm rot="16200000" flipV="1">
              <a:off x="3059435" y="3915471"/>
              <a:ext cx="4656222"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tângulo 15"/>
            <p:cNvSpPr/>
            <p:nvPr/>
          </p:nvSpPr>
          <p:spPr>
            <a:xfrm rot="10800000" flipV="1">
              <a:off x="965136" y="1610219"/>
              <a:ext cx="586936"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etângulo 16"/>
            <p:cNvSpPr/>
            <p:nvPr/>
          </p:nvSpPr>
          <p:spPr>
            <a:xfrm rot="10800000" flipV="1">
              <a:off x="965135" y="6234362"/>
              <a:ext cx="586936"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Retângulo 17"/>
            <p:cNvSpPr/>
            <p:nvPr/>
          </p:nvSpPr>
          <p:spPr>
            <a:xfrm rot="10800000" flipV="1">
              <a:off x="4823470" y="1595773"/>
              <a:ext cx="586936"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Retângulo 18"/>
            <p:cNvSpPr/>
            <p:nvPr/>
          </p:nvSpPr>
          <p:spPr>
            <a:xfrm rot="10800000" flipV="1">
              <a:off x="4777749" y="6237758"/>
              <a:ext cx="586936"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20" name="Grupo 19"/>
          <p:cNvGrpSpPr/>
          <p:nvPr/>
        </p:nvGrpSpPr>
        <p:grpSpPr>
          <a:xfrm>
            <a:off x="966535" y="1637051"/>
            <a:ext cx="5153527" cy="3264362"/>
            <a:chOff x="965136" y="1595788"/>
            <a:chExt cx="4445275" cy="4687689"/>
          </a:xfrm>
        </p:grpSpPr>
        <p:sp>
          <p:nvSpPr>
            <p:cNvPr id="21" name="Retângulo 20"/>
            <p:cNvSpPr/>
            <p:nvPr/>
          </p:nvSpPr>
          <p:spPr>
            <a:xfrm rot="16200000" flipV="1">
              <a:off x="-1340137" y="3915510"/>
              <a:ext cx="4656269"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Retângulo 21"/>
            <p:cNvSpPr/>
            <p:nvPr/>
          </p:nvSpPr>
          <p:spPr>
            <a:xfrm rot="16200000" flipV="1">
              <a:off x="3059417" y="3915509"/>
              <a:ext cx="4656269"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Retângulo 22"/>
            <p:cNvSpPr/>
            <p:nvPr/>
          </p:nvSpPr>
          <p:spPr>
            <a:xfrm rot="10800000" flipV="1">
              <a:off x="965137" y="1610234"/>
              <a:ext cx="586936" cy="4572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p:cNvSpPr/>
            <p:nvPr/>
          </p:nvSpPr>
          <p:spPr>
            <a:xfrm rot="10800000" flipV="1">
              <a:off x="965136" y="6234423"/>
              <a:ext cx="586936" cy="4572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rot="10800000" flipV="1">
              <a:off x="4823474" y="1595788"/>
              <a:ext cx="586936" cy="4572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Retângulo 25"/>
            <p:cNvSpPr/>
            <p:nvPr/>
          </p:nvSpPr>
          <p:spPr>
            <a:xfrm rot="10800000" flipV="1">
              <a:off x="4777749" y="6237757"/>
              <a:ext cx="586936" cy="4572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4290140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12192000" cy="26469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p:cNvSpPr/>
          <p:nvPr/>
        </p:nvSpPr>
        <p:spPr>
          <a:xfrm>
            <a:off x="1552072" y="927233"/>
            <a:ext cx="10639928"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flipV="1">
            <a:off x="4547937" y="1089250"/>
            <a:ext cx="7644063"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Google Shape;311;p12"/>
          <p:cNvSpPr txBox="1">
            <a:spLocks noGrp="1"/>
          </p:cNvSpPr>
          <p:nvPr>
            <p:ph type="ctrTitle"/>
          </p:nvPr>
        </p:nvSpPr>
        <p:spPr>
          <a:xfrm>
            <a:off x="3135634" y="369815"/>
            <a:ext cx="8698831" cy="452298"/>
          </a:xfrm>
          <a:prstGeom prst="rect">
            <a:avLst/>
          </a:prstGeom>
        </p:spPr>
        <p:txBody>
          <a:bodyPr spcFirstLastPara="1" wrap="square" lIns="0" tIns="0" rIns="0" bIns="0" anchor="ctr" anchorCtr="0">
            <a:noAutofit/>
          </a:bodyPr>
          <a:lstStyle/>
          <a:p>
            <a:pPr lvl="0" algn="r"/>
            <a:r>
              <a:rPr lang="pt-BR" sz="2800" dirty="0">
                <a:solidFill>
                  <a:srgbClr val="002060"/>
                </a:solidFill>
                <a:latin typeface="Stencil" panose="040409050D0802020404" pitchFamily="82" charset="0"/>
              </a:rPr>
              <a:t>METHODOLOGY: MIDAS IN ACTION</a:t>
            </a:r>
            <a:endParaRPr sz="2800" dirty="0">
              <a:solidFill>
                <a:srgbClr val="002060"/>
              </a:solidFill>
              <a:latin typeface="Stencil" panose="040409050D0802020404" pitchFamily="82" charset="0"/>
            </a:endParaRPr>
          </a:p>
        </p:txBody>
      </p:sp>
      <p:sp>
        <p:nvSpPr>
          <p:cNvPr id="16" name="Retângulo 15"/>
          <p:cNvSpPr/>
          <p:nvPr/>
        </p:nvSpPr>
        <p:spPr>
          <a:xfrm>
            <a:off x="0" y="6557211"/>
            <a:ext cx="12192000" cy="30079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Google Shape;318;p13"/>
          <p:cNvSpPr txBox="1">
            <a:spLocks/>
          </p:cNvSpPr>
          <p:nvPr/>
        </p:nvSpPr>
        <p:spPr>
          <a:xfrm>
            <a:off x="1956535" y="1575389"/>
            <a:ext cx="3587400" cy="1166538"/>
          </a:xfrm>
          <a:prstGeom prst="rect">
            <a:avLst/>
          </a:prstGeom>
        </p:spPr>
        <p:txBody>
          <a:bodyPr spcFirstLastPara="1" vert="horz" wrap="square"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buClr>
                <a:schemeClr val="dk1"/>
              </a:buClr>
              <a:buSzPts val="1800"/>
            </a:pPr>
            <a:r>
              <a:rPr lang="en-US" sz="3600" b="1" dirty="0">
                <a:solidFill>
                  <a:srgbClr val="002060"/>
                </a:solidFill>
                <a:latin typeface="Stencil" panose="040409050D0802020404" pitchFamily="82" charset="0"/>
                <a:ea typeface="Poppins"/>
                <a:cs typeface="Poppins" panose="020B0604020202020204" charset="0"/>
                <a:sym typeface="Poppins"/>
              </a:rPr>
              <a:t>01</a:t>
            </a:r>
          </a:p>
          <a:p>
            <a:pPr>
              <a:lnSpc>
                <a:spcPct val="100000"/>
              </a:lnSpc>
              <a:spcBef>
                <a:spcPts val="0"/>
              </a:spcBef>
              <a:buClr>
                <a:schemeClr val="dk1"/>
              </a:buClr>
              <a:buSzPts val="1800"/>
            </a:pPr>
            <a:r>
              <a:rPr lang="en-US" sz="1800" b="0" i="0" u="none" strike="noStrike" baseline="0" dirty="0">
                <a:solidFill>
                  <a:srgbClr val="002060"/>
                </a:solidFill>
                <a:latin typeface="Stencil" panose="040409050D0802020404" pitchFamily="82" charset="0"/>
              </a:rPr>
              <a:t>First Training </a:t>
            </a:r>
            <a:r>
              <a:rPr lang="en-US" sz="1800" dirty="0">
                <a:solidFill>
                  <a:srgbClr val="002060"/>
                </a:solidFill>
                <a:latin typeface="Stencil" panose="040409050D0802020404" pitchFamily="82" charset="0"/>
              </a:rPr>
              <a:t>S</a:t>
            </a:r>
            <a:r>
              <a:rPr lang="en-US" sz="1800" b="0" i="0" u="none" strike="noStrike" baseline="0" dirty="0">
                <a:solidFill>
                  <a:srgbClr val="002060"/>
                </a:solidFill>
                <a:latin typeface="Stencil" panose="040409050D0802020404" pitchFamily="82" charset="0"/>
              </a:rPr>
              <a:t>et </a:t>
            </a:r>
          </a:p>
          <a:p>
            <a:pPr>
              <a:lnSpc>
                <a:spcPct val="100000"/>
              </a:lnSpc>
              <a:spcBef>
                <a:spcPts val="0"/>
              </a:spcBef>
              <a:buClr>
                <a:schemeClr val="dk1"/>
              </a:buClr>
              <a:buSzPts val="1800"/>
            </a:pPr>
            <a:endParaRPr lang="en-US" sz="800" b="0" i="0" u="none" strike="noStrike" baseline="0" dirty="0">
              <a:solidFill>
                <a:srgbClr val="002060"/>
              </a:solidFill>
              <a:latin typeface="Stencil" panose="040409050D0802020404" pitchFamily="82" charset="0"/>
            </a:endParaRPr>
          </a:p>
          <a:p>
            <a:pPr>
              <a:lnSpc>
                <a:spcPct val="100000"/>
              </a:lnSpc>
              <a:spcBef>
                <a:spcPts val="0"/>
              </a:spcBef>
              <a:buClr>
                <a:schemeClr val="dk1"/>
              </a:buClr>
              <a:buSzPts val="1800"/>
            </a:pPr>
            <a:r>
              <a:rPr lang="en-US" sz="1600" dirty="0">
                <a:solidFill>
                  <a:srgbClr val="002060"/>
                </a:solidFill>
              </a:rPr>
              <a:t>11 years: 2003M1 to 2014Q1</a:t>
            </a:r>
          </a:p>
          <a:p>
            <a:pPr>
              <a:lnSpc>
                <a:spcPct val="100000"/>
              </a:lnSpc>
              <a:spcBef>
                <a:spcPts val="0"/>
              </a:spcBef>
              <a:buClr>
                <a:schemeClr val="dk1"/>
              </a:buClr>
              <a:buSzPts val="1800"/>
            </a:pPr>
            <a:r>
              <a:rPr lang="en-US" sz="1600" dirty="0">
                <a:solidFill>
                  <a:srgbClr val="002060"/>
                </a:solidFill>
              </a:rPr>
              <a:t>Training set recursively expanded</a:t>
            </a:r>
          </a:p>
          <a:p>
            <a:pPr>
              <a:lnSpc>
                <a:spcPct val="100000"/>
              </a:lnSpc>
              <a:spcBef>
                <a:spcPts val="0"/>
              </a:spcBef>
              <a:buClr>
                <a:schemeClr val="dk1"/>
              </a:buClr>
              <a:buSzPts val="1800"/>
            </a:pPr>
            <a:endParaRPr lang="en-US" sz="1200" dirty="0">
              <a:solidFill>
                <a:srgbClr val="002060"/>
              </a:solidFill>
            </a:endParaRPr>
          </a:p>
          <a:p>
            <a:endParaRPr lang="en-US" sz="1200" dirty="0">
              <a:solidFill>
                <a:srgbClr val="002060"/>
              </a:solidFill>
            </a:endParaRPr>
          </a:p>
          <a:p>
            <a:pPr algn="l">
              <a:spcBef>
                <a:spcPts val="600"/>
              </a:spcBef>
              <a:buClr>
                <a:schemeClr val="dk1"/>
              </a:buClr>
              <a:buSzPts val="1100"/>
              <a:buFont typeface="Arial"/>
              <a:buNone/>
            </a:pPr>
            <a:endParaRPr lang="en-US" dirty="0">
              <a:solidFill>
                <a:srgbClr val="002060"/>
              </a:solidFill>
            </a:endParaRPr>
          </a:p>
        </p:txBody>
      </p:sp>
      <p:sp>
        <p:nvSpPr>
          <p:cNvPr id="13" name="Retângulo 12"/>
          <p:cNvSpPr/>
          <p:nvPr/>
        </p:nvSpPr>
        <p:spPr>
          <a:xfrm>
            <a:off x="0" y="3324665"/>
            <a:ext cx="12192000" cy="15657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p:cNvSpPr/>
          <p:nvPr/>
        </p:nvSpPr>
        <p:spPr>
          <a:xfrm>
            <a:off x="0" y="3599094"/>
            <a:ext cx="12191999"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Google Shape;318;p13"/>
          <p:cNvSpPr txBox="1">
            <a:spLocks/>
          </p:cNvSpPr>
          <p:nvPr/>
        </p:nvSpPr>
        <p:spPr>
          <a:xfrm>
            <a:off x="6368113" y="1552830"/>
            <a:ext cx="3587400" cy="1682818"/>
          </a:xfrm>
          <a:prstGeom prst="rect">
            <a:avLst/>
          </a:prstGeom>
        </p:spPr>
        <p:txBody>
          <a:bodyPr spcFirstLastPara="1" vert="horz" wrap="square"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buClr>
                <a:schemeClr val="dk1"/>
              </a:buClr>
              <a:buSzPts val="1800"/>
            </a:pPr>
            <a:r>
              <a:rPr lang="en-US" sz="3600" b="1" dirty="0">
                <a:solidFill>
                  <a:srgbClr val="002060"/>
                </a:solidFill>
                <a:latin typeface="Stencil" panose="040409050D0802020404" pitchFamily="82" charset="0"/>
                <a:ea typeface="Poppins"/>
                <a:cs typeface="Poppins" panose="020B0604020202020204" charset="0"/>
                <a:sym typeface="Poppins"/>
              </a:rPr>
              <a:t>02</a:t>
            </a:r>
          </a:p>
          <a:p>
            <a:pPr>
              <a:lnSpc>
                <a:spcPct val="100000"/>
              </a:lnSpc>
              <a:spcBef>
                <a:spcPts val="0"/>
              </a:spcBef>
              <a:buClr>
                <a:schemeClr val="dk1"/>
              </a:buClr>
              <a:buSzPts val="1800"/>
            </a:pPr>
            <a:r>
              <a:rPr lang="en-US" sz="1800" b="0" i="0" u="none" strike="noStrike" baseline="0" dirty="0">
                <a:solidFill>
                  <a:srgbClr val="002060"/>
                </a:solidFill>
                <a:latin typeface="Stencil" panose="040409050D0802020404" pitchFamily="82" charset="0"/>
              </a:rPr>
              <a:t>Total estimations</a:t>
            </a:r>
          </a:p>
          <a:p>
            <a:pPr>
              <a:lnSpc>
                <a:spcPct val="100000"/>
              </a:lnSpc>
              <a:spcBef>
                <a:spcPts val="0"/>
              </a:spcBef>
              <a:buClr>
                <a:schemeClr val="dk1"/>
              </a:buClr>
              <a:buSzPts val="1800"/>
            </a:pPr>
            <a:endParaRPr lang="en-US" sz="800" b="0" i="0" u="none" strike="noStrike" baseline="0" dirty="0">
              <a:solidFill>
                <a:srgbClr val="002060"/>
              </a:solidFill>
              <a:latin typeface="Stencil" panose="040409050D0802020404" pitchFamily="82" charset="0"/>
            </a:endParaRPr>
          </a:p>
          <a:p>
            <a:pPr>
              <a:lnSpc>
                <a:spcPct val="100000"/>
              </a:lnSpc>
              <a:spcBef>
                <a:spcPts val="0"/>
              </a:spcBef>
              <a:buClr>
                <a:schemeClr val="dk1"/>
              </a:buClr>
              <a:buSzPts val="1800"/>
            </a:pPr>
            <a:r>
              <a:rPr lang="en-US" sz="1600" dirty="0">
                <a:solidFill>
                  <a:srgbClr val="002060"/>
                </a:solidFill>
              </a:rPr>
              <a:t>396 restricted MIDAS</a:t>
            </a:r>
          </a:p>
          <a:p>
            <a:pPr>
              <a:lnSpc>
                <a:spcPct val="100000"/>
              </a:lnSpc>
              <a:spcBef>
                <a:spcPts val="0"/>
              </a:spcBef>
              <a:buClr>
                <a:schemeClr val="dk1"/>
              </a:buClr>
              <a:buSzPts val="1800"/>
            </a:pPr>
            <a:r>
              <a:rPr lang="en-US" sz="1600" dirty="0">
                <a:solidFill>
                  <a:srgbClr val="002060"/>
                </a:solidFill>
              </a:rPr>
              <a:t>1584 U-MIDAS</a:t>
            </a:r>
          </a:p>
          <a:p>
            <a:pPr>
              <a:lnSpc>
                <a:spcPct val="100000"/>
              </a:lnSpc>
              <a:spcBef>
                <a:spcPts val="0"/>
              </a:spcBef>
              <a:buClr>
                <a:schemeClr val="dk1"/>
              </a:buClr>
              <a:buSzPts val="1800"/>
            </a:pPr>
            <a:r>
              <a:rPr lang="en-US" sz="1600" dirty="0">
                <a:solidFill>
                  <a:srgbClr val="002060"/>
                </a:solidFill>
              </a:rPr>
              <a:t>22 AR(1)</a:t>
            </a:r>
          </a:p>
          <a:p>
            <a:pPr>
              <a:lnSpc>
                <a:spcPct val="100000"/>
              </a:lnSpc>
              <a:spcBef>
                <a:spcPts val="0"/>
              </a:spcBef>
              <a:buClr>
                <a:schemeClr val="dk1"/>
              </a:buClr>
              <a:buSzPts val="1800"/>
            </a:pPr>
            <a:endParaRPr lang="en-US" sz="1200" dirty="0">
              <a:solidFill>
                <a:srgbClr val="002060"/>
              </a:solidFill>
            </a:endParaRPr>
          </a:p>
          <a:p>
            <a:pPr>
              <a:lnSpc>
                <a:spcPct val="100000"/>
              </a:lnSpc>
              <a:spcBef>
                <a:spcPts val="0"/>
              </a:spcBef>
              <a:buClr>
                <a:schemeClr val="dk1"/>
              </a:buClr>
              <a:buSzPts val="1800"/>
            </a:pPr>
            <a:endParaRPr lang="en-US" sz="1200" dirty="0">
              <a:solidFill>
                <a:srgbClr val="002060"/>
              </a:solidFill>
            </a:endParaRPr>
          </a:p>
          <a:p>
            <a:pPr>
              <a:lnSpc>
                <a:spcPct val="100000"/>
              </a:lnSpc>
              <a:spcBef>
                <a:spcPts val="0"/>
              </a:spcBef>
              <a:buClr>
                <a:schemeClr val="dk1"/>
              </a:buClr>
              <a:buSzPts val="1800"/>
            </a:pPr>
            <a:endParaRPr lang="en-US" sz="1200" dirty="0">
              <a:solidFill>
                <a:srgbClr val="002060"/>
              </a:solidFill>
            </a:endParaRPr>
          </a:p>
          <a:p>
            <a:endParaRPr lang="en-US" sz="1200" dirty="0">
              <a:solidFill>
                <a:srgbClr val="002060"/>
              </a:solidFill>
            </a:endParaRPr>
          </a:p>
          <a:p>
            <a:pPr algn="l">
              <a:spcBef>
                <a:spcPts val="600"/>
              </a:spcBef>
              <a:buClr>
                <a:schemeClr val="dk1"/>
              </a:buClr>
              <a:buSzPts val="1100"/>
              <a:buFont typeface="Arial"/>
              <a:buNone/>
            </a:pPr>
            <a:endParaRPr lang="en-US" dirty="0">
              <a:solidFill>
                <a:srgbClr val="002060"/>
              </a:solidFill>
            </a:endParaRPr>
          </a:p>
        </p:txBody>
      </p:sp>
      <p:sp>
        <p:nvSpPr>
          <p:cNvPr id="21" name="Google Shape;318;p13"/>
          <p:cNvSpPr txBox="1">
            <a:spLocks/>
          </p:cNvSpPr>
          <p:nvPr/>
        </p:nvSpPr>
        <p:spPr>
          <a:xfrm>
            <a:off x="2064426" y="4119079"/>
            <a:ext cx="3587400" cy="1682818"/>
          </a:xfrm>
          <a:prstGeom prst="rect">
            <a:avLst/>
          </a:prstGeom>
        </p:spPr>
        <p:txBody>
          <a:bodyPr spcFirstLastPara="1" vert="horz" wrap="square"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buClr>
                <a:schemeClr val="dk1"/>
              </a:buClr>
              <a:buSzPts val="1800"/>
            </a:pPr>
            <a:r>
              <a:rPr lang="en-US" sz="3600" b="1" dirty="0">
                <a:solidFill>
                  <a:srgbClr val="002060"/>
                </a:solidFill>
                <a:latin typeface="Stencil" panose="040409050D0802020404" pitchFamily="82" charset="0"/>
                <a:ea typeface="Poppins"/>
                <a:cs typeface="Poppins" panose="020B0604020202020204" charset="0"/>
                <a:sym typeface="Poppins"/>
              </a:rPr>
              <a:t>03</a:t>
            </a:r>
          </a:p>
          <a:p>
            <a:pPr>
              <a:lnSpc>
                <a:spcPct val="100000"/>
              </a:lnSpc>
              <a:spcBef>
                <a:spcPts val="0"/>
              </a:spcBef>
              <a:buClr>
                <a:schemeClr val="dk1"/>
              </a:buClr>
              <a:buSzPts val="1800"/>
            </a:pPr>
            <a:r>
              <a:rPr lang="en-US" sz="1800" b="0" i="0" u="none" strike="noStrike" baseline="0" dirty="0">
                <a:solidFill>
                  <a:srgbClr val="002060"/>
                </a:solidFill>
                <a:latin typeface="Stencil" panose="040409050D0802020404" pitchFamily="82" charset="0"/>
              </a:rPr>
              <a:t>Lags and weights</a:t>
            </a:r>
          </a:p>
          <a:p>
            <a:pPr>
              <a:lnSpc>
                <a:spcPct val="100000"/>
              </a:lnSpc>
              <a:spcBef>
                <a:spcPts val="0"/>
              </a:spcBef>
              <a:buClr>
                <a:schemeClr val="dk1"/>
              </a:buClr>
              <a:buSzPts val="1800"/>
            </a:pPr>
            <a:endParaRPr lang="en-US" sz="800" b="0" i="0" u="none" strike="noStrike" baseline="0" dirty="0">
              <a:solidFill>
                <a:srgbClr val="002060"/>
              </a:solidFill>
              <a:latin typeface="Stencil" panose="040409050D0802020404" pitchFamily="82" charset="0"/>
            </a:endParaRPr>
          </a:p>
          <a:p>
            <a:pPr>
              <a:lnSpc>
                <a:spcPct val="100000"/>
              </a:lnSpc>
              <a:spcBef>
                <a:spcPts val="0"/>
              </a:spcBef>
              <a:buClr>
                <a:schemeClr val="dk1"/>
              </a:buClr>
              <a:buSzPts val="1800"/>
            </a:pPr>
            <a:r>
              <a:rPr lang="en-US" sz="1600" dirty="0">
                <a:solidFill>
                  <a:srgbClr val="002060"/>
                </a:solidFill>
              </a:rPr>
              <a:t>MIDAS: </a:t>
            </a:r>
            <a:r>
              <a:rPr lang="pt-BR" sz="1600" dirty="0" err="1">
                <a:solidFill>
                  <a:srgbClr val="002060"/>
                </a:solidFill>
              </a:rPr>
              <a:t>scheme</a:t>
            </a:r>
            <a:r>
              <a:rPr lang="pt-BR" sz="1600" dirty="0">
                <a:solidFill>
                  <a:srgbClr val="002060"/>
                </a:solidFill>
              </a:rPr>
              <a:t> </a:t>
            </a:r>
            <a:r>
              <a:rPr lang="pt-BR" sz="1600" dirty="0" err="1">
                <a:solidFill>
                  <a:srgbClr val="002060"/>
                </a:solidFill>
              </a:rPr>
              <a:t>is</a:t>
            </a:r>
            <a:r>
              <a:rPr lang="pt-BR" sz="1600" dirty="0">
                <a:solidFill>
                  <a:srgbClr val="002060"/>
                </a:solidFill>
              </a:rPr>
              <a:t> </a:t>
            </a:r>
            <a:r>
              <a:rPr lang="pt-BR" sz="1600" dirty="0" err="1">
                <a:solidFill>
                  <a:srgbClr val="002060"/>
                </a:solidFill>
              </a:rPr>
              <a:t>endogenous</a:t>
            </a:r>
            <a:endParaRPr lang="pt-BR" sz="1600" dirty="0">
              <a:solidFill>
                <a:srgbClr val="002060"/>
              </a:solidFill>
            </a:endParaRPr>
          </a:p>
          <a:p>
            <a:pPr>
              <a:lnSpc>
                <a:spcPct val="100000"/>
              </a:lnSpc>
              <a:spcBef>
                <a:spcPts val="0"/>
              </a:spcBef>
              <a:buClr>
                <a:schemeClr val="dk1"/>
              </a:buClr>
              <a:buSzPts val="1800"/>
            </a:pPr>
            <a:r>
              <a:rPr lang="en-US" sz="1600" dirty="0">
                <a:solidFill>
                  <a:srgbClr val="002060"/>
                </a:solidFill>
              </a:rPr>
              <a:t>U-MIDAS: 3, 4, 5, and 6 lags</a:t>
            </a:r>
            <a:endParaRPr lang="pt-BR" sz="1600" dirty="0">
              <a:solidFill>
                <a:srgbClr val="002060"/>
              </a:solidFill>
            </a:endParaRPr>
          </a:p>
          <a:p>
            <a:pPr>
              <a:lnSpc>
                <a:spcPct val="100000"/>
              </a:lnSpc>
              <a:spcBef>
                <a:spcPts val="0"/>
              </a:spcBef>
              <a:buClr>
                <a:schemeClr val="dk1"/>
              </a:buClr>
              <a:buSzPts val="1800"/>
            </a:pPr>
            <a:endParaRPr lang="en-US" sz="1200" dirty="0">
              <a:solidFill>
                <a:srgbClr val="002060"/>
              </a:solidFill>
            </a:endParaRPr>
          </a:p>
          <a:p>
            <a:pPr>
              <a:lnSpc>
                <a:spcPct val="100000"/>
              </a:lnSpc>
              <a:spcBef>
                <a:spcPts val="0"/>
              </a:spcBef>
              <a:buClr>
                <a:schemeClr val="dk1"/>
              </a:buClr>
              <a:buSzPts val="1800"/>
            </a:pPr>
            <a:endParaRPr lang="en-US" sz="1200" dirty="0">
              <a:solidFill>
                <a:srgbClr val="002060"/>
              </a:solidFill>
            </a:endParaRPr>
          </a:p>
          <a:p>
            <a:pPr>
              <a:lnSpc>
                <a:spcPct val="100000"/>
              </a:lnSpc>
              <a:spcBef>
                <a:spcPts val="0"/>
              </a:spcBef>
              <a:buClr>
                <a:schemeClr val="dk1"/>
              </a:buClr>
              <a:buSzPts val="1800"/>
            </a:pPr>
            <a:endParaRPr lang="en-US" sz="1200" dirty="0">
              <a:solidFill>
                <a:srgbClr val="002060"/>
              </a:solidFill>
            </a:endParaRPr>
          </a:p>
          <a:p>
            <a:endParaRPr lang="en-US" sz="1200" dirty="0">
              <a:solidFill>
                <a:srgbClr val="002060"/>
              </a:solidFill>
            </a:endParaRPr>
          </a:p>
          <a:p>
            <a:pPr algn="l">
              <a:spcBef>
                <a:spcPts val="600"/>
              </a:spcBef>
              <a:buClr>
                <a:schemeClr val="dk1"/>
              </a:buClr>
              <a:buSzPts val="1100"/>
              <a:buFont typeface="Arial"/>
              <a:buNone/>
            </a:pPr>
            <a:endParaRPr lang="en-US" dirty="0">
              <a:solidFill>
                <a:srgbClr val="002060"/>
              </a:solidFill>
            </a:endParaRPr>
          </a:p>
        </p:txBody>
      </p:sp>
      <p:sp>
        <p:nvSpPr>
          <p:cNvPr id="22" name="Google Shape;318;p13"/>
          <p:cNvSpPr txBox="1">
            <a:spLocks/>
          </p:cNvSpPr>
          <p:nvPr/>
        </p:nvSpPr>
        <p:spPr>
          <a:xfrm>
            <a:off x="6368113" y="4048804"/>
            <a:ext cx="3587400" cy="1682818"/>
          </a:xfrm>
          <a:prstGeom prst="rect">
            <a:avLst/>
          </a:prstGeom>
        </p:spPr>
        <p:txBody>
          <a:bodyPr spcFirstLastPara="1" vert="horz" wrap="square"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buClr>
                <a:schemeClr val="dk1"/>
              </a:buClr>
              <a:buSzPts val="1800"/>
            </a:pPr>
            <a:r>
              <a:rPr lang="en-US" sz="3600" b="1" dirty="0">
                <a:solidFill>
                  <a:srgbClr val="002060"/>
                </a:solidFill>
                <a:latin typeface="Stencil" panose="040409050D0802020404" pitchFamily="82" charset="0"/>
                <a:ea typeface="Poppins"/>
                <a:cs typeface="Poppins" panose="020B0604020202020204" charset="0"/>
                <a:sym typeface="Poppins"/>
              </a:rPr>
              <a:t>04</a:t>
            </a:r>
          </a:p>
          <a:p>
            <a:pPr>
              <a:lnSpc>
                <a:spcPct val="100000"/>
              </a:lnSpc>
              <a:spcBef>
                <a:spcPts val="0"/>
              </a:spcBef>
              <a:buClr>
                <a:schemeClr val="dk1"/>
              </a:buClr>
              <a:buSzPts val="1800"/>
            </a:pPr>
            <a:r>
              <a:rPr lang="en-US" sz="1800" b="0" i="0" u="none" strike="noStrike" baseline="0" dirty="0">
                <a:solidFill>
                  <a:srgbClr val="002060"/>
                </a:solidFill>
                <a:latin typeface="Stencil" panose="040409050D0802020404" pitchFamily="82" charset="0"/>
              </a:rPr>
              <a:t>Model Evaluation</a:t>
            </a:r>
          </a:p>
          <a:p>
            <a:pPr>
              <a:lnSpc>
                <a:spcPct val="100000"/>
              </a:lnSpc>
              <a:spcBef>
                <a:spcPts val="0"/>
              </a:spcBef>
              <a:buClr>
                <a:schemeClr val="dk1"/>
              </a:buClr>
              <a:buSzPts val="1800"/>
            </a:pPr>
            <a:endParaRPr lang="en-US" sz="800" b="0" i="0" u="none" strike="noStrike" baseline="0" dirty="0">
              <a:solidFill>
                <a:srgbClr val="002060"/>
              </a:solidFill>
              <a:latin typeface="Stencil" panose="040409050D0802020404" pitchFamily="82" charset="0"/>
            </a:endParaRPr>
          </a:p>
          <a:p>
            <a:pPr>
              <a:lnSpc>
                <a:spcPct val="100000"/>
              </a:lnSpc>
              <a:spcBef>
                <a:spcPts val="0"/>
              </a:spcBef>
              <a:buClr>
                <a:schemeClr val="dk1"/>
              </a:buClr>
              <a:buSzPts val="1800"/>
            </a:pPr>
            <a:r>
              <a:rPr lang="en-US" sz="1600" dirty="0">
                <a:solidFill>
                  <a:srgbClr val="002060"/>
                </a:solidFill>
              </a:rPr>
              <a:t>MSE ratio</a:t>
            </a:r>
          </a:p>
          <a:p>
            <a:pPr>
              <a:lnSpc>
                <a:spcPct val="100000"/>
              </a:lnSpc>
              <a:spcBef>
                <a:spcPts val="0"/>
              </a:spcBef>
              <a:buClr>
                <a:schemeClr val="dk1"/>
              </a:buClr>
              <a:buSzPts val="1800"/>
            </a:pPr>
            <a:r>
              <a:rPr lang="en-US" sz="1600" dirty="0">
                <a:solidFill>
                  <a:srgbClr val="002060"/>
                </a:solidFill>
              </a:rPr>
              <a:t>Cumulative MSE ratio</a:t>
            </a:r>
          </a:p>
          <a:p>
            <a:pPr>
              <a:lnSpc>
                <a:spcPct val="100000"/>
              </a:lnSpc>
              <a:spcBef>
                <a:spcPts val="0"/>
              </a:spcBef>
              <a:buClr>
                <a:schemeClr val="dk1"/>
              </a:buClr>
              <a:buSzPts val="1800"/>
            </a:pPr>
            <a:r>
              <a:rPr lang="en-US" sz="1600" dirty="0">
                <a:solidFill>
                  <a:srgbClr val="002060"/>
                </a:solidFill>
              </a:rPr>
              <a:t>DM test</a:t>
            </a:r>
            <a:endParaRPr lang="pt-BR" sz="1600" dirty="0">
              <a:solidFill>
                <a:srgbClr val="002060"/>
              </a:solidFill>
            </a:endParaRPr>
          </a:p>
          <a:p>
            <a:pPr>
              <a:lnSpc>
                <a:spcPct val="100000"/>
              </a:lnSpc>
              <a:spcBef>
                <a:spcPts val="0"/>
              </a:spcBef>
              <a:buClr>
                <a:schemeClr val="dk1"/>
              </a:buClr>
              <a:buSzPts val="1800"/>
            </a:pPr>
            <a:endParaRPr lang="en-US" sz="1200" dirty="0">
              <a:solidFill>
                <a:srgbClr val="002060"/>
              </a:solidFill>
            </a:endParaRPr>
          </a:p>
          <a:p>
            <a:pPr>
              <a:lnSpc>
                <a:spcPct val="100000"/>
              </a:lnSpc>
              <a:spcBef>
                <a:spcPts val="0"/>
              </a:spcBef>
              <a:buClr>
                <a:schemeClr val="dk1"/>
              </a:buClr>
              <a:buSzPts val="1800"/>
            </a:pPr>
            <a:endParaRPr lang="en-US" sz="1200" dirty="0">
              <a:solidFill>
                <a:srgbClr val="002060"/>
              </a:solidFill>
            </a:endParaRPr>
          </a:p>
          <a:p>
            <a:pPr>
              <a:lnSpc>
                <a:spcPct val="100000"/>
              </a:lnSpc>
              <a:spcBef>
                <a:spcPts val="0"/>
              </a:spcBef>
              <a:buClr>
                <a:schemeClr val="dk1"/>
              </a:buClr>
              <a:buSzPts val="1800"/>
            </a:pPr>
            <a:endParaRPr lang="en-US" sz="1200" dirty="0">
              <a:solidFill>
                <a:srgbClr val="002060"/>
              </a:solidFill>
            </a:endParaRPr>
          </a:p>
          <a:p>
            <a:endParaRPr lang="en-US" sz="1200" dirty="0">
              <a:solidFill>
                <a:srgbClr val="002060"/>
              </a:solidFill>
            </a:endParaRPr>
          </a:p>
          <a:p>
            <a:pPr algn="l">
              <a:spcBef>
                <a:spcPts val="600"/>
              </a:spcBef>
              <a:buClr>
                <a:schemeClr val="dk1"/>
              </a:buClr>
              <a:buSzPts val="1100"/>
              <a:buFont typeface="Arial"/>
              <a:buNone/>
            </a:pPr>
            <a:endParaRPr lang="en-US" dirty="0">
              <a:solidFill>
                <a:srgbClr val="002060"/>
              </a:solidFill>
            </a:endParaRPr>
          </a:p>
        </p:txBody>
      </p:sp>
    </p:spTree>
    <p:extLst>
      <p:ext uri="{BB962C8B-B14F-4D97-AF65-F5344CB8AC3E}">
        <p14:creationId xmlns:p14="http://schemas.microsoft.com/office/powerpoint/2010/main" val="111239547"/>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TotalTime>
  <Words>1774</Words>
  <Application>Microsoft Office PowerPoint</Application>
  <PresentationFormat>Widescreen</PresentationFormat>
  <Paragraphs>192</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LMRoman12-Regular</vt:lpstr>
      <vt:lpstr>Poppins</vt:lpstr>
      <vt:lpstr>Stencil</vt:lpstr>
      <vt:lpstr>Tema do Office</vt:lpstr>
      <vt:lpstr>TRANSMUTING UNEQUALLY SPACED DATA:</vt:lpstr>
      <vt:lpstr>INTRODUCTION</vt:lpstr>
      <vt:lpstr>LITERATURE REVIEW</vt:lpstr>
      <vt:lpstr>LITERATURE REVIEW</vt:lpstr>
      <vt:lpstr>METHODOLOGY: MIDAS</vt:lpstr>
      <vt:lpstr>METHODOLOGY: U-MIDAS</vt:lpstr>
      <vt:lpstr>METHODOLOGY: EVALUATION</vt:lpstr>
      <vt:lpstr>METHODOLOGY: DATA</vt:lpstr>
      <vt:lpstr>METHODOLOGY: MIDAS IN ACTION</vt:lpstr>
      <vt:lpstr>RESULTS: MIDAS EVALUATION</vt:lpstr>
      <vt:lpstr>RESULTS: MSE CUMULATIVE RATIO</vt:lpstr>
      <vt:lpstr>RESULTS: MSE CUMULATIVE RATIO</vt:lpstr>
      <vt:lpstr>PowerPoint Presentation</vt:lpstr>
      <vt:lpstr>PowerPoint Presentation</vt:lpstr>
      <vt:lpstr>PowerPoint Presentation</vt:lpstr>
      <vt:lpstr>PowerPoint Presentation</vt:lpstr>
      <vt:lpstr>PowerPoint Presentation</vt:lpstr>
      <vt:lpstr>CONTRIBUTIONS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TRANSMUTING UNEQUALLY SPACED DATA:</dc:title>
  <dc:creator>RIC_&amp;_JU</dc:creator>
  <cp:lastModifiedBy>Julia Ferreira</cp:lastModifiedBy>
  <cp:revision>57</cp:revision>
  <dcterms:created xsi:type="dcterms:W3CDTF">2020-11-28T17:24:45Z</dcterms:created>
  <dcterms:modified xsi:type="dcterms:W3CDTF">2021-10-15T19:29:41Z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6a91e68-0170-48bb-8234-032b210a73a3_Enabled">
    <vt:lpwstr>true</vt:lpwstr>
  </property>
  <property fmtid="{D5CDD505-2E9C-101B-9397-08002B2CF9AE}" pid="3" name="MSIP_Label_96a91e68-0170-48bb-8234-032b210a73a3_SetDate">
    <vt:lpwstr>2021-10-15T19:29:41Z</vt:lpwstr>
  </property>
  <property fmtid="{D5CDD505-2E9C-101B-9397-08002B2CF9AE}" pid="4" name="MSIP_Label_96a91e68-0170-48bb-8234-032b210a73a3_Method">
    <vt:lpwstr>Standard</vt:lpwstr>
  </property>
  <property fmtid="{D5CDD505-2E9C-101B-9397-08002B2CF9AE}" pid="5" name="MSIP_Label_96a91e68-0170-48bb-8234-032b210a73a3_Name">
    <vt:lpwstr>Internal User Only</vt:lpwstr>
  </property>
  <property fmtid="{D5CDD505-2E9C-101B-9397-08002B2CF9AE}" pid="6" name="MSIP_Label_96a91e68-0170-48bb-8234-032b210a73a3_SiteId">
    <vt:lpwstr>67477747-25d1-4c6c-a000-65454ef9ab5a</vt:lpwstr>
  </property>
  <property fmtid="{D5CDD505-2E9C-101B-9397-08002B2CF9AE}" pid="7" name="MSIP_Label_96a91e68-0170-48bb-8234-032b210a73a3_ActionId">
    <vt:lpwstr>15904465-7acc-45a2-b9dd-6515d1453852</vt:lpwstr>
  </property>
  <property fmtid="{D5CDD505-2E9C-101B-9397-08002B2CF9AE}" pid="8" name="MSIP_Label_96a91e68-0170-48bb-8234-032b210a73a3_ContentBits">
    <vt:lpwstr>2</vt:lpwstr>
  </property>
</Properties>
</file>