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8" r:id="rId4"/>
    <p:sldId id="267" r:id="rId5"/>
    <p:sldId id="278" r:id="rId6"/>
    <p:sldId id="289" r:id="rId7"/>
    <p:sldId id="301" r:id="rId8"/>
    <p:sldId id="284" r:id="rId9"/>
    <p:sldId id="285" r:id="rId10"/>
    <p:sldId id="310" r:id="rId11"/>
    <p:sldId id="257" r:id="rId12"/>
    <p:sldId id="303" r:id="rId13"/>
    <p:sldId id="304" r:id="rId14"/>
    <p:sldId id="305" r:id="rId15"/>
    <p:sldId id="306" r:id="rId16"/>
    <p:sldId id="307" r:id="rId17"/>
    <p:sldId id="308" r:id="rId18"/>
    <p:sldId id="259" r:id="rId19"/>
    <p:sldId id="279" r:id="rId20"/>
    <p:sldId id="27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rle" initials="jm" lastIdx="1" clrIdx="0">
    <p:extLst>
      <p:ext uri="{19B8F6BF-5375-455C-9EA6-DF929625EA0E}">
        <p15:presenceInfo xmlns:p15="http://schemas.microsoft.com/office/powerpoint/2012/main" userId="450d1bbef5244860" providerId="Windows Live"/>
      </p:ext>
    </p:extLst>
  </p:cmAuthor>
  <p:cmAuthor id="2" name="Aluno" initials="A" lastIdx="1" clrIdx="1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8T20:14:11.70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FD816-C32E-46E5-B20E-7A8C6A611BF8}" type="datetimeFigureOut">
              <a:rPr lang="pt-BR" smtClean="0"/>
              <a:t>25/05/2020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C0C9B-32F2-4C06-B587-208D11A31C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A4D06-7408-477C-9083-23DE7819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E81B3-F0DB-4EC4-8350-77E65D31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DEB40-1199-481C-B508-8205458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BA531-44F4-4306-9841-D235B3EA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75F5DF-35CD-4B35-9335-42E23248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8CC6-BE4A-41D2-9D94-7F13F7B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3A82A9-AAC4-4CEC-B8BF-44F16D0D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8BE6AA-D1DF-4655-AA77-E92F7D10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1DA76-61ED-4570-9978-AD1E8E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5F4C81-0B33-4641-80EE-52985B97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0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CCDB7C-8537-4A77-A888-44E22551C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CFA625-F3D3-4D27-A2D9-0B5E86FF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55FD99-2F8B-400E-BF80-C06802B1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0AE5A8-6735-46CB-A07D-69DD627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55F8C8-C34F-4CEC-A0CF-45FA553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15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7E25-7CEC-4E3F-88C7-704F3F82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BEE32-9318-47A7-BD5B-DCEFAC405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488FA-8E40-424F-B627-07CF99D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96B57-62DD-4073-B987-E4BFBD2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6AFEC3-82D2-46B1-8723-348847D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A549E-9641-4FB5-802F-42854248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7E34A-0DA8-4620-BDC4-F6C27257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172BA4-C608-486A-835A-589CF390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1EA8E-03B6-4706-AC73-03084E3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BD9EB-12C1-451C-A72D-2F898BF0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4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329E-61FE-4500-9F3E-E3D97B85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9D331C-58F0-4CF9-9087-3F645D242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0585D-B4FB-4F6C-83EB-4CAFD1F1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B26D4-71D9-498A-AD72-EA4F30D0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B6F44E-54D7-4ED1-9CE4-541E2E60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A21B9-89A5-453F-A1E2-7C7D80D4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5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0DE48-C21D-47BF-A1BA-FD62F634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F93FC0-D29F-443A-A06F-38E248E1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DC13D1-9ABE-45E0-BE5D-78381A0A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926635-F33B-42D9-8746-8B0034350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76A47E-8C5D-4BE4-8706-2B4ED6F8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46D677-5D04-4876-8D44-BB12E3A9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63B96-A135-4517-8054-AD0D10A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4B69DF-F8DB-4AB0-ACC1-3BBFC639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0B381-EEEA-45D4-96AE-DAF32305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148C1D-DD0A-4836-B402-D8EF3E74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4BF2B7-B5C0-4062-B284-5D5C871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1068E-DE13-400C-B2FA-AF01301D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0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20608F-11C1-4CE7-8696-C6B72CEA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8EF9F1-C530-4AA9-9B63-A393C46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022A6-B496-4CB4-86E1-3C257834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A7220-177D-493F-8005-3A8FDB4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ABF8-F857-4074-B21B-56F63218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CAC7C-43B3-4655-998E-1A1F366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2F5DA-3714-40A6-B39D-88274A1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8647BA-86D4-44AC-94BF-9991A557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7FE8C-C737-45E5-B936-E4D1AE8F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EDD77-7027-40DC-8004-4D1D1FEC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CB17D9-81CD-4274-B1C5-320E84BD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A5F501-0824-4C85-9F02-BBF9630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AED95-563F-4E5C-9D3E-66234D39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EED2F-BEF3-4B85-91C7-1BC2B9F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F33FE-A08C-443D-AC0F-64FEC8A2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5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EE3583-7A84-48F0-8CE9-F2403012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7AC403-3D13-4D13-894A-F6AAF89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B5197E-0276-4C9D-A206-CFE7FD0A7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406-B18C-4324-90DB-24E22BAE98B6}" type="datetimeFigureOut">
              <a:rPr lang="pt-BR" smtClean="0"/>
              <a:t>25/05/2020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C32C4-FE82-40B4-BEEC-EA26A480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D5EDD6-3E13-499E-B385-A62ACD1E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BCC4-613E-4954-8593-7C4D20FED8D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15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10992-productos-de-limpieza-vectoria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ificados.com.br/cores-2/" TargetMode="External"/><Relationship Id="rId2" Type="http://schemas.openxmlformats.org/officeDocument/2006/relationships/hyperlink" Target="https://revistaintramuros.com.br/aspectos-emocionais-e-cognitivos-do-design-edicao-0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orleven.com/2019/08/30/psicologia-das-cores-no-ambiente-de-ensin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7D473-7F10-475B-B664-B29AB833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ED7D31"/>
                </a:solidFill>
                <a:latin typeface="Berlin Sans FB Demi" panose="020E0802020502020306" pitchFamily="34" charset="0"/>
              </a:rPr>
              <a:t>Limpeza e Organização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5C8EFA-1021-469C-8153-2C1B496D3A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0704" r="9297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3" y="273966"/>
            <a:ext cx="9457714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9C268-49C3-45D3-8482-89F43F6B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pt-BR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AB6F985-5D8A-4154-82D6-213B942367C4}"/>
              </a:ext>
            </a:extLst>
          </p:cNvPr>
          <p:cNvSpPr txBox="1">
            <a:spLocks/>
          </p:cNvSpPr>
          <p:nvPr/>
        </p:nvSpPr>
        <p:spPr>
          <a:xfrm>
            <a:off x="1574948" y="1956757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Problema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45A746-8193-4847-AD53-4496E18AFCE4}"/>
              </a:ext>
            </a:extLst>
          </p:cNvPr>
          <p:cNvSpPr txBox="1"/>
          <p:nvPr/>
        </p:nvSpPr>
        <p:spPr>
          <a:xfrm>
            <a:off x="1152917" y="2598219"/>
            <a:ext cx="28706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Picos de pessoas;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controle;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Inviabilidade da área.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FFCCD38-C04A-4513-A756-D964D3B29666}"/>
              </a:ext>
            </a:extLst>
          </p:cNvPr>
          <p:cNvSpPr txBox="1">
            <a:spLocks/>
          </p:cNvSpPr>
          <p:nvPr/>
        </p:nvSpPr>
        <p:spPr>
          <a:xfrm>
            <a:off x="7055807" y="1902384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Solução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C407C99-0AF1-4CF0-883F-7D6A491288FF}"/>
              </a:ext>
            </a:extLst>
          </p:cNvPr>
          <p:cNvSpPr txBox="1"/>
          <p:nvPr/>
        </p:nvSpPr>
        <p:spPr>
          <a:xfrm>
            <a:off x="6471806" y="2484539"/>
            <a:ext cx="3874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Quadros de agendamento;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Controle de pessoas.</a:t>
            </a: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2951834" y="604068"/>
            <a:ext cx="628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Aglomeração durante picos</a:t>
            </a:r>
            <a:endParaRPr lang="pt-BR" sz="2800" b="1" dirty="0">
              <a:solidFill>
                <a:schemeClr val="bg1"/>
              </a:solidFill>
              <a:latin typeface="Avenir Next LT Pro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047087" y="547606"/>
            <a:ext cx="616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Administração Biblioteca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75579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41543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Solução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819715" y="2328881"/>
            <a:ext cx="445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819715" y="3159878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manual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819715" y="379513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Não atrativo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85321" y="37539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Autonomia e responsabilidade dos alunos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85321" y="236622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Virtualização do processo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85321" y="2867925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Processo atrativo e mais eficiente</a:t>
            </a:r>
          </a:p>
        </p:txBody>
      </p:sp>
    </p:spTree>
    <p:extLst>
      <p:ext uri="{BB962C8B-B14F-4D97-AF65-F5344CB8AC3E}">
        <p14:creationId xmlns:p14="http://schemas.microsoft.com/office/powerpoint/2010/main" val="160939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958646" y="655231"/>
            <a:ext cx="427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Filas no refeitório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636042" y="18070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Problema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052905" y="178358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090308" y="2386559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Pico de pessoas durante o intervalo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087112" y="317549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Aglomeração no mesmo ambiente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1087112" y="415277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Falta de organização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6653737" y="3975093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Agendamento online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2CF1D4-3CCF-4500-9A04-44DD85C4DB33}"/>
              </a:ext>
            </a:extLst>
          </p:cNvPr>
          <p:cNvSpPr txBox="1"/>
          <p:nvPr/>
        </p:nvSpPr>
        <p:spPr>
          <a:xfrm>
            <a:off x="6655691" y="2389792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Redistribuir os aparelhos pelo prédio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6655691" y="3360162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Distância mínima nas filas</a:t>
            </a:r>
          </a:p>
        </p:txBody>
      </p:sp>
    </p:spTree>
    <p:extLst>
      <p:ext uri="{BB962C8B-B14F-4D97-AF65-F5344CB8AC3E}">
        <p14:creationId xmlns:p14="http://schemas.microsoft.com/office/powerpoint/2010/main" val="2480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434769" y="698578"/>
            <a:ext cx="532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Zelo pelos notebooks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857407" y="160389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8162135" y="1619229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240457" y="224474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Cabos desorganizados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200388" y="2817884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Notebooks amontoados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58EF7-B745-436F-BA08-B97EA51AE8AC}"/>
              </a:ext>
            </a:extLst>
          </p:cNvPr>
          <p:cNvSpPr txBox="1"/>
          <p:nvPr/>
        </p:nvSpPr>
        <p:spPr>
          <a:xfrm>
            <a:off x="240457" y="3391019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Alto custo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472515" y="3628409"/>
            <a:ext cx="3516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Onde </a:t>
            </a:r>
            <a:r>
              <a:rPr lang="pt-BR" sz="2400" dirty="0" smtClean="0">
                <a:solidFill>
                  <a:schemeClr val="bg1"/>
                </a:solidFill>
              </a:rPr>
              <a:t>o dinheiro poderia </a:t>
            </a:r>
            <a:r>
              <a:rPr lang="pt-BR" sz="2400" dirty="0">
                <a:solidFill>
                  <a:schemeClr val="bg1"/>
                </a:solidFill>
              </a:rPr>
              <a:t>ser </a:t>
            </a:r>
            <a:r>
              <a:rPr lang="pt-BR" sz="2400" dirty="0" smtClean="0">
                <a:solidFill>
                  <a:schemeClr val="bg1"/>
                </a:solidFill>
              </a:rPr>
              <a:t>investido?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447954" y="3083760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Numerar os notebooks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472515" y="2177117"/>
            <a:ext cx="418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Gavetas/Armários para organização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B0FAC27-ACF5-431C-BD15-B91C438E3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78" y="1521016"/>
            <a:ext cx="3209192" cy="3209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3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3832249" y="648033"/>
            <a:ext cx="452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Fila nos banheiros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913576" y="1786565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449719" y="17494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526931" y="2373131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Fila nos banheiros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635B58-B33A-4FA6-A126-B5A8FFDAE957}"/>
              </a:ext>
            </a:extLst>
          </p:cNvPr>
          <p:cNvSpPr txBox="1"/>
          <p:nvPr/>
        </p:nvSpPr>
        <p:spPr>
          <a:xfrm>
            <a:off x="1526931" y="283479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Maus </a:t>
            </a:r>
            <a:r>
              <a:rPr lang="pt-BR" sz="2400" dirty="0">
                <a:solidFill>
                  <a:schemeClr val="bg1"/>
                </a:solidFill>
              </a:rPr>
              <a:t>hábitos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8B1DD2-F872-463F-A547-6F4FE6B02595}"/>
              </a:ext>
            </a:extLst>
          </p:cNvPr>
          <p:cNvSpPr txBox="1"/>
          <p:nvPr/>
        </p:nvSpPr>
        <p:spPr>
          <a:xfrm>
            <a:off x="7332891" y="3296461"/>
            <a:ext cx="347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Plaquinha de entrada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A4315D-CFD4-4230-98F1-355C9D5CB9E1}"/>
              </a:ext>
            </a:extLst>
          </p:cNvPr>
          <p:cNvSpPr txBox="1"/>
          <p:nvPr/>
        </p:nvSpPr>
        <p:spPr>
          <a:xfrm>
            <a:off x="7332891" y="2756296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Avisos nas portas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332891" y="2291380"/>
            <a:ext cx="418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Indicador visual</a:t>
            </a:r>
          </a:p>
        </p:txBody>
      </p:sp>
    </p:spTree>
    <p:extLst>
      <p:ext uri="{BB962C8B-B14F-4D97-AF65-F5344CB8AC3E}">
        <p14:creationId xmlns:p14="http://schemas.microsoft.com/office/powerpoint/2010/main" val="14772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9826416" y="4788081"/>
            <a:ext cx="1896714" cy="1896714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756D13-C3AF-4587-AB14-68430EF34789}"/>
              </a:ext>
            </a:extLst>
          </p:cNvPr>
          <p:cNvSpPr txBox="1"/>
          <p:nvPr/>
        </p:nvSpPr>
        <p:spPr>
          <a:xfrm>
            <a:off x="2615779" y="730466"/>
            <a:ext cx="696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venir Next LT Pro" panose="020B0504020202020204" pitchFamily="34" charset="0"/>
              </a:rPr>
              <a:t>Alto Número de Alunos em Sala</a:t>
            </a:r>
          </a:p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Avenir Next LT Pro" panose="020B0504020202020204" pitchFamily="34" charset="0"/>
              </a:rPr>
              <a:t>COVID-19</a:t>
            </a:r>
            <a:endParaRPr lang="pt-BR" sz="36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F7E216E-0EBE-4A88-8E52-9EBCC41FED0F}"/>
              </a:ext>
            </a:extLst>
          </p:cNvPr>
          <p:cNvSpPr txBox="1">
            <a:spLocks/>
          </p:cNvSpPr>
          <p:nvPr/>
        </p:nvSpPr>
        <p:spPr>
          <a:xfrm>
            <a:off x="1913576" y="1786565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>
                <a:solidFill>
                  <a:srgbClr val="FFFFFF"/>
                </a:solidFill>
              </a:rPr>
              <a:t>Problema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BCF2138-30A4-4433-ADB6-E853B90A3902}"/>
              </a:ext>
            </a:extLst>
          </p:cNvPr>
          <p:cNvSpPr txBox="1">
            <a:spLocks/>
          </p:cNvSpPr>
          <p:nvPr/>
        </p:nvSpPr>
        <p:spPr>
          <a:xfrm>
            <a:off x="7449719" y="1749418"/>
            <a:ext cx="1820064" cy="538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b="1" dirty="0" err="1">
                <a:solidFill>
                  <a:srgbClr val="FFFFFF"/>
                </a:solidFill>
              </a:rPr>
              <a:t>Solução</a:t>
            </a:r>
            <a:endParaRPr lang="en-US" sz="3300" b="1" dirty="0">
              <a:solidFill>
                <a:srgbClr val="FFFFFF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31996C-34E1-4CF6-A634-C4C504B41497}"/>
              </a:ext>
            </a:extLst>
          </p:cNvPr>
          <p:cNvSpPr txBox="1"/>
          <p:nvPr/>
        </p:nvSpPr>
        <p:spPr>
          <a:xfrm>
            <a:off x="1526930" y="2373131"/>
            <a:ext cx="532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Aglomerações devem ser evitadas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Isolamento Social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BB707B-7CCD-4671-B68F-3CFCD90B3206}"/>
              </a:ext>
            </a:extLst>
          </p:cNvPr>
          <p:cNvSpPr txBox="1"/>
          <p:nvPr/>
        </p:nvSpPr>
        <p:spPr>
          <a:xfrm>
            <a:off x="7332891" y="2291380"/>
            <a:ext cx="4182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Aulas Virtuais ao Vivo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Seção da Turma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Rodízio de alunos para aulas presencias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</a:rPr>
              <a:t>Aulas Simultâneas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669" y="497221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contribuir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ambiente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BR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adequado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7A785F-F2E2-4CCD-BA95-B8B08BF99D44}"/>
              </a:ext>
            </a:extLst>
          </p:cNvPr>
          <p:cNvSpPr txBox="1"/>
          <p:nvPr/>
        </p:nvSpPr>
        <p:spPr>
          <a:xfrm>
            <a:off x="4624754" y="3833446"/>
            <a:ext cx="4797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Ação e Reação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Custos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/>
              <a:t>Pertencimento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219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4166AF-62B4-4C46-B085-F815ECF0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93" y="616114"/>
            <a:ext cx="6507579" cy="1011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Fontes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206992" y="1565328"/>
            <a:ext cx="65075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BOTTON, Alain de.</a:t>
            </a:r>
            <a:r>
              <a:rPr lang="pt-BR" b="1" dirty="0"/>
              <a:t> A </a:t>
            </a:r>
            <a:r>
              <a:rPr lang="pt-BR" b="1" dirty="0" err="1"/>
              <a:t>Arquitectura</a:t>
            </a:r>
            <a:r>
              <a:rPr lang="pt-BR" b="1" dirty="0"/>
              <a:t> da Felicidade</a:t>
            </a:r>
            <a:r>
              <a:rPr lang="pt-BR" dirty="0"/>
              <a:t>. Título original: The </a:t>
            </a:r>
            <a:r>
              <a:rPr lang="pt-BR" dirty="0" err="1"/>
              <a:t>Architecture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Happiness</a:t>
            </a:r>
            <a:r>
              <a:rPr lang="pt-BR" dirty="0"/>
              <a:t>. Tradução: Lucília Felipe. </a:t>
            </a:r>
            <a:r>
              <a:rPr lang="pt-BR" dirty="0" err="1"/>
              <a:t>Alfragide</a:t>
            </a:r>
            <a:r>
              <a:rPr lang="pt-BR" dirty="0"/>
              <a:t> – Portugal: Dom Quixote,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NORMAN, Donald A. </a:t>
            </a:r>
            <a:r>
              <a:rPr lang="pt-BR" b="1" dirty="0"/>
              <a:t>Design Emocional:</a:t>
            </a:r>
            <a:r>
              <a:rPr lang="pt-BR" dirty="0"/>
              <a:t> por que adoramos (ou detestamos) os objetos do dia-a-dia. Rio de Janeiro: Rocco, 2008.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SCARDUA, Angelita Corrêa. Psicologia do Design de Interiores: em busca de uma arquitetura da felicidade.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u="sng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Aspectos Emocionais e Cognitivos do Design: </a:t>
            </a:r>
            <a:r>
              <a:rPr lang="pt-BR" u="sng" dirty="0">
                <a:hlinkClick r:id="rId2"/>
              </a:rPr>
              <a:t>https://revistaintramuros.com.br/aspectos-emocionais-e-cognitivos-do-design-edicao-01/</a:t>
            </a:r>
            <a:endParaRPr lang="pt-B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Cores: </a:t>
            </a:r>
            <a:r>
              <a:rPr lang="pt-BR" dirty="0">
                <a:hlinkClick r:id="rId3"/>
              </a:rPr>
              <a:t>https://www.significados.com.br/cores-2/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Cores no ambiente escolar: </a:t>
            </a:r>
            <a:r>
              <a:rPr lang="pt-BR" dirty="0">
                <a:hlinkClick r:id="rId4"/>
              </a:rPr>
              <a:t>https://blog.forleven.com/2019/08/30/psicologia-das-cores-no-ambiente-de-ensino/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7A93E-6A4D-4FF4-8CE8-DBFE5BB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Integrantes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 do </a:t>
            </a:r>
            <a:r>
              <a:rPr lang="pt-BR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grupo</a:t>
            </a:r>
            <a:r>
              <a:rPr lang="en-US" sz="6000" dirty="0">
                <a:solidFill>
                  <a:srgbClr val="ED7D31"/>
                </a:solidFill>
                <a:latin typeface="Berlin Sans FB Demi" panose="020E0802020502020306" pitchFamily="34" charset="0"/>
              </a:rPr>
              <a:t>: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3F8B645-6A9B-46FB-AD24-55DD7F4C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852756-5345-44F2-8CFF-7D4FF181F6C0}"/>
              </a:ext>
            </a:extLst>
          </p:cNvPr>
          <p:cNvSpPr txBox="1"/>
          <p:nvPr/>
        </p:nvSpPr>
        <p:spPr>
          <a:xfrm>
            <a:off x="6612466" y="2807394"/>
            <a:ext cx="4499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Carlos Santana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Cauê</a:t>
            </a:r>
            <a:r>
              <a:rPr lang="en-US" sz="3200" dirty="0">
                <a:latin typeface="Berlin Sans FB Demi" panose="020E0802020502020306" pitchFamily="34" charset="0"/>
              </a:rPr>
              <a:t> Pontes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>
                <a:latin typeface="Berlin Sans FB Demi" panose="020E0802020502020306" pitchFamily="34" charset="0"/>
              </a:rPr>
              <a:t>Heric</a:t>
            </a:r>
            <a:r>
              <a:rPr lang="en-US" sz="3200" dirty="0">
                <a:latin typeface="Berlin Sans FB Demi" panose="020E0802020502020306" pitchFamily="34" charset="0"/>
              </a:rPr>
              <a:t> Santos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Julia Lima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Natã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r>
              <a:rPr lang="en-US" sz="3200" dirty="0" err="1">
                <a:latin typeface="Berlin Sans FB Demi" panose="020E0802020502020306" pitchFamily="34" charset="0"/>
              </a:rPr>
              <a:t>Lino</a:t>
            </a:r>
            <a:endParaRPr lang="en-US" sz="3200" dirty="0">
              <a:latin typeface="Berlin Sans FB Demi" panose="020E08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 Demi" panose="020E0802020502020306" pitchFamily="34" charset="0"/>
              </a:rPr>
              <a:t>Rafael Rocha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Berlin Sans FB Demi" panose="020E0802020502020306" pitchFamily="34" charset="0"/>
              </a:rPr>
              <a:t>Vitor</a:t>
            </a:r>
            <a:r>
              <a:rPr lang="en-US" sz="3200" dirty="0">
                <a:latin typeface="Berlin Sans FB Demi" panose="020E0802020502020306" pitchFamily="34" charset="0"/>
              </a:rPr>
              <a:t> Marques</a:t>
            </a:r>
            <a:endParaRPr lang="pt-BR" sz="32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1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3F7024-406B-446D-85F1-3B8C8E90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61" y="2876047"/>
            <a:ext cx="7336920" cy="19213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b="1" dirty="0"/>
              <a:t>Obrigado pela </a:t>
            </a:r>
            <a:r>
              <a:rPr lang="en-US" sz="5400" b="1" dirty="0" err="1"/>
              <a:t>Atenção</a:t>
            </a:r>
            <a:r>
              <a:rPr lang="en-US" sz="5400" b="1" dirty="0"/>
              <a:t>!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387AF-3B99-462A-9AA4-9D7AFE9E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75675" y="264885"/>
            <a:ext cx="5175953" cy="5182049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  <a:effectLst>
            <a:reflection stA="99000" endPos="65000" dist="50800" dir="5400000" sy="-100000" algn="bl" rotWithShape="0"/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1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905" y="220196"/>
            <a:ext cx="7644627" cy="1799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Contextualizando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286905" y="2290079"/>
            <a:ext cx="76446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Vocês acreditam que o ambiente é uma forma de comunicação? Se sim, que informações queremos passar com o nosso ambiente?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são os maiores problemas encontrados nesses ambientes?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O que cada um pode fazer para assegurar um ambiente adequado para o próximo que fará uso?</a:t>
            </a:r>
          </a:p>
          <a:p>
            <a:pPr marL="342900" indent="-342900">
              <a:buFont typeface="+mj-lt"/>
              <a:buAutoNum type="arabicPeriod"/>
            </a:pPr>
            <a:endParaRPr lang="pt-BR" sz="2400" dirty="0"/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Quais as sugestões de melhoria de infraestrutura?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2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1939159"/>
            <a:ext cx="78732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O </a:t>
            </a:r>
            <a:r>
              <a:rPr lang="pt-BR" sz="6000" b="1" dirty="0"/>
              <a:t>A</a:t>
            </a:r>
            <a:r>
              <a:rPr lang="pt-BR" sz="6000" b="1" kern="1200" dirty="0">
                <a:solidFill>
                  <a:schemeClr val="tx1"/>
                </a:solidFill>
              </a:rPr>
              <a:t>mbiente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pt-BR" sz="6000" b="1" dirty="0"/>
              <a:t>T</a:t>
            </a:r>
            <a:r>
              <a:rPr lang="pt-BR" sz="6000" b="1" kern="1200" dirty="0">
                <a:solidFill>
                  <a:schemeClr val="tx1"/>
                </a:solidFill>
              </a:rPr>
              <a:t>ambém</a:t>
            </a:r>
            <a:r>
              <a:rPr lang="en-US" sz="6000" b="1" kern="1200" dirty="0">
                <a:solidFill>
                  <a:schemeClr val="tx1"/>
                </a:solidFill>
              </a:rPr>
              <a:t> </a:t>
            </a:r>
            <a:r>
              <a:rPr lang="en-US" sz="6000" b="1" dirty="0"/>
              <a:t>S</a:t>
            </a:r>
            <a:r>
              <a:rPr lang="en-US" sz="6000" b="1" kern="1200" dirty="0">
                <a:solidFill>
                  <a:schemeClr val="tx1"/>
                </a:solidFill>
              </a:rPr>
              <a:t>e </a:t>
            </a:r>
            <a:r>
              <a:rPr lang="pt-BR" sz="6000" b="1" dirty="0"/>
              <a:t>C</a:t>
            </a:r>
            <a:r>
              <a:rPr lang="pt-BR" sz="6000" b="1" kern="1200" dirty="0">
                <a:solidFill>
                  <a:schemeClr val="tx1"/>
                </a:solidFill>
              </a:rPr>
              <a:t>omunica</a:t>
            </a:r>
            <a:r>
              <a:rPr lang="en-US" sz="6000" b="1" kern="12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729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 descr="Uma imagem contendo lego&#10;&#10;Descrição gerada automaticamente">
            <a:extLst>
              <a:ext uri="{FF2B5EF4-FFF2-40B4-BE49-F238E27FC236}">
                <a16:creationId xmlns:a16="http://schemas.microsoft.com/office/drawing/2014/main" id="{7C9CDD52-56D6-404C-8D83-86C396A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-274442" y="761535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2232338" h="2232338">
                <a:moveTo>
                  <a:pt x="1116169" y="0"/>
                </a:moveTo>
                <a:cubicBezTo>
                  <a:pt x="1732612" y="0"/>
                  <a:pt x="2232338" y="499726"/>
                  <a:pt x="2232338" y="1116169"/>
                </a:cubicBezTo>
                <a:cubicBezTo>
                  <a:pt x="2232338" y="1732612"/>
                  <a:pt x="1732612" y="2232338"/>
                  <a:pt x="1116169" y="2232338"/>
                </a:cubicBezTo>
                <a:cubicBezTo>
                  <a:pt x="499726" y="2232338"/>
                  <a:pt x="0" y="1732612"/>
                  <a:pt x="0" y="1116169"/>
                </a:cubicBezTo>
                <a:cubicBezTo>
                  <a:pt x="0" y="499726"/>
                  <a:pt x="499726" y="0"/>
                  <a:pt x="1116169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5D9C-0CF1-4A0E-9695-C6DA1722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459" y="1453946"/>
            <a:ext cx="5892315" cy="377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Cores e formas influenciam o emocional.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3EBB363-D964-4AB8-9D8F-6EA11759EDC2}"/>
              </a:ext>
            </a:extLst>
          </p:cNvPr>
          <p:cNvSpPr txBox="1">
            <a:spLocks/>
          </p:cNvSpPr>
          <p:nvPr/>
        </p:nvSpPr>
        <p:spPr>
          <a:xfrm>
            <a:off x="4882458" y="2094683"/>
            <a:ext cx="5892315" cy="821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2400" dirty="0">
                <a:solidFill>
                  <a:schemeClr val="bg1"/>
                </a:solidFill>
              </a:rPr>
              <a:t>A estética dos objetos contribui para o seu desempenho.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9ACD2F2-1909-4E8C-84AC-3B4FA7846597}"/>
              </a:ext>
            </a:extLst>
          </p:cNvPr>
          <p:cNvSpPr txBox="1">
            <a:spLocks/>
          </p:cNvSpPr>
          <p:nvPr/>
        </p:nvSpPr>
        <p:spPr>
          <a:xfrm>
            <a:off x="4882458" y="3165684"/>
            <a:ext cx="5892315" cy="823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dirty="0" err="1">
                <a:solidFill>
                  <a:schemeClr val="bg1"/>
                </a:solidFill>
              </a:rPr>
              <a:t>interpretação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ambiente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cabe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indivíduo</a:t>
            </a:r>
            <a:r>
              <a:rPr lang="en-US" sz="2400" dirty="0">
                <a:solidFill>
                  <a:schemeClr val="bg1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201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2320BE-81D7-41DC-912F-468402C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319" y="2320075"/>
            <a:ext cx="7387631" cy="22178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6000" b="1" dirty="0" err="1"/>
              <a:t>N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osso</a:t>
            </a: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1" dirty="0" err="1"/>
              <a:t>A</a:t>
            </a:r>
            <a:r>
              <a:rPr lang="en-US" sz="6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mbiente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7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33748" y="2011680"/>
            <a:ext cx="79422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FF0000"/>
                </a:solidFill>
              </a:rPr>
              <a:t>ALERTA!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Apelo </a:t>
            </a:r>
            <a:r>
              <a:rPr lang="pt-BR" sz="3600" dirty="0" smtClean="0">
                <a:solidFill>
                  <a:schemeClr val="bg1"/>
                </a:solidFill>
              </a:rPr>
              <a:t>emocional a seguir </a:t>
            </a:r>
          </a:p>
          <a:p>
            <a:pPr algn="ctr"/>
            <a:r>
              <a:rPr lang="pt-BR" sz="3200" dirty="0">
                <a:solidFill>
                  <a:schemeClr val="bg1"/>
                </a:solidFill>
              </a:rPr>
              <a:t>A</a:t>
            </a:r>
            <a:r>
              <a:rPr lang="pt-BR" sz="3200" dirty="0" smtClean="0">
                <a:solidFill>
                  <a:schemeClr val="bg1"/>
                </a:solidFill>
              </a:rPr>
              <a:t>s </a:t>
            </a:r>
            <a:r>
              <a:rPr lang="pt-BR" sz="3200" dirty="0">
                <a:solidFill>
                  <a:schemeClr val="bg1"/>
                </a:solidFill>
              </a:rPr>
              <a:t>imagens a </a:t>
            </a:r>
            <a:r>
              <a:rPr lang="pt-BR" sz="3200" dirty="0" smtClean="0">
                <a:solidFill>
                  <a:schemeClr val="bg1"/>
                </a:solidFill>
              </a:rPr>
              <a:t>serem exibidas pod</a:t>
            </a:r>
            <a:r>
              <a:rPr lang="pt-BR" sz="3200" dirty="0" smtClean="0">
                <a:solidFill>
                  <a:schemeClr val="bg1"/>
                </a:solidFill>
              </a:rPr>
              <a:t>em </a:t>
            </a:r>
            <a:r>
              <a:rPr lang="pt-BR" sz="3200" dirty="0" smtClean="0">
                <a:solidFill>
                  <a:schemeClr val="bg1"/>
                </a:solidFill>
              </a:rPr>
              <a:t>gerar </a:t>
            </a:r>
            <a:r>
              <a:rPr lang="pt-BR" sz="3200" dirty="0">
                <a:solidFill>
                  <a:schemeClr val="bg1"/>
                </a:solidFill>
              </a:rPr>
              <a:t>fortes </a:t>
            </a:r>
            <a:r>
              <a:rPr lang="pt-BR" sz="3200" dirty="0" smtClean="0">
                <a:solidFill>
                  <a:schemeClr val="bg1"/>
                </a:solidFill>
              </a:rPr>
              <a:t>emoções em públicos sensíveis. 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815" y="5199016"/>
            <a:ext cx="1454323" cy="14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5"/>
            <a:ext cx="9457715" cy="6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09BBA-DC62-4808-B0A8-DC86986B76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F9BDB9F-8714-4605-B1BF-670E94960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7504">
            <a:off x="8488250" y="695616"/>
            <a:ext cx="2987899" cy="2987899"/>
          </a:xfrm>
          <a:prstGeom prst="arc">
            <a:avLst>
              <a:gd name="adj1" fmla="val 16200000"/>
              <a:gd name="adj2" fmla="val 218864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39924-0C86-4476-A81F-37DCF289E1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7267" y="4948670"/>
            <a:ext cx="846442" cy="823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42" y="273966"/>
            <a:ext cx="9457715" cy="63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Case2_Limpeza_e_organização</Template>
  <TotalTime>1015</TotalTime>
  <Words>312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Berlin Sans FB Demi</vt:lpstr>
      <vt:lpstr>Calibri</vt:lpstr>
      <vt:lpstr>Calibri Light</vt:lpstr>
      <vt:lpstr>Tema do Office</vt:lpstr>
      <vt:lpstr>Limpeza e Organização</vt:lpstr>
      <vt:lpstr>Integrantes do grupo: </vt:lpstr>
      <vt:lpstr>Contextualizando</vt:lpstr>
      <vt:lpstr>O Ambiente Também Se Comunica. </vt:lpstr>
      <vt:lpstr>Cores e formas influenciam o emocional.</vt:lpstr>
      <vt:lpstr>O Nosso Ambiente</vt:lpstr>
      <vt:lpstr>Apresentação do PowerPoint</vt:lpstr>
      <vt:lpstr>Apresentação do PowerPoint</vt:lpstr>
      <vt:lpstr>Apresentação do PowerPoint</vt:lpstr>
      <vt:lpstr>Apresentação do PowerPoint</vt:lpstr>
      <vt:lpstr>O problema no ambiente.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contribuir para ter um ambiente adequado.</vt:lpstr>
      <vt:lpstr>Bibliografia e Fontes</vt:lpstr>
      <vt:lpstr>  Obrigado pela Atenção!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Limpeza e Organização</dc:title>
  <dc:creator>julia marle</dc:creator>
  <cp:lastModifiedBy>Aluno</cp:lastModifiedBy>
  <cp:revision>55</cp:revision>
  <dcterms:created xsi:type="dcterms:W3CDTF">2020-05-21T23:23:33Z</dcterms:created>
  <dcterms:modified xsi:type="dcterms:W3CDTF">2020-05-25T03:56:22Z</dcterms:modified>
</cp:coreProperties>
</file>