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67" r:id="rId5"/>
    <p:sldId id="278" r:id="rId6"/>
    <p:sldId id="289" r:id="rId7"/>
    <p:sldId id="301" r:id="rId8"/>
    <p:sldId id="284" r:id="rId9"/>
    <p:sldId id="285" r:id="rId10"/>
    <p:sldId id="257" r:id="rId11"/>
    <p:sldId id="303" r:id="rId12"/>
    <p:sldId id="304" r:id="rId13"/>
    <p:sldId id="305" r:id="rId14"/>
    <p:sldId id="306" r:id="rId15"/>
    <p:sldId id="307" r:id="rId16"/>
    <p:sldId id="259" r:id="rId17"/>
    <p:sldId id="279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  <p:cmAuthor id="2" name="Aluno" initials="A" lastIdx="1" clrIdx="1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FD816-C32E-46E5-B20E-7A8C6A611BF8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C0C9B-32F2-4C06-B587-208D11A31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ificados.com.br/cores-2/" TargetMode="External"/><Relationship Id="rId2" Type="http://schemas.openxmlformats.org/officeDocument/2006/relationships/hyperlink" Target="https://revistaintramuros.com.br/aspectos-emocionais-e-cognitivos-do-design-edicao-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orleven.com/2019/08/30/psicologia-das-cores-no-ambiente-de-ensin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AB6F985-5D8A-4154-82D6-213B942367C4}"/>
              </a:ext>
            </a:extLst>
          </p:cNvPr>
          <p:cNvSpPr txBox="1">
            <a:spLocks/>
          </p:cNvSpPr>
          <p:nvPr/>
        </p:nvSpPr>
        <p:spPr>
          <a:xfrm>
            <a:off x="1016210" y="1854466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Problema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45A746-8193-4847-AD53-4496E18AFCE4}"/>
              </a:ext>
            </a:extLst>
          </p:cNvPr>
          <p:cNvSpPr txBox="1"/>
          <p:nvPr/>
        </p:nvSpPr>
        <p:spPr>
          <a:xfrm>
            <a:off x="899529" y="2514821"/>
            <a:ext cx="2279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Picos de pessoas;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Falta de controle;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Inviabilidade da área.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FFCCD38-C04A-4513-A756-D964D3B29666}"/>
              </a:ext>
            </a:extLst>
          </p:cNvPr>
          <p:cNvSpPr txBox="1">
            <a:spLocks/>
          </p:cNvSpPr>
          <p:nvPr/>
        </p:nvSpPr>
        <p:spPr>
          <a:xfrm>
            <a:off x="7616214" y="1854466"/>
            <a:ext cx="148819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Solução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407C99-0AF1-4CF0-883F-7D6A491288FF}"/>
              </a:ext>
            </a:extLst>
          </p:cNvPr>
          <p:cNvSpPr txBox="1"/>
          <p:nvPr/>
        </p:nvSpPr>
        <p:spPr>
          <a:xfrm>
            <a:off x="7164662" y="2558168"/>
            <a:ext cx="310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Quadros de agendamento;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Controle de pessoas.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636621" y="586587"/>
            <a:ext cx="369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Aglomeração durante picos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8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818155" y="476765"/>
            <a:ext cx="333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Administração Biblioteca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778662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454881" y="23162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454881" y="274908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Processo manual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454881" y="31819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Não atrativo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946136" y="3175313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7960034" y="2345758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Virtualização do processo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941110" y="2756280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Processo atrativo e mais eficiente</a:t>
            </a:r>
          </a:p>
        </p:txBody>
      </p:sp>
    </p:spTree>
    <p:extLst>
      <p:ext uri="{BB962C8B-B14F-4D97-AF65-F5344CB8AC3E}">
        <p14:creationId xmlns:p14="http://schemas.microsoft.com/office/powerpoint/2010/main" val="16093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4503955" y="353673"/>
            <a:ext cx="23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Filas no refeitório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778662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454881" y="23162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Pico de pessoas durante o intervalo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454881" y="274908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Aglomeração no mesmo ambiente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454881" y="31819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Falta de organização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946136" y="3175313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Agendamento online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7960034" y="2345758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Redistribuir os aparelhos pelo prédio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941110" y="2756280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Distância mínima nas filas</a:t>
            </a:r>
          </a:p>
        </p:txBody>
      </p:sp>
    </p:spTree>
    <p:extLst>
      <p:ext uri="{BB962C8B-B14F-4D97-AF65-F5344CB8AC3E}">
        <p14:creationId xmlns:p14="http://schemas.microsoft.com/office/powerpoint/2010/main" val="2480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4503955" y="353673"/>
            <a:ext cx="286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Zelo pelos notebooks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646778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454881" y="23162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Cabos desorganizados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454881" y="274908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Notebooks amontoados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454881" y="31819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Alto custo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814252" y="3175313"/>
            <a:ext cx="285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Onde a economia pode ser investida?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809226" y="2756280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Numerar os notebooks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803364" y="2354777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Gavetas/Armários para organização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B0FAC27-ACF5-431C-BD15-B91C438E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78" y="1521016"/>
            <a:ext cx="3209192" cy="320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4503956" y="353673"/>
            <a:ext cx="18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Fila nos banheiros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646778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454881" y="23162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Fila nos banheiros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454881" y="274908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Mals</a:t>
            </a:r>
            <a:r>
              <a:rPr lang="pt-BR" dirty="0">
                <a:solidFill>
                  <a:schemeClr val="bg1"/>
                </a:solidFill>
              </a:rPr>
              <a:t> hábitos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814252" y="3175313"/>
            <a:ext cx="28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Plaquinha de entrada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809226" y="2756280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Avisos nas portas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803364" y="2354777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Indicador visual</a:t>
            </a:r>
          </a:p>
        </p:txBody>
      </p:sp>
    </p:spTree>
    <p:extLst>
      <p:ext uri="{BB962C8B-B14F-4D97-AF65-F5344CB8AC3E}">
        <p14:creationId xmlns:p14="http://schemas.microsoft.com/office/powerpoint/2010/main" val="14772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9" y="497221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7A785F-F2E2-4CCD-BA95-B8B08BF99D44}"/>
              </a:ext>
            </a:extLst>
          </p:cNvPr>
          <p:cNvSpPr txBox="1"/>
          <p:nvPr/>
        </p:nvSpPr>
        <p:spPr>
          <a:xfrm>
            <a:off x="4624754" y="3833446"/>
            <a:ext cx="315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Tudo que você planta é colhido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D1CC1D-173A-40BF-9469-52B4C5338179}"/>
              </a:ext>
            </a:extLst>
          </p:cNvPr>
          <p:cNvSpPr txBox="1"/>
          <p:nvPr/>
        </p:nvSpPr>
        <p:spPr>
          <a:xfrm>
            <a:off x="4624754" y="4275258"/>
            <a:ext cx="315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73BB7C-ED9A-477B-8616-8D9CDFF382DA}"/>
              </a:ext>
            </a:extLst>
          </p:cNvPr>
          <p:cNvSpPr txBox="1"/>
          <p:nvPr/>
        </p:nvSpPr>
        <p:spPr>
          <a:xfrm>
            <a:off x="4624754" y="4717072"/>
            <a:ext cx="315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Punição</a:t>
            </a:r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249" y="573911"/>
            <a:ext cx="6507579" cy="1011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Fontes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21249" y="1502688"/>
            <a:ext cx="65075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BOTTON, Alain de.</a:t>
            </a:r>
            <a:r>
              <a:rPr lang="pt-BR" b="1" dirty="0"/>
              <a:t> A </a:t>
            </a:r>
            <a:r>
              <a:rPr lang="pt-BR" b="1" dirty="0" err="1"/>
              <a:t>Arquitectura</a:t>
            </a:r>
            <a:r>
              <a:rPr lang="pt-BR" b="1" dirty="0"/>
              <a:t> da Felicidade</a:t>
            </a:r>
            <a:r>
              <a:rPr lang="pt-BR" dirty="0"/>
              <a:t>. Título original: The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Happiness</a:t>
            </a:r>
            <a:r>
              <a:rPr lang="pt-BR" dirty="0"/>
              <a:t>. Tradução: Lucília Felipe. </a:t>
            </a:r>
            <a:r>
              <a:rPr lang="pt-BR" dirty="0" err="1"/>
              <a:t>Alfragide</a:t>
            </a:r>
            <a:r>
              <a:rPr lang="pt-BR" dirty="0"/>
              <a:t> – Portugal: Dom Quixote,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NORMAN, Donald A. </a:t>
            </a:r>
            <a:r>
              <a:rPr lang="pt-BR" b="1" dirty="0"/>
              <a:t>Design Emocional:</a:t>
            </a:r>
            <a:r>
              <a:rPr lang="pt-BR" dirty="0"/>
              <a:t> por que adoramos (ou detestamos) os objetos do dia-a-dia. Rio de Janeiro: Rocco, 2008.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SCARDUA, Angelita Corrêa. Psicologia do Design de Interiores: em busca de uma arquitetura da felicidade.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Aspectos Emocionais e Cognitivos do Design: </a:t>
            </a:r>
            <a:r>
              <a:rPr lang="pt-BR" u="sng" dirty="0">
                <a:hlinkClick r:id="rId2"/>
              </a:rPr>
              <a:t>https://revistaintramuros.com.br/aspectos-emocionais-e-cognitivos-do-design-edicao-01/</a:t>
            </a: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Cores: </a:t>
            </a:r>
            <a:r>
              <a:rPr lang="pt-BR" dirty="0">
                <a:hlinkClick r:id="rId3"/>
              </a:rPr>
              <a:t>https://www.significados.com.br/cores-2/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 no ambiente escolar: </a:t>
            </a:r>
            <a:r>
              <a:rPr lang="pt-BR" dirty="0">
                <a:hlinkClick r:id="rId4"/>
              </a:rPr>
              <a:t>https://blog.forleven.com/2019/08/30/psicologia-das-cores-no-ambiente-de-ensino/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18268"/>
            <a:ext cx="7336920" cy="1921329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b="1" dirty="0"/>
              <a:t>Obrigado pela </a:t>
            </a:r>
            <a:r>
              <a:rPr lang="en-US" sz="5400" b="1" dirty="0" err="1"/>
              <a:t>Atenção</a:t>
            </a:r>
            <a:r>
              <a:rPr lang="en-US" sz="5400" b="1" dirty="0"/>
              <a:t>!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Carlos Santana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latin typeface="Berlin Sans FB Demi" panose="020E0802020502020306" pitchFamily="34" charset="0"/>
              </a:rPr>
              <a:t> Pontes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latin typeface="Berlin Sans FB Demi" panose="020E0802020502020306" pitchFamily="34" charset="0"/>
              </a:rPr>
              <a:t>Heric</a:t>
            </a:r>
            <a:r>
              <a:rPr lang="en-US" sz="3200" dirty="0">
                <a:latin typeface="Berlin Sans FB Demi" panose="020E0802020502020306" pitchFamily="34" charset="0"/>
              </a:rPr>
              <a:t> Santos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Julia Lima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latin typeface="Berlin Sans FB Demi" panose="020E0802020502020306" pitchFamily="34" charset="0"/>
              </a:rPr>
              <a:t>Lino</a:t>
            </a:r>
            <a:endParaRPr lang="en-US" sz="3200" dirty="0">
              <a:latin typeface="Berlin Sans FB Demi" panose="020E08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Rafael Rocha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latin typeface="Berlin Sans FB Demi" panose="020E0802020502020306" pitchFamily="34" charset="0"/>
              </a:rPr>
              <a:t> Marques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20196"/>
            <a:ext cx="7644627" cy="1799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Contextualizando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6905" y="2290079"/>
            <a:ext cx="76446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Vocês acreditam que o ambiente é uma forma de comunicação? Se sim, que informações queremos passar com o nosso ambiente?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são os maiores problemas encontrados nesses ambientes?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O que cada um pode fazer para assegurar um ambiente adequado para o próximo que fará uso?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as sugestões de melhoria de infraestrutura?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939159"/>
            <a:ext cx="78732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O </a:t>
            </a:r>
            <a:r>
              <a:rPr lang="pt-BR" sz="6000" b="1" dirty="0"/>
              <a:t>A</a:t>
            </a:r>
            <a:r>
              <a:rPr lang="pt-BR" sz="6000" b="1" kern="1200" dirty="0">
                <a:solidFill>
                  <a:schemeClr val="tx1"/>
                </a:solidFill>
              </a:rPr>
              <a:t>mbiente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pt-BR" sz="6000" b="1" dirty="0"/>
              <a:t>T</a:t>
            </a:r>
            <a:r>
              <a:rPr lang="pt-BR" sz="6000" b="1" kern="1200" dirty="0">
                <a:solidFill>
                  <a:schemeClr val="tx1"/>
                </a:solidFill>
              </a:rPr>
              <a:t>ambém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en-US" sz="6000" b="1" dirty="0"/>
              <a:t>S</a:t>
            </a:r>
            <a:r>
              <a:rPr lang="en-US" sz="6000" b="1" kern="1200" dirty="0">
                <a:solidFill>
                  <a:schemeClr val="tx1"/>
                </a:solidFill>
              </a:rPr>
              <a:t>e </a:t>
            </a:r>
            <a:r>
              <a:rPr lang="pt-BR" sz="6000" b="1" dirty="0"/>
              <a:t>C</a:t>
            </a:r>
            <a:r>
              <a:rPr lang="pt-BR" sz="6000" b="1" kern="1200" dirty="0">
                <a:solidFill>
                  <a:schemeClr val="tx1"/>
                </a:solidFill>
              </a:rPr>
              <a:t>omunica</a:t>
            </a:r>
            <a:r>
              <a:rPr lang="en-US" sz="6000" b="1" kern="12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72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-274442" y="761535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459" y="1453946"/>
            <a:ext cx="5892315" cy="377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Cores e formas influenciam o emocional.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EBB363-D964-4AB8-9D8F-6EA11759EDC2}"/>
              </a:ext>
            </a:extLst>
          </p:cNvPr>
          <p:cNvSpPr txBox="1">
            <a:spLocks/>
          </p:cNvSpPr>
          <p:nvPr/>
        </p:nvSpPr>
        <p:spPr>
          <a:xfrm>
            <a:off x="4882458" y="2094683"/>
            <a:ext cx="5892315" cy="82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solidFill>
                  <a:schemeClr val="bg1"/>
                </a:solidFill>
              </a:rPr>
              <a:t>A estética dos objetos contribui para o seu desempenho.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ACD2F2-1909-4E8C-84AC-3B4FA7846597}"/>
              </a:ext>
            </a:extLst>
          </p:cNvPr>
          <p:cNvSpPr txBox="1">
            <a:spLocks/>
          </p:cNvSpPr>
          <p:nvPr/>
        </p:nvSpPr>
        <p:spPr>
          <a:xfrm>
            <a:off x="4882458" y="3165684"/>
            <a:ext cx="5892315" cy="823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interpretação</a:t>
            </a:r>
            <a:r>
              <a:rPr lang="en-US" sz="2400" dirty="0">
                <a:solidFill>
                  <a:schemeClr val="bg1"/>
                </a:solidFill>
              </a:rPr>
              <a:t> do </a:t>
            </a:r>
            <a:r>
              <a:rPr lang="en-US" sz="2400" dirty="0" err="1">
                <a:solidFill>
                  <a:schemeClr val="bg1"/>
                </a:solidFill>
              </a:rPr>
              <a:t>ambiente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cabe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indivíduo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20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319" y="2320075"/>
            <a:ext cx="7387631" cy="2217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6000" b="1" dirty="0" err="1"/>
              <a:t>N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osso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dirty="0" err="1"/>
              <a:t>A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7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33748" y="2011680"/>
            <a:ext cx="7942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F0000"/>
                </a:solidFill>
              </a:rPr>
              <a:t>ALERTA!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Apelo emocional, as imagens a seguir podem gerar fortes emoções.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15" y="5199016"/>
            <a:ext cx="1454323" cy="14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5"/>
            <a:ext cx="9457715" cy="6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6"/>
            <a:ext cx="9457715" cy="63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54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948</TotalTime>
  <Words>412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Contextualizando</vt:lpstr>
      <vt:lpstr>O Ambiente Também Se Comunica. </vt:lpstr>
      <vt:lpstr>Cores e formas influenciam o emocional.</vt:lpstr>
      <vt:lpstr>O Nosso Ambiente</vt:lpstr>
      <vt:lpstr>Apresentação do PowerPoint</vt:lpstr>
      <vt:lpstr>Apresentação do PowerPoint</vt:lpstr>
      <vt:lpstr>Apresentação do PowerPoint</vt:lpstr>
      <vt:lpstr>O problema no ambiente.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contribuir para ter um ambiente adequado.</vt:lpstr>
      <vt:lpstr>Bibliografia e Fontes</vt:lpstr>
      <vt:lpstr>  Obrigado pela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Markz Marques</cp:lastModifiedBy>
  <cp:revision>48</cp:revision>
  <dcterms:created xsi:type="dcterms:W3CDTF">2020-05-21T23:23:33Z</dcterms:created>
  <dcterms:modified xsi:type="dcterms:W3CDTF">2020-05-24T23:59:12Z</dcterms:modified>
</cp:coreProperties>
</file>