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1" autoAdjust="0"/>
    <p:restoredTop sz="94660"/>
  </p:normalViewPr>
  <p:slideViewPr>
    <p:cSldViewPr snapToGrid="0">
      <p:cViewPr>
        <p:scale>
          <a:sx n="140" d="100"/>
          <a:sy n="140" d="100"/>
        </p:scale>
        <p:origin x="2600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677DC97-A2DA-418E-91DB-2769D71A5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YouTube Advertising Strategy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F4C2C68-03BE-41AC-8DC5-24015C8E1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 Lu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popularity">
            <a:extLst>
              <a:ext uri="{FF2B5EF4-FFF2-40B4-BE49-F238E27FC236}">
                <a16:creationId xmlns:a16="http://schemas.microsoft.com/office/drawing/2014/main" id="{E1CC560A-60F7-75AE-AA92-9AB4E3B1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9" y="539828"/>
            <a:ext cx="8051278" cy="6318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BE4549-5888-98A8-3707-C1970950B26A}"/>
              </a:ext>
            </a:extLst>
          </p:cNvPr>
          <p:cNvSpPr txBox="1"/>
          <p:nvPr/>
        </p:nvSpPr>
        <p:spPr>
          <a:xfrm>
            <a:off x="6994114" y="5657510"/>
            <a:ext cx="4320714" cy="106182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*For the graph above, videos are filtered to have over 10,000,000 views and are sorted based on # of views. For publicity benefits, we are more interested in the general content of the viral videos rather than its exact title, so channel titles are used for each video. </a:t>
            </a:r>
          </a:p>
          <a:p>
            <a:r>
              <a:rPr lang="en-US" sz="1050" dirty="0"/>
              <a:t>*For the chart below, videos are filtered to have over 1,000,000 views and are sorted based on # of views.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D880C-616F-D5E5-143F-68B7C42DEB5A}"/>
              </a:ext>
            </a:extLst>
          </p:cNvPr>
          <p:cNvSpPr txBox="1"/>
          <p:nvPr/>
        </p:nvSpPr>
        <p:spPr>
          <a:xfrm>
            <a:off x="541290" y="16608"/>
            <a:ext cx="296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Popularity &amp; Genre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7FAAB-3B00-63D2-C6FB-715413494DF9}"/>
              </a:ext>
            </a:extLst>
          </p:cNvPr>
          <p:cNvSpPr txBox="1"/>
          <p:nvPr/>
        </p:nvSpPr>
        <p:spPr>
          <a:xfrm>
            <a:off x="6994114" y="1151629"/>
            <a:ext cx="4320714" cy="3416320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</a:t>
            </a:r>
            <a:r>
              <a:rPr lang="en-US" b="1" dirty="0"/>
              <a:t>Entertainment</a:t>
            </a:r>
            <a:r>
              <a:rPr lang="en-US" dirty="0"/>
              <a:t> and </a:t>
            </a:r>
            <a:r>
              <a:rPr lang="en-US" b="1" dirty="0"/>
              <a:t>Music</a:t>
            </a:r>
            <a:r>
              <a:rPr lang="en-US" dirty="0"/>
              <a:t> videos are the most popular genres on YouTube with high audience engagement. They incorporate the vast majority of most viewed and most liked videos.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Comedy</a:t>
            </a:r>
            <a:r>
              <a:rPr lang="en-US" dirty="0"/>
              <a:t>, </a:t>
            </a:r>
            <a:r>
              <a:rPr lang="en-US" b="1" dirty="0"/>
              <a:t>Film &amp; Animation</a:t>
            </a:r>
            <a:r>
              <a:rPr lang="en-US" dirty="0"/>
              <a:t>, </a:t>
            </a:r>
            <a:r>
              <a:rPr lang="en-US" b="1" dirty="0"/>
              <a:t>People &amp; Blogs </a:t>
            </a:r>
            <a:r>
              <a:rPr lang="en-US" dirty="0"/>
              <a:t>are also popular genres among videos with 1M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Exceptional </a:t>
            </a:r>
            <a:r>
              <a:rPr lang="en-US" b="1" dirty="0"/>
              <a:t>Sports</a:t>
            </a:r>
            <a:r>
              <a:rPr lang="en-US" dirty="0"/>
              <a:t>, </a:t>
            </a:r>
            <a:r>
              <a:rPr lang="en-US" b="1" dirty="0"/>
              <a:t>People &amp; Blogs</a:t>
            </a:r>
            <a:r>
              <a:rPr lang="en-US" dirty="0"/>
              <a:t>, and </a:t>
            </a:r>
            <a:r>
              <a:rPr lang="en-US" b="1" dirty="0"/>
              <a:t>Science &amp; Technology </a:t>
            </a:r>
            <a:r>
              <a:rPr lang="en-US" dirty="0"/>
              <a:t>videos are likely to be viewed by a lot of people as well.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79B9100-B4F0-D6A5-4608-E7D1CA958FCD}"/>
              </a:ext>
            </a:extLst>
          </p:cNvPr>
          <p:cNvGrpSpPr/>
          <p:nvPr/>
        </p:nvGrpSpPr>
        <p:grpSpPr>
          <a:xfrm>
            <a:off x="393179" y="0"/>
            <a:ext cx="8743326" cy="6955436"/>
            <a:chOff x="1809750" y="0"/>
            <a:chExt cx="8636108" cy="6858000"/>
          </a:xfrm>
        </p:grpSpPr>
        <p:pic>
          <p:nvPicPr>
            <p:cNvPr id="2" name="slide2" descr="optimized timing">
              <a:extLst>
                <a:ext uri="{FF2B5EF4-FFF2-40B4-BE49-F238E27FC236}">
                  <a16:creationId xmlns:a16="http://schemas.microsoft.com/office/drawing/2014/main" id="{E548F8A0-093D-4B22-BE22-7AE97AEF3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0"/>
              <a:ext cx="8572500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407D74-3534-405D-BC08-9D6183F2F9E0}"/>
                </a:ext>
              </a:extLst>
            </p:cNvPr>
            <p:cNvSpPr/>
            <p:nvPr/>
          </p:nvSpPr>
          <p:spPr>
            <a:xfrm>
              <a:off x="3220278" y="1063487"/>
              <a:ext cx="834887" cy="2007704"/>
            </a:xfrm>
            <a:prstGeom prst="rect">
              <a:avLst/>
            </a:prstGeom>
            <a:solidFill>
              <a:srgbClr val="7030A0">
                <a:alpha val="2225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6379B3-1165-7048-DA3E-8C5C3E02C751}"/>
                </a:ext>
              </a:extLst>
            </p:cNvPr>
            <p:cNvSpPr txBox="1"/>
            <p:nvPr/>
          </p:nvSpPr>
          <p:spPr>
            <a:xfrm>
              <a:off x="2008938" y="6295194"/>
              <a:ext cx="5377824" cy="41549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*All percentages are calculated based on the total number of “popular videos” on YouTube.</a:t>
              </a:r>
            </a:p>
            <a:p>
              <a:r>
                <a:rPr lang="en-US" sz="1050" dirty="0"/>
                <a:t>Popular videos are defined by either over 1,000,000 views or 500,000 likes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2E96B-6A9A-6CFF-02BA-B26671B09084}"/>
                </a:ext>
              </a:extLst>
            </p:cNvPr>
            <p:cNvSpPr txBox="1"/>
            <p:nvPr/>
          </p:nvSpPr>
          <p:spPr>
            <a:xfrm>
              <a:off x="9298129" y="4307673"/>
              <a:ext cx="1147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Weekdays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4E1203-741C-DCE6-0F41-3A313BB53555}"/>
                </a:ext>
              </a:extLst>
            </p:cNvPr>
            <p:cNvSpPr txBox="1"/>
            <p:nvPr/>
          </p:nvSpPr>
          <p:spPr>
            <a:xfrm>
              <a:off x="9298129" y="4901590"/>
              <a:ext cx="1147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Overall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0C97AB-B293-15E9-60F8-F2C9165363DB}"/>
                </a:ext>
              </a:extLst>
            </p:cNvPr>
            <p:cNvSpPr txBox="1"/>
            <p:nvPr/>
          </p:nvSpPr>
          <p:spPr>
            <a:xfrm>
              <a:off x="9298129" y="5319172"/>
              <a:ext cx="1147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Weekend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F24CD5-AE36-B85C-B8DE-6AAF73644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1850" y="4430783"/>
              <a:ext cx="456279" cy="803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DF7AD7-02D3-BA60-06E5-42EA21A468F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129624" y="5024700"/>
              <a:ext cx="168505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1EA6BC-DA97-FF82-744C-457BDEEB1E5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9129624" y="5442283"/>
              <a:ext cx="168505" cy="960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715401-CE52-8753-6FBD-ADD7F3AE7FC6}"/>
                </a:ext>
              </a:extLst>
            </p:cNvPr>
            <p:cNvSpPr/>
            <p:nvPr/>
          </p:nvSpPr>
          <p:spPr>
            <a:xfrm>
              <a:off x="6633148" y="3679341"/>
              <a:ext cx="1147730" cy="2034008"/>
            </a:xfrm>
            <a:prstGeom prst="rect">
              <a:avLst/>
            </a:prstGeom>
            <a:solidFill>
              <a:srgbClr val="7030A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A38A12-E45A-8430-58A6-B671F68E6EBE}"/>
                </a:ext>
              </a:extLst>
            </p:cNvPr>
            <p:cNvSpPr/>
            <p:nvPr/>
          </p:nvSpPr>
          <p:spPr>
            <a:xfrm>
              <a:off x="5718748" y="3679341"/>
              <a:ext cx="3260360" cy="2035761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81B42E-C401-2884-7C2D-F5874C667802}"/>
                </a:ext>
              </a:extLst>
            </p:cNvPr>
            <p:cNvSpPr txBox="1"/>
            <p:nvPr/>
          </p:nvSpPr>
          <p:spPr>
            <a:xfrm>
              <a:off x="4597568" y="1821118"/>
              <a:ext cx="1147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Publish time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09B0D6-C81C-8B14-2034-1354F7203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3634" y="1976407"/>
              <a:ext cx="244488" cy="24511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B9DCCA-C5CE-AB04-0048-949E15F4902C}"/>
                </a:ext>
              </a:extLst>
            </p:cNvPr>
            <p:cNvSpPr txBox="1"/>
            <p:nvPr/>
          </p:nvSpPr>
          <p:spPr>
            <a:xfrm>
              <a:off x="4597568" y="2042074"/>
              <a:ext cx="1147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Trending time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F32DEC-F5CA-693E-5C5B-BFD99BDA7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9099" y="2287185"/>
              <a:ext cx="438751" cy="558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A1CC206-9611-9008-1193-EDAD596A0034}"/>
              </a:ext>
            </a:extLst>
          </p:cNvPr>
          <p:cNvSpPr txBox="1"/>
          <p:nvPr/>
        </p:nvSpPr>
        <p:spPr>
          <a:xfrm>
            <a:off x="9072107" y="1077783"/>
            <a:ext cx="2646693" cy="424731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views peak at </a:t>
            </a:r>
            <a:r>
              <a:rPr lang="en-US" altLang="zh-CN" b="1" dirty="0"/>
              <a:t>Summer/Q2 </a:t>
            </a:r>
            <a:r>
              <a:rPr lang="en-US" altLang="zh-CN" dirty="0"/>
              <a:t>both for publish time and trending time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daily advertising basis, </a:t>
            </a:r>
            <a:r>
              <a:rPr lang="en-US" b="1" dirty="0"/>
              <a:t>3 pm – 6 pm </a:t>
            </a:r>
            <a:r>
              <a:rPr lang="en-US" dirty="0"/>
              <a:t>would be the golden advertising time while during </a:t>
            </a:r>
            <a:r>
              <a:rPr lang="en-US" b="1" dirty="0"/>
              <a:t>12 pm – 10 pm </a:t>
            </a:r>
            <a:r>
              <a:rPr lang="en-US" dirty="0"/>
              <a:t>videos still receive considerable attention; the pattern is particularly strong for weekdays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250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YouTube Advertising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Advertising Strategy</dc:title>
  <dc:creator/>
  <cp:lastModifiedBy>M10002</cp:lastModifiedBy>
  <cp:revision>10</cp:revision>
  <dcterms:created xsi:type="dcterms:W3CDTF">2023-09-07T03:28:33Z</dcterms:created>
  <dcterms:modified xsi:type="dcterms:W3CDTF">2023-09-07T05:38:23Z</dcterms:modified>
</cp:coreProperties>
</file>