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61" r:id="rId7"/>
    <p:sldId id="272" r:id="rId8"/>
    <p:sldId id="273" r:id="rId9"/>
    <p:sldId id="274" r:id="rId10"/>
    <p:sldId id="275" r:id="rId11"/>
    <p:sldId id="276" r:id="rId12"/>
    <p:sldId id="277" r:id="rId13"/>
    <p:sldId id="279" r:id="rId14"/>
    <p:sldId id="280" r:id="rId15"/>
    <p:sldId id="281" r:id="rId16"/>
    <p:sldId id="282" r:id="rId17"/>
    <p:sldId id="283" r:id="rId18"/>
    <p:sldId id="284" r:id="rId19"/>
    <p:sldId id="291" r:id="rId20"/>
    <p:sldId id="292" r:id="rId21"/>
    <p:sldId id="262" r:id="rId22"/>
    <p:sldId id="265" r:id="rId23"/>
    <p:sldId id="289" r:id="rId24"/>
    <p:sldId id="290" r:id="rId25"/>
    <p:sldId id="259" r:id="rId26"/>
    <p:sldId id="268" r:id="rId27"/>
    <p:sldId id="266" r:id="rId28"/>
    <p:sldId id="269" r:id="rId29"/>
    <p:sldId id="270" r:id="rId30"/>
    <p:sldId id="271" r:id="rId31"/>
    <p:sldId id="267" r:id="rId32"/>
    <p:sldId id="264" r:id="rId33"/>
    <p:sldId id="285" r:id="rId34"/>
    <p:sldId id="286"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6"/>
    <p:restoredTop sz="94719"/>
  </p:normalViewPr>
  <p:slideViewPr>
    <p:cSldViewPr snapToGrid="0" snapToObjects="1">
      <p:cViewPr varScale="1">
        <p:scale>
          <a:sx n="82" d="100"/>
          <a:sy n="82" d="100"/>
        </p:scale>
        <p:origin x="20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4DDF1-F2C7-CE4D-BFD4-BAF1D34BBC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E1698BE7-B4FC-614B-91B8-5646A0147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D5BEAE6D-0E5E-2A4F-AD13-7D53351DAB11}"/>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7290A65F-BC0C-A048-81CB-8C37E243A0D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51CE218-D3ED-0646-ABA8-4870A2115562}"/>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23816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EC58E-02C1-F642-B436-A3785515848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CB8B538-6E7D-BB4D-814D-76E4258338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1F1EDB54-480D-6D47-AE99-D3CDD618E157}"/>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CF532EF7-8F0F-474B-B57E-0A57EB40BC8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C0022B47-D933-CC43-B447-C6776E3D7A67}"/>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3976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28C467-4B6B-3341-AC52-D74D0E03FA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B73ADD29-4783-F941-981A-393FF2CF25B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163F49A-1B5A-C740-8601-09636B032258}"/>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7233348C-BC0D-0B4A-B981-6299F5DD0AB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74305A5A-8F57-FF41-82B7-9C7F6EDEB530}"/>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38658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8E017-973F-E348-A569-3FCAEA3DC4E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6E9263D-E1E2-4D41-B202-E79D71681C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1E72BCB-9F5C-A545-A606-CEBEA15D01C7}"/>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4B908428-0B2A-0149-9920-66E926EF454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64CCF91F-ED1C-AA4B-B0DA-12E73F4632B9}"/>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73835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20E7E-08F2-D74B-9D3F-A357E57866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63C612-8214-EA4D-8644-D48AEA4F1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1451DFF-B3BD-8F42-84A5-9BE196FD1F38}"/>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F5037522-C9B2-BD47-9484-68269FCE649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C852B42-EFEE-494E-91B9-5FC7E02B4F44}"/>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2243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3F011-CF86-1E48-A20D-517A5A6C10AE}"/>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B5188AA3-C507-3540-9BC8-E79787AF94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4795CF76-669F-8E48-BE96-733D8F0E0B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59679B2C-A27A-5145-A3E4-007CC7E16753}"/>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6" name="Marcador de pie de página 5">
            <a:extLst>
              <a:ext uri="{FF2B5EF4-FFF2-40B4-BE49-F238E27FC236}">
                <a16:creationId xmlns:a16="http://schemas.microsoft.com/office/drawing/2014/main" id="{F4F63573-CD5A-AE49-AFA0-CB6ADC663AE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D45FFBFE-EDF7-B148-B19A-1ABFBDF3136F}"/>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13243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840A0-86BE-C841-9405-36F5FE13545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768C1049-63B6-0645-B703-CAB93452C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7081E08-2948-BD40-98E7-1AF087A73D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C5084521-0D94-8E48-8727-55CE7561A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53F428-331B-5847-8BED-881F906A6C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95DBC87E-C3C9-6348-85AC-CF187D14328B}"/>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8" name="Marcador de pie de página 7">
            <a:extLst>
              <a:ext uri="{FF2B5EF4-FFF2-40B4-BE49-F238E27FC236}">
                <a16:creationId xmlns:a16="http://schemas.microsoft.com/office/drawing/2014/main" id="{2978D0AC-965B-E54E-BBE8-434D115060EB}"/>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FE95D2CA-62A2-4147-9B15-CBE27E0843BE}"/>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27492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83A6D-2C35-354E-B793-F2EC9DBBF873}"/>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55DB0FEE-DD63-A646-B995-BBBA8E125FB2}"/>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4" name="Marcador de pie de página 3">
            <a:extLst>
              <a:ext uri="{FF2B5EF4-FFF2-40B4-BE49-F238E27FC236}">
                <a16:creationId xmlns:a16="http://schemas.microsoft.com/office/drawing/2014/main" id="{EC0B416E-A61B-CA45-A0D6-09BE2A5747D6}"/>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1CF6978E-2D85-EC4F-8D34-44B265C30D0C}"/>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6616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35ABA-B9EE-534B-ABF3-63B711A5EB44}"/>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3" name="Marcador de pie de página 2">
            <a:extLst>
              <a:ext uri="{FF2B5EF4-FFF2-40B4-BE49-F238E27FC236}">
                <a16:creationId xmlns:a16="http://schemas.microsoft.com/office/drawing/2014/main" id="{19304CDF-2212-2140-9BE0-CDB2CC8C71F4}"/>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F7B2E8DD-2013-1345-B41A-CFBA7517B114}"/>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182892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3DD2-AE9A-864C-B923-FAABDEEB30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206E339E-74DF-2143-879E-50820A5D9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E8E8E10C-89CC-E54F-A9AD-FCDF53BD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5D09DE-9F94-C94F-BB7C-3A71C56C07CA}"/>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6" name="Marcador de pie de página 5">
            <a:extLst>
              <a:ext uri="{FF2B5EF4-FFF2-40B4-BE49-F238E27FC236}">
                <a16:creationId xmlns:a16="http://schemas.microsoft.com/office/drawing/2014/main" id="{D1331D83-F86C-354F-AE20-235001E3C530}"/>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5EB1331-8123-4F45-9F8A-536EFE0CB6DB}"/>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421958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CF636-B881-424D-90C1-6BDBBE103A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5E1980B2-FF03-F84D-9B29-8C23FD044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38FFCCBD-915A-EE42-8151-5CADD319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47F466-076C-0F44-970B-45F0054C3B56}"/>
              </a:ext>
            </a:extLst>
          </p:cNvPr>
          <p:cNvSpPr>
            <a:spLocks noGrp="1"/>
          </p:cNvSpPr>
          <p:nvPr>
            <p:ph type="dt" sz="half" idx="10"/>
          </p:nvPr>
        </p:nvSpPr>
        <p:spPr/>
        <p:txBody>
          <a:bodyPr/>
          <a:lstStyle/>
          <a:p>
            <a:fld id="{9D491AEA-EA12-0542-B2C7-7A2BD5B570FE}" type="datetimeFigureOut">
              <a:rPr lang="es-ES_tradnl" smtClean="0"/>
              <a:t>8/5/19</a:t>
            </a:fld>
            <a:endParaRPr lang="es-ES_tradnl"/>
          </a:p>
        </p:txBody>
      </p:sp>
      <p:sp>
        <p:nvSpPr>
          <p:cNvPr id="6" name="Marcador de pie de página 5">
            <a:extLst>
              <a:ext uri="{FF2B5EF4-FFF2-40B4-BE49-F238E27FC236}">
                <a16:creationId xmlns:a16="http://schemas.microsoft.com/office/drawing/2014/main" id="{E12EDD86-68A8-D240-B1FD-AAB1C8993BDE}"/>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848B6C5-FFEC-7442-8BD2-C1E24205F3B1}"/>
              </a:ext>
            </a:extLst>
          </p:cNvPr>
          <p:cNvSpPr>
            <a:spLocks noGrp="1"/>
          </p:cNvSpPr>
          <p:nvPr>
            <p:ph type="sldNum" sz="quarter" idx="12"/>
          </p:nvPr>
        </p:nvSpPr>
        <p:spPr/>
        <p:txBody>
          <a:body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19652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90A06B-6905-C74C-A1C5-BAC626989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F98CA96D-5893-F94B-9E14-CA1A3720A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F6A11248-49DB-C74A-BF30-509966616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91AEA-EA12-0542-B2C7-7A2BD5B570FE}" type="datetimeFigureOut">
              <a:rPr lang="es-ES_tradnl" smtClean="0"/>
              <a:t>8/5/19</a:t>
            </a:fld>
            <a:endParaRPr lang="es-ES_tradnl"/>
          </a:p>
        </p:txBody>
      </p:sp>
      <p:sp>
        <p:nvSpPr>
          <p:cNvPr id="5" name="Marcador de pie de página 4">
            <a:extLst>
              <a:ext uri="{FF2B5EF4-FFF2-40B4-BE49-F238E27FC236}">
                <a16:creationId xmlns:a16="http://schemas.microsoft.com/office/drawing/2014/main" id="{BFBB9DF0-1A0C-5D4E-97F2-7921C929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2BD0CFB-AC04-8C42-8205-694939372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7B83B-A57A-5946-A8E8-FED44EE2B3E8}" type="slidenum">
              <a:rPr lang="es-ES_tradnl" smtClean="0"/>
              <a:t>‹Nº›</a:t>
            </a:fld>
            <a:endParaRPr lang="es-ES_tradnl"/>
          </a:p>
        </p:txBody>
      </p:sp>
    </p:spTree>
    <p:extLst>
      <p:ext uri="{BB962C8B-B14F-4D97-AF65-F5344CB8AC3E}">
        <p14:creationId xmlns:p14="http://schemas.microsoft.com/office/powerpoint/2010/main" val="365394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hyperlink" Target="https://cran.r-project.org/bin/windows/Rtools/Rtools35.ex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F1162-4330-AC4C-A7C9-C7C0EC18AAE3}"/>
              </a:ext>
            </a:extLst>
          </p:cNvPr>
          <p:cNvSpPr>
            <a:spLocks noGrp="1"/>
          </p:cNvSpPr>
          <p:nvPr>
            <p:ph type="ctrTitle"/>
          </p:nvPr>
        </p:nvSpPr>
        <p:spPr>
          <a:xfrm>
            <a:off x="1524000" y="1122363"/>
            <a:ext cx="9144000" cy="2387600"/>
          </a:xfrm>
          <a:solidFill>
            <a:schemeClr val="accent2">
              <a:lumMod val="40000"/>
              <a:lumOff val="60000"/>
            </a:schemeClr>
          </a:solidFill>
          <a:ln>
            <a:solidFill>
              <a:schemeClr val="accent2">
                <a:lumMod val="60000"/>
                <a:lumOff val="40000"/>
              </a:schemeClr>
            </a:solidFill>
          </a:ln>
        </p:spPr>
        <p:txBody>
          <a:bodyPr>
            <a:normAutofit fontScale="90000"/>
          </a:bodyPr>
          <a:lstStyle/>
          <a:p>
            <a:r>
              <a:rPr lang="es-ES_tradnl" dirty="0">
                <a:latin typeface="Magneto" panose="020F0502020204030204" pitchFamily="34" charset="0"/>
                <a:cs typeface="Magneto" panose="020F0502020204030204" pitchFamily="34" charset="0"/>
              </a:rPr>
              <a:t>Prototipos visualización de datos </a:t>
            </a:r>
            <a:br>
              <a:rPr lang="es-ES_tradnl" dirty="0">
                <a:latin typeface="Magneto" panose="020F0502020204030204" pitchFamily="34" charset="0"/>
                <a:cs typeface="Magneto" panose="020F0502020204030204" pitchFamily="34" charset="0"/>
              </a:rPr>
            </a:br>
            <a:r>
              <a:rPr lang="es-ES_tradnl" sz="4000" dirty="0">
                <a:latin typeface="Magneto" panose="020F0502020204030204" pitchFamily="34" charset="0"/>
                <a:cs typeface="Magneto" panose="020F0502020204030204" pitchFamily="34" charset="0"/>
              </a:rPr>
              <a:t>Ggplot2 vs </a:t>
            </a:r>
            <a:r>
              <a:rPr lang="es-ES_tradnl" sz="4000" dirty="0" err="1">
                <a:latin typeface="Magneto" panose="020F0502020204030204" pitchFamily="34" charset="0"/>
                <a:cs typeface="Magneto" panose="020F0502020204030204" pitchFamily="34" charset="0"/>
              </a:rPr>
              <a:t>Googlevis</a:t>
            </a:r>
            <a:endParaRPr lang="es-ES_tradnl" dirty="0">
              <a:latin typeface="Magneto" panose="020F0502020204030204" pitchFamily="34" charset="0"/>
              <a:cs typeface="Magneto" panose="020F0502020204030204" pitchFamily="34" charset="0"/>
            </a:endParaRPr>
          </a:p>
        </p:txBody>
      </p:sp>
      <p:sp>
        <p:nvSpPr>
          <p:cNvPr id="3" name="Subtítulo 2">
            <a:extLst>
              <a:ext uri="{FF2B5EF4-FFF2-40B4-BE49-F238E27FC236}">
                <a16:creationId xmlns:a16="http://schemas.microsoft.com/office/drawing/2014/main" id="{B5C10CAB-6D30-1941-B0AF-055878D42F5C}"/>
              </a:ext>
            </a:extLst>
          </p:cNvPr>
          <p:cNvSpPr>
            <a:spLocks noGrp="1"/>
          </p:cNvSpPr>
          <p:nvPr>
            <p:ph type="subTitle" idx="1"/>
          </p:nvPr>
        </p:nvSpPr>
        <p:spPr>
          <a:xfrm>
            <a:off x="1524000" y="4059238"/>
            <a:ext cx="9144000" cy="704148"/>
          </a:xfrm>
          <a:ln w="19050">
            <a:solidFill>
              <a:schemeClr val="accent2">
                <a:lumMod val="60000"/>
                <a:lumOff val="40000"/>
              </a:schemeClr>
            </a:solidFill>
          </a:ln>
        </p:spPr>
        <p:txBody>
          <a:bodyPr>
            <a:normAutofit lnSpcReduction="10000"/>
          </a:bodyPr>
          <a:lstStyle/>
          <a:p>
            <a:r>
              <a:rPr lang="es-ES_tradnl" sz="1800" dirty="0">
                <a:latin typeface="Abadi" panose="020F0502020204030204" pitchFamily="34" charset="0"/>
              </a:rPr>
              <a:t>Desarrollo de tecnologías emergentes</a:t>
            </a:r>
          </a:p>
          <a:p>
            <a:r>
              <a:rPr lang="es-ES_tradnl" sz="1800" dirty="0">
                <a:latin typeface="Abadi" panose="020F0502020204030204" pitchFamily="34" charset="0"/>
              </a:rPr>
              <a:t>TG3</a:t>
            </a:r>
          </a:p>
        </p:txBody>
      </p:sp>
    </p:spTree>
    <p:extLst>
      <p:ext uri="{BB962C8B-B14F-4D97-AF65-F5344CB8AC3E}">
        <p14:creationId xmlns:p14="http://schemas.microsoft.com/office/powerpoint/2010/main" val="394113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(iii)</a:t>
            </a:r>
          </a:p>
        </p:txBody>
      </p:sp>
      <p:pic>
        <p:nvPicPr>
          <p:cNvPr id="4" name="Marcador de contenido 6">
            <a:extLst>
              <a:ext uri="{FF2B5EF4-FFF2-40B4-BE49-F238E27FC236}">
                <a16:creationId xmlns:a16="http://schemas.microsoft.com/office/drawing/2014/main" id="{18C6D5EF-C562-3549-8D22-F04836F8FDF4}"/>
              </a:ext>
            </a:extLst>
          </p:cNvPr>
          <p:cNvPicPr>
            <a:picLocks noGrp="1"/>
          </p:cNvPicPr>
          <p:nvPr>
            <p:ph idx="1"/>
          </p:nvPr>
        </p:nvPicPr>
        <p:blipFill>
          <a:blip r:embed="rId2"/>
          <a:stretch>
            <a:fillRect/>
          </a:stretch>
        </p:blipFill>
        <p:spPr>
          <a:xfrm>
            <a:off x="838200" y="2015835"/>
            <a:ext cx="6284068" cy="767455"/>
          </a:xfrm>
          <a:prstGeom prst="rect">
            <a:avLst/>
          </a:prstGeom>
        </p:spPr>
      </p:pic>
      <p:pic>
        <p:nvPicPr>
          <p:cNvPr id="6" name="Imagen 5">
            <a:extLst>
              <a:ext uri="{FF2B5EF4-FFF2-40B4-BE49-F238E27FC236}">
                <a16:creationId xmlns:a16="http://schemas.microsoft.com/office/drawing/2014/main" id="{A00443FB-6753-FC44-8380-0AB1D7A627D1}"/>
              </a:ext>
            </a:extLst>
          </p:cNvPr>
          <p:cNvPicPr/>
          <p:nvPr/>
        </p:nvPicPr>
        <p:blipFill>
          <a:blip r:embed="rId3"/>
          <a:stretch>
            <a:fillRect/>
          </a:stretch>
        </p:blipFill>
        <p:spPr>
          <a:xfrm>
            <a:off x="7541484" y="1690688"/>
            <a:ext cx="3812316" cy="3849499"/>
          </a:xfrm>
          <a:prstGeom prst="rect">
            <a:avLst/>
          </a:prstGeom>
        </p:spPr>
      </p:pic>
    </p:spTree>
    <p:extLst>
      <p:ext uri="{BB962C8B-B14F-4D97-AF65-F5344CB8AC3E}">
        <p14:creationId xmlns:p14="http://schemas.microsoft.com/office/powerpoint/2010/main" val="21284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a:t>
            </a:r>
          </a:p>
        </p:txBody>
      </p:sp>
      <p:pic>
        <p:nvPicPr>
          <p:cNvPr id="4" name="Marcador de contenido 3">
            <a:extLst>
              <a:ext uri="{FF2B5EF4-FFF2-40B4-BE49-F238E27FC236}">
                <a16:creationId xmlns:a16="http://schemas.microsoft.com/office/drawing/2014/main" id="{3D285EF0-862B-0540-B9CF-E580B88A4FE5}"/>
              </a:ext>
            </a:extLst>
          </p:cNvPr>
          <p:cNvPicPr>
            <a:picLocks noGrp="1"/>
          </p:cNvPicPr>
          <p:nvPr>
            <p:ph idx="1"/>
          </p:nvPr>
        </p:nvPicPr>
        <p:blipFill>
          <a:blip r:embed="rId2"/>
          <a:stretch>
            <a:fillRect/>
          </a:stretch>
        </p:blipFill>
        <p:spPr>
          <a:xfrm>
            <a:off x="838200" y="2000250"/>
            <a:ext cx="5144208" cy="1428750"/>
          </a:xfrm>
          <a:prstGeom prst="rect">
            <a:avLst/>
          </a:prstGeom>
        </p:spPr>
      </p:pic>
      <p:pic>
        <p:nvPicPr>
          <p:cNvPr id="5" name="Imagen 4">
            <a:extLst>
              <a:ext uri="{FF2B5EF4-FFF2-40B4-BE49-F238E27FC236}">
                <a16:creationId xmlns:a16="http://schemas.microsoft.com/office/drawing/2014/main" id="{66956675-531D-E948-9E12-2BD47869E293}"/>
              </a:ext>
            </a:extLst>
          </p:cNvPr>
          <p:cNvPicPr/>
          <p:nvPr/>
        </p:nvPicPr>
        <p:blipFill>
          <a:blip r:embed="rId3"/>
          <a:stretch>
            <a:fillRect/>
          </a:stretch>
        </p:blipFill>
        <p:spPr>
          <a:xfrm>
            <a:off x="6974732" y="2000250"/>
            <a:ext cx="4108759" cy="4338536"/>
          </a:xfrm>
          <a:prstGeom prst="rect">
            <a:avLst/>
          </a:prstGeom>
        </p:spPr>
      </p:pic>
    </p:spTree>
    <p:extLst>
      <p:ext uri="{BB962C8B-B14F-4D97-AF65-F5344CB8AC3E}">
        <p14:creationId xmlns:p14="http://schemas.microsoft.com/office/powerpoint/2010/main" val="22699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pastel (ii)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82E77706-4737-1049-8F71-44E4F3E5CB7E}"/>
              </a:ext>
            </a:extLst>
          </p:cNvPr>
          <p:cNvPicPr>
            <a:picLocks noGrp="1"/>
          </p:cNvPicPr>
          <p:nvPr>
            <p:ph idx="1"/>
          </p:nvPr>
        </p:nvPicPr>
        <p:blipFill>
          <a:blip r:embed="rId2"/>
          <a:stretch>
            <a:fillRect/>
          </a:stretch>
        </p:blipFill>
        <p:spPr>
          <a:xfrm>
            <a:off x="838200" y="2066925"/>
            <a:ext cx="5741437" cy="2724150"/>
          </a:xfrm>
          <a:prstGeom prst="rect">
            <a:avLst/>
          </a:prstGeom>
        </p:spPr>
      </p:pic>
      <p:pic>
        <p:nvPicPr>
          <p:cNvPr id="6" name="Imagen 5">
            <a:extLst>
              <a:ext uri="{FF2B5EF4-FFF2-40B4-BE49-F238E27FC236}">
                <a16:creationId xmlns:a16="http://schemas.microsoft.com/office/drawing/2014/main" id="{8C856D24-FF77-AF4D-BF57-295DDDBD900F}"/>
              </a:ext>
            </a:extLst>
          </p:cNvPr>
          <p:cNvPicPr/>
          <p:nvPr/>
        </p:nvPicPr>
        <p:blipFill>
          <a:blip r:embed="rId3"/>
          <a:stretch>
            <a:fillRect/>
          </a:stretch>
        </p:blipFill>
        <p:spPr>
          <a:xfrm>
            <a:off x="6932645" y="2066925"/>
            <a:ext cx="4152122" cy="4282751"/>
          </a:xfrm>
          <a:prstGeom prst="rect">
            <a:avLst/>
          </a:prstGeom>
        </p:spPr>
      </p:pic>
    </p:spTree>
    <p:extLst>
      <p:ext uri="{BB962C8B-B14F-4D97-AF65-F5344CB8AC3E}">
        <p14:creationId xmlns:p14="http://schemas.microsoft.com/office/powerpoint/2010/main" val="11895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(iii)</a:t>
            </a:r>
          </a:p>
        </p:txBody>
      </p:sp>
      <p:pic>
        <p:nvPicPr>
          <p:cNvPr id="4" name="Imagen 3">
            <a:extLst>
              <a:ext uri="{FF2B5EF4-FFF2-40B4-BE49-F238E27FC236}">
                <a16:creationId xmlns:a16="http://schemas.microsoft.com/office/drawing/2014/main" id="{2F5EE619-B45B-174B-8D83-40C3613B4D3A}"/>
              </a:ext>
            </a:extLst>
          </p:cNvPr>
          <p:cNvPicPr/>
          <p:nvPr/>
        </p:nvPicPr>
        <p:blipFill>
          <a:blip r:embed="rId2"/>
          <a:stretch>
            <a:fillRect/>
          </a:stretch>
        </p:blipFill>
        <p:spPr>
          <a:xfrm>
            <a:off x="838200" y="2358941"/>
            <a:ext cx="5814527" cy="2854743"/>
          </a:xfrm>
          <a:prstGeom prst="rect">
            <a:avLst/>
          </a:prstGeom>
        </p:spPr>
      </p:pic>
      <p:pic>
        <p:nvPicPr>
          <p:cNvPr id="5" name="Imagen 4">
            <a:extLst>
              <a:ext uri="{FF2B5EF4-FFF2-40B4-BE49-F238E27FC236}">
                <a16:creationId xmlns:a16="http://schemas.microsoft.com/office/drawing/2014/main" id="{14F4B942-770A-1D42-9778-7F97E6716688}"/>
              </a:ext>
            </a:extLst>
          </p:cNvPr>
          <p:cNvPicPr/>
          <p:nvPr/>
        </p:nvPicPr>
        <p:blipFill>
          <a:blip r:embed="rId3"/>
          <a:stretch>
            <a:fillRect/>
          </a:stretch>
        </p:blipFill>
        <p:spPr>
          <a:xfrm>
            <a:off x="7379368" y="1877328"/>
            <a:ext cx="3774841" cy="3520440"/>
          </a:xfrm>
          <a:prstGeom prst="rect">
            <a:avLst/>
          </a:prstGeom>
        </p:spPr>
      </p:pic>
    </p:spTree>
    <p:extLst>
      <p:ext uri="{BB962C8B-B14F-4D97-AF65-F5344CB8AC3E}">
        <p14:creationId xmlns:p14="http://schemas.microsoft.com/office/powerpoint/2010/main" val="16510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Histograma (i)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3A9CBCD1-7FC8-BE43-9A47-D11E366F7189}"/>
              </a:ext>
            </a:extLst>
          </p:cNvPr>
          <p:cNvPicPr>
            <a:picLocks noGrp="1"/>
          </p:cNvPicPr>
          <p:nvPr>
            <p:ph idx="1"/>
          </p:nvPr>
        </p:nvPicPr>
        <p:blipFill>
          <a:blip r:embed="rId2"/>
          <a:stretch>
            <a:fillRect/>
          </a:stretch>
        </p:blipFill>
        <p:spPr>
          <a:xfrm>
            <a:off x="838200" y="2199717"/>
            <a:ext cx="4352925" cy="504825"/>
          </a:xfrm>
          <a:prstGeom prst="rect">
            <a:avLst/>
          </a:prstGeom>
        </p:spPr>
      </p:pic>
      <p:pic>
        <p:nvPicPr>
          <p:cNvPr id="6" name="Imagen 5">
            <a:extLst>
              <a:ext uri="{FF2B5EF4-FFF2-40B4-BE49-F238E27FC236}">
                <a16:creationId xmlns:a16="http://schemas.microsoft.com/office/drawing/2014/main" id="{B8BB0171-50D3-E84F-8632-C411C1FBF792}"/>
              </a:ext>
            </a:extLst>
          </p:cNvPr>
          <p:cNvPicPr/>
          <p:nvPr/>
        </p:nvPicPr>
        <p:blipFill>
          <a:blip r:embed="rId3"/>
          <a:stretch>
            <a:fillRect/>
          </a:stretch>
        </p:blipFill>
        <p:spPr>
          <a:xfrm>
            <a:off x="7190105" y="1846599"/>
            <a:ext cx="4163695" cy="4320540"/>
          </a:xfrm>
          <a:prstGeom prst="rect">
            <a:avLst/>
          </a:prstGeom>
        </p:spPr>
      </p:pic>
    </p:spTree>
    <p:extLst>
      <p:ext uri="{BB962C8B-B14F-4D97-AF65-F5344CB8AC3E}">
        <p14:creationId xmlns:p14="http://schemas.microsoft.com/office/powerpoint/2010/main" val="71419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densidad de </a:t>
            </a:r>
            <a:r>
              <a:rPr lang="es-ES_tradnl" dirty="0" err="1">
                <a:latin typeface="Magneto" pitchFamily="82" charset="77"/>
              </a:rPr>
              <a:t>Kernel</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E8B422FA-9305-BC47-858B-8C41A785557F}"/>
              </a:ext>
            </a:extLst>
          </p:cNvPr>
          <p:cNvPicPr>
            <a:picLocks noGrp="1"/>
          </p:cNvPicPr>
          <p:nvPr>
            <p:ph idx="1"/>
          </p:nvPr>
        </p:nvPicPr>
        <p:blipFill>
          <a:blip r:embed="rId2"/>
          <a:stretch>
            <a:fillRect/>
          </a:stretch>
        </p:blipFill>
        <p:spPr>
          <a:xfrm>
            <a:off x="838200" y="2362200"/>
            <a:ext cx="4479758" cy="1066800"/>
          </a:xfrm>
          <a:prstGeom prst="rect">
            <a:avLst/>
          </a:prstGeom>
        </p:spPr>
      </p:pic>
      <p:pic>
        <p:nvPicPr>
          <p:cNvPr id="5" name="Imagen 4">
            <a:extLst>
              <a:ext uri="{FF2B5EF4-FFF2-40B4-BE49-F238E27FC236}">
                <a16:creationId xmlns:a16="http://schemas.microsoft.com/office/drawing/2014/main" id="{0F21F6AB-80F3-3947-9B24-2D423CC56408}"/>
              </a:ext>
            </a:extLst>
          </p:cNvPr>
          <p:cNvPicPr/>
          <p:nvPr/>
        </p:nvPicPr>
        <p:blipFill>
          <a:blip r:embed="rId3"/>
          <a:stretch>
            <a:fillRect/>
          </a:stretch>
        </p:blipFill>
        <p:spPr>
          <a:xfrm>
            <a:off x="7985760" y="2362200"/>
            <a:ext cx="3368040" cy="3489960"/>
          </a:xfrm>
          <a:prstGeom prst="rect">
            <a:avLst/>
          </a:prstGeom>
        </p:spPr>
      </p:pic>
    </p:spTree>
    <p:extLst>
      <p:ext uri="{BB962C8B-B14F-4D97-AF65-F5344CB8AC3E}">
        <p14:creationId xmlns:p14="http://schemas.microsoft.com/office/powerpoint/2010/main" val="88672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de línea</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721962E8-4D71-0947-8507-6344AA643B5A}"/>
              </a:ext>
            </a:extLst>
          </p:cNvPr>
          <p:cNvPicPr>
            <a:picLocks noGrp="1"/>
          </p:cNvPicPr>
          <p:nvPr>
            <p:ph idx="1"/>
          </p:nvPr>
        </p:nvPicPr>
        <p:blipFill>
          <a:blip r:embed="rId2"/>
          <a:stretch>
            <a:fillRect/>
          </a:stretch>
        </p:blipFill>
        <p:spPr>
          <a:xfrm>
            <a:off x="838200" y="1981200"/>
            <a:ext cx="6172200" cy="1524000"/>
          </a:xfrm>
          <a:prstGeom prst="rect">
            <a:avLst/>
          </a:prstGeom>
        </p:spPr>
      </p:pic>
      <p:pic>
        <p:nvPicPr>
          <p:cNvPr id="8" name="Imagen 7">
            <a:extLst>
              <a:ext uri="{FF2B5EF4-FFF2-40B4-BE49-F238E27FC236}">
                <a16:creationId xmlns:a16="http://schemas.microsoft.com/office/drawing/2014/main" id="{E896C92E-F0CC-0242-9ADC-6B912B260722}"/>
              </a:ext>
            </a:extLst>
          </p:cNvPr>
          <p:cNvPicPr/>
          <p:nvPr/>
        </p:nvPicPr>
        <p:blipFill>
          <a:blip r:embed="rId3"/>
          <a:stretch>
            <a:fillRect/>
          </a:stretch>
        </p:blipFill>
        <p:spPr>
          <a:xfrm>
            <a:off x="7896860" y="1981200"/>
            <a:ext cx="3456940" cy="3573780"/>
          </a:xfrm>
          <a:prstGeom prst="rect">
            <a:avLst/>
          </a:prstGeom>
        </p:spPr>
      </p:pic>
    </p:spTree>
    <p:extLst>
      <p:ext uri="{BB962C8B-B14F-4D97-AF65-F5344CB8AC3E}">
        <p14:creationId xmlns:p14="http://schemas.microsoft.com/office/powerpoint/2010/main" val="356712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Diagrama de cajas</a:t>
            </a:r>
          </a:p>
        </p:txBody>
      </p:sp>
      <p:pic>
        <p:nvPicPr>
          <p:cNvPr id="4" name="Marcador de contenido 3">
            <a:extLst>
              <a:ext uri="{FF2B5EF4-FFF2-40B4-BE49-F238E27FC236}">
                <a16:creationId xmlns:a16="http://schemas.microsoft.com/office/drawing/2014/main" id="{F3621B97-2AA2-E848-BB12-B6085C2E0D7E}"/>
              </a:ext>
            </a:extLst>
          </p:cNvPr>
          <p:cNvPicPr>
            <a:picLocks noGrp="1"/>
          </p:cNvPicPr>
          <p:nvPr>
            <p:ph idx="1"/>
          </p:nvPr>
        </p:nvPicPr>
        <p:blipFill>
          <a:blip r:embed="rId2"/>
          <a:stretch>
            <a:fillRect/>
          </a:stretch>
        </p:blipFill>
        <p:spPr>
          <a:xfrm>
            <a:off x="838200" y="1638300"/>
            <a:ext cx="6076950" cy="1790700"/>
          </a:xfrm>
          <a:prstGeom prst="rect">
            <a:avLst/>
          </a:prstGeom>
        </p:spPr>
      </p:pic>
      <p:pic>
        <p:nvPicPr>
          <p:cNvPr id="5" name="Imagen 4">
            <a:extLst>
              <a:ext uri="{FF2B5EF4-FFF2-40B4-BE49-F238E27FC236}">
                <a16:creationId xmlns:a16="http://schemas.microsoft.com/office/drawing/2014/main" id="{A69DB45D-B313-BF44-AE53-8601A6EEBEF9}"/>
              </a:ext>
            </a:extLst>
          </p:cNvPr>
          <p:cNvPicPr/>
          <p:nvPr/>
        </p:nvPicPr>
        <p:blipFill>
          <a:blip r:embed="rId3"/>
          <a:stretch>
            <a:fillRect/>
          </a:stretch>
        </p:blipFill>
        <p:spPr>
          <a:xfrm>
            <a:off x="7356475" y="1638300"/>
            <a:ext cx="3997325" cy="4122420"/>
          </a:xfrm>
          <a:prstGeom prst="rect">
            <a:avLst/>
          </a:prstGeom>
        </p:spPr>
      </p:pic>
    </p:spTree>
    <p:extLst>
      <p:ext uri="{BB962C8B-B14F-4D97-AF65-F5344CB8AC3E}">
        <p14:creationId xmlns:p14="http://schemas.microsoft.com/office/powerpoint/2010/main" val="546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Nube de palabras</a:t>
            </a:r>
          </a:p>
        </p:txBody>
      </p:sp>
      <p:pic>
        <p:nvPicPr>
          <p:cNvPr id="4" name="Marcador de contenido 3">
            <a:extLst>
              <a:ext uri="{FF2B5EF4-FFF2-40B4-BE49-F238E27FC236}">
                <a16:creationId xmlns:a16="http://schemas.microsoft.com/office/drawing/2014/main" id="{5838C2BD-01DB-6643-AE68-2086A144ED1C}"/>
              </a:ext>
            </a:extLst>
          </p:cNvPr>
          <p:cNvPicPr>
            <a:picLocks noGrp="1"/>
          </p:cNvPicPr>
          <p:nvPr>
            <p:ph idx="1"/>
          </p:nvPr>
        </p:nvPicPr>
        <p:blipFill>
          <a:blip r:embed="rId2"/>
          <a:stretch>
            <a:fillRect/>
          </a:stretch>
        </p:blipFill>
        <p:spPr>
          <a:xfrm>
            <a:off x="838200" y="2366287"/>
            <a:ext cx="6075784" cy="2512264"/>
          </a:xfrm>
          <a:prstGeom prst="rect">
            <a:avLst/>
          </a:prstGeom>
        </p:spPr>
      </p:pic>
      <p:pic>
        <p:nvPicPr>
          <p:cNvPr id="5" name="Imagen 4">
            <a:extLst>
              <a:ext uri="{FF2B5EF4-FFF2-40B4-BE49-F238E27FC236}">
                <a16:creationId xmlns:a16="http://schemas.microsoft.com/office/drawing/2014/main" id="{29E58A79-9D91-B446-A20D-1056B7C13842}"/>
              </a:ext>
            </a:extLst>
          </p:cNvPr>
          <p:cNvPicPr/>
          <p:nvPr/>
        </p:nvPicPr>
        <p:blipFill>
          <a:blip r:embed="rId3"/>
          <a:stretch>
            <a:fillRect/>
          </a:stretch>
        </p:blipFill>
        <p:spPr>
          <a:xfrm>
            <a:off x="8155940" y="1767840"/>
            <a:ext cx="3197860" cy="3322320"/>
          </a:xfrm>
          <a:prstGeom prst="rect">
            <a:avLst/>
          </a:prstGeom>
        </p:spPr>
      </p:pic>
    </p:spTree>
    <p:extLst>
      <p:ext uri="{BB962C8B-B14F-4D97-AF65-F5344CB8AC3E}">
        <p14:creationId xmlns:p14="http://schemas.microsoft.com/office/powerpoint/2010/main" val="291502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Ggplot2</a:t>
            </a:r>
          </a:p>
        </p:txBody>
      </p:sp>
      <p:pic>
        <p:nvPicPr>
          <p:cNvPr id="6" name="image34.png">
            <a:extLst>
              <a:ext uri="{FF2B5EF4-FFF2-40B4-BE49-F238E27FC236}">
                <a16:creationId xmlns:a16="http://schemas.microsoft.com/office/drawing/2014/main" id="{A7C5466A-8902-5447-8D86-188C10E153AD}"/>
              </a:ext>
            </a:extLst>
          </p:cNvPr>
          <p:cNvPicPr/>
          <p:nvPr/>
        </p:nvPicPr>
        <p:blipFill>
          <a:blip r:embed="rId2"/>
          <a:srcRect/>
          <a:stretch>
            <a:fillRect/>
          </a:stretch>
        </p:blipFill>
        <p:spPr>
          <a:xfrm>
            <a:off x="838200" y="1910706"/>
            <a:ext cx="4069080" cy="1398270"/>
          </a:xfrm>
          <a:prstGeom prst="rect">
            <a:avLst/>
          </a:prstGeom>
          <a:ln/>
        </p:spPr>
      </p:pic>
      <p:pic>
        <p:nvPicPr>
          <p:cNvPr id="7" name="image26.png">
            <a:extLst>
              <a:ext uri="{FF2B5EF4-FFF2-40B4-BE49-F238E27FC236}">
                <a16:creationId xmlns:a16="http://schemas.microsoft.com/office/drawing/2014/main" id="{23084AC9-9094-6642-BEE3-D0F9D7EEE2A6}"/>
              </a:ext>
            </a:extLst>
          </p:cNvPr>
          <p:cNvPicPr/>
          <p:nvPr/>
        </p:nvPicPr>
        <p:blipFill>
          <a:blip r:embed="rId3"/>
          <a:srcRect/>
          <a:stretch>
            <a:fillRect/>
          </a:stretch>
        </p:blipFill>
        <p:spPr>
          <a:xfrm>
            <a:off x="838200" y="4053694"/>
            <a:ext cx="3585210" cy="1958975"/>
          </a:xfrm>
          <a:prstGeom prst="rect">
            <a:avLst/>
          </a:prstGeom>
          <a:ln/>
        </p:spPr>
      </p:pic>
      <p:pic>
        <p:nvPicPr>
          <p:cNvPr id="8" name="image25.png">
            <a:extLst>
              <a:ext uri="{FF2B5EF4-FFF2-40B4-BE49-F238E27FC236}">
                <a16:creationId xmlns:a16="http://schemas.microsoft.com/office/drawing/2014/main" id="{E0CF7B10-C9DF-9E42-A6BF-1FE0913E31E3}"/>
              </a:ext>
            </a:extLst>
          </p:cNvPr>
          <p:cNvPicPr/>
          <p:nvPr/>
        </p:nvPicPr>
        <p:blipFill>
          <a:blip r:embed="rId4"/>
          <a:srcRect/>
          <a:stretch>
            <a:fillRect/>
          </a:stretch>
        </p:blipFill>
        <p:spPr>
          <a:xfrm>
            <a:off x="5478464" y="2854366"/>
            <a:ext cx="5875336" cy="2178816"/>
          </a:xfrm>
          <a:prstGeom prst="rect">
            <a:avLst/>
          </a:prstGeom>
          <a:ln/>
        </p:spPr>
      </p:pic>
      <p:sp>
        <p:nvSpPr>
          <p:cNvPr id="9" name="Rectángulo 8">
            <a:extLst>
              <a:ext uri="{FF2B5EF4-FFF2-40B4-BE49-F238E27FC236}">
                <a16:creationId xmlns:a16="http://schemas.microsoft.com/office/drawing/2014/main" id="{44612CC8-73CA-9940-B367-DE64AB5F70A5}"/>
              </a:ext>
            </a:extLst>
          </p:cNvPr>
          <p:cNvSpPr/>
          <p:nvPr/>
        </p:nvSpPr>
        <p:spPr>
          <a:xfrm>
            <a:off x="3523785" y="1773044"/>
            <a:ext cx="345688" cy="3233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59C82C54-357A-254F-AC30-0749AE1D54A9}"/>
              </a:ext>
            </a:extLst>
          </p:cNvPr>
          <p:cNvSpPr/>
          <p:nvPr/>
        </p:nvSpPr>
        <p:spPr>
          <a:xfrm>
            <a:off x="2765502" y="5296829"/>
            <a:ext cx="657922" cy="1561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77673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Equipo de trabajo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Julia Martín (Coach)</a:t>
            </a:r>
          </a:p>
          <a:p>
            <a:r>
              <a:rPr lang="es-ES_tradnl" dirty="0"/>
              <a:t>Javier Pascual</a:t>
            </a:r>
          </a:p>
          <a:p>
            <a:r>
              <a:rPr lang="es-ES_tradnl" dirty="0"/>
              <a:t>Marcos Vicente</a:t>
            </a:r>
          </a:p>
          <a:p>
            <a:r>
              <a:rPr lang="es-ES_tradnl" dirty="0"/>
              <a:t>Roberto Alejandro Hernández</a:t>
            </a:r>
          </a:p>
          <a:p>
            <a:r>
              <a:rPr lang="es-ES_tradnl" dirty="0"/>
              <a:t>Germán </a:t>
            </a:r>
            <a:r>
              <a:rPr lang="es-ES_tradnl" dirty="0" err="1"/>
              <a:t>Dengra</a:t>
            </a:r>
            <a:endParaRPr lang="es-ES_tradnl" dirty="0"/>
          </a:p>
        </p:txBody>
      </p:sp>
    </p:spTree>
    <p:extLst>
      <p:ext uri="{BB962C8B-B14F-4D97-AF65-F5344CB8AC3E}">
        <p14:creationId xmlns:p14="http://schemas.microsoft.com/office/powerpoint/2010/main" val="163643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Pruebas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7" name="Tabla 6">
            <a:extLst>
              <a:ext uri="{FF2B5EF4-FFF2-40B4-BE49-F238E27FC236}">
                <a16:creationId xmlns:a16="http://schemas.microsoft.com/office/drawing/2014/main" id="{0F410E86-7B8D-474C-B7B8-A52DAAA19AB3}"/>
              </a:ext>
            </a:extLst>
          </p:cNvPr>
          <p:cNvGraphicFramePr>
            <a:graphicFrameLocks noGrp="1"/>
          </p:cNvGraphicFramePr>
          <p:nvPr/>
        </p:nvGraphicFramePr>
        <p:xfrm>
          <a:off x="320040" y="2701565"/>
          <a:ext cx="11496823" cy="3614337"/>
        </p:xfrm>
        <a:graphic>
          <a:graphicData uri="http://schemas.openxmlformats.org/drawingml/2006/table">
            <a:tbl>
              <a:tblPr firstRow="1" bandRow="1">
                <a:tableStyleId>{9D7B26C5-4107-4FEC-AEDC-1716B250A1EF}</a:tableStyleId>
              </a:tblPr>
              <a:tblGrid>
                <a:gridCol w="575725">
                  <a:extLst>
                    <a:ext uri="{9D8B030D-6E8A-4147-A177-3AD203B41FA5}">
                      <a16:colId xmlns:a16="http://schemas.microsoft.com/office/drawing/2014/main" val="697874884"/>
                    </a:ext>
                  </a:extLst>
                </a:gridCol>
                <a:gridCol w="5314145">
                  <a:extLst>
                    <a:ext uri="{9D8B030D-6E8A-4147-A177-3AD203B41FA5}">
                      <a16:colId xmlns:a16="http://schemas.microsoft.com/office/drawing/2014/main" val="787698672"/>
                    </a:ext>
                  </a:extLst>
                </a:gridCol>
                <a:gridCol w="400421">
                  <a:extLst>
                    <a:ext uri="{9D8B030D-6E8A-4147-A177-3AD203B41FA5}">
                      <a16:colId xmlns:a16="http://schemas.microsoft.com/office/drawing/2014/main" val="3760060762"/>
                    </a:ext>
                  </a:extLst>
                </a:gridCol>
                <a:gridCol w="5206532">
                  <a:extLst>
                    <a:ext uri="{9D8B030D-6E8A-4147-A177-3AD203B41FA5}">
                      <a16:colId xmlns:a16="http://schemas.microsoft.com/office/drawing/2014/main" val="3147129561"/>
                    </a:ext>
                  </a:extLst>
                </a:gridCol>
              </a:tblGrid>
              <a:tr h="205298">
                <a:tc>
                  <a:txBody>
                    <a:bodyPr/>
                    <a:lstStyle/>
                    <a:p>
                      <a:pPr algn="just">
                        <a:lnSpc>
                          <a:spcPct val="107000"/>
                        </a:lnSpc>
                        <a:spcAft>
                          <a:spcPts val="800"/>
                        </a:spcAft>
                      </a:pPr>
                      <a:r>
                        <a:rPr lang="es-ES" sz="1100">
                          <a:effectLst/>
                        </a:rPr>
                        <a:t>REQ.</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DESCRIPCIÓN</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√/X</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Observaciones</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3875204955"/>
                  </a:ext>
                </a:extLst>
              </a:tr>
              <a:tr h="205298">
                <a:tc>
                  <a:txBody>
                    <a:bodyPr/>
                    <a:lstStyle/>
                    <a:p>
                      <a:pPr algn="just">
                        <a:lnSpc>
                          <a:spcPct val="107000"/>
                        </a:lnSpc>
                        <a:spcAft>
                          <a:spcPts val="800"/>
                        </a:spcAft>
                      </a:pPr>
                      <a:r>
                        <a:rPr lang="es-ES" sz="1100">
                          <a:effectLst/>
                        </a:rPr>
                        <a:t>RF01</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deberán mostrar diferentes niveles de granularidad.</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X</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No se puede hacer en Ggplot2</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2383582206"/>
                  </a:ext>
                </a:extLst>
              </a:tr>
              <a:tr h="205298">
                <a:tc>
                  <a:txBody>
                    <a:bodyPr/>
                    <a:lstStyle/>
                    <a:p>
                      <a:pPr algn="just">
                        <a:lnSpc>
                          <a:spcPct val="107000"/>
                        </a:lnSpc>
                        <a:spcAft>
                          <a:spcPts val="800"/>
                        </a:spcAft>
                      </a:pPr>
                      <a:r>
                        <a:rPr lang="es-ES" sz="1100">
                          <a:effectLst/>
                        </a:rPr>
                        <a:t>RF02</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deberá poder aumentar el nivel de abstracción.</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X</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3681615956"/>
                  </a:ext>
                </a:extLst>
              </a:tr>
              <a:tr h="205298">
                <a:tc>
                  <a:txBody>
                    <a:bodyPr/>
                    <a:lstStyle/>
                    <a:p>
                      <a:pPr algn="just">
                        <a:lnSpc>
                          <a:spcPct val="107000"/>
                        </a:lnSpc>
                        <a:spcAft>
                          <a:spcPts val="800"/>
                        </a:spcAft>
                      </a:pPr>
                      <a:r>
                        <a:rPr lang="es-ES" sz="1100">
                          <a:effectLst/>
                        </a:rPr>
                        <a:t>RF03</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deberán poder mostrar dependencias y relaciones entre los datos de forma clara.</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ven claramente las dependencias en los gráficos</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1349818278"/>
                  </a:ext>
                </a:extLst>
              </a:tr>
              <a:tr h="205298">
                <a:tc>
                  <a:txBody>
                    <a:bodyPr/>
                    <a:lstStyle/>
                    <a:p>
                      <a:pPr algn="just">
                        <a:lnSpc>
                          <a:spcPct val="107000"/>
                        </a:lnSpc>
                        <a:spcAft>
                          <a:spcPts val="800"/>
                        </a:spcAft>
                      </a:pPr>
                      <a:r>
                        <a:rPr lang="es-ES" sz="1100">
                          <a:effectLst/>
                        </a:rPr>
                        <a:t>RF04</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permitirá hacer zoom.</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190005427"/>
                  </a:ext>
                </a:extLst>
              </a:tr>
              <a:tr h="205298">
                <a:tc>
                  <a:txBody>
                    <a:bodyPr/>
                    <a:lstStyle/>
                    <a:p>
                      <a:pPr algn="just">
                        <a:lnSpc>
                          <a:spcPct val="107000"/>
                        </a:lnSpc>
                        <a:spcAft>
                          <a:spcPts val="800"/>
                        </a:spcAft>
                      </a:pPr>
                      <a:r>
                        <a:rPr lang="es-ES" sz="1100">
                          <a:effectLst/>
                        </a:rPr>
                        <a:t>RF05</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mostrará información adicional al pasar el ratón por encima de elementos.</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X</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No se muestra información adicional, es una imagen estática que se genera</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4114652072"/>
                  </a:ext>
                </a:extLst>
              </a:tr>
              <a:tr h="205298">
                <a:tc>
                  <a:txBody>
                    <a:bodyPr/>
                    <a:lstStyle/>
                    <a:p>
                      <a:pPr algn="just">
                        <a:lnSpc>
                          <a:spcPct val="107000"/>
                        </a:lnSpc>
                        <a:spcAft>
                          <a:spcPts val="800"/>
                        </a:spcAft>
                      </a:pPr>
                      <a:r>
                        <a:rPr lang="es-ES" sz="1100">
                          <a:effectLst/>
                        </a:rPr>
                        <a:t>RF06</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Implementar checkboxes para filtrar la información se desee mostrar.</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X</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No se puede hacer con Ggplot2</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2751379780"/>
                  </a:ext>
                </a:extLst>
              </a:tr>
              <a:tr h="383587">
                <a:tc>
                  <a:txBody>
                    <a:bodyPr/>
                    <a:lstStyle/>
                    <a:p>
                      <a:pPr algn="just">
                        <a:lnSpc>
                          <a:spcPct val="107000"/>
                        </a:lnSpc>
                        <a:spcAft>
                          <a:spcPts val="800"/>
                        </a:spcAft>
                      </a:pPr>
                      <a:r>
                        <a:rPr lang="es-ES" sz="1100">
                          <a:effectLst/>
                        </a:rPr>
                        <a:t>RF07</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podrá analizar y mostrar los datos de diferentes maneras, entre ellas en conjuntos.</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 </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1769303300"/>
                  </a:ext>
                </a:extLst>
              </a:tr>
              <a:tr h="383587">
                <a:tc>
                  <a:txBody>
                    <a:bodyPr/>
                    <a:lstStyle/>
                    <a:p>
                      <a:pPr algn="just">
                        <a:lnSpc>
                          <a:spcPct val="107000"/>
                        </a:lnSpc>
                        <a:spcAft>
                          <a:spcPts val="800"/>
                        </a:spcAft>
                      </a:pPr>
                      <a:r>
                        <a:rPr lang="es-ES" sz="1100">
                          <a:effectLst/>
                        </a:rPr>
                        <a:t>RF08</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podrá analizar y mostrar los datos de diferentes maneras, entre ellas en clusters.</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puede hacer visualización de clusters. Pero no se ha hecho en este prototipo concreto</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2761660466"/>
                  </a:ext>
                </a:extLst>
              </a:tr>
              <a:tr h="205298">
                <a:tc>
                  <a:txBody>
                    <a:bodyPr/>
                    <a:lstStyle/>
                    <a:p>
                      <a:pPr algn="just">
                        <a:lnSpc>
                          <a:spcPct val="107000"/>
                        </a:lnSpc>
                        <a:spcAft>
                          <a:spcPts val="800"/>
                        </a:spcAft>
                      </a:pPr>
                      <a:r>
                        <a:rPr lang="es-ES" sz="1100">
                          <a:effectLst/>
                        </a:rPr>
                        <a:t>RF09</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podrá analizar y mostrar los datos de diferentes maneras, entre ellas ordenados.</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A través de comandos el usuario puede cambiar la configuración predefinida</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4087552662"/>
                  </a:ext>
                </a:extLst>
              </a:tr>
              <a:tr h="383587">
                <a:tc>
                  <a:txBody>
                    <a:bodyPr/>
                    <a:lstStyle/>
                    <a:p>
                      <a:pPr algn="just">
                        <a:lnSpc>
                          <a:spcPct val="107000"/>
                        </a:lnSpc>
                        <a:spcAft>
                          <a:spcPts val="800"/>
                        </a:spcAft>
                      </a:pPr>
                      <a:r>
                        <a:rPr lang="es-ES" sz="1100">
                          <a:effectLst/>
                        </a:rPr>
                        <a:t>RF10</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podrán comparar cambios cada cierto tiempo y entre versiones diferentes del software.</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Nos debemos meter a ver las características de cada versión en internet.</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3040361242"/>
                  </a:ext>
                </a:extLst>
              </a:tr>
              <a:tr h="205298">
                <a:tc>
                  <a:txBody>
                    <a:bodyPr/>
                    <a:lstStyle/>
                    <a:p>
                      <a:pPr algn="just">
                        <a:lnSpc>
                          <a:spcPct val="107000"/>
                        </a:lnSpc>
                        <a:spcAft>
                          <a:spcPts val="800"/>
                        </a:spcAft>
                      </a:pPr>
                      <a:r>
                        <a:rPr lang="es-ES" sz="1100">
                          <a:effectLst/>
                        </a:rPr>
                        <a:t>RNF01</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podrá cambiar el color y la representación de los datos.</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Con (theme) podremos cambiar la configuración de colores</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2200409068"/>
                  </a:ext>
                </a:extLst>
              </a:tr>
              <a:tr h="205298">
                <a:tc>
                  <a:txBody>
                    <a:bodyPr/>
                    <a:lstStyle/>
                    <a:p>
                      <a:pPr algn="just">
                        <a:lnSpc>
                          <a:spcPct val="107000"/>
                        </a:lnSpc>
                        <a:spcAft>
                          <a:spcPts val="800"/>
                        </a:spcAft>
                      </a:pPr>
                      <a:r>
                        <a:rPr lang="es-ES" sz="1100">
                          <a:effectLst/>
                        </a:rPr>
                        <a:t>RNF02</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Se mostrarán los datos de una manera sencilla que facilite la comprensión.</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Predomina la simplicidad</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825626595"/>
                  </a:ext>
                </a:extLst>
              </a:tr>
              <a:tr h="205298">
                <a:tc>
                  <a:txBody>
                    <a:bodyPr/>
                    <a:lstStyle/>
                    <a:p>
                      <a:pPr algn="just">
                        <a:lnSpc>
                          <a:spcPct val="107000"/>
                        </a:lnSpc>
                        <a:spcAft>
                          <a:spcPts val="800"/>
                        </a:spcAft>
                      </a:pPr>
                      <a:r>
                        <a:rPr lang="es-ES" sz="1100">
                          <a:effectLst/>
                        </a:rPr>
                        <a:t>RNF03</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El framework utilizara el lenguaje de programación R</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Ggplot2 es una librería de visualización de datos en R</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2631355741"/>
                  </a:ext>
                </a:extLst>
              </a:tr>
              <a:tr h="205298">
                <a:tc>
                  <a:txBody>
                    <a:bodyPr/>
                    <a:lstStyle/>
                    <a:p>
                      <a:pPr algn="just">
                        <a:lnSpc>
                          <a:spcPct val="107000"/>
                        </a:lnSpc>
                        <a:spcAft>
                          <a:spcPts val="800"/>
                        </a:spcAft>
                      </a:pPr>
                      <a:r>
                        <a:rPr lang="es-ES" sz="1100">
                          <a:effectLst/>
                        </a:rPr>
                        <a:t>RNF04</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El framework será open source</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ctr">
                        <a:lnSpc>
                          <a:spcPct val="107000"/>
                        </a:lnSpc>
                        <a:spcAft>
                          <a:spcPts val="800"/>
                        </a:spcAft>
                      </a:pPr>
                      <a:r>
                        <a:rPr lang="es-ES" sz="1100">
                          <a:effectLst/>
                        </a:rPr>
                        <a:t>√</a:t>
                      </a:r>
                      <a:endParaRPr lang="es-ES" sz="1100">
                        <a:effectLst/>
                        <a:latin typeface="Arial" panose="020B0604020202020204" pitchFamily="34" charset="0"/>
                        <a:ea typeface="Arial" panose="020B0604020202020204" pitchFamily="34" charset="0"/>
                      </a:endParaRPr>
                    </a:p>
                  </a:txBody>
                  <a:tcPr marL="45561" marR="45561" marT="0" marB="0"/>
                </a:tc>
                <a:tc>
                  <a:txBody>
                    <a:bodyPr/>
                    <a:lstStyle/>
                    <a:p>
                      <a:pPr algn="just">
                        <a:lnSpc>
                          <a:spcPct val="107000"/>
                        </a:lnSpc>
                        <a:spcAft>
                          <a:spcPts val="800"/>
                        </a:spcAft>
                      </a:pPr>
                      <a:r>
                        <a:rPr lang="es-ES" sz="1100">
                          <a:effectLst/>
                        </a:rPr>
                        <a:t>Ggplot2 es Open Source</a:t>
                      </a:r>
                      <a:endParaRPr lang="es-ES" sz="1100">
                        <a:effectLst/>
                        <a:latin typeface="Arial" panose="020B0604020202020204" pitchFamily="34" charset="0"/>
                        <a:ea typeface="Arial" panose="020B0604020202020204" pitchFamily="34" charset="0"/>
                      </a:endParaRPr>
                    </a:p>
                  </a:txBody>
                  <a:tcPr marL="45561" marR="45561" marT="0" marB="0"/>
                </a:tc>
                <a:extLst>
                  <a:ext uri="{0D108BD9-81ED-4DB2-BD59-A6C34878D82A}">
                    <a16:rowId xmlns:a16="http://schemas.microsoft.com/office/drawing/2014/main" val="3135253777"/>
                  </a:ext>
                </a:extLst>
              </a:tr>
            </a:tbl>
          </a:graphicData>
        </a:graphic>
      </p:graphicFrame>
    </p:spTree>
    <p:extLst>
      <p:ext uri="{BB962C8B-B14F-4D97-AF65-F5344CB8AC3E}">
        <p14:creationId xmlns:p14="http://schemas.microsoft.com/office/powerpoint/2010/main" val="393414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err="1">
                <a:solidFill>
                  <a:schemeClr val="accent2">
                    <a:lumMod val="75000"/>
                  </a:schemeClr>
                </a:solidFill>
                <a:latin typeface="Magneto" pitchFamily="82" charset="77"/>
              </a:rPr>
              <a:t>Googlevis</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214464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Pruebas </a:t>
            </a:r>
            <a:r>
              <a:rPr lang="es-ES_tradnl" dirty="0" err="1">
                <a:latin typeface="Magneto" pitchFamily="82" charset="77"/>
              </a:rPr>
              <a:t>Googlevis</a:t>
            </a:r>
            <a:endParaRPr lang="es-ES_tradnl" dirty="0">
              <a:latin typeface="Magneto" pitchFamily="82" charset="77"/>
            </a:endParaRP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10515600" cy="4351338"/>
          </a:xfrm>
        </p:spPr>
        <p:txBody>
          <a:bodyPr/>
          <a:lstStyle/>
          <a:p>
            <a:r>
              <a:rPr lang="es-ES_tradnl" dirty="0"/>
              <a:t>Cogeremos el caso 5.2.1 para ejecutar las pruebas en ellos.</a:t>
            </a:r>
          </a:p>
          <a:p>
            <a:r>
              <a:rPr lang="es-ES_tradnl" dirty="0"/>
              <a:t>Recordamos: Las pruebas tienen que superar los requisitos establecidos 2.1 y 2.2</a:t>
            </a:r>
          </a:p>
        </p:txBody>
      </p:sp>
      <p:pic>
        <p:nvPicPr>
          <p:cNvPr id="1028" name="Picture 4" descr="https://lh4.googleusercontent.com/Z2HTCpj21EFIET7OEYonXjl2ghFru3_cm1bPh5taRpzkX7yrueLYCLI-XU_yEo_c0o7R5k3bdK4DfEQwRVnv1NluJsdJ-qEvkU_IB-XHtlhy1P1ODz4Nv5FZyNgT8U5u7VFVTmCixHfKKOhl-g">
            <a:extLst>
              <a:ext uri="{FF2B5EF4-FFF2-40B4-BE49-F238E27FC236}">
                <a16:creationId xmlns:a16="http://schemas.microsoft.com/office/drawing/2014/main" id="{A3E4E8D4-37D9-9B4D-89A2-4E504C167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9344"/>
            <a:ext cx="36322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zxMrIMK8TkpeTUFQdn8AKpRAzL7enWFgcPlebabBEZ0ZgCXTdar0jUz2hyrbQHAmyIwdjLUL9n0qVMioHFUVYDvpmDmgmWAeNFV2S_5iBLxFOFuhABQu-xPDb0lzWJXu1KKoi_sBrgp8SvZJAA">
            <a:extLst>
              <a:ext uri="{FF2B5EF4-FFF2-40B4-BE49-F238E27FC236}">
                <a16:creationId xmlns:a16="http://schemas.microsoft.com/office/drawing/2014/main" id="{97EBD0A8-32F2-4F4F-A69A-BF3499C19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45" y="3507024"/>
            <a:ext cx="7648455" cy="25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3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0.png" descr="https://lh3.googleusercontent.com/jbY2dtGUYZmsfPUMnamu1wBUraRDxFlaZN6N_PX5l7PnLtraYdt_5DHqDN-6w6N99FHLg28B748_oQwPfn7sYknSwqH-nYDIsxuBCw5b1IhJvQGxQZCMVOiVDKBuIrxnJpUW2gtnHbXQO8t5pQ">
            <a:extLst>
              <a:ext uri="{FF2B5EF4-FFF2-40B4-BE49-F238E27FC236}">
                <a16:creationId xmlns:a16="http://schemas.microsoft.com/office/drawing/2014/main" id="{78B5F354-7B31-4833-9D11-8F0AC6869C24}"/>
              </a:ext>
            </a:extLst>
          </p:cNvPr>
          <p:cNvPicPr/>
          <p:nvPr/>
        </p:nvPicPr>
        <p:blipFill>
          <a:blip r:embed="rId2"/>
          <a:srcRect/>
          <a:stretch>
            <a:fillRect/>
          </a:stretch>
        </p:blipFill>
        <p:spPr>
          <a:xfrm>
            <a:off x="1032744" y="1215050"/>
            <a:ext cx="2746375" cy="549910"/>
          </a:xfrm>
          <a:prstGeom prst="rect">
            <a:avLst/>
          </a:prstGeom>
          <a:ln/>
        </p:spPr>
      </p:pic>
      <p:pic>
        <p:nvPicPr>
          <p:cNvPr id="8" name="image15.png" descr="https://lh6.googleusercontent.com/CzlHSSQTiGHOEUH8JNJOmdKQxNOlt9PWfWX3RowtlydkFOaLqI0yHLWuywQw2pslaV8Hco1n6X7QSgd7LTmwxvJf0ym2qQy50RUxMQV6LijTEVTdGNHLw8a75wDNZxiVJjMB35-xY4n8AKcvwQ">
            <a:extLst>
              <a:ext uri="{FF2B5EF4-FFF2-40B4-BE49-F238E27FC236}">
                <a16:creationId xmlns:a16="http://schemas.microsoft.com/office/drawing/2014/main" id="{999FB3B2-ACF5-49B5-ABBB-9DBCC5FE69B0}"/>
              </a:ext>
            </a:extLst>
          </p:cNvPr>
          <p:cNvPicPr/>
          <p:nvPr/>
        </p:nvPicPr>
        <p:blipFill>
          <a:blip r:embed="rId3"/>
          <a:srcRect/>
          <a:stretch>
            <a:fillRect/>
          </a:stretch>
        </p:blipFill>
        <p:spPr>
          <a:xfrm>
            <a:off x="6376063" y="809622"/>
            <a:ext cx="5400040" cy="1393190"/>
          </a:xfrm>
          <a:prstGeom prst="rect">
            <a:avLst/>
          </a:prstGeom>
          <a:ln/>
        </p:spPr>
      </p:pic>
      <p:pic>
        <p:nvPicPr>
          <p:cNvPr id="9" name="image16.png" descr="https://lh5.googleusercontent.com/aLqMd1_bw5s4e8JHsn1pY_k6sXcqhJ7S2LpkV0KBn9ekkxnTJhqNbZBTZhvddnnfHzP_byEKjRL84T815OXvMWOEDG_yCSAy0vec5eqEmcehn_sfthenJg5A1th7v3V8xQk-nd7nBZntUMVGmQ">
            <a:extLst>
              <a:ext uri="{FF2B5EF4-FFF2-40B4-BE49-F238E27FC236}">
                <a16:creationId xmlns:a16="http://schemas.microsoft.com/office/drawing/2014/main" id="{BAF41800-3A72-488D-A170-CAF0C973B4FE}"/>
              </a:ext>
            </a:extLst>
          </p:cNvPr>
          <p:cNvPicPr/>
          <p:nvPr/>
        </p:nvPicPr>
        <p:blipFill>
          <a:blip r:embed="rId4"/>
          <a:srcRect/>
          <a:stretch>
            <a:fillRect/>
          </a:stretch>
        </p:blipFill>
        <p:spPr>
          <a:xfrm>
            <a:off x="1019492" y="3511230"/>
            <a:ext cx="2437765" cy="483235"/>
          </a:xfrm>
          <a:prstGeom prst="rect">
            <a:avLst/>
          </a:prstGeom>
          <a:ln/>
        </p:spPr>
      </p:pic>
      <p:pic>
        <p:nvPicPr>
          <p:cNvPr id="10" name="image4.png" descr="https://lh4.googleusercontent.com/8c8g28bS5Ypt-hevr_xbnGqNhHBvfgdeUwDXgbl_gQYmhRJPaNeKc43pdSeQ2YdvxeP6iG_5PibObkdSVEZlygAyQApQcBLG6abU7jpG4CrkqJudj45k8LtWZw10LYfu2AjVXA4cz2ydmzndAQ">
            <a:extLst>
              <a:ext uri="{FF2B5EF4-FFF2-40B4-BE49-F238E27FC236}">
                <a16:creationId xmlns:a16="http://schemas.microsoft.com/office/drawing/2014/main" id="{4AD356E6-2DBA-4A5D-9D64-B86EA716598C}"/>
              </a:ext>
            </a:extLst>
          </p:cNvPr>
          <p:cNvPicPr/>
          <p:nvPr/>
        </p:nvPicPr>
        <p:blipFill>
          <a:blip r:embed="rId5"/>
          <a:srcRect/>
          <a:stretch>
            <a:fillRect/>
          </a:stretch>
        </p:blipFill>
        <p:spPr>
          <a:xfrm>
            <a:off x="6096000" y="3281360"/>
            <a:ext cx="5400040" cy="713105"/>
          </a:xfrm>
          <a:prstGeom prst="rect">
            <a:avLst/>
          </a:prstGeom>
          <a:ln/>
        </p:spPr>
      </p:pic>
      <p:pic>
        <p:nvPicPr>
          <p:cNvPr id="11" name="image7.png" descr="https://lh6.googleusercontent.com/APjHcIXFK5pONy2akVl-4Rm8w-Yu1Nz-6H1jKS5ovOZJh3IANbx1euBof28O_YlFhtghvhl0Qb3LZto6llT5nNr4pn65HeYAIvkaOTMcx3Dy7qXdQL4cmaTOjvPtuXT1VaNHAVLnZ8mVYiJR_Q">
            <a:extLst>
              <a:ext uri="{FF2B5EF4-FFF2-40B4-BE49-F238E27FC236}">
                <a16:creationId xmlns:a16="http://schemas.microsoft.com/office/drawing/2014/main" id="{D1624264-0204-4BA6-9C39-4C267E11F7E3}"/>
              </a:ext>
            </a:extLst>
          </p:cNvPr>
          <p:cNvPicPr/>
          <p:nvPr/>
        </p:nvPicPr>
        <p:blipFill>
          <a:blip r:embed="rId6"/>
          <a:srcRect/>
          <a:stretch>
            <a:fillRect/>
          </a:stretch>
        </p:blipFill>
        <p:spPr>
          <a:xfrm>
            <a:off x="1019492" y="5233987"/>
            <a:ext cx="2917825" cy="523240"/>
          </a:xfrm>
          <a:prstGeom prst="rect">
            <a:avLst/>
          </a:prstGeom>
          <a:ln/>
        </p:spPr>
      </p:pic>
      <p:pic>
        <p:nvPicPr>
          <p:cNvPr id="12" name="image2.png" descr="https://lh3.googleusercontent.com/HUyJrzBqPoLZtLXqubcG_Im-u6LDTuz3NzfPUd-le6mAeDUiwqhsIY4cv-O69T8GlPvZygpoZ0TedJcri0_M4TXrapkE1Om4g9A02MjKedLLYm2TlMGpEyNSnUZzMaWN2gJbz_DeqJpE0PpQ5Q">
            <a:extLst>
              <a:ext uri="{FF2B5EF4-FFF2-40B4-BE49-F238E27FC236}">
                <a16:creationId xmlns:a16="http://schemas.microsoft.com/office/drawing/2014/main" id="{CEF37448-3745-4323-A9AF-3EE40F62E8AD}"/>
              </a:ext>
            </a:extLst>
          </p:cNvPr>
          <p:cNvPicPr/>
          <p:nvPr/>
        </p:nvPicPr>
        <p:blipFill>
          <a:blip r:embed="rId7"/>
          <a:srcRect/>
          <a:stretch>
            <a:fillRect/>
          </a:stretch>
        </p:blipFill>
        <p:spPr>
          <a:xfrm>
            <a:off x="5772468" y="4758372"/>
            <a:ext cx="5400040" cy="998855"/>
          </a:xfrm>
          <a:prstGeom prst="rect">
            <a:avLst/>
          </a:prstGeom>
          <a:ln/>
        </p:spPr>
      </p:pic>
      <p:sp>
        <p:nvSpPr>
          <p:cNvPr id="13" name="TextBox 12">
            <a:extLst>
              <a:ext uri="{FF2B5EF4-FFF2-40B4-BE49-F238E27FC236}">
                <a16:creationId xmlns:a16="http://schemas.microsoft.com/office/drawing/2014/main" id="{5B8499EF-1506-4D4A-8A32-423A7F230F94}"/>
              </a:ext>
            </a:extLst>
          </p:cNvPr>
          <p:cNvSpPr txBox="1"/>
          <p:nvPr/>
        </p:nvSpPr>
        <p:spPr>
          <a:xfrm>
            <a:off x="755373" y="2360172"/>
            <a:ext cx="3657600" cy="369332"/>
          </a:xfrm>
          <a:prstGeom prst="rect">
            <a:avLst/>
          </a:prstGeom>
          <a:noFill/>
        </p:spPr>
        <p:txBody>
          <a:bodyPr wrap="square" rtlCol="0">
            <a:spAutoFit/>
          </a:bodyPr>
          <a:lstStyle/>
          <a:p>
            <a:r>
              <a:rPr lang="es-ES" dirty="0"/>
              <a:t>Gráfico de columnas</a:t>
            </a:r>
          </a:p>
        </p:txBody>
      </p:sp>
      <p:sp>
        <p:nvSpPr>
          <p:cNvPr id="14" name="TextBox 13">
            <a:extLst>
              <a:ext uri="{FF2B5EF4-FFF2-40B4-BE49-F238E27FC236}">
                <a16:creationId xmlns:a16="http://schemas.microsoft.com/office/drawing/2014/main" id="{3643D159-F068-4444-BF90-204C9560A680}"/>
              </a:ext>
            </a:extLst>
          </p:cNvPr>
          <p:cNvSpPr txBox="1"/>
          <p:nvPr/>
        </p:nvSpPr>
        <p:spPr>
          <a:xfrm>
            <a:off x="755373" y="373747"/>
            <a:ext cx="2746375" cy="369332"/>
          </a:xfrm>
          <a:prstGeom prst="rect">
            <a:avLst/>
          </a:prstGeom>
          <a:noFill/>
        </p:spPr>
        <p:txBody>
          <a:bodyPr wrap="square" rtlCol="0">
            <a:spAutoFit/>
          </a:bodyPr>
          <a:lstStyle/>
          <a:p>
            <a:r>
              <a:rPr lang="es-ES" dirty="0"/>
              <a:t>Gráfico de barras</a:t>
            </a:r>
          </a:p>
        </p:txBody>
      </p:sp>
      <p:sp>
        <p:nvSpPr>
          <p:cNvPr id="16" name="TextBox 15">
            <a:extLst>
              <a:ext uri="{FF2B5EF4-FFF2-40B4-BE49-F238E27FC236}">
                <a16:creationId xmlns:a16="http://schemas.microsoft.com/office/drawing/2014/main" id="{C3B30E08-A097-48CA-9128-A6677010607A}"/>
              </a:ext>
            </a:extLst>
          </p:cNvPr>
          <p:cNvSpPr txBox="1"/>
          <p:nvPr/>
        </p:nvSpPr>
        <p:spPr>
          <a:xfrm>
            <a:off x="755373" y="4422682"/>
            <a:ext cx="2746375" cy="369332"/>
          </a:xfrm>
          <a:prstGeom prst="rect">
            <a:avLst/>
          </a:prstGeom>
          <a:noFill/>
        </p:spPr>
        <p:txBody>
          <a:bodyPr wrap="square" rtlCol="0">
            <a:spAutoFit/>
          </a:bodyPr>
          <a:lstStyle/>
          <a:p>
            <a:r>
              <a:rPr lang="es-ES" dirty="0"/>
              <a:t>Gráfico de pastel</a:t>
            </a:r>
          </a:p>
        </p:txBody>
      </p:sp>
    </p:spTree>
    <p:extLst>
      <p:ext uri="{BB962C8B-B14F-4D97-AF65-F5344CB8AC3E}">
        <p14:creationId xmlns:p14="http://schemas.microsoft.com/office/powerpoint/2010/main" val="247501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6.png" descr="https://lh3.googleusercontent.com/XV1vakoNcHW89Ju-uxHYx8iaUy4Vy3pkaK5EXxnmAf8sey4GUZZPaaEeYg-4O6WoPKGMqPPDmuTEAmAl9VqRCev8Y8c9RfL1XWaO7QPmiE1ozuWFsjObspBAZwwSJywDewo_plOKrh6oos-dBw">
            <a:extLst>
              <a:ext uri="{FF2B5EF4-FFF2-40B4-BE49-F238E27FC236}">
                <a16:creationId xmlns:a16="http://schemas.microsoft.com/office/drawing/2014/main" id="{CCE0305E-4827-4938-A11C-1628733B3AFF}"/>
              </a:ext>
            </a:extLst>
          </p:cNvPr>
          <p:cNvPicPr/>
          <p:nvPr/>
        </p:nvPicPr>
        <p:blipFill>
          <a:blip r:embed="rId2"/>
          <a:srcRect/>
          <a:stretch>
            <a:fillRect/>
          </a:stretch>
        </p:blipFill>
        <p:spPr>
          <a:xfrm>
            <a:off x="1636478" y="2073592"/>
            <a:ext cx="3666490" cy="772795"/>
          </a:xfrm>
          <a:prstGeom prst="rect">
            <a:avLst/>
          </a:prstGeom>
          <a:ln/>
        </p:spPr>
      </p:pic>
      <p:pic>
        <p:nvPicPr>
          <p:cNvPr id="5" name="image11.png" descr="https://lh3.googleusercontent.com/vDnjY3cj-Aju236_zPFb4Zp7vbS_49SOQnO2gh6xLFs_IDdlW4-iFS2zPKWdEGmKxxZ0oOGcuY1YovI0b26MmlIzJNliapyzkTr8ENueqzb6XOxB3lsLBDFT_3DnrzxW3hoPWw9Tbg0VwDf5xg">
            <a:extLst>
              <a:ext uri="{FF2B5EF4-FFF2-40B4-BE49-F238E27FC236}">
                <a16:creationId xmlns:a16="http://schemas.microsoft.com/office/drawing/2014/main" id="{79274FDD-EC9C-4094-A1A2-EC911D0FDF2E}"/>
              </a:ext>
            </a:extLst>
          </p:cNvPr>
          <p:cNvPicPr/>
          <p:nvPr/>
        </p:nvPicPr>
        <p:blipFill>
          <a:blip r:embed="rId3"/>
          <a:srcRect/>
          <a:stretch>
            <a:fillRect/>
          </a:stretch>
        </p:blipFill>
        <p:spPr>
          <a:xfrm>
            <a:off x="7718783" y="1138555"/>
            <a:ext cx="1750060" cy="2290445"/>
          </a:xfrm>
          <a:prstGeom prst="rect">
            <a:avLst/>
          </a:prstGeom>
          <a:ln/>
        </p:spPr>
      </p:pic>
      <p:pic>
        <p:nvPicPr>
          <p:cNvPr id="6" name="image3.png" descr="https://lh6.googleusercontent.com/0ezaZRf3kM5UwJZOcD3RyLmml5pBhK7sdiNnZZ41hChrM8B9p2q-x4yR9wSdAUJqF9BOxG6QDD8JUc8u6TJYCovKz37ewQi-4nRVWie-V-O0r-Rj6j7FkCIhKemadjf5eVQwF3oqpt5AJ8Y15A">
            <a:extLst>
              <a:ext uri="{FF2B5EF4-FFF2-40B4-BE49-F238E27FC236}">
                <a16:creationId xmlns:a16="http://schemas.microsoft.com/office/drawing/2014/main" id="{D45DE4E9-EF71-49E1-A590-01BD384509FB}"/>
              </a:ext>
            </a:extLst>
          </p:cNvPr>
          <p:cNvPicPr/>
          <p:nvPr/>
        </p:nvPicPr>
        <p:blipFill>
          <a:blip r:embed="rId4"/>
          <a:srcRect/>
          <a:stretch>
            <a:fillRect/>
          </a:stretch>
        </p:blipFill>
        <p:spPr>
          <a:xfrm>
            <a:off x="1636478" y="3843132"/>
            <a:ext cx="5934076" cy="2121636"/>
          </a:xfrm>
          <a:prstGeom prst="rect">
            <a:avLst/>
          </a:prstGeom>
          <a:ln/>
        </p:spPr>
      </p:pic>
      <p:sp>
        <p:nvSpPr>
          <p:cNvPr id="7" name="TextBox 6">
            <a:extLst>
              <a:ext uri="{FF2B5EF4-FFF2-40B4-BE49-F238E27FC236}">
                <a16:creationId xmlns:a16="http://schemas.microsoft.com/office/drawing/2014/main" id="{AC51488D-BE52-4EDD-855B-175C6CAE19AA}"/>
              </a:ext>
            </a:extLst>
          </p:cNvPr>
          <p:cNvSpPr txBox="1"/>
          <p:nvPr/>
        </p:nvSpPr>
        <p:spPr>
          <a:xfrm>
            <a:off x="1302993" y="786733"/>
            <a:ext cx="4333460" cy="369332"/>
          </a:xfrm>
          <a:prstGeom prst="rect">
            <a:avLst/>
          </a:prstGeom>
          <a:noFill/>
        </p:spPr>
        <p:txBody>
          <a:bodyPr wrap="square" rtlCol="0">
            <a:spAutoFit/>
          </a:bodyPr>
          <a:lstStyle/>
          <a:p>
            <a:r>
              <a:rPr lang="es-ES" dirty="0"/>
              <a:t>Histograma</a:t>
            </a:r>
          </a:p>
        </p:txBody>
      </p:sp>
    </p:spTree>
    <p:extLst>
      <p:ext uri="{BB962C8B-B14F-4D97-AF65-F5344CB8AC3E}">
        <p14:creationId xmlns:p14="http://schemas.microsoft.com/office/powerpoint/2010/main" val="994550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descr="https://lh5.googleusercontent.com/hlW_hQ0gUzHXYG__enBY1jmB9JNPsrQ9QX7EjsZsphxhJp5KJpTPBe69HwklMLRWS13Y8K_Ni54jPBjAMo_uQGHRLXFcJZ6vYpih3-KcJroqooY1PqyXpXtzzcTGsFAZ9pBfsXMbv283EMfKAw">
            <a:extLst>
              <a:ext uri="{FF2B5EF4-FFF2-40B4-BE49-F238E27FC236}">
                <a16:creationId xmlns:a16="http://schemas.microsoft.com/office/drawing/2014/main" id="{79B57074-D781-4E78-96B5-CF2BE1C2FC39}"/>
              </a:ext>
            </a:extLst>
          </p:cNvPr>
          <p:cNvPicPr/>
          <p:nvPr/>
        </p:nvPicPr>
        <p:blipFill>
          <a:blip r:embed="rId2"/>
          <a:srcRect/>
          <a:stretch>
            <a:fillRect/>
          </a:stretch>
        </p:blipFill>
        <p:spPr>
          <a:xfrm>
            <a:off x="1089273" y="1581784"/>
            <a:ext cx="2923540" cy="590550"/>
          </a:xfrm>
          <a:prstGeom prst="rect">
            <a:avLst/>
          </a:prstGeom>
          <a:ln/>
        </p:spPr>
      </p:pic>
      <p:pic>
        <p:nvPicPr>
          <p:cNvPr id="5" name="image1.png" descr="https://lh5.googleusercontent.com/vkgAD7V96mDycZM8oiaI-y8aW-UPVi5-oH6tL0M7wur3XeP3IeV5OVnpDKZtpECFXAoAIv0MUYV_KQFFq9AULePGde_uUyeDQdCh4JGlS3M3mlemnrV57FXuRs5wI1tiFSxmJebG5Pb5Thoi_g">
            <a:extLst>
              <a:ext uri="{FF2B5EF4-FFF2-40B4-BE49-F238E27FC236}">
                <a16:creationId xmlns:a16="http://schemas.microsoft.com/office/drawing/2014/main" id="{595CF049-DCBA-4C61-A4FB-E2781276E114}"/>
              </a:ext>
            </a:extLst>
          </p:cNvPr>
          <p:cNvPicPr/>
          <p:nvPr/>
        </p:nvPicPr>
        <p:blipFill>
          <a:blip r:embed="rId3"/>
          <a:srcRect/>
          <a:stretch>
            <a:fillRect/>
          </a:stretch>
        </p:blipFill>
        <p:spPr>
          <a:xfrm>
            <a:off x="5702686" y="1033671"/>
            <a:ext cx="5793353" cy="1323766"/>
          </a:xfrm>
          <a:prstGeom prst="rect">
            <a:avLst/>
          </a:prstGeom>
          <a:ln/>
        </p:spPr>
      </p:pic>
      <p:pic>
        <p:nvPicPr>
          <p:cNvPr id="6" name="image35.png" descr="https://lh6.googleusercontent.com/hl8kZ5W8hnHi4mZ8r0-Swnuv6noPJszvXX1Y0hXTxaV6UkPIDLlSYQOmHqwjbB2hoGacUyFaAWWNixntaPmX6JrSYHmHZgNxr7Kfx6GNBB61I20MKEhTvCUG0bJqS3EGWV1e0b5WN3VybCT3XQ">
            <a:extLst>
              <a:ext uri="{FF2B5EF4-FFF2-40B4-BE49-F238E27FC236}">
                <a16:creationId xmlns:a16="http://schemas.microsoft.com/office/drawing/2014/main" id="{EE9C91AB-1311-4CEB-99D0-6895520EE840}"/>
              </a:ext>
            </a:extLst>
          </p:cNvPr>
          <p:cNvPicPr/>
          <p:nvPr/>
        </p:nvPicPr>
        <p:blipFill>
          <a:blip r:embed="rId4"/>
          <a:srcRect/>
          <a:stretch>
            <a:fillRect/>
          </a:stretch>
        </p:blipFill>
        <p:spPr>
          <a:xfrm>
            <a:off x="7911548" y="3076894"/>
            <a:ext cx="3410585" cy="1423670"/>
          </a:xfrm>
          <a:prstGeom prst="rect">
            <a:avLst/>
          </a:prstGeom>
          <a:ln/>
        </p:spPr>
      </p:pic>
      <p:pic>
        <p:nvPicPr>
          <p:cNvPr id="7" name="image40.png" descr="https://lh5.googleusercontent.com/Dj-a5pfLDGk7VAPT8ER1FkMhZwX9obQUX62kmHXkVt_eZRLzz5KLm4fiDzTf1G1wE-qz-Lvm0Du7FTbMzJYjJYA-kCxm3kJ51R3uuAiEudLlA80QijONpiZFdqpleLmhwon-vdSNyIDqhjAz0g">
            <a:extLst>
              <a:ext uri="{FF2B5EF4-FFF2-40B4-BE49-F238E27FC236}">
                <a16:creationId xmlns:a16="http://schemas.microsoft.com/office/drawing/2014/main" id="{1D9AA132-E10E-4F13-9A2D-3FED4DA43FE0}"/>
              </a:ext>
            </a:extLst>
          </p:cNvPr>
          <p:cNvPicPr/>
          <p:nvPr/>
        </p:nvPicPr>
        <p:blipFill>
          <a:blip r:embed="rId5"/>
          <a:srcRect/>
          <a:stretch>
            <a:fillRect/>
          </a:stretch>
        </p:blipFill>
        <p:spPr>
          <a:xfrm>
            <a:off x="1139687" y="3202305"/>
            <a:ext cx="4687570" cy="453390"/>
          </a:xfrm>
          <a:prstGeom prst="rect">
            <a:avLst/>
          </a:prstGeom>
          <a:ln/>
        </p:spPr>
      </p:pic>
      <p:pic>
        <p:nvPicPr>
          <p:cNvPr id="8" name="image43.png" descr="https://lh4.googleusercontent.com/-atNAHxTLEdoptw7nskGzqj64tnG2kKU1nrzouOG22kMrv8jomhI-nyy6BG05x56kp2EZRYRG4Kn9pPA4SaEvcnrtlT--J9-KuTX-6cBN4VEE5LVlp9te683qWXpHecEgyG_9VeTvbXw2Qo8Sg">
            <a:extLst>
              <a:ext uri="{FF2B5EF4-FFF2-40B4-BE49-F238E27FC236}">
                <a16:creationId xmlns:a16="http://schemas.microsoft.com/office/drawing/2014/main" id="{A93D284B-65B8-4D01-BBB4-DAB0947120F9}"/>
              </a:ext>
            </a:extLst>
          </p:cNvPr>
          <p:cNvPicPr/>
          <p:nvPr/>
        </p:nvPicPr>
        <p:blipFill>
          <a:blip r:embed="rId6"/>
          <a:srcRect/>
          <a:stretch>
            <a:fillRect/>
          </a:stretch>
        </p:blipFill>
        <p:spPr>
          <a:xfrm>
            <a:off x="2272968" y="4701787"/>
            <a:ext cx="5545814" cy="1287290"/>
          </a:xfrm>
          <a:prstGeom prst="rect">
            <a:avLst/>
          </a:prstGeom>
          <a:ln/>
        </p:spPr>
      </p:pic>
      <p:sp>
        <p:nvSpPr>
          <p:cNvPr id="9" name="TextBox 8">
            <a:extLst>
              <a:ext uri="{FF2B5EF4-FFF2-40B4-BE49-F238E27FC236}">
                <a16:creationId xmlns:a16="http://schemas.microsoft.com/office/drawing/2014/main" id="{DB94CEE5-AA26-4F96-9086-18294B0D3AA6}"/>
              </a:ext>
            </a:extLst>
          </p:cNvPr>
          <p:cNvSpPr txBox="1"/>
          <p:nvPr/>
        </p:nvSpPr>
        <p:spPr>
          <a:xfrm>
            <a:off x="1139687" y="448278"/>
            <a:ext cx="2822713" cy="369332"/>
          </a:xfrm>
          <a:prstGeom prst="rect">
            <a:avLst/>
          </a:prstGeom>
          <a:noFill/>
        </p:spPr>
        <p:txBody>
          <a:bodyPr wrap="square" rtlCol="0">
            <a:spAutoFit/>
          </a:bodyPr>
          <a:lstStyle/>
          <a:p>
            <a:r>
              <a:rPr lang="es-ES" dirty="0"/>
              <a:t>Gráfico de líneas</a:t>
            </a:r>
          </a:p>
        </p:txBody>
      </p:sp>
      <p:sp>
        <p:nvSpPr>
          <p:cNvPr id="10" name="TextBox 9">
            <a:extLst>
              <a:ext uri="{FF2B5EF4-FFF2-40B4-BE49-F238E27FC236}">
                <a16:creationId xmlns:a16="http://schemas.microsoft.com/office/drawing/2014/main" id="{B0A71A17-0479-4E98-B69A-596CC991DAF6}"/>
              </a:ext>
            </a:extLst>
          </p:cNvPr>
          <p:cNvSpPr txBox="1"/>
          <p:nvPr/>
        </p:nvSpPr>
        <p:spPr>
          <a:xfrm>
            <a:off x="1139687" y="2464904"/>
            <a:ext cx="3896139" cy="369332"/>
          </a:xfrm>
          <a:prstGeom prst="rect">
            <a:avLst/>
          </a:prstGeom>
          <a:noFill/>
        </p:spPr>
        <p:txBody>
          <a:bodyPr wrap="square" rtlCol="0">
            <a:spAutoFit/>
          </a:bodyPr>
          <a:lstStyle/>
          <a:p>
            <a:r>
              <a:rPr lang="es-ES" dirty="0"/>
              <a:t>Gráfico de cajas</a:t>
            </a:r>
          </a:p>
        </p:txBody>
      </p:sp>
    </p:spTree>
    <p:extLst>
      <p:ext uri="{BB962C8B-B14F-4D97-AF65-F5344CB8AC3E}">
        <p14:creationId xmlns:p14="http://schemas.microsoft.com/office/powerpoint/2010/main" val="2693254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C63751D-CE74-6C47-90F5-DDB75CF67143}"/>
              </a:ext>
            </a:extLst>
          </p:cNvPr>
          <p:cNvGraphicFramePr>
            <a:graphicFrameLocks noGrp="1"/>
          </p:cNvGraphicFramePr>
          <p:nvPr>
            <p:extLst>
              <p:ext uri="{D42A27DB-BD31-4B8C-83A1-F6EECF244321}">
                <p14:modId xmlns:p14="http://schemas.microsoft.com/office/powerpoint/2010/main" val="2541794983"/>
              </p:ext>
            </p:extLst>
          </p:nvPr>
        </p:nvGraphicFramePr>
        <p:xfrm>
          <a:off x="3834581" y="0"/>
          <a:ext cx="4778477" cy="6858000"/>
        </p:xfrm>
        <a:graphic>
          <a:graphicData uri="http://schemas.openxmlformats.org/drawingml/2006/table">
            <a:tbl>
              <a:tblPr/>
              <a:tblGrid>
                <a:gridCol w="499710">
                  <a:extLst>
                    <a:ext uri="{9D8B030D-6E8A-4147-A177-3AD203B41FA5}">
                      <a16:colId xmlns:a16="http://schemas.microsoft.com/office/drawing/2014/main" val="3087132777"/>
                    </a:ext>
                  </a:extLst>
                </a:gridCol>
                <a:gridCol w="1756792">
                  <a:extLst>
                    <a:ext uri="{9D8B030D-6E8A-4147-A177-3AD203B41FA5}">
                      <a16:colId xmlns:a16="http://schemas.microsoft.com/office/drawing/2014/main" val="3799937838"/>
                    </a:ext>
                  </a:extLst>
                </a:gridCol>
                <a:gridCol w="296704">
                  <a:extLst>
                    <a:ext uri="{9D8B030D-6E8A-4147-A177-3AD203B41FA5}">
                      <a16:colId xmlns:a16="http://schemas.microsoft.com/office/drawing/2014/main" val="617218637"/>
                    </a:ext>
                  </a:extLst>
                </a:gridCol>
                <a:gridCol w="2225271">
                  <a:extLst>
                    <a:ext uri="{9D8B030D-6E8A-4147-A177-3AD203B41FA5}">
                      <a16:colId xmlns:a16="http://schemas.microsoft.com/office/drawing/2014/main" val="1160525523"/>
                    </a:ext>
                  </a:extLst>
                </a:gridCol>
              </a:tblGrid>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REQ.</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DESCRIPCIÓN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s-ES" sz="700" b="1" i="0" u="none" strike="noStrike">
                          <a:solidFill>
                            <a:srgbClr val="FFFFFF"/>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Observaciones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470385266"/>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mostrar diferentes niveles de granularidad.</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214006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 poder aumentar el nivel de abstracción.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59318732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poder mostrar dependencias y relaciones entre los datos de forma clara.</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aprecia la relación entre datos perfectamente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570887348"/>
                  </a:ext>
                </a:extLst>
              </a:tr>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permitirá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 Chrome permite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96884591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RF05</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 información adicional al pasar el ratón por encima de elementos.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fontAlgn="t"/>
                      <a:r>
                        <a:rPr lang="es-ES" sz="1000">
                          <a:effectLst/>
                        </a:rPr>
                        <a:t> </a:t>
                      </a: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400779377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RF06</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Implementar checkboxes para filtrar la información se desee mostrar.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2512393076"/>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RF07</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conjuntos.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Si, seleccionando los colores de la parte derecha del gráfico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5082291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RF08</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clusters.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741074160"/>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RF09</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ordenados.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Por defecto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2828388701"/>
                  </a:ext>
                </a:extLst>
              </a:tr>
              <a:tr h="69603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RF10</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podrán comparar cambios cada cierto tiempo y entre versiones diferentes del software.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Basta con leer los cambios de las nuevas versiones cada vez que google publica una actualización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23269263"/>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cambiar el color y la representación de los datos.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58814809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mostrarán los datos de una manera sencilla que facilite la comprensión.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2711043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El framework utilizara el lenguaje de programación 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pt" sz="700" b="0" i="0" u="none" strike="noStrike">
                          <a:solidFill>
                            <a:srgbClr val="000000"/>
                          </a:solidFill>
                          <a:effectLst/>
                          <a:latin typeface="Calibri" panose="020F0502020204030204" pitchFamily="34" charset="0"/>
                        </a:rPr>
                        <a:t>GoogleVis usa R como framework</a:t>
                      </a:r>
                      <a:endParaRPr lang="pt"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389837947"/>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n" sz="700" b="0" i="0" u="none" strike="noStrike">
                          <a:solidFill>
                            <a:srgbClr val="000000"/>
                          </a:solidFill>
                          <a:effectLst/>
                          <a:latin typeface="Calibri" panose="020F0502020204030204" pitchFamily="34" charset="0"/>
                        </a:rPr>
                        <a:t>El framework será open source</a:t>
                      </a:r>
                      <a:endParaRPr lang="en"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dirty="0" err="1">
                          <a:solidFill>
                            <a:srgbClr val="000000"/>
                          </a:solidFill>
                          <a:effectLst/>
                          <a:latin typeface="Calibri" panose="020F0502020204030204" pitchFamily="34" charset="0"/>
                        </a:rPr>
                        <a:t>GoogleVis</a:t>
                      </a:r>
                      <a:r>
                        <a:rPr lang="es-ES" sz="700" b="0" i="0" u="none" strike="noStrike" dirty="0">
                          <a:solidFill>
                            <a:srgbClr val="000000"/>
                          </a:solidFill>
                          <a:effectLst/>
                          <a:latin typeface="Calibri" panose="020F0502020204030204" pitchFamily="34" charset="0"/>
                        </a:rPr>
                        <a:t> es open </a:t>
                      </a:r>
                      <a:r>
                        <a:rPr lang="es-ES" sz="700" b="0" i="0" u="none" strike="noStrike" dirty="0" err="1">
                          <a:solidFill>
                            <a:srgbClr val="000000"/>
                          </a:solidFill>
                          <a:effectLst/>
                          <a:latin typeface="Calibri" panose="020F0502020204030204" pitchFamily="34" charset="0"/>
                        </a:rPr>
                        <a:t>source</a:t>
                      </a:r>
                      <a:endParaRPr lang="es-ES" sz="1000" dirty="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38221200"/>
                  </a:ext>
                </a:extLst>
              </a:tr>
            </a:tbl>
          </a:graphicData>
        </a:graphic>
      </p:graphicFrame>
      <p:sp>
        <p:nvSpPr>
          <p:cNvPr id="5" name="Rectangle 4">
            <a:extLst>
              <a:ext uri="{FF2B5EF4-FFF2-40B4-BE49-F238E27FC236}">
                <a16:creationId xmlns:a16="http://schemas.microsoft.com/office/drawing/2014/main" id="{250DCD8E-6993-214C-9F96-9F594A704950}"/>
              </a:ext>
            </a:extLst>
          </p:cNvPr>
          <p:cNvSpPr>
            <a:spLocks noChangeArrowheads="1"/>
          </p:cNvSpPr>
          <p:nvPr/>
        </p:nvSpPr>
        <p:spPr bwMode="auto">
          <a:xfrm>
            <a:off x="1946877" y="1491710"/>
            <a:ext cx="18280521" cy="6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Tree>
    <p:extLst>
      <p:ext uri="{BB962C8B-B14F-4D97-AF65-F5344CB8AC3E}">
        <p14:creationId xmlns:p14="http://schemas.microsoft.com/office/powerpoint/2010/main" val="2820963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3074" name="Picture 2" descr="https://lh6.googleusercontent.com/EVBS_x0I6ASWFcT9EBQFWteMpskb8XlUKHMCLAtfSTJNb4s4L8rVSPEO2ZNdXkL4nX5evdeQKJyhSWB_fYai08B9_n_cW7zet5TzzyGCZySzLGAyNih8JDxd2AOd46IP2GKQ4P_6uPzcyDj_Pg">
            <a:extLst>
              <a:ext uri="{FF2B5EF4-FFF2-40B4-BE49-F238E27FC236}">
                <a16:creationId xmlns:a16="http://schemas.microsoft.com/office/drawing/2014/main" id="{7FFBD8B9-02B6-814B-91A5-C48F00AD9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16074"/>
            <a:ext cx="6400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9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4098" name="Picture 2" descr="https://lh6.googleusercontent.com/XdM2ccL91ab8JWZoa3tP2dEFiykrarMAvXHO4OEuA-SvkxOvOTkfs4rR0t_hkvmDTdazn8t7yxxyABYUv5wMG_0nErx-CaRD70Z7a9SNqBXIJBYLMRWQqzR7ACtP6ydyLFhKFCiPGgltoBavgA">
            <a:extLst>
              <a:ext uri="{FF2B5EF4-FFF2-40B4-BE49-F238E27FC236}">
                <a16:creationId xmlns:a16="http://schemas.microsoft.com/office/drawing/2014/main" id="{B434596A-8426-6C45-A3CD-6CDEE8765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972" y="1734671"/>
            <a:ext cx="6618056" cy="47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5122" name="Picture 2" descr="https://lh3.googleusercontent.com/ijE7s5IMnHoUejMimRJg6TSHHEJb_3lo8T7C8G3tyeba-yMwutE7fMUE5AWoH8O6OEcAd9AG2o5tF0iNt3u1W_ZStooMiImgJi-B6LS-V32sjMn_bI-f6owGEIqSs0oKBGUrgyAktDaiUQ3chA">
            <a:extLst>
              <a:ext uri="{FF2B5EF4-FFF2-40B4-BE49-F238E27FC236}">
                <a16:creationId xmlns:a16="http://schemas.microsoft.com/office/drawing/2014/main" id="{1FBB9417-2521-024C-AE57-493BF9AC3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417" y="1630663"/>
            <a:ext cx="6689165" cy="486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Planificación inicial</a:t>
            </a:r>
          </a:p>
        </p:txBody>
      </p:sp>
      <p:pic>
        <p:nvPicPr>
          <p:cNvPr id="4" name="Imagen 3">
            <a:extLst>
              <a:ext uri="{FF2B5EF4-FFF2-40B4-BE49-F238E27FC236}">
                <a16:creationId xmlns:a16="http://schemas.microsoft.com/office/drawing/2014/main" id="{A77A75F5-6880-A040-B443-68F6A7FA74EF}"/>
              </a:ext>
            </a:extLst>
          </p:cNvPr>
          <p:cNvPicPr>
            <a:picLocks noChangeAspect="1"/>
          </p:cNvPicPr>
          <p:nvPr/>
        </p:nvPicPr>
        <p:blipFill>
          <a:blip r:embed="rId2"/>
          <a:stretch>
            <a:fillRect/>
          </a:stretch>
        </p:blipFill>
        <p:spPr>
          <a:xfrm>
            <a:off x="0" y="1714966"/>
            <a:ext cx="12192000" cy="3428068"/>
          </a:xfrm>
          <a:prstGeom prst="rect">
            <a:avLst/>
          </a:prstGeom>
        </p:spPr>
      </p:pic>
    </p:spTree>
    <p:extLst>
      <p:ext uri="{BB962C8B-B14F-4D97-AF65-F5344CB8AC3E}">
        <p14:creationId xmlns:p14="http://schemas.microsoft.com/office/powerpoint/2010/main" val="2607110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sp>
        <p:nvSpPr>
          <p:cNvPr id="3" name="Rectángulo 2">
            <a:extLst>
              <a:ext uri="{FF2B5EF4-FFF2-40B4-BE49-F238E27FC236}">
                <a16:creationId xmlns:a16="http://schemas.microsoft.com/office/drawing/2014/main" id="{C5F9C4F6-89A0-6144-9BE0-9C5C90202CAB}"/>
              </a:ext>
            </a:extLst>
          </p:cNvPr>
          <p:cNvSpPr/>
          <p:nvPr/>
        </p:nvSpPr>
        <p:spPr>
          <a:xfrm>
            <a:off x="1828800" y="1436936"/>
            <a:ext cx="8534400" cy="369332"/>
          </a:xfrm>
          <a:prstGeom prst="rect">
            <a:avLst/>
          </a:prstGeom>
          <a:noFill/>
          <a:ln>
            <a:solidFill>
              <a:schemeClr val="tx1"/>
            </a:solidFill>
          </a:ln>
        </p:spPr>
        <p:txBody>
          <a:bodyPr wrap="square">
            <a:spAutoFit/>
          </a:bodyPr>
          <a:lstStyle/>
          <a:p>
            <a:r>
              <a:rPr lang="en" dirty="0">
                <a:solidFill>
                  <a:srgbClr val="24292E"/>
                </a:solidFill>
                <a:latin typeface="Consolas" panose="020B0609020204030204" pitchFamily="49" charset="0"/>
              </a:rPr>
              <a:t>library(</a:t>
            </a:r>
            <a:r>
              <a:rPr lang="en" dirty="0" err="1">
                <a:solidFill>
                  <a:srgbClr val="24292E"/>
                </a:solidFill>
                <a:latin typeface="Consolas" panose="020B0609020204030204" pitchFamily="49" charset="0"/>
              </a:rPr>
              <a:t>devtools</a:t>
            </a:r>
            <a:r>
              <a:rPr lang="en" dirty="0">
                <a:solidFill>
                  <a:srgbClr val="24292E"/>
                </a:solidFill>
                <a:latin typeface="Consolas" panose="020B0609020204030204" pitchFamily="49" charset="0"/>
              </a:rPr>
              <a:t>)</a:t>
            </a:r>
            <a:r>
              <a:rPr lang="en" dirty="0" err="1">
                <a:solidFill>
                  <a:srgbClr val="24292E"/>
                </a:solidFill>
                <a:latin typeface="Consolas" panose="020B0609020204030204" pitchFamily="49" charset="0"/>
              </a:rPr>
              <a:t>install_github</a:t>
            </a:r>
            <a:r>
              <a:rPr lang="en" dirty="0">
                <a:solidFill>
                  <a:srgbClr val="24292E"/>
                </a:solidFill>
                <a:latin typeface="Consolas" panose="020B0609020204030204" pitchFamily="49" charset="0"/>
              </a:rPr>
              <a:t>(</a:t>
            </a:r>
            <a:r>
              <a:rPr lang="en" dirty="0">
                <a:solidFill>
                  <a:srgbClr val="032F62"/>
                </a:solidFill>
                <a:latin typeface="Consolas" panose="020B0609020204030204" pitchFamily="49" charset="0"/>
              </a:rPr>
              <a:t>"mages/</a:t>
            </a:r>
            <a:r>
              <a:rPr lang="en" dirty="0" err="1">
                <a:solidFill>
                  <a:srgbClr val="032F62"/>
                </a:solidFill>
                <a:latin typeface="Consolas" panose="020B0609020204030204" pitchFamily="49" charset="0"/>
              </a:rPr>
              <a:t>googleVis</a:t>
            </a:r>
            <a:r>
              <a:rPr lang="en" dirty="0">
                <a:solidFill>
                  <a:srgbClr val="24292E"/>
                </a:solidFill>
                <a:latin typeface="Consolas" panose="020B0609020204030204" pitchFamily="49" charset="0"/>
              </a:rPr>
              <a:t>)</a:t>
            </a:r>
          </a:p>
        </p:txBody>
      </p:sp>
      <p:pic>
        <p:nvPicPr>
          <p:cNvPr id="6146" name="Picture 2" descr="https://lh5.googleusercontent.com/oCRy49Z76L-ruebaMw8_q7OIIinmHiu-fuVOhZ8bkRQCh3zxeA2-JSWarKrqI7ua90Wxn5JTfdMQK47TfLCx5JOUGU2Al2-dVgPOUVwfdgzVtXUV0OqO4XVkxWIFrB3dsVcuVgQLMJQRtPIkdQ">
            <a:extLst>
              <a:ext uri="{FF2B5EF4-FFF2-40B4-BE49-F238E27FC236}">
                <a16:creationId xmlns:a16="http://schemas.microsoft.com/office/drawing/2014/main" id="{2D6F89C9-86BE-EB4E-9CA8-E4E58C89D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5229"/>
            <a:ext cx="5162143" cy="43976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q1dILG7RTz_r551fgmspG6jaTYBdnyQcayttseG7gGY_09NBs9KnX20yd_I2-NOf3GebQskRJZlEo1wfXiutwu4zi8HqFTZZFMuJooQk-Gb52YTJoI1e5khN4REONUDKgE3oWIEGiE8HuC_YDQ">
            <a:extLst>
              <a:ext uri="{FF2B5EF4-FFF2-40B4-BE49-F238E27FC236}">
                <a16:creationId xmlns:a16="http://schemas.microsoft.com/office/drawing/2014/main" id="{1FAB632B-FD90-7147-8486-8931AA78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94" y="3809957"/>
            <a:ext cx="6602506" cy="20538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58040C2-5A62-0C4C-9010-CC821B192BC3}"/>
              </a:ext>
            </a:extLst>
          </p:cNvPr>
          <p:cNvSpPr/>
          <p:nvPr/>
        </p:nvSpPr>
        <p:spPr>
          <a:xfrm>
            <a:off x="4751294" y="1782630"/>
            <a:ext cx="5824671" cy="369332"/>
          </a:xfrm>
          <a:prstGeom prst="rect">
            <a:avLst/>
          </a:prstGeom>
        </p:spPr>
        <p:txBody>
          <a:bodyPr wrap="none">
            <a:spAutoFit/>
          </a:bodyPr>
          <a:lstStyle/>
          <a:p>
            <a:r>
              <a:rPr lang="es-ES" u="sng" dirty="0">
                <a:solidFill>
                  <a:srgbClr val="0000FF"/>
                </a:solidFill>
                <a:latin typeface="Calibri" panose="020F0502020204030204" pitchFamily="34" charset="0"/>
                <a:hlinkClick r:id="rId4"/>
              </a:rPr>
              <a:t>https://cran.r-project.org/bin/windows/Rtools/Rtools35.exe</a:t>
            </a:r>
            <a:endParaRPr lang="es-ES_tradnl" dirty="0"/>
          </a:p>
        </p:txBody>
      </p:sp>
    </p:spTree>
    <p:extLst>
      <p:ext uri="{BB962C8B-B14F-4D97-AF65-F5344CB8AC3E}">
        <p14:creationId xmlns:p14="http://schemas.microsoft.com/office/powerpoint/2010/main" val="199068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Manual de usuario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Zoom</a:t>
            </a:r>
          </a:p>
          <a:p>
            <a:pPr marL="0" indent="0">
              <a:buNone/>
            </a:pPr>
            <a:r>
              <a:rPr lang="es-ES_tradnl" dirty="0"/>
              <a:t>Apretar “</a:t>
            </a:r>
            <a:r>
              <a:rPr lang="es-ES_tradnl" dirty="0" err="1"/>
              <a:t>Ctrl</a:t>
            </a:r>
            <a:r>
              <a:rPr lang="es-ES_tradnl" dirty="0"/>
              <a:t>” mientras movemos la rueda del ratón hacia delante o hacia atrás para ajustar el zoom.</a:t>
            </a:r>
          </a:p>
          <a:p>
            <a:r>
              <a:rPr lang="es-ES_tradnl" dirty="0"/>
              <a:t>Información adicional</a:t>
            </a:r>
          </a:p>
          <a:p>
            <a:pPr marL="0" indent="0">
              <a:buNone/>
            </a:pPr>
            <a:r>
              <a:rPr lang="es-ES_tradnl" dirty="0"/>
              <a:t>Pasar el mouse por encima de las barras de los gráficos.</a:t>
            </a:r>
          </a:p>
          <a:p>
            <a:r>
              <a:rPr lang="es-ES_tradnl" dirty="0"/>
              <a:t>Seleccionar información de conjuntos</a:t>
            </a:r>
          </a:p>
          <a:p>
            <a:pPr marL="0" indent="0">
              <a:buNone/>
            </a:pPr>
            <a:r>
              <a:rPr lang="es-ES_tradnl" dirty="0"/>
              <a:t>Hacer </a:t>
            </a:r>
            <a:r>
              <a:rPr lang="es-ES_tradnl" dirty="0" err="1"/>
              <a:t>click</a:t>
            </a:r>
            <a:r>
              <a:rPr lang="es-ES_tradnl" dirty="0"/>
              <a:t> en los colores de la parte derecha de la pantalla para agrupar datos de conjuntos.</a:t>
            </a:r>
          </a:p>
          <a:p>
            <a:r>
              <a:rPr lang="es-ES_tradnl" dirty="0"/>
              <a:t>Consultar cambios en las versiones </a:t>
            </a:r>
            <a:r>
              <a:rPr lang="es-ES_tradnl"/>
              <a:t>de SW</a:t>
            </a:r>
            <a:endParaRPr lang="es-ES_tradnl" dirty="0"/>
          </a:p>
        </p:txBody>
      </p:sp>
    </p:spTree>
    <p:extLst>
      <p:ext uri="{BB962C8B-B14F-4D97-AF65-F5344CB8AC3E}">
        <p14:creationId xmlns:p14="http://schemas.microsoft.com/office/powerpoint/2010/main" val="2537015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Comparación de las dos implementaciones</a:t>
            </a:r>
          </a:p>
        </p:txBody>
      </p:sp>
      <p:pic>
        <p:nvPicPr>
          <p:cNvPr id="2050" name="Picture 2" descr="https://lh3.googleusercontent.com/b5aMq2mYlEJqBVEMSCmpWm-hYRvEoy26pFC1IEEQkX3qqHlkPymrh2MRe0RGPUb1qyOKC9HAOpgujXDovjdolnCvlW7jzaXgUR1r83wV-DzN0Uy_zY_yFe6CJHKXNUdoeTyzBMM">
            <a:extLst>
              <a:ext uri="{FF2B5EF4-FFF2-40B4-BE49-F238E27FC236}">
                <a16:creationId xmlns:a16="http://schemas.microsoft.com/office/drawing/2014/main" id="{A50F4E3A-4ADA-5240-BC04-8AD6D6065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1928"/>
            <a:ext cx="65913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bdSYCkGdSeUCoCLfwYCS9ik7IorEHgSgCQiISSk8zfAxtc-5K_s0dzFnv_1nWynTOyC7XnBqmuLasIy8uRMHKcira7aYuIcj4TWgcRCo3I_-dU6EiAffae3wrw1rFbzDcDL-Wh0">
            <a:extLst>
              <a:ext uri="{FF2B5EF4-FFF2-40B4-BE49-F238E27FC236}">
                <a16:creationId xmlns:a16="http://schemas.microsoft.com/office/drawing/2014/main" id="{F3529334-A3FA-FB4D-91E9-FF5671696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14548"/>
            <a:ext cx="6642100" cy="23114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02E09AC-0578-C04E-9E52-BC411CC1A58C}"/>
              </a:ext>
            </a:extLst>
          </p:cNvPr>
          <p:cNvSpPr txBox="1"/>
          <p:nvPr/>
        </p:nvSpPr>
        <p:spPr>
          <a:xfrm>
            <a:off x="8540897" y="2390149"/>
            <a:ext cx="1342034" cy="523220"/>
          </a:xfrm>
          <a:prstGeom prst="rect">
            <a:avLst/>
          </a:prstGeom>
          <a:noFill/>
        </p:spPr>
        <p:txBody>
          <a:bodyPr wrap="none" rtlCol="0">
            <a:spAutoFit/>
          </a:bodyPr>
          <a:lstStyle/>
          <a:p>
            <a:r>
              <a:rPr lang="es-ES_tradnl" sz="2800" dirty="0"/>
              <a:t>Ggplot2</a:t>
            </a:r>
          </a:p>
        </p:txBody>
      </p:sp>
      <p:sp>
        <p:nvSpPr>
          <p:cNvPr id="9" name="CuadroTexto 8">
            <a:extLst>
              <a:ext uri="{FF2B5EF4-FFF2-40B4-BE49-F238E27FC236}">
                <a16:creationId xmlns:a16="http://schemas.microsoft.com/office/drawing/2014/main" id="{E7F2D23A-D2F1-9446-B623-CED6414F8F2C}"/>
              </a:ext>
            </a:extLst>
          </p:cNvPr>
          <p:cNvSpPr txBox="1"/>
          <p:nvPr/>
        </p:nvSpPr>
        <p:spPr>
          <a:xfrm>
            <a:off x="8540897" y="4908638"/>
            <a:ext cx="1599990" cy="523220"/>
          </a:xfrm>
          <a:prstGeom prst="rect">
            <a:avLst/>
          </a:prstGeom>
          <a:noFill/>
        </p:spPr>
        <p:txBody>
          <a:bodyPr wrap="none" rtlCol="0">
            <a:spAutoFit/>
          </a:bodyPr>
          <a:lstStyle/>
          <a:p>
            <a:r>
              <a:rPr lang="es-ES_tradnl" sz="2800" dirty="0" err="1"/>
              <a:t>Googlevis</a:t>
            </a:r>
            <a:endParaRPr lang="es-ES_tradnl" sz="2800" dirty="0"/>
          </a:p>
        </p:txBody>
      </p:sp>
    </p:spTree>
    <p:extLst>
      <p:ext uri="{BB962C8B-B14F-4D97-AF65-F5344CB8AC3E}">
        <p14:creationId xmlns:p14="http://schemas.microsoft.com/office/powerpoint/2010/main" val="281791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a:solidFill>
                  <a:srgbClr val="FFFFFF"/>
                </a:solidFill>
                <a:latin typeface="+mj-lt"/>
                <a:ea typeface="+mj-ea"/>
                <a:cs typeface="+mj-cs"/>
              </a:rPr>
              <a:t>Comparación de la implementación de las tecnologías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https://lh6.googleusercontent.com/wzqt8gHKP7D8sPVsfYO0WGHJPOA7V1UWDb_Wa0-26Rjdgu9FS9pZu2HFPUhVIApYHpv1p5RZEts-Dt_C-cyo5dUS_94cvd4-ttKAC6jpoYrppPpZETH1xZpIoc4biTfK10-Qaak">
            <a:extLst>
              <a:ext uri="{FF2B5EF4-FFF2-40B4-BE49-F238E27FC236}">
                <a16:creationId xmlns:a16="http://schemas.microsoft.com/office/drawing/2014/main" id="{4382A332-0212-EF42-B012-17E5045AA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7063" y="492573"/>
            <a:ext cx="5847062"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20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Conclusiones</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normAutofit fontScale="92500"/>
          </a:bodyPr>
          <a:lstStyle/>
          <a:p>
            <a:pPr fontAlgn="base"/>
            <a:r>
              <a:rPr lang="es-ES" dirty="0"/>
              <a:t>Hemos escogido los dos </a:t>
            </a:r>
            <a:r>
              <a:rPr lang="es-ES" dirty="0" err="1"/>
              <a:t>framewoks</a:t>
            </a:r>
            <a:r>
              <a:rPr lang="es-ES" dirty="0"/>
              <a:t> más populares, por lo tanto ambos tienen niveles de calidad similares, tanto </a:t>
            </a:r>
            <a:r>
              <a:rPr lang="es-ES" dirty="0" err="1"/>
              <a:t>googleVis</a:t>
            </a:r>
            <a:r>
              <a:rPr lang="es-ES" dirty="0"/>
              <a:t> como Ggplot2 usan R como lenguaje de programación y por ello tienen funcionalidades muy similares. </a:t>
            </a:r>
          </a:p>
          <a:p>
            <a:pPr fontAlgn="base"/>
            <a:r>
              <a:rPr lang="es-ES" dirty="0"/>
              <a:t>En cuanto a la implementación se nota que son dos herramientas muy potentes, las cuales tienen un potencial muy elevado. En esta práctica hemos alcanzado un nivel medio, pero esto nos sirve de inicio para la elaboración de gráficos más complejos.</a:t>
            </a:r>
          </a:p>
          <a:p>
            <a:pPr fontAlgn="base"/>
            <a:r>
              <a:rPr lang="es-ES" dirty="0"/>
              <a:t>Podemos concluir que ambos son </a:t>
            </a:r>
            <a:r>
              <a:rPr lang="es-ES" dirty="0" err="1"/>
              <a:t>frameworks</a:t>
            </a:r>
            <a:r>
              <a:rPr lang="es-ES" dirty="0"/>
              <a:t> de visualización de datos de alta calidad, optimizados y llenos de funcionalidades, por lo tanto la elección entre uno u otro es cuestión de preferencias personales</a:t>
            </a:r>
          </a:p>
        </p:txBody>
      </p:sp>
    </p:spTree>
    <p:extLst>
      <p:ext uri="{BB962C8B-B14F-4D97-AF65-F5344CB8AC3E}">
        <p14:creationId xmlns:p14="http://schemas.microsoft.com/office/powerpoint/2010/main" val="378628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Requisitos del prototipo a implementar</a:t>
            </a:r>
          </a:p>
        </p:txBody>
      </p:sp>
      <p:pic>
        <p:nvPicPr>
          <p:cNvPr id="1026" name="Picture 2" descr="https://lh3.googleusercontent.com/ojzlPd-kLo-BzhaQVXYSvgenkzl3Zt8c1HKIJgBvRtMUGSYC3ChaepOU-NCDfqluTIdDMnqbAfv1CBelFPwx2maoG-bNU4j-3JOhVGeLPal7Nl9avdTbRAsTZs_XAzO8XDWbGqE">
            <a:extLst>
              <a:ext uri="{FF2B5EF4-FFF2-40B4-BE49-F238E27FC236}">
                <a16:creationId xmlns:a16="http://schemas.microsoft.com/office/drawing/2014/main" id="{CA1B6BA8-1DB5-7249-A314-4A67D96A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4404"/>
            <a:ext cx="7493000" cy="363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RNxrMattkJUMuCY-AMgluB_RwZQMbpboY51Ag9428VgH6oZ0xuPikyOuGdV2r5pQeHAqzHkye4ue0Gh3-OikumhY5fjQcYsVk3KZKtBlFfH__0CTFiGbaRu5VUl4G5GMyvyliu0">
            <a:extLst>
              <a:ext uri="{FF2B5EF4-FFF2-40B4-BE49-F238E27FC236}">
                <a16:creationId xmlns:a16="http://schemas.microsoft.com/office/drawing/2014/main" id="{3665ECFC-0355-B348-B418-800D28904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77" y="5245100"/>
            <a:ext cx="72771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6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Criterios de comparación en la implementación</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pPr marL="514350" indent="-514350">
              <a:buFont typeface="+mj-lt"/>
              <a:buAutoNum type="arabicPeriod"/>
            </a:pPr>
            <a:r>
              <a:rPr lang="es-ES_tradnl" dirty="0"/>
              <a:t>Facilidad de uso</a:t>
            </a:r>
          </a:p>
          <a:p>
            <a:pPr marL="514350" indent="-514350">
              <a:buFont typeface="+mj-lt"/>
              <a:buAutoNum type="arabicPeriod"/>
            </a:pPr>
            <a:r>
              <a:rPr lang="es-ES_tradnl" dirty="0"/>
              <a:t>Documentación disponible</a:t>
            </a:r>
          </a:p>
          <a:p>
            <a:pPr marL="514350" indent="-514350">
              <a:buFont typeface="+mj-lt"/>
              <a:buAutoNum type="arabicPeriod"/>
            </a:pPr>
            <a:r>
              <a:rPr lang="es-ES_tradnl" dirty="0"/>
              <a:t>Tiempo invertido</a:t>
            </a:r>
          </a:p>
          <a:p>
            <a:pPr marL="514350" indent="-514350">
              <a:buFont typeface="+mj-lt"/>
              <a:buAutoNum type="arabicPeriod"/>
            </a:pPr>
            <a:r>
              <a:rPr lang="es-ES_tradnl" dirty="0"/>
              <a:t>Facilidad de instalación</a:t>
            </a:r>
          </a:p>
          <a:p>
            <a:pPr marL="514350" indent="-514350">
              <a:buFont typeface="+mj-lt"/>
              <a:buAutoNum type="arabicPeriod"/>
            </a:pPr>
            <a:r>
              <a:rPr lang="es-ES_tradnl" dirty="0"/>
              <a:t>Rendimiento</a:t>
            </a:r>
          </a:p>
          <a:p>
            <a:pPr marL="514350" indent="-514350">
              <a:buFont typeface="+mj-lt"/>
              <a:buAutoNum type="arabicPeriod"/>
            </a:pPr>
            <a:r>
              <a:rPr lang="es-ES_tradnl" dirty="0"/>
              <a:t>Optimización</a:t>
            </a:r>
          </a:p>
        </p:txBody>
      </p:sp>
    </p:spTree>
    <p:extLst>
      <p:ext uri="{BB962C8B-B14F-4D97-AF65-F5344CB8AC3E}">
        <p14:creationId xmlns:p14="http://schemas.microsoft.com/office/powerpoint/2010/main" val="183614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a:solidFill>
                  <a:schemeClr val="accent2">
                    <a:lumMod val="75000"/>
                  </a:schemeClr>
                </a:solidFill>
                <a:latin typeface="Magneto" pitchFamily="82" charset="77"/>
              </a:rPr>
              <a:t>Ggplot2</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6104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Tipos de gráficos R</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Gráfico de barras</a:t>
            </a:r>
          </a:p>
          <a:p>
            <a:r>
              <a:rPr lang="es-ES_tradnl" dirty="0"/>
              <a:t>Gráfico Pastel</a:t>
            </a:r>
          </a:p>
          <a:p>
            <a:r>
              <a:rPr lang="es-ES_tradnl" dirty="0"/>
              <a:t>Histograma</a:t>
            </a:r>
          </a:p>
          <a:p>
            <a:r>
              <a:rPr lang="es-ES_tradnl" dirty="0"/>
              <a:t>Gráfico de densidad de núcleo</a:t>
            </a:r>
          </a:p>
          <a:p>
            <a:r>
              <a:rPr lang="es-ES_tradnl" dirty="0"/>
              <a:t>Gráfico de línea</a:t>
            </a:r>
          </a:p>
          <a:p>
            <a:r>
              <a:rPr lang="es-ES_tradnl" dirty="0"/>
              <a:t>Diagrama de caja</a:t>
            </a:r>
          </a:p>
          <a:p>
            <a:r>
              <a:rPr lang="es-ES_tradnl" dirty="0"/>
              <a:t>Nube de palabras</a:t>
            </a:r>
          </a:p>
        </p:txBody>
      </p:sp>
    </p:spTree>
    <p:extLst>
      <p:ext uri="{BB962C8B-B14F-4D97-AF65-F5344CB8AC3E}">
        <p14:creationId xmlns:p14="http://schemas.microsoft.com/office/powerpoint/2010/main" val="326619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a:t>
            </a:r>
          </a:p>
        </p:txBody>
      </p:sp>
      <p:pic>
        <p:nvPicPr>
          <p:cNvPr id="5" name="Imagen 4">
            <a:extLst>
              <a:ext uri="{FF2B5EF4-FFF2-40B4-BE49-F238E27FC236}">
                <a16:creationId xmlns:a16="http://schemas.microsoft.com/office/drawing/2014/main" id="{341B07E7-00C2-894B-A1B9-96EBFC757A6A}"/>
              </a:ext>
            </a:extLst>
          </p:cNvPr>
          <p:cNvPicPr/>
          <p:nvPr/>
        </p:nvPicPr>
        <p:blipFill>
          <a:blip r:embed="rId2"/>
          <a:stretch>
            <a:fillRect/>
          </a:stretch>
        </p:blipFill>
        <p:spPr>
          <a:xfrm>
            <a:off x="1033474" y="1690688"/>
            <a:ext cx="4689680" cy="2570027"/>
          </a:xfrm>
          <a:prstGeom prst="rect">
            <a:avLst/>
          </a:prstGeom>
        </p:spPr>
      </p:pic>
      <p:pic>
        <p:nvPicPr>
          <p:cNvPr id="7" name="Marcador de contenido 3">
            <a:extLst>
              <a:ext uri="{FF2B5EF4-FFF2-40B4-BE49-F238E27FC236}">
                <a16:creationId xmlns:a16="http://schemas.microsoft.com/office/drawing/2014/main" id="{779B88F9-C293-054B-8D1C-230308AE6E15}"/>
              </a:ext>
            </a:extLst>
          </p:cNvPr>
          <p:cNvPicPr>
            <a:picLocks noGrp="1"/>
          </p:cNvPicPr>
          <p:nvPr>
            <p:ph idx="1"/>
          </p:nvPr>
        </p:nvPicPr>
        <p:blipFill>
          <a:blip r:embed="rId3"/>
          <a:stretch>
            <a:fillRect/>
          </a:stretch>
        </p:blipFill>
        <p:spPr>
          <a:xfrm>
            <a:off x="6949081" y="1690688"/>
            <a:ext cx="4209446" cy="4351338"/>
          </a:xfrm>
          <a:prstGeom prst="rect">
            <a:avLst/>
          </a:prstGeom>
        </p:spPr>
      </p:pic>
    </p:spTree>
    <p:extLst>
      <p:ext uri="{BB962C8B-B14F-4D97-AF65-F5344CB8AC3E}">
        <p14:creationId xmlns:p14="http://schemas.microsoft.com/office/powerpoint/2010/main" val="5299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4454236" cy="2912630"/>
          </a:xfrm>
        </p:spPr>
        <p:txBody>
          <a:bodyPr/>
          <a:lstStyle/>
          <a:p>
            <a:r>
              <a:rPr lang="es-ES_tradnl" dirty="0">
                <a:solidFill>
                  <a:srgbClr val="FF0000"/>
                </a:solidFill>
              </a:rPr>
              <a:t>&gt; </a:t>
            </a:r>
            <a:r>
              <a:rPr lang="es-ES_tradnl" dirty="0" err="1">
                <a:solidFill>
                  <a:srgbClr val="FF0000"/>
                </a:solidFill>
              </a:rPr>
              <a:t>barplot</a:t>
            </a:r>
            <a:r>
              <a:rPr lang="es-ES_tradnl" dirty="0">
                <a:solidFill>
                  <a:srgbClr val="FF0000"/>
                </a:solidFill>
              </a:rPr>
              <a:t>(variable, </a:t>
            </a:r>
            <a:r>
              <a:rPr lang="es-ES_tradnl" dirty="0" err="1">
                <a:solidFill>
                  <a:srgbClr val="FF0000"/>
                </a:solidFill>
              </a:rPr>
              <a:t>main</a:t>
            </a:r>
            <a:r>
              <a:rPr lang="es-ES_tradnl" dirty="0">
                <a:solidFill>
                  <a:srgbClr val="FF0000"/>
                </a:solidFill>
              </a:rPr>
              <a:t>= "Grafico simple de barras", </a:t>
            </a:r>
            <a:r>
              <a:rPr lang="es-ES_tradnl" dirty="0" err="1">
                <a:solidFill>
                  <a:srgbClr val="FF0000"/>
                </a:solidFill>
              </a:rPr>
              <a:t>xlab</a:t>
            </a:r>
            <a:r>
              <a:rPr lang="es-ES_tradnl" dirty="0">
                <a:solidFill>
                  <a:srgbClr val="FF0000"/>
                </a:solidFill>
              </a:rPr>
              <a:t> = "Variable x", </a:t>
            </a:r>
            <a:r>
              <a:rPr lang="es-ES_tradnl" dirty="0" err="1">
                <a:solidFill>
                  <a:srgbClr val="FF0000"/>
                </a:solidFill>
              </a:rPr>
              <a:t>ylab</a:t>
            </a:r>
            <a:r>
              <a:rPr lang="es-ES_tradnl" dirty="0">
                <a:solidFill>
                  <a:srgbClr val="FF0000"/>
                </a:solidFill>
              </a:rPr>
              <a:t> ="Variable Y", </a:t>
            </a:r>
            <a:r>
              <a:rPr lang="es-ES_tradnl" dirty="0" err="1">
                <a:solidFill>
                  <a:srgbClr val="FF0000"/>
                </a:solidFill>
              </a:rPr>
              <a:t>legend</a:t>
            </a:r>
            <a:r>
              <a:rPr lang="es-ES_tradnl" dirty="0">
                <a:solidFill>
                  <a:srgbClr val="FF0000"/>
                </a:solidFill>
              </a:rPr>
              <a:t> = </a:t>
            </a:r>
            <a:r>
              <a:rPr lang="es-ES_tradnl" dirty="0" err="1">
                <a:solidFill>
                  <a:srgbClr val="FF0000"/>
                </a:solidFill>
              </a:rPr>
              <a:t>rownames</a:t>
            </a:r>
            <a:r>
              <a:rPr lang="es-ES_tradnl" dirty="0">
                <a:solidFill>
                  <a:srgbClr val="FF0000"/>
                </a:solidFill>
              </a:rPr>
              <a:t>(variable), col = c("red","</a:t>
            </a:r>
            <a:r>
              <a:rPr lang="es-ES_tradnl" dirty="0" err="1">
                <a:solidFill>
                  <a:srgbClr val="FF0000"/>
                </a:solidFill>
              </a:rPr>
              <a:t>yellow</a:t>
            </a:r>
            <a:r>
              <a:rPr lang="es-ES_tradnl" dirty="0">
                <a:solidFill>
                  <a:srgbClr val="FF0000"/>
                </a:solidFill>
              </a:rPr>
              <a:t>","</a:t>
            </a:r>
            <a:r>
              <a:rPr lang="es-ES_tradnl" dirty="0" err="1">
                <a:solidFill>
                  <a:srgbClr val="FF0000"/>
                </a:solidFill>
              </a:rPr>
              <a:t>green</a:t>
            </a:r>
            <a:r>
              <a:rPr lang="es-ES_tradnl" dirty="0">
                <a:solidFill>
                  <a:srgbClr val="FF0000"/>
                </a:solidFill>
              </a:rPr>
              <a:t>"))</a:t>
            </a:r>
            <a:endParaRPr lang="es-ES" dirty="0">
              <a:solidFill>
                <a:srgbClr val="FF0000"/>
              </a:solidFill>
            </a:endParaRPr>
          </a:p>
          <a:p>
            <a:endParaRPr lang="es-ES_tradnl" dirty="0"/>
          </a:p>
        </p:txBody>
      </p:sp>
      <p:pic>
        <p:nvPicPr>
          <p:cNvPr id="4" name="Imagen 3">
            <a:extLst>
              <a:ext uri="{FF2B5EF4-FFF2-40B4-BE49-F238E27FC236}">
                <a16:creationId xmlns:a16="http://schemas.microsoft.com/office/drawing/2014/main" id="{35B2F910-4C2C-2B4C-ABC0-AB4E9DAB0665}"/>
              </a:ext>
            </a:extLst>
          </p:cNvPr>
          <p:cNvPicPr/>
          <p:nvPr/>
        </p:nvPicPr>
        <p:blipFill>
          <a:blip r:embed="rId2"/>
          <a:stretch>
            <a:fillRect/>
          </a:stretch>
        </p:blipFill>
        <p:spPr>
          <a:xfrm>
            <a:off x="7249226" y="1690688"/>
            <a:ext cx="3723573" cy="3822606"/>
          </a:xfrm>
          <a:prstGeom prst="rect">
            <a:avLst/>
          </a:prstGeom>
        </p:spPr>
      </p:pic>
    </p:spTree>
    <p:extLst>
      <p:ext uri="{BB962C8B-B14F-4D97-AF65-F5344CB8AC3E}">
        <p14:creationId xmlns:p14="http://schemas.microsoft.com/office/powerpoint/2010/main" val="40058713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1013</Words>
  <Application>Microsoft Macintosh PowerPoint</Application>
  <PresentationFormat>Panorámica</PresentationFormat>
  <Paragraphs>195</Paragraphs>
  <Slides>34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Abadi</vt:lpstr>
      <vt:lpstr>Arial</vt:lpstr>
      <vt:lpstr>Calibri</vt:lpstr>
      <vt:lpstr>Calibri Light</vt:lpstr>
      <vt:lpstr>Consolas</vt:lpstr>
      <vt:lpstr>Magneto</vt:lpstr>
      <vt:lpstr>Tema de Office</vt:lpstr>
      <vt:lpstr>Prototipos visualización de datos  Ggplot2 vs Googlevis</vt:lpstr>
      <vt:lpstr>Equipo de trabajo</vt:lpstr>
      <vt:lpstr>Planificación inicial</vt:lpstr>
      <vt:lpstr>Requisitos del prototipo a implementar</vt:lpstr>
      <vt:lpstr>Criterios de comparación en la implementación</vt:lpstr>
      <vt:lpstr>Ggplot2 Visualización de datos en R</vt:lpstr>
      <vt:lpstr>Tipos de gráficos R</vt:lpstr>
      <vt:lpstr>Gráfico de barras (i)</vt:lpstr>
      <vt:lpstr>Gráfico de barras (ii)</vt:lpstr>
      <vt:lpstr>Gráfico de barras (iii)</vt:lpstr>
      <vt:lpstr>Gráfico pastel (i)</vt:lpstr>
      <vt:lpstr>Gráfico pastel (ii)</vt:lpstr>
      <vt:lpstr>Gráfico pastel (iii)</vt:lpstr>
      <vt:lpstr>Histograma (i)</vt:lpstr>
      <vt:lpstr>Gráfico de densidad de Kernel</vt:lpstr>
      <vt:lpstr>Gráfico de línea</vt:lpstr>
      <vt:lpstr>Diagrama de cajas</vt:lpstr>
      <vt:lpstr>Nube de palabras</vt:lpstr>
      <vt:lpstr>Instalación Ggplot2</vt:lpstr>
      <vt:lpstr>Pruebas</vt:lpstr>
      <vt:lpstr>Googlevis Visualización de datos en R</vt:lpstr>
      <vt:lpstr>Pruebas Googlevis</vt:lpstr>
      <vt:lpstr>Presentación de PowerPoint</vt:lpstr>
      <vt:lpstr>Presentación de PowerPoint</vt:lpstr>
      <vt:lpstr>Presentación de PowerPoint</vt:lpstr>
      <vt:lpstr>Presentación de PowerPoint</vt:lpstr>
      <vt:lpstr>Instalación Googlevis</vt:lpstr>
      <vt:lpstr>Instalación Googlevis</vt:lpstr>
      <vt:lpstr>Instalación Googlevis</vt:lpstr>
      <vt:lpstr>Instalación Googlevis</vt:lpstr>
      <vt:lpstr>Manual de usuario</vt:lpstr>
      <vt:lpstr>Comparación de las dos implementaciones</vt:lpstr>
      <vt:lpstr>Comparación de la implementación de las tecnologías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Prototipos visualización de datos  Ggplot2 vs Googlevis</dc:title>
  <dc:creator>Martín Moracho Julia</dc:creator>
  <cp:lastModifiedBy>Martín Moracho Julia</cp:lastModifiedBy>
  <cp:revision>1</cp:revision>
  <dcterms:created xsi:type="dcterms:W3CDTF">2019-05-08T09:21:46Z</dcterms:created>
  <dcterms:modified xsi:type="dcterms:W3CDTF">2019-05-08T09:22:58Z</dcterms:modified>
</cp:coreProperties>
</file>