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Oswald"/>
      <p:regular r:id="rId24"/>
      <p:bold r:id="rId25"/>
    </p:embeddedFont>
    <p:embeddedFont>
      <p:font typeface="Source Sans Pr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swald-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SansPro-regular.fntdata"/><Relationship Id="rId25" Type="http://schemas.openxmlformats.org/officeDocument/2006/relationships/font" Target="fonts/Oswald-bold.fntdata"/><Relationship Id="rId28" Type="http://schemas.openxmlformats.org/officeDocument/2006/relationships/font" Target="fonts/SourceSansPro-italic.fntdata"/><Relationship Id="rId27" Type="http://schemas.openxmlformats.org/officeDocument/2006/relationships/font" Target="fonts/SourceSansPr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 like to start by quickly asking if anyone knows about 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031b77e005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031b77e00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Garrin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031b77e005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031b77e0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Garrin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see how viable our project is, we plotted our response variable against a multitude of potential predictors. Here, we have the response variable (day of year) against the average daily temperature of April. We chose April because the ice usually cracks around mid April to mid May. As seen, there is a pretty linear correlation between these two. As average temperature increases, the ice breakup day becomes earlier. This makes intuitive sense.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Garrin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the process we took to see which candidate predictors matter and which ones don’t. We used a forward process, meaning we started with no </a:t>
            </a:r>
            <a:r>
              <a:rPr lang="en"/>
              <a:t>candidate predictors and we added each one by one based on which candidate had the lowest RMSE. To ensure our model is accurate, we partitioned our data in a 60-20-20 split, meaning that 60% of the data was used to train and 20% was used to validate and test. We opted to do this over a 50-25-25 split since our dataset only has around 100 rows (one for each year). As expected when going through stepwise model selection, the RMSE decreased significantly as the first predictors were added, but tapered off after a few. Once there was little to no improvement in RMSE, we decided to take the first 7 predictors for our model. Since one predictor, the total rain in December, has an extremely high P-value of 0.96, we decided to remove it from our final model. Our final model has (bear with me here) the average max temperature of April, average temperature in October, absolute minimum temperature of July, absolute maximum temperature of February, total rain of October, and average daily temperature of August.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I’m a bit surprised by these results, considering a lot of the predictors that affected the RMSE the most were in months in other seasons.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064fde1de6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064fde1de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031b77e005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031b77e00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Alright now let’s get into the principal component analysis that we ran for dimension reduction. Dimension reduction is used to transform a dataset with a bunch of attributes into one with much less. This increases efficiency for models but can take away from the understandability of each attribute as most likely its a combination of many of the original attributes. The classic approach to dimension reduction is principal </a:t>
            </a:r>
            <a:r>
              <a:rPr lang="en"/>
              <a:t>component analysis. We conducted two of them, one including wind data and the other without. It was interesting to see how the proportion of variance covered by the principal components varies between the two datasets. Without the wind there was one clear component that stood out, capturing around 30% of the variance while taking into account. On the other hand the data with wind included there isn’t one that truly sticks out.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031b77e005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031b77e00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solidFill>
                  <a:srgbClr val="28324A"/>
                </a:solidFill>
                <a:latin typeface="Source Sans Pro"/>
                <a:ea typeface="Source Sans Pro"/>
                <a:cs typeface="Source Sans Pro"/>
                <a:sym typeface="Source Sans Pro"/>
              </a:rPr>
              <a:t>Clustering can be a useful way to visualize and explore unlabeled data. In this case what is unlabelled could be what causes the break each year. The specific technique we used is k-means clustering which relies initially on random clusters and then iteratively reassigns data points to the closest cluster mean point. Looking at the total distances within the clusters, we choose to go with 4 clusters as it still had a significant </a:t>
            </a:r>
            <a:r>
              <a:rPr lang="en" sz="1600">
                <a:solidFill>
                  <a:srgbClr val="28324A"/>
                </a:solidFill>
                <a:latin typeface="Source Sans Pro"/>
                <a:ea typeface="Source Sans Pro"/>
                <a:cs typeface="Source Sans Pro"/>
                <a:sym typeface="Source Sans Pro"/>
              </a:rPr>
              <a:t>decrease</a:t>
            </a:r>
            <a:r>
              <a:rPr lang="en" sz="1600">
                <a:solidFill>
                  <a:srgbClr val="28324A"/>
                </a:solidFill>
                <a:latin typeface="Source Sans Pro"/>
                <a:ea typeface="Source Sans Pro"/>
                <a:cs typeface="Source Sans Pro"/>
                <a:sym typeface="Source Sans Pro"/>
              </a:rPr>
              <a:t> from 3 clusters. And looking at the clusters themselves with the month </a:t>
            </a:r>
            <a:r>
              <a:rPr lang="en" sz="1600">
                <a:solidFill>
                  <a:srgbClr val="28324A"/>
                </a:solidFill>
                <a:latin typeface="Source Sans Pro"/>
                <a:ea typeface="Source Sans Pro"/>
                <a:cs typeface="Source Sans Pro"/>
                <a:sym typeface="Source Sans Pro"/>
              </a:rPr>
              <a:t>displayed</a:t>
            </a:r>
            <a:r>
              <a:rPr lang="en" sz="1600">
                <a:solidFill>
                  <a:srgbClr val="28324A"/>
                </a:solidFill>
                <a:latin typeface="Source Sans Pro"/>
                <a:ea typeface="Source Sans Pro"/>
                <a:cs typeface="Source Sans Pro"/>
                <a:sym typeface="Source Sans Pro"/>
              </a:rPr>
              <a:t> through the shape, you can see the red cluster in the upper right is solely April while the others are mixed, so possibly that cluster represents some trigger that only happens in April.</a:t>
            </a:r>
            <a:endParaRPr sz="1600">
              <a:solidFill>
                <a:srgbClr val="28324A"/>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031b77e005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031b77e00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31b77e005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031b77e00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Georgia"/>
                <a:ea typeface="Georgia"/>
                <a:cs typeface="Georgia"/>
                <a:sym typeface="Georgia"/>
              </a:rPr>
              <a:t>The Nenana Ice Classic takes place on the Tanana River in Alaska, where bettors place bets on the exact date and time that the river ice will break each Spring.</a:t>
            </a:r>
            <a:endParaRPr sz="10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10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 sz="1000">
                <a:solidFill>
                  <a:srgbClr val="28324A"/>
                </a:solidFill>
                <a:latin typeface="Georgia"/>
                <a:ea typeface="Georgia"/>
                <a:cs typeface="Georgia"/>
                <a:sym typeface="Georgia"/>
              </a:rPr>
              <a:t>E</a:t>
            </a:r>
            <a:r>
              <a:rPr lang="en" sz="1000">
                <a:solidFill>
                  <a:srgbClr val="28324A"/>
                </a:solidFill>
                <a:latin typeface="Georgia"/>
                <a:ea typeface="Georgia"/>
                <a:cs typeface="Georgia"/>
                <a:sym typeface="Georgia"/>
              </a:rPr>
              <a:t>very year since 1917, </a:t>
            </a:r>
            <a:r>
              <a:rPr lang="en" sz="1000">
                <a:solidFill>
                  <a:schemeClr val="dk1"/>
                </a:solidFill>
                <a:latin typeface="Georgia"/>
                <a:ea typeface="Georgia"/>
                <a:cs typeface="Georgia"/>
                <a:sym typeface="Georgia"/>
              </a:rPr>
              <a:t> people across Alaska and later across America have participated for $2.50 a guess.</a:t>
            </a:r>
            <a:endParaRPr sz="10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10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 sz="1000">
                <a:solidFill>
                  <a:schemeClr val="dk1"/>
                </a:solidFill>
                <a:latin typeface="Georgia"/>
                <a:ea typeface="Georgia"/>
                <a:cs typeface="Georgia"/>
                <a:sym typeface="Georgia"/>
              </a:rPr>
              <a:t>In the 2021 contest, the jackpot was split amongst 12 people who guessed correctly, with each taking home around 20 thousand dollars ($19,465.92. )</a:t>
            </a:r>
            <a:endParaRPr sz="10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10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Georgia"/>
              <a:ea typeface="Georgia"/>
              <a:cs typeface="Georgia"/>
              <a:sym typeface="Georgi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061fc82bcd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061fc82bc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000">
                <a:solidFill>
                  <a:schemeClr val="dk1"/>
                </a:solidFill>
                <a:latin typeface="Georgia"/>
                <a:ea typeface="Georgia"/>
                <a:cs typeface="Georgia"/>
                <a:sym typeface="Georgia"/>
              </a:rPr>
              <a:t>The first major process will be tidying and organizing the dataset to build the model. We would like to have each row of the final dataframe to represent one year, with the breakup time and all the possible predictor values for that year. We would like predictor values to consist of weather data such as average temperatures and snow depth, aggregated across months, weeks, or the entire winter. Another predictor we can use is the ice thickness, which is recorded on certain days throughout the winter and gives a clear idea as to when the ice may break.  (talk about source of datasets - weather stations and airports)</a:t>
            </a:r>
            <a:endParaRPr sz="1000">
              <a:solidFill>
                <a:schemeClr val="dk1"/>
              </a:solidFill>
              <a:latin typeface="Georgia"/>
              <a:ea typeface="Georgia"/>
              <a:cs typeface="Georgia"/>
              <a:sym typeface="Georgia"/>
            </a:endParaRPr>
          </a:p>
          <a:p>
            <a:pPr indent="457200" lvl="0" marL="0" rtl="0" algn="l">
              <a:lnSpc>
                <a:spcPct val="115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000">
                <a:solidFill>
                  <a:schemeClr val="dk1"/>
                </a:solidFill>
                <a:latin typeface="Georgia"/>
                <a:ea typeface="Georgia"/>
                <a:cs typeface="Georgia"/>
                <a:sym typeface="Georgia"/>
              </a:rPr>
              <a:t>Julian</a:t>
            </a:r>
            <a:endParaRPr sz="1000">
              <a:solidFill>
                <a:schemeClr val="dk1"/>
              </a:solidFill>
              <a:latin typeface="Georgia"/>
              <a:ea typeface="Georgia"/>
              <a:cs typeface="Georgia"/>
              <a:sym typeface="Georgia"/>
            </a:endParaRPr>
          </a:p>
          <a:p>
            <a:pPr indent="457200" lvl="0" marL="0" rtl="0" algn="l">
              <a:lnSpc>
                <a:spcPct val="115000"/>
              </a:lnSpc>
              <a:spcBef>
                <a:spcPts val="0"/>
              </a:spcBef>
              <a:spcAft>
                <a:spcPts val="0"/>
              </a:spcAft>
              <a:buClr>
                <a:schemeClr val="dk1"/>
              </a:buClr>
              <a:buSzPts val="1100"/>
              <a:buFont typeface="Arial"/>
              <a:buNone/>
            </a:pPr>
            <a:r>
              <a:rPr lang="en" sz="1000">
                <a:solidFill>
                  <a:schemeClr val="dk1"/>
                </a:solidFill>
                <a:latin typeface="Georgia"/>
                <a:ea typeface="Georgia"/>
                <a:cs typeface="Georgia"/>
                <a:sym typeface="Georgia"/>
              </a:rPr>
              <a:t>The first major process will be tidying and organizing the dataset to build the model. We would like to have each row of the final dataframe to represent one year, with the breakup time and all the possible predictor values for that year. We would like predictor values to consist of weather data such as average temperatures and snow depth, aggregated across months, weeks, or the entire winter. Another predictor we can use is the ice thickness, which is recorded on certain days throughout the winter and gives a clear idea as to when the ice may break. </a:t>
            </a:r>
            <a:endParaRPr sz="1000">
              <a:solidFill>
                <a:schemeClr val="dk1"/>
              </a:solidFill>
              <a:latin typeface="Georgia"/>
              <a:ea typeface="Georgia"/>
              <a:cs typeface="Georgia"/>
              <a:sym typeface="Georgia"/>
            </a:endParaRPr>
          </a:p>
          <a:p>
            <a:pPr indent="457200" lvl="0" marL="0" rtl="0" algn="l">
              <a:lnSpc>
                <a:spcPct val="115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031b77e005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031b77e00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000">
                <a:solidFill>
                  <a:srgbClr val="28324A"/>
                </a:solidFill>
                <a:latin typeface="Georgia"/>
                <a:ea typeface="Georgia"/>
                <a:cs typeface="Georgia"/>
                <a:sym typeface="Georgia"/>
              </a:rPr>
              <a:t>Aidan</a:t>
            </a:r>
            <a:endParaRPr sz="1000">
              <a:solidFill>
                <a:srgbClr val="28324A"/>
              </a:solidFill>
              <a:latin typeface="Georgia"/>
              <a:ea typeface="Georgia"/>
              <a:cs typeface="Georgia"/>
              <a:sym typeface="Georgia"/>
            </a:endParaRPr>
          </a:p>
          <a:p>
            <a:pPr indent="457200" lvl="0" marL="0" rtl="0" algn="l">
              <a:lnSpc>
                <a:spcPct val="115000"/>
              </a:lnSpc>
              <a:spcBef>
                <a:spcPts val="0"/>
              </a:spcBef>
              <a:spcAft>
                <a:spcPts val="0"/>
              </a:spcAft>
              <a:buNone/>
            </a:pPr>
            <a:r>
              <a:t/>
            </a:r>
            <a:endParaRPr sz="1000">
              <a:solidFill>
                <a:srgbClr val="28324A"/>
              </a:solidFill>
              <a:latin typeface="Georgia"/>
              <a:ea typeface="Georgia"/>
              <a:cs typeface="Georgia"/>
              <a:sym typeface="Georgia"/>
            </a:endParaRPr>
          </a:p>
          <a:p>
            <a:pPr indent="457200" lvl="0" marL="0" rtl="0" algn="l">
              <a:lnSpc>
                <a:spcPct val="115000"/>
              </a:lnSpc>
              <a:spcBef>
                <a:spcPts val="0"/>
              </a:spcBef>
              <a:spcAft>
                <a:spcPts val="0"/>
              </a:spcAft>
              <a:buNone/>
            </a:pPr>
            <a:r>
              <a:rPr lang="en" sz="1000">
                <a:solidFill>
                  <a:srgbClr val="28324A"/>
                </a:solidFill>
                <a:latin typeface="Georgia"/>
                <a:ea typeface="Georgia"/>
                <a:cs typeface="Georgia"/>
                <a:sym typeface="Georgia"/>
              </a:rPr>
              <a:t>There will be many potential challenges and hurdles for this project. One main issue is that our datasets don’t have complete data for many predictors, as the weather stations weren’t able to measure such statistics 100 years ago. We will either have to only focus on years where all the predictors are present or use all the years’ worth of data in which not all predictors are indicated. For example, data on the minimum and maximum temperature are consistent since 1917, but some of the values such as snowfall and wind speed have only been around for the Nenana Weather Station since the 1980s. This also applies to the ice thickness metric, which only started being reported by the contest organizers in 1989. </a:t>
            </a:r>
            <a:endParaRPr sz="1000">
              <a:solidFill>
                <a:srgbClr val="28324A"/>
              </a:solidFill>
              <a:latin typeface="Georgia"/>
              <a:ea typeface="Georgia"/>
              <a:cs typeface="Georgia"/>
              <a:sym typeface="Georgia"/>
            </a:endParaRPr>
          </a:p>
          <a:p>
            <a:pPr indent="457200" lvl="0" marL="0" rtl="0" algn="l">
              <a:lnSpc>
                <a:spcPct val="115000"/>
              </a:lnSpc>
              <a:spcBef>
                <a:spcPts val="0"/>
              </a:spcBef>
              <a:spcAft>
                <a:spcPts val="0"/>
              </a:spcAft>
              <a:buNone/>
            </a:pPr>
            <a:r>
              <a:rPr lang="en" sz="1000">
                <a:solidFill>
                  <a:srgbClr val="28324A"/>
                </a:solidFill>
                <a:latin typeface="Georgia"/>
                <a:ea typeface="Georgia"/>
                <a:cs typeface="Georgia"/>
                <a:sym typeface="Georgia"/>
              </a:rPr>
              <a:t>It’s also the case that the ice usually breaks around April or May, so using the entire calendar year seemed to us an ineffective way to measure variables for a given year. For example, if the ice breaks in April of a given year, it seems nonsensical to use the average rainfall in October of that same year as a predictor for an event that happened several months prior.</a:t>
            </a:r>
            <a:endParaRPr sz="1000">
              <a:solidFill>
                <a:srgbClr val="28324A"/>
              </a:solidFill>
              <a:latin typeface="Georgia"/>
              <a:ea typeface="Georgia"/>
              <a:cs typeface="Georgia"/>
              <a:sym typeface="Georgi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31b77e005_1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031b77e00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000">
                <a:solidFill>
                  <a:srgbClr val="28324A"/>
                </a:solidFill>
                <a:latin typeface="Georgia"/>
                <a:ea typeface="Georgia"/>
                <a:cs typeface="Georgia"/>
                <a:sym typeface="Georgia"/>
              </a:rPr>
              <a:t>Aidan</a:t>
            </a:r>
            <a:endParaRPr sz="1000">
              <a:solidFill>
                <a:srgbClr val="28324A"/>
              </a:solidFill>
              <a:latin typeface="Georgia"/>
              <a:ea typeface="Georgia"/>
              <a:cs typeface="Georgia"/>
              <a:sym typeface="Georgia"/>
            </a:endParaRPr>
          </a:p>
          <a:p>
            <a:pPr indent="457200" lvl="0" marL="0" rtl="0" algn="l">
              <a:lnSpc>
                <a:spcPct val="115000"/>
              </a:lnSpc>
              <a:spcBef>
                <a:spcPts val="0"/>
              </a:spcBef>
              <a:spcAft>
                <a:spcPts val="0"/>
              </a:spcAft>
              <a:buClr>
                <a:schemeClr val="dk1"/>
              </a:buClr>
              <a:buSzPts val="1100"/>
              <a:buFont typeface="Arial"/>
              <a:buNone/>
            </a:pPr>
            <a:r>
              <a:t/>
            </a:r>
            <a:endParaRPr sz="1000">
              <a:solidFill>
                <a:srgbClr val="28324A"/>
              </a:solidFill>
              <a:latin typeface="Georgia"/>
              <a:ea typeface="Georgia"/>
              <a:cs typeface="Georgia"/>
              <a:sym typeface="Georgia"/>
            </a:endParaRPr>
          </a:p>
          <a:p>
            <a:pPr indent="457200" lvl="0" marL="0" rtl="0" algn="l">
              <a:lnSpc>
                <a:spcPct val="115000"/>
              </a:lnSpc>
              <a:spcBef>
                <a:spcPts val="0"/>
              </a:spcBef>
              <a:spcAft>
                <a:spcPts val="0"/>
              </a:spcAft>
              <a:buClr>
                <a:schemeClr val="dk1"/>
              </a:buClr>
              <a:buSzPts val="1100"/>
              <a:buFont typeface="Arial"/>
              <a:buNone/>
            </a:pPr>
            <a:r>
              <a:rPr lang="en" sz="1000">
                <a:solidFill>
                  <a:srgbClr val="28324A"/>
                </a:solidFill>
                <a:latin typeface="Georgia"/>
                <a:ea typeface="Georgia"/>
                <a:cs typeface="Georgia"/>
                <a:sym typeface="Georgia"/>
              </a:rPr>
              <a:t>Another method we found to fix this issue of missing data is to use another weather station located in Fairbanks Alaska to supplement our missing data. It is the next best option as it is a large neighboring city only 55 miles away (quite close for Alaskan standards), and has much more complete historical data due to it being a much larger town. In total, we have two datasets, one from Nenana and one from Fairbanks which we will combine to ensure we get the most complete picture of the data.</a:t>
            </a:r>
            <a:endParaRPr sz="1000">
              <a:solidFill>
                <a:srgbClr val="28324A"/>
              </a:solidFill>
              <a:latin typeface="Georgia"/>
              <a:ea typeface="Georgia"/>
              <a:cs typeface="Georgia"/>
              <a:sym typeface="Georgia"/>
            </a:endParaRPr>
          </a:p>
          <a:p>
            <a:pPr indent="457200" lvl="0" marL="0" rtl="0" algn="l">
              <a:lnSpc>
                <a:spcPct val="115000"/>
              </a:lnSpc>
              <a:spcBef>
                <a:spcPts val="0"/>
              </a:spcBef>
              <a:spcAft>
                <a:spcPts val="0"/>
              </a:spcAft>
              <a:buClr>
                <a:schemeClr val="dk1"/>
              </a:buClr>
              <a:buSzPts val="1100"/>
              <a:buFont typeface="Arial"/>
              <a:buNone/>
            </a:pPr>
            <a:r>
              <a:rPr lang="en" sz="1000">
                <a:solidFill>
                  <a:srgbClr val="28324A"/>
                </a:solidFill>
                <a:latin typeface="Georgia"/>
                <a:ea typeface="Georgia"/>
                <a:cs typeface="Georgia"/>
                <a:sym typeface="Georgia"/>
              </a:rPr>
              <a:t>To solve the issue of the calendar year, we decided that for a given year, the values within December to May will be of that same year, and the values for June to December will be those of the year prior. This ensures that for the most part, all the variables used with a given year are from the 12 months leading up to when the ice breaks.</a:t>
            </a:r>
            <a:endParaRPr sz="1000">
              <a:solidFill>
                <a:srgbClr val="28324A"/>
              </a:solidFill>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031b77e005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031b77e00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000">
                <a:solidFill>
                  <a:srgbClr val="28324A"/>
                </a:solidFill>
                <a:latin typeface="Georgia"/>
                <a:ea typeface="Georgia"/>
                <a:cs typeface="Georgia"/>
                <a:sym typeface="Georgia"/>
              </a:rPr>
              <a:t>Aidan</a:t>
            </a:r>
            <a:endParaRPr sz="1000">
              <a:solidFill>
                <a:srgbClr val="28324A"/>
              </a:solidFill>
              <a:latin typeface="Georgia"/>
              <a:ea typeface="Georgia"/>
              <a:cs typeface="Georgia"/>
              <a:sym typeface="Georgia"/>
            </a:endParaRPr>
          </a:p>
          <a:p>
            <a:pPr indent="457200" lvl="0" marL="0" rtl="0" algn="l">
              <a:lnSpc>
                <a:spcPct val="115000"/>
              </a:lnSpc>
              <a:spcBef>
                <a:spcPts val="0"/>
              </a:spcBef>
              <a:spcAft>
                <a:spcPts val="0"/>
              </a:spcAft>
              <a:buClr>
                <a:schemeClr val="dk1"/>
              </a:buClr>
              <a:buSzPts val="1100"/>
              <a:buFont typeface="Arial"/>
              <a:buNone/>
            </a:pPr>
            <a:r>
              <a:t/>
            </a:r>
            <a:endParaRPr sz="1000">
              <a:solidFill>
                <a:srgbClr val="28324A"/>
              </a:solidFill>
              <a:latin typeface="Georgia"/>
              <a:ea typeface="Georgia"/>
              <a:cs typeface="Georgia"/>
              <a:sym typeface="Georgia"/>
            </a:endParaRPr>
          </a:p>
          <a:p>
            <a:pPr indent="457200" lvl="0" marL="0" rtl="0" algn="l">
              <a:lnSpc>
                <a:spcPct val="115000"/>
              </a:lnSpc>
              <a:spcBef>
                <a:spcPts val="0"/>
              </a:spcBef>
              <a:spcAft>
                <a:spcPts val="0"/>
              </a:spcAft>
              <a:buClr>
                <a:schemeClr val="dk1"/>
              </a:buClr>
              <a:buSzPts val="1100"/>
              <a:buFont typeface="Arial"/>
              <a:buNone/>
            </a:pPr>
            <a:r>
              <a:rPr lang="en" sz="1000">
                <a:solidFill>
                  <a:srgbClr val="28324A"/>
                </a:solidFill>
                <a:latin typeface="Georgia"/>
                <a:ea typeface="Georgia"/>
                <a:cs typeface="Georgia"/>
                <a:sym typeface="Georgia"/>
              </a:rPr>
              <a:t>To create our final predictive model, we will be using five methods discussed in class in order to find the best model possible: Linear Regression, Stepwise Model Selection, K-fold Cross-Validation, Principal Component Analysis, and K-means Clustering</a:t>
            </a:r>
            <a:endParaRPr sz="1000">
              <a:solidFill>
                <a:srgbClr val="28324A"/>
              </a:solidFill>
              <a:latin typeface="Georgia"/>
              <a:ea typeface="Georgia"/>
              <a:cs typeface="Georgia"/>
              <a:sym typeface="Georgi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7" name="Shape 417"/>
        <p:cNvGrpSpPr/>
        <p:nvPr/>
      </p:nvGrpSpPr>
      <p:grpSpPr>
        <a:xfrm>
          <a:off x="0" y="0"/>
          <a:ext cx="0" cy="0"/>
          <a:chOff x="0" y="0"/>
          <a:chExt cx="0" cy="0"/>
        </a:xfrm>
      </p:grpSpPr>
      <p:sp>
        <p:nvSpPr>
          <p:cNvPr id="418" name="Google Shape;41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68" name="Google Shape;168;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69" name="Google Shape;169;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Google Shape;201;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2" name="Google Shape;202;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3" name="Shape 203"/>
        <p:cNvGrpSpPr/>
        <p:nvPr/>
      </p:nvGrpSpPr>
      <p:grpSpPr>
        <a:xfrm>
          <a:off x="0" y="0"/>
          <a:ext cx="0" cy="0"/>
          <a:chOff x="0" y="0"/>
          <a:chExt cx="0" cy="0"/>
        </a:xfrm>
      </p:grpSpPr>
      <p:sp>
        <p:nvSpPr>
          <p:cNvPr id="204" name="Google Shape;204;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1" name="Google Shape;211;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2" name="Google Shape;212;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4" name="Google Shape;244;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5" name="Google Shape;245;p6"/>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6" name="Google Shape;246;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7" name="Shape 247"/>
        <p:cNvGrpSpPr/>
        <p:nvPr/>
      </p:nvGrpSpPr>
      <p:grpSpPr>
        <a:xfrm>
          <a:off x="0" y="0"/>
          <a:ext cx="0" cy="0"/>
          <a:chOff x="0" y="0"/>
          <a:chExt cx="0" cy="0"/>
        </a:xfrm>
      </p:grpSpPr>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8" name="Google Shape;288;p7"/>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9" name="Google Shape;289;p7"/>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0" name="Google Shape;290;p7"/>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1" name="Google Shape;291;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3" name="Google Shape;333;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2" name="Google Shape;342;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3" name="Google Shape;343;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5" name="Google Shape;375;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4" name="Google Shape;38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5" name="Google Shape;38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3"/>
          <p:cNvSpPr txBox="1"/>
          <p:nvPr>
            <p:ph type="ctrTitle"/>
          </p:nvPr>
        </p:nvSpPr>
        <p:spPr>
          <a:xfrm>
            <a:off x="345100" y="2965400"/>
            <a:ext cx="56103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Predicting the Nenana Ice Classic</a:t>
            </a:r>
            <a:endParaRPr/>
          </a:p>
        </p:txBody>
      </p:sp>
      <p:sp>
        <p:nvSpPr>
          <p:cNvPr id="465" name="Google Shape;465;p13"/>
          <p:cNvSpPr txBox="1"/>
          <p:nvPr/>
        </p:nvSpPr>
        <p:spPr>
          <a:xfrm>
            <a:off x="3957775" y="4355125"/>
            <a:ext cx="47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Julian Benitez Mages, Aidan Johansson, Garrin Shieh, </a:t>
            </a:r>
            <a:r>
              <a:rPr lang="en">
                <a:solidFill>
                  <a:schemeClr val="lt1"/>
                </a:solidFill>
                <a:latin typeface="Oswald"/>
                <a:ea typeface="Oswald"/>
                <a:cs typeface="Oswald"/>
                <a:sym typeface="Oswald"/>
              </a:rPr>
              <a:t>Michael Lembck</a:t>
            </a:r>
            <a:endParaRPr>
              <a:solidFill>
                <a:schemeClr val="lt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2"/>
          <p:cNvSpPr txBox="1"/>
          <p:nvPr>
            <p:ph type="ctrTitle"/>
          </p:nvPr>
        </p:nvSpPr>
        <p:spPr>
          <a:xfrm>
            <a:off x="3076150" y="30193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Results</a:t>
            </a:r>
            <a:endParaRPr/>
          </a:p>
        </p:txBody>
      </p:sp>
      <p:sp>
        <p:nvSpPr>
          <p:cNvPr id="531" name="Google Shape;531;p22"/>
          <p:cNvSpPr txBox="1"/>
          <p:nvPr>
            <p:ph idx="1" type="subTitle"/>
          </p:nvPr>
        </p:nvSpPr>
        <p:spPr>
          <a:xfrm>
            <a:off x="3076141" y="4081925"/>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a:t>
            </a:r>
            <a:endParaRPr/>
          </a:p>
        </p:txBody>
      </p:sp>
      <p:sp>
        <p:nvSpPr>
          <p:cNvPr id="532" name="Google Shape;532;p22"/>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2000">
              <a:solidFill>
                <a:schemeClr val="accent2"/>
              </a:solidFill>
            </a:endParaRPr>
          </a:p>
        </p:txBody>
      </p:sp>
      <p:sp>
        <p:nvSpPr>
          <p:cNvPr id="533" name="Google Shape;533;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3"/>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a:p>
          <a:p>
            <a:pPr indent="0" lvl="0" marL="0" rtl="0" algn="l">
              <a:spcBef>
                <a:spcPts val="600"/>
              </a:spcBef>
              <a:spcAft>
                <a:spcPts val="0"/>
              </a:spcAft>
              <a:buNone/>
            </a:pPr>
            <a:r>
              <a:rPr lang="en"/>
              <a:t>Image of it</a:t>
            </a:r>
            <a:endParaRPr/>
          </a:p>
        </p:txBody>
      </p:sp>
      <p:sp>
        <p:nvSpPr>
          <p:cNvPr id="539" name="Google Shape;539;p23"/>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Exploratory Linear</a:t>
            </a:r>
            <a:r>
              <a:rPr lang="en"/>
              <a:t> Regression Model</a:t>
            </a:r>
            <a:endParaRPr/>
          </a:p>
        </p:txBody>
      </p:sp>
      <p:sp>
        <p:nvSpPr>
          <p:cNvPr id="540" name="Google Shape;540;p23"/>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Example: Average Temperature in April and Day of Year</a:t>
            </a:r>
            <a:endParaRPr/>
          </a:p>
        </p:txBody>
      </p:sp>
      <p:sp>
        <p:nvSpPr>
          <p:cNvPr id="541" name="Google Shape;541;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2" name="Google Shape;542;p23"/>
          <p:cNvPicPr preferRelativeResize="0"/>
          <p:nvPr/>
        </p:nvPicPr>
        <p:blipFill>
          <a:blip r:embed="rId3">
            <a:alphaModFix/>
          </a:blip>
          <a:stretch>
            <a:fillRect/>
          </a:stretch>
        </p:blipFill>
        <p:spPr>
          <a:xfrm>
            <a:off x="563300" y="1670100"/>
            <a:ext cx="3571699" cy="220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24"/>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Stepwise Model Selection</a:t>
            </a:r>
            <a:endParaRPr/>
          </a:p>
        </p:txBody>
      </p:sp>
      <p:sp>
        <p:nvSpPr>
          <p:cNvPr id="548" name="Google Shape;548;p24"/>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Thought process:</a:t>
            </a:r>
            <a:endParaRPr/>
          </a:p>
          <a:p>
            <a:pPr indent="-330200" lvl="0" marL="457200" rtl="0" algn="l">
              <a:spcBef>
                <a:spcPts val="600"/>
              </a:spcBef>
              <a:spcAft>
                <a:spcPts val="0"/>
              </a:spcAft>
              <a:buSzPts val="1600"/>
              <a:buChar char="◉"/>
            </a:pPr>
            <a:r>
              <a:rPr lang="en"/>
              <a:t>60-20-20 Partitioned Dataset</a:t>
            </a:r>
            <a:endParaRPr/>
          </a:p>
          <a:p>
            <a:pPr indent="-330200" lvl="0" marL="457200" rtl="0" algn="l">
              <a:spcBef>
                <a:spcPts val="0"/>
              </a:spcBef>
              <a:spcAft>
                <a:spcPts val="0"/>
              </a:spcAft>
              <a:buSzPts val="1600"/>
              <a:buChar char="◉"/>
            </a:pPr>
            <a:r>
              <a:rPr lang="en"/>
              <a:t>Forward Process</a:t>
            </a:r>
            <a:endParaRPr/>
          </a:p>
          <a:p>
            <a:pPr indent="-330200" lvl="0" marL="457200" rtl="0" algn="l">
              <a:spcBef>
                <a:spcPts val="0"/>
              </a:spcBef>
              <a:spcAft>
                <a:spcPts val="0"/>
              </a:spcAft>
              <a:buSzPts val="1600"/>
              <a:buChar char="◉"/>
            </a:pPr>
            <a:r>
              <a:rPr lang="en"/>
              <a:t>Used normal (no log) scale due to large amounts of negative data (temperature)</a:t>
            </a:r>
            <a:endParaRPr/>
          </a:p>
          <a:p>
            <a:pPr indent="0" lvl="0" marL="457200" rtl="0" algn="l">
              <a:spcBef>
                <a:spcPts val="600"/>
              </a:spcBef>
              <a:spcAft>
                <a:spcPts val="0"/>
              </a:spcAft>
              <a:buNone/>
            </a:pPr>
            <a:r>
              <a:t/>
            </a:r>
            <a:endParaRPr/>
          </a:p>
        </p:txBody>
      </p:sp>
      <p:sp>
        <p:nvSpPr>
          <p:cNvPr id="549" name="Google Shape;549;p24"/>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Image of it</a:t>
            </a:r>
            <a:endParaRPr/>
          </a:p>
        </p:txBody>
      </p:sp>
      <p:sp>
        <p:nvSpPr>
          <p:cNvPr id="550" name="Google Shape;550;p24"/>
          <p:cNvSpPr txBox="1"/>
          <p:nvPr>
            <p:ph idx="3" type="body"/>
          </p:nvPr>
        </p:nvSpPr>
        <p:spPr>
          <a:xfrm>
            <a:off x="6216175" y="1488825"/>
            <a:ext cx="2471700" cy="270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t>R</a:t>
            </a:r>
            <a:r>
              <a:rPr lang="en" sz="1500"/>
              <a:t>esults:</a:t>
            </a:r>
            <a:endParaRPr sz="1500"/>
          </a:p>
          <a:p>
            <a:pPr indent="-323850" lvl="0" marL="457200" rtl="0" algn="l">
              <a:spcBef>
                <a:spcPts val="600"/>
              </a:spcBef>
              <a:spcAft>
                <a:spcPts val="0"/>
              </a:spcAft>
              <a:buSzPts val="1500"/>
              <a:buChar char="◉"/>
            </a:pPr>
            <a:r>
              <a:rPr lang="en" sz="1500"/>
              <a:t>RMSE decreased significantly as we added more predictors until it tapered off</a:t>
            </a:r>
            <a:endParaRPr sz="1500"/>
          </a:p>
          <a:p>
            <a:pPr indent="-323850" lvl="0" marL="457200" rtl="0" algn="l">
              <a:spcBef>
                <a:spcPts val="0"/>
              </a:spcBef>
              <a:spcAft>
                <a:spcPts val="0"/>
              </a:spcAft>
              <a:buSzPts val="1500"/>
              <a:buChar char="◉"/>
            </a:pPr>
            <a:r>
              <a:rPr lang="en" sz="1500"/>
              <a:t>Final model has 6 predictors, RMSE around 0.75</a:t>
            </a:r>
            <a:endParaRPr sz="1500"/>
          </a:p>
          <a:p>
            <a:pPr indent="-323850" lvl="0" marL="457200" rtl="0" algn="l">
              <a:spcBef>
                <a:spcPts val="0"/>
              </a:spcBef>
              <a:spcAft>
                <a:spcPts val="0"/>
              </a:spcAft>
              <a:buSzPts val="1500"/>
              <a:buChar char="◉"/>
            </a:pPr>
            <a:r>
              <a:rPr lang="en" sz="1500"/>
              <a:t>Removed one predictor due to low statistical significance</a:t>
            </a:r>
            <a:endParaRPr sz="1500"/>
          </a:p>
          <a:p>
            <a:pPr indent="0" lvl="0" marL="0" rtl="0" algn="l">
              <a:spcBef>
                <a:spcPts val="600"/>
              </a:spcBef>
              <a:spcAft>
                <a:spcPts val="0"/>
              </a:spcAft>
              <a:buNone/>
            </a:pPr>
            <a:r>
              <a:t/>
            </a:r>
            <a:endParaRPr sz="1500"/>
          </a:p>
        </p:txBody>
      </p:sp>
      <p:sp>
        <p:nvSpPr>
          <p:cNvPr id="551" name="Google Shape;551;p2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2" name="Google Shape;552;p24"/>
          <p:cNvPicPr preferRelativeResize="0"/>
          <p:nvPr/>
        </p:nvPicPr>
        <p:blipFill>
          <a:blip r:embed="rId3">
            <a:alphaModFix/>
          </a:blip>
          <a:stretch>
            <a:fillRect/>
          </a:stretch>
        </p:blipFill>
        <p:spPr>
          <a:xfrm>
            <a:off x="3228800" y="1828700"/>
            <a:ext cx="2622375" cy="1618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K-Fold Cross-Validation</a:t>
            </a:r>
            <a:endParaRPr/>
          </a:p>
        </p:txBody>
      </p:sp>
      <p:sp>
        <p:nvSpPr>
          <p:cNvPr id="558" name="Google Shape;558;p2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SzPts val="2000"/>
              <a:buChar char="◉"/>
            </a:pPr>
            <a:r>
              <a:rPr lang="en"/>
              <a:t>5 folds since dataset only has 100 rows</a:t>
            </a:r>
            <a:endParaRPr/>
          </a:p>
          <a:p>
            <a:pPr indent="-355600" lvl="0" marL="457200" rtl="0" algn="l">
              <a:lnSpc>
                <a:spcPct val="150000"/>
              </a:lnSpc>
              <a:spcBef>
                <a:spcPts val="0"/>
              </a:spcBef>
              <a:spcAft>
                <a:spcPts val="0"/>
              </a:spcAft>
              <a:buSzPts val="2000"/>
              <a:buChar char="◉"/>
            </a:pPr>
            <a:r>
              <a:rPr lang="en"/>
              <a:t>RMSE data:</a:t>
            </a:r>
            <a:endParaRPr/>
          </a:p>
          <a:p>
            <a:pPr indent="-342900" lvl="1" marL="914400" rtl="0" algn="l">
              <a:lnSpc>
                <a:spcPct val="150000"/>
              </a:lnSpc>
              <a:spcBef>
                <a:spcPts val="0"/>
              </a:spcBef>
              <a:spcAft>
                <a:spcPts val="0"/>
              </a:spcAft>
              <a:buSzPts val="1800"/>
              <a:buChar char="◉"/>
            </a:pPr>
            <a:r>
              <a:rPr lang="en"/>
              <a:t>Min: 3.032</a:t>
            </a:r>
            <a:endParaRPr/>
          </a:p>
          <a:p>
            <a:pPr indent="-342900" lvl="1" marL="914400" rtl="0" algn="l">
              <a:lnSpc>
                <a:spcPct val="150000"/>
              </a:lnSpc>
              <a:spcBef>
                <a:spcPts val="0"/>
              </a:spcBef>
              <a:spcAft>
                <a:spcPts val="0"/>
              </a:spcAft>
              <a:buSzPts val="1800"/>
              <a:buChar char="◉"/>
            </a:pPr>
            <a:r>
              <a:rPr lang="en"/>
              <a:t>Mean: 4.188</a:t>
            </a:r>
            <a:endParaRPr/>
          </a:p>
          <a:p>
            <a:pPr indent="-342900" lvl="1" marL="914400" rtl="0" algn="l">
              <a:lnSpc>
                <a:spcPct val="150000"/>
              </a:lnSpc>
              <a:spcBef>
                <a:spcPts val="0"/>
              </a:spcBef>
              <a:spcAft>
                <a:spcPts val="0"/>
              </a:spcAft>
              <a:buSzPts val="1800"/>
              <a:buChar char="◉"/>
            </a:pPr>
            <a:r>
              <a:rPr lang="en"/>
              <a:t>Median: 4.210</a:t>
            </a:r>
            <a:endParaRPr/>
          </a:p>
          <a:p>
            <a:pPr indent="-342900" lvl="1" marL="914400" rtl="0" algn="l">
              <a:lnSpc>
                <a:spcPct val="150000"/>
              </a:lnSpc>
              <a:spcBef>
                <a:spcPts val="0"/>
              </a:spcBef>
              <a:spcAft>
                <a:spcPts val="0"/>
              </a:spcAft>
              <a:buSzPts val="1800"/>
              <a:buChar char="◉"/>
            </a:pPr>
            <a:r>
              <a:rPr lang="en"/>
              <a:t>Max: 5.245</a:t>
            </a:r>
            <a:endParaRPr/>
          </a:p>
        </p:txBody>
      </p:sp>
      <p:sp>
        <p:nvSpPr>
          <p:cNvPr id="559" name="Google Shape;559;p2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26"/>
          <p:cNvSpPr txBox="1"/>
          <p:nvPr>
            <p:ph type="title"/>
          </p:nvPr>
        </p:nvSpPr>
        <p:spPr>
          <a:xfrm>
            <a:off x="1073700" y="27437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Principal Component Analysis</a:t>
            </a:r>
            <a:endParaRPr/>
          </a:p>
        </p:txBody>
      </p:sp>
      <p:sp>
        <p:nvSpPr>
          <p:cNvPr id="565" name="Google Shape;565;p2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6" name="Google Shape;566;p26"/>
          <p:cNvPicPr preferRelativeResize="0"/>
          <p:nvPr/>
        </p:nvPicPr>
        <p:blipFill>
          <a:blip r:embed="rId3">
            <a:alphaModFix/>
          </a:blip>
          <a:stretch>
            <a:fillRect/>
          </a:stretch>
        </p:blipFill>
        <p:spPr>
          <a:xfrm>
            <a:off x="256501" y="634125"/>
            <a:ext cx="2330524" cy="1836951"/>
          </a:xfrm>
          <a:prstGeom prst="rect">
            <a:avLst/>
          </a:prstGeom>
          <a:noFill/>
          <a:ln>
            <a:noFill/>
          </a:ln>
        </p:spPr>
      </p:pic>
      <p:pic>
        <p:nvPicPr>
          <p:cNvPr id="567" name="Google Shape;567;p26"/>
          <p:cNvPicPr preferRelativeResize="0"/>
          <p:nvPr/>
        </p:nvPicPr>
        <p:blipFill>
          <a:blip r:embed="rId4">
            <a:alphaModFix/>
          </a:blip>
          <a:stretch>
            <a:fillRect/>
          </a:stretch>
        </p:blipFill>
        <p:spPr>
          <a:xfrm>
            <a:off x="256501" y="2472200"/>
            <a:ext cx="2330524" cy="1836951"/>
          </a:xfrm>
          <a:prstGeom prst="rect">
            <a:avLst/>
          </a:prstGeom>
          <a:noFill/>
          <a:ln>
            <a:noFill/>
          </a:ln>
        </p:spPr>
      </p:pic>
      <p:sp>
        <p:nvSpPr>
          <p:cNvPr id="568" name="Google Shape;568;p26"/>
          <p:cNvSpPr txBox="1"/>
          <p:nvPr/>
        </p:nvSpPr>
        <p:spPr>
          <a:xfrm>
            <a:off x="2717175" y="1295425"/>
            <a:ext cx="309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Without wind</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Multiple Principal Components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40% covered by first two</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80% covered by first ten</a:t>
            </a:r>
            <a:endParaRPr>
              <a:latin typeface="Source Sans Pro"/>
              <a:ea typeface="Source Sans Pro"/>
              <a:cs typeface="Source Sans Pro"/>
              <a:sym typeface="Source Sans Pro"/>
            </a:endParaRPr>
          </a:p>
        </p:txBody>
      </p:sp>
      <p:sp>
        <p:nvSpPr>
          <p:cNvPr id="569" name="Google Shape;569;p26"/>
          <p:cNvSpPr txBox="1"/>
          <p:nvPr/>
        </p:nvSpPr>
        <p:spPr>
          <a:xfrm>
            <a:off x="3306525" y="2975025"/>
            <a:ext cx="2648100" cy="1046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Source Sans Pro"/>
                <a:ea typeface="Source Sans Pro"/>
                <a:cs typeface="Source Sans Pro"/>
                <a:sym typeface="Source Sans Pro"/>
              </a:rPr>
              <a:t>With wind</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One Principal Components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50% covered by first four</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90% covered by first ten</a:t>
            </a:r>
            <a:endParaRPr>
              <a:latin typeface="Source Sans Pro"/>
              <a:ea typeface="Source Sans Pro"/>
              <a:cs typeface="Source Sans Pro"/>
              <a:sym typeface="Source Sans Pro"/>
            </a:endParaRPr>
          </a:p>
        </p:txBody>
      </p:sp>
      <p:pic>
        <p:nvPicPr>
          <p:cNvPr id="570" name="Google Shape;570;p26"/>
          <p:cNvPicPr preferRelativeResize="0"/>
          <p:nvPr/>
        </p:nvPicPr>
        <p:blipFill>
          <a:blip r:embed="rId5">
            <a:alphaModFix/>
          </a:blip>
          <a:stretch>
            <a:fillRect/>
          </a:stretch>
        </p:blipFill>
        <p:spPr>
          <a:xfrm>
            <a:off x="6053525" y="867025"/>
            <a:ext cx="2719157" cy="1680051"/>
          </a:xfrm>
          <a:prstGeom prst="rect">
            <a:avLst/>
          </a:prstGeom>
          <a:noFill/>
          <a:ln>
            <a:noFill/>
          </a:ln>
        </p:spPr>
      </p:pic>
      <p:pic>
        <p:nvPicPr>
          <p:cNvPr id="571" name="Google Shape;571;p26"/>
          <p:cNvPicPr preferRelativeResize="0"/>
          <p:nvPr/>
        </p:nvPicPr>
        <p:blipFill>
          <a:blip r:embed="rId6">
            <a:alphaModFix/>
          </a:blip>
          <a:stretch>
            <a:fillRect/>
          </a:stretch>
        </p:blipFill>
        <p:spPr>
          <a:xfrm>
            <a:off x="6107050" y="2699476"/>
            <a:ext cx="2749460" cy="16987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2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K-means </a:t>
            </a:r>
            <a:r>
              <a:rPr lang="en"/>
              <a:t>clustering </a:t>
            </a:r>
            <a:endParaRPr/>
          </a:p>
        </p:txBody>
      </p:sp>
      <p:sp>
        <p:nvSpPr>
          <p:cNvPr id="577" name="Google Shape;577;p2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8" name="Google Shape;578;p27"/>
          <p:cNvPicPr preferRelativeResize="0"/>
          <p:nvPr/>
        </p:nvPicPr>
        <p:blipFill>
          <a:blip r:embed="rId3">
            <a:alphaModFix/>
          </a:blip>
          <a:stretch>
            <a:fillRect/>
          </a:stretch>
        </p:blipFill>
        <p:spPr>
          <a:xfrm>
            <a:off x="416875" y="1809024"/>
            <a:ext cx="3989951" cy="2324099"/>
          </a:xfrm>
          <a:prstGeom prst="rect">
            <a:avLst/>
          </a:prstGeom>
          <a:noFill/>
          <a:ln>
            <a:noFill/>
          </a:ln>
        </p:spPr>
      </p:pic>
      <p:pic>
        <p:nvPicPr>
          <p:cNvPr id="579" name="Google Shape;579;p27"/>
          <p:cNvPicPr preferRelativeResize="0"/>
          <p:nvPr/>
        </p:nvPicPr>
        <p:blipFill>
          <a:blip r:embed="rId4">
            <a:alphaModFix/>
          </a:blip>
          <a:stretch>
            <a:fillRect/>
          </a:stretch>
        </p:blipFill>
        <p:spPr>
          <a:xfrm>
            <a:off x="4559226" y="1507450"/>
            <a:ext cx="4432376" cy="2738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28"/>
          <p:cNvSpPr txBox="1"/>
          <p:nvPr>
            <p:ph type="ctrTitle"/>
          </p:nvPr>
        </p:nvSpPr>
        <p:spPr>
          <a:xfrm>
            <a:off x="3076150" y="30193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Predictions</a:t>
            </a:r>
            <a:endParaRPr/>
          </a:p>
        </p:txBody>
      </p:sp>
      <p:sp>
        <p:nvSpPr>
          <p:cNvPr id="585" name="Google Shape;585;p28"/>
          <p:cNvSpPr txBox="1"/>
          <p:nvPr>
            <p:ph idx="1" type="subTitle"/>
          </p:nvPr>
        </p:nvSpPr>
        <p:spPr>
          <a:xfrm>
            <a:off x="3076141" y="4081925"/>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a:t>
            </a:r>
            <a:endParaRPr/>
          </a:p>
        </p:txBody>
      </p:sp>
      <p:sp>
        <p:nvSpPr>
          <p:cNvPr id="586" name="Google Shape;586;p28"/>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2000">
              <a:solidFill>
                <a:schemeClr val="accent2"/>
              </a:solidFill>
            </a:endParaRPr>
          </a:p>
        </p:txBody>
      </p:sp>
      <p:sp>
        <p:nvSpPr>
          <p:cNvPr id="587" name="Google Shape;587;p2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29"/>
          <p:cNvSpPr txBox="1"/>
          <p:nvPr>
            <p:ph idx="4294967295" type="ctrTitle"/>
          </p:nvPr>
        </p:nvSpPr>
        <p:spPr>
          <a:xfrm>
            <a:off x="685800" y="325842"/>
            <a:ext cx="77724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700"/>
              <a:t>Our 2021 prediction vs reality:</a:t>
            </a:r>
            <a:endParaRPr sz="4700">
              <a:solidFill>
                <a:schemeClr val="accent2"/>
              </a:solidFill>
            </a:endParaRPr>
          </a:p>
        </p:txBody>
      </p:sp>
      <p:sp>
        <p:nvSpPr>
          <p:cNvPr id="593" name="Google Shape;593;p29"/>
          <p:cNvSpPr txBox="1"/>
          <p:nvPr>
            <p:ph idx="4294967295" type="ctrTitle"/>
          </p:nvPr>
        </p:nvSpPr>
        <p:spPr>
          <a:xfrm>
            <a:off x="685800" y="1640300"/>
            <a:ext cx="3186000" cy="177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May 12th</a:t>
            </a:r>
            <a:endParaRPr sz="4800"/>
          </a:p>
          <a:p>
            <a:pPr indent="0" lvl="0" marL="0" rtl="0" algn="ctr">
              <a:spcBef>
                <a:spcPts val="0"/>
              </a:spcBef>
              <a:spcAft>
                <a:spcPts val="0"/>
              </a:spcAft>
              <a:buNone/>
            </a:pPr>
            <a:r>
              <a:rPr lang="en" sz="4800">
                <a:solidFill>
                  <a:srgbClr val="3468BC"/>
                </a:solidFill>
              </a:rPr>
              <a:t>2:12pm</a:t>
            </a:r>
            <a:endParaRPr sz="4800">
              <a:solidFill>
                <a:srgbClr val="3468BC"/>
              </a:solidFill>
            </a:endParaRPr>
          </a:p>
        </p:txBody>
      </p:sp>
      <p:sp>
        <p:nvSpPr>
          <p:cNvPr id="594" name="Google Shape;594;p2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5" name="Google Shape;595;p29"/>
          <p:cNvSpPr txBox="1"/>
          <p:nvPr>
            <p:ph idx="4294967295" type="ctrTitle"/>
          </p:nvPr>
        </p:nvSpPr>
        <p:spPr>
          <a:xfrm>
            <a:off x="5137100" y="1640300"/>
            <a:ext cx="3186000" cy="177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April 30th</a:t>
            </a:r>
            <a:endParaRPr sz="4800"/>
          </a:p>
          <a:p>
            <a:pPr indent="0" lvl="0" marL="0" rtl="0" algn="ctr">
              <a:spcBef>
                <a:spcPts val="0"/>
              </a:spcBef>
              <a:spcAft>
                <a:spcPts val="0"/>
              </a:spcAft>
              <a:buNone/>
            </a:pPr>
            <a:r>
              <a:rPr lang="en" sz="4800">
                <a:solidFill>
                  <a:srgbClr val="3468BC"/>
                </a:solidFill>
              </a:rPr>
              <a:t>12</a:t>
            </a:r>
            <a:r>
              <a:rPr lang="en" sz="4800">
                <a:solidFill>
                  <a:srgbClr val="3468BC"/>
                </a:solidFill>
              </a:rPr>
              <a:t>:50pm</a:t>
            </a:r>
            <a:endParaRPr sz="4800">
              <a:solidFill>
                <a:srgbClr val="3468B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30"/>
          <p:cNvSpPr txBox="1"/>
          <p:nvPr>
            <p:ph idx="4294967295" type="ctrTitle"/>
          </p:nvPr>
        </p:nvSpPr>
        <p:spPr>
          <a:xfrm>
            <a:off x="685800" y="2982567"/>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600">
                <a:solidFill>
                  <a:srgbClr val="FFFFFF"/>
                </a:solidFill>
              </a:rPr>
              <a:t>May 8th, 8:09pm</a:t>
            </a:r>
            <a:endParaRPr sz="8600">
              <a:solidFill>
                <a:srgbClr val="FFFFFF"/>
              </a:solidFill>
            </a:endParaRPr>
          </a:p>
        </p:txBody>
      </p:sp>
      <p:sp>
        <p:nvSpPr>
          <p:cNvPr id="601" name="Google Shape;601;p30"/>
          <p:cNvSpPr txBox="1"/>
          <p:nvPr>
            <p:ph idx="4294967295" type="subTitle"/>
          </p:nvPr>
        </p:nvSpPr>
        <p:spPr>
          <a:xfrm>
            <a:off x="685800" y="1709686"/>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solidFill>
                  <a:schemeClr val="accent2"/>
                </a:solidFill>
              </a:rPr>
              <a:t>Our 2022 prediction:</a:t>
            </a:r>
            <a:endParaRPr b="1" sz="3600">
              <a:solidFill>
                <a:schemeClr val="accent2"/>
              </a:solidFill>
            </a:endParaRPr>
          </a:p>
        </p:txBody>
      </p:sp>
      <p:sp>
        <p:nvSpPr>
          <p:cNvPr id="602" name="Google Shape;602;p3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31"/>
          <p:cNvSpPr txBox="1"/>
          <p:nvPr>
            <p:ph idx="4294967295" type="ctrTitle"/>
          </p:nvPr>
        </p:nvSpPr>
        <p:spPr>
          <a:xfrm>
            <a:off x="1275150" y="1278550"/>
            <a:ext cx="659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Thank you!</a:t>
            </a:r>
            <a:endParaRPr sz="10000"/>
          </a:p>
        </p:txBody>
      </p:sp>
      <p:sp>
        <p:nvSpPr>
          <p:cNvPr id="608" name="Google Shape;608;p31"/>
          <p:cNvSpPr txBox="1"/>
          <p:nvPr>
            <p:ph idx="4294967295" type="subTitle"/>
          </p:nvPr>
        </p:nvSpPr>
        <p:spPr>
          <a:xfrm>
            <a:off x="583200" y="2686375"/>
            <a:ext cx="7977600" cy="1680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t>We are </a:t>
            </a:r>
            <a:r>
              <a:rPr b="1" lang="en" sz="3600"/>
              <a:t>happy to answer any questions</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None/>
            </a:pPr>
            <a:r>
              <a:t/>
            </a:r>
            <a:endParaRPr b="1" sz="3600"/>
          </a:p>
        </p:txBody>
      </p:sp>
      <p:sp>
        <p:nvSpPr>
          <p:cNvPr id="609" name="Google Shape;609;p3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4"/>
          <p:cNvSpPr txBox="1"/>
          <p:nvPr>
            <p:ph type="ctrTitle"/>
          </p:nvPr>
        </p:nvSpPr>
        <p:spPr>
          <a:xfrm>
            <a:off x="3076150" y="30193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Background Information</a:t>
            </a:r>
            <a:endParaRPr/>
          </a:p>
        </p:txBody>
      </p:sp>
      <p:sp>
        <p:nvSpPr>
          <p:cNvPr id="471" name="Google Shape;471;p14"/>
          <p:cNvSpPr txBox="1"/>
          <p:nvPr>
            <p:ph idx="1" type="subTitle"/>
          </p:nvPr>
        </p:nvSpPr>
        <p:spPr>
          <a:xfrm>
            <a:off x="3076141" y="4081925"/>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a:t>
            </a:r>
            <a:endParaRPr/>
          </a:p>
        </p:txBody>
      </p:sp>
      <p:sp>
        <p:nvSpPr>
          <p:cNvPr id="472" name="Google Shape;472;p14"/>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2000">
              <a:solidFill>
                <a:schemeClr val="accent2"/>
              </a:solidFill>
            </a:endParaRPr>
          </a:p>
        </p:txBody>
      </p:sp>
      <p:sp>
        <p:nvSpPr>
          <p:cNvPr id="473" name="Google Shape;473;p1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15"/>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Background Information</a:t>
            </a:r>
            <a:endParaRPr sz="2400"/>
          </a:p>
        </p:txBody>
      </p:sp>
      <p:sp>
        <p:nvSpPr>
          <p:cNvPr id="479" name="Google Shape;479;p15"/>
          <p:cNvSpPr txBox="1"/>
          <p:nvPr/>
        </p:nvSpPr>
        <p:spPr>
          <a:xfrm>
            <a:off x="4135975" y="1192025"/>
            <a:ext cx="1161300" cy="26616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70000"/>
              </a:lnSpc>
              <a:spcBef>
                <a:spcPts val="600"/>
              </a:spcBef>
              <a:spcAft>
                <a:spcPts val="0"/>
              </a:spcAft>
              <a:buNone/>
            </a:pPr>
            <a:r>
              <a:rPr b="1" lang="en" sz="1600">
                <a:solidFill>
                  <a:schemeClr val="dk1"/>
                </a:solidFill>
                <a:latin typeface="Source Sans Pro"/>
                <a:ea typeface="Source Sans Pro"/>
                <a:cs typeface="Source Sans Pro"/>
                <a:sym typeface="Source Sans Pro"/>
              </a:rPr>
              <a:t>What?</a:t>
            </a:r>
            <a:endParaRPr b="1" sz="1600">
              <a:solidFill>
                <a:schemeClr val="dk1"/>
              </a:solidFill>
              <a:latin typeface="Source Sans Pro"/>
              <a:ea typeface="Source Sans Pro"/>
              <a:cs typeface="Source Sans Pro"/>
              <a:sym typeface="Source Sans Pro"/>
            </a:endParaRPr>
          </a:p>
          <a:p>
            <a:pPr indent="0" lvl="0" marL="0" rtl="0" algn="l">
              <a:lnSpc>
                <a:spcPct val="170000"/>
              </a:lnSpc>
              <a:spcBef>
                <a:spcPts val="600"/>
              </a:spcBef>
              <a:spcAft>
                <a:spcPts val="0"/>
              </a:spcAft>
              <a:buNone/>
            </a:pPr>
            <a:r>
              <a:rPr b="1" lang="en" sz="1600">
                <a:solidFill>
                  <a:schemeClr val="dk1"/>
                </a:solidFill>
                <a:latin typeface="Source Sans Pro"/>
                <a:ea typeface="Source Sans Pro"/>
                <a:cs typeface="Source Sans Pro"/>
                <a:sym typeface="Source Sans Pro"/>
              </a:rPr>
              <a:t>Where?</a:t>
            </a:r>
            <a:endParaRPr b="1" sz="1600">
              <a:solidFill>
                <a:schemeClr val="dk1"/>
              </a:solidFill>
              <a:latin typeface="Source Sans Pro"/>
              <a:ea typeface="Source Sans Pro"/>
              <a:cs typeface="Source Sans Pro"/>
              <a:sym typeface="Source Sans Pro"/>
            </a:endParaRPr>
          </a:p>
          <a:p>
            <a:pPr indent="0" lvl="0" marL="0" rtl="0" algn="l">
              <a:lnSpc>
                <a:spcPct val="170000"/>
              </a:lnSpc>
              <a:spcBef>
                <a:spcPts val="600"/>
              </a:spcBef>
              <a:spcAft>
                <a:spcPts val="0"/>
              </a:spcAft>
              <a:buNone/>
            </a:pPr>
            <a:r>
              <a:rPr b="1" lang="en" sz="1600">
                <a:solidFill>
                  <a:schemeClr val="dk1"/>
                </a:solidFill>
                <a:latin typeface="Source Sans Pro"/>
                <a:ea typeface="Source Sans Pro"/>
                <a:cs typeface="Source Sans Pro"/>
                <a:sym typeface="Source Sans Pro"/>
              </a:rPr>
              <a:t>When?</a:t>
            </a:r>
            <a:endParaRPr b="1" sz="1600">
              <a:solidFill>
                <a:schemeClr val="dk1"/>
              </a:solidFill>
              <a:latin typeface="Source Sans Pro"/>
              <a:ea typeface="Source Sans Pro"/>
              <a:cs typeface="Source Sans Pro"/>
              <a:sym typeface="Source Sans Pro"/>
            </a:endParaRPr>
          </a:p>
          <a:p>
            <a:pPr indent="0" lvl="0" marL="0" rtl="0" algn="l">
              <a:lnSpc>
                <a:spcPct val="170000"/>
              </a:lnSpc>
              <a:spcBef>
                <a:spcPts val="600"/>
              </a:spcBef>
              <a:spcAft>
                <a:spcPts val="0"/>
              </a:spcAft>
              <a:buNone/>
            </a:pPr>
            <a:r>
              <a:rPr b="1" lang="en" sz="1600">
                <a:solidFill>
                  <a:schemeClr val="dk1"/>
                </a:solidFill>
                <a:latin typeface="Source Sans Pro"/>
                <a:ea typeface="Source Sans Pro"/>
                <a:cs typeface="Source Sans Pro"/>
                <a:sym typeface="Source Sans Pro"/>
              </a:rPr>
              <a:t>Who?</a:t>
            </a:r>
            <a:endParaRPr b="1" sz="1600">
              <a:solidFill>
                <a:schemeClr val="dk1"/>
              </a:solidFill>
              <a:latin typeface="Source Sans Pro"/>
              <a:ea typeface="Source Sans Pro"/>
              <a:cs typeface="Source Sans Pro"/>
              <a:sym typeface="Source Sans Pro"/>
            </a:endParaRPr>
          </a:p>
          <a:p>
            <a:pPr indent="0" lvl="0" marL="0" rtl="0" algn="l">
              <a:lnSpc>
                <a:spcPct val="170000"/>
              </a:lnSpc>
              <a:spcBef>
                <a:spcPts val="600"/>
              </a:spcBef>
              <a:spcAft>
                <a:spcPts val="0"/>
              </a:spcAft>
              <a:buNone/>
            </a:pPr>
            <a:r>
              <a:rPr b="1" lang="en" sz="1600">
                <a:solidFill>
                  <a:schemeClr val="dk1"/>
                </a:solidFill>
                <a:latin typeface="Source Sans Pro"/>
                <a:ea typeface="Source Sans Pro"/>
                <a:cs typeface="Source Sans Pro"/>
                <a:sym typeface="Source Sans Pro"/>
              </a:rPr>
              <a:t>Why?</a:t>
            </a:r>
            <a:endParaRPr b="1" sz="1600">
              <a:solidFill>
                <a:schemeClr val="dk1"/>
              </a:solidFill>
              <a:latin typeface="Source Sans Pro"/>
              <a:ea typeface="Source Sans Pro"/>
              <a:cs typeface="Source Sans Pro"/>
              <a:sym typeface="Source Sans Pro"/>
            </a:endParaRPr>
          </a:p>
          <a:p>
            <a:pPr indent="0" lvl="0" marL="0" rtl="0" algn="l">
              <a:lnSpc>
                <a:spcPct val="150000"/>
              </a:lnSpc>
              <a:spcBef>
                <a:spcPts val="600"/>
              </a:spcBef>
              <a:spcAft>
                <a:spcPts val="0"/>
              </a:spcAft>
              <a:buNone/>
            </a:pPr>
            <a:r>
              <a:t/>
            </a:r>
            <a:endParaRPr b="1" sz="1200">
              <a:solidFill>
                <a:schemeClr val="dk1"/>
              </a:solidFill>
              <a:latin typeface="Source Sans Pro"/>
              <a:ea typeface="Source Sans Pro"/>
              <a:cs typeface="Source Sans Pro"/>
              <a:sym typeface="Source Sans Pro"/>
            </a:endParaRPr>
          </a:p>
        </p:txBody>
      </p:sp>
      <p:sp>
        <p:nvSpPr>
          <p:cNvPr id="480" name="Google Shape;480;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1" name="Google Shape;481;p15"/>
          <p:cNvPicPr preferRelativeResize="0"/>
          <p:nvPr/>
        </p:nvPicPr>
        <p:blipFill rotWithShape="1">
          <a:blip r:embed="rId3">
            <a:alphaModFix/>
          </a:blip>
          <a:srcRect b="4184" l="3663" r="4069" t="4440"/>
          <a:stretch/>
        </p:blipFill>
        <p:spPr>
          <a:xfrm>
            <a:off x="666400" y="1154475"/>
            <a:ext cx="3151925" cy="2661600"/>
          </a:xfrm>
          <a:prstGeom prst="rect">
            <a:avLst/>
          </a:prstGeom>
          <a:noFill/>
          <a:ln cap="flat" cmpd="sng" w="28575">
            <a:solidFill>
              <a:schemeClr val="dk2"/>
            </a:solidFill>
            <a:prstDash val="solid"/>
            <a:round/>
            <a:headEnd len="sm" w="sm" type="none"/>
            <a:tailEnd len="sm" w="sm" type="none"/>
          </a:ln>
        </p:spPr>
      </p:pic>
      <p:pic>
        <p:nvPicPr>
          <p:cNvPr id="482" name="Google Shape;482;p15"/>
          <p:cNvPicPr preferRelativeResize="0"/>
          <p:nvPr/>
        </p:nvPicPr>
        <p:blipFill>
          <a:blip r:embed="rId4">
            <a:alphaModFix/>
          </a:blip>
          <a:stretch>
            <a:fillRect/>
          </a:stretch>
        </p:blipFill>
        <p:spPr>
          <a:xfrm>
            <a:off x="5614925" y="1192025"/>
            <a:ext cx="2661622" cy="26616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1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 Information</a:t>
            </a:r>
            <a:endParaRPr>
              <a:solidFill>
                <a:schemeClr val="accent2"/>
              </a:solidFill>
            </a:endParaRPr>
          </a:p>
        </p:txBody>
      </p:sp>
      <p:sp>
        <p:nvSpPr>
          <p:cNvPr id="488" name="Google Shape;488;p16"/>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Datasets:</a:t>
            </a:r>
            <a:endParaRPr/>
          </a:p>
          <a:p>
            <a:pPr indent="-355600" lvl="0" marL="457200" rtl="0" algn="l">
              <a:spcBef>
                <a:spcPts val="600"/>
              </a:spcBef>
              <a:spcAft>
                <a:spcPts val="0"/>
              </a:spcAft>
              <a:buSzPts val="2000"/>
              <a:buChar char="◉"/>
            </a:pPr>
            <a:r>
              <a:rPr lang="en"/>
              <a:t>Ice Breakup Dates</a:t>
            </a:r>
            <a:endParaRPr/>
          </a:p>
          <a:p>
            <a:pPr indent="-355600" lvl="0" marL="457200" rtl="0" algn="l">
              <a:spcBef>
                <a:spcPts val="0"/>
              </a:spcBef>
              <a:spcAft>
                <a:spcPts val="0"/>
              </a:spcAft>
              <a:buSzPts val="2000"/>
              <a:buChar char="◉"/>
            </a:pPr>
            <a:r>
              <a:rPr lang="en"/>
              <a:t>Daily Temperature / Precipitation in Nenana</a:t>
            </a:r>
            <a:endParaRPr/>
          </a:p>
          <a:p>
            <a:pPr indent="-355600" lvl="0" marL="457200" rtl="0" algn="l">
              <a:spcBef>
                <a:spcPts val="0"/>
              </a:spcBef>
              <a:spcAft>
                <a:spcPts val="0"/>
              </a:spcAft>
              <a:buSzPts val="2000"/>
              <a:buChar char="◉"/>
            </a:pPr>
            <a:r>
              <a:rPr lang="en"/>
              <a:t>Monthly Temperature / Precipitation in Nenana</a:t>
            </a:r>
            <a:endParaRPr/>
          </a:p>
          <a:p>
            <a:pPr indent="-355600" lvl="0" marL="457200" rtl="0" algn="l">
              <a:spcBef>
                <a:spcPts val="0"/>
              </a:spcBef>
              <a:spcAft>
                <a:spcPts val="0"/>
              </a:spcAft>
              <a:buSzPts val="2000"/>
              <a:buChar char="◉"/>
            </a:pPr>
            <a:r>
              <a:rPr lang="en"/>
              <a:t>Daily Temperature / Precipitation in Fairbanks</a:t>
            </a:r>
            <a:endParaRPr/>
          </a:p>
          <a:p>
            <a:pPr indent="-355600" lvl="0" marL="457200" rtl="0" algn="l">
              <a:spcBef>
                <a:spcPts val="0"/>
              </a:spcBef>
              <a:spcAft>
                <a:spcPts val="0"/>
              </a:spcAft>
              <a:buSzPts val="2000"/>
              <a:buChar char="◉"/>
            </a:pPr>
            <a:r>
              <a:rPr lang="en"/>
              <a:t>Daily Wind Speed and Direction in Nenana</a:t>
            </a:r>
            <a:endParaRPr/>
          </a:p>
          <a:p>
            <a:pPr indent="-355600" lvl="0" marL="457200" rtl="0" algn="l">
              <a:spcBef>
                <a:spcPts val="0"/>
              </a:spcBef>
              <a:spcAft>
                <a:spcPts val="0"/>
              </a:spcAft>
              <a:buSzPts val="2000"/>
              <a:buChar char="◉"/>
            </a:pPr>
            <a:r>
              <a:rPr lang="en"/>
              <a:t>Ice Thickness</a:t>
            </a:r>
            <a:endParaRPr/>
          </a:p>
        </p:txBody>
      </p:sp>
      <p:sp>
        <p:nvSpPr>
          <p:cNvPr id="489" name="Google Shape;489;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Initial </a:t>
            </a:r>
            <a:r>
              <a:rPr lang="en"/>
              <a:t>Tidying + Organizing</a:t>
            </a:r>
            <a:endParaRPr>
              <a:solidFill>
                <a:schemeClr val="accent2"/>
              </a:solidFill>
            </a:endParaRPr>
          </a:p>
        </p:txBody>
      </p:sp>
      <p:sp>
        <p:nvSpPr>
          <p:cNvPr id="495" name="Google Shape;495;p17"/>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SzPts val="2000"/>
              <a:buChar char="◉"/>
            </a:pPr>
            <a:r>
              <a:rPr lang="en"/>
              <a:t>1 row = 1 year</a:t>
            </a:r>
            <a:endParaRPr/>
          </a:p>
          <a:p>
            <a:pPr indent="-355600" lvl="0" marL="457200" rtl="0" algn="l">
              <a:lnSpc>
                <a:spcPct val="150000"/>
              </a:lnSpc>
              <a:spcBef>
                <a:spcPts val="0"/>
              </a:spcBef>
              <a:spcAft>
                <a:spcPts val="0"/>
              </a:spcAft>
              <a:buSzPts val="2000"/>
              <a:buChar char="◉"/>
            </a:pPr>
            <a:r>
              <a:rPr lang="en"/>
              <a:t>Breakup Time and Possible Predictor Values</a:t>
            </a:r>
            <a:endParaRPr/>
          </a:p>
          <a:p>
            <a:pPr indent="-342900" lvl="1" marL="914400" rtl="0" algn="l">
              <a:lnSpc>
                <a:spcPct val="150000"/>
              </a:lnSpc>
              <a:spcBef>
                <a:spcPts val="0"/>
              </a:spcBef>
              <a:spcAft>
                <a:spcPts val="0"/>
              </a:spcAft>
              <a:buSzPts val="1800"/>
              <a:buChar char="◉"/>
            </a:pPr>
            <a:r>
              <a:rPr lang="en"/>
              <a:t>Average Temperatures</a:t>
            </a:r>
            <a:endParaRPr/>
          </a:p>
          <a:p>
            <a:pPr indent="-342900" lvl="1" marL="914400" rtl="0" algn="l">
              <a:lnSpc>
                <a:spcPct val="150000"/>
              </a:lnSpc>
              <a:spcBef>
                <a:spcPts val="0"/>
              </a:spcBef>
              <a:spcAft>
                <a:spcPts val="0"/>
              </a:spcAft>
              <a:buSzPts val="1800"/>
              <a:buChar char="◉"/>
            </a:pPr>
            <a:r>
              <a:rPr lang="en"/>
              <a:t>Snow Depth</a:t>
            </a:r>
            <a:endParaRPr/>
          </a:p>
          <a:p>
            <a:pPr indent="-342900" lvl="1" marL="914400" rtl="0" algn="l">
              <a:lnSpc>
                <a:spcPct val="150000"/>
              </a:lnSpc>
              <a:spcBef>
                <a:spcPts val="0"/>
              </a:spcBef>
              <a:spcAft>
                <a:spcPts val="0"/>
              </a:spcAft>
              <a:buSzPts val="1800"/>
              <a:buChar char="◉"/>
            </a:pPr>
            <a:r>
              <a:rPr lang="en"/>
              <a:t>Ice Thickness</a:t>
            </a:r>
            <a:endParaRPr/>
          </a:p>
        </p:txBody>
      </p:sp>
      <p:sp>
        <p:nvSpPr>
          <p:cNvPr id="496" name="Google Shape;496;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0">
        <p:fade thruBlk="1"/>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18"/>
          <p:cNvSpPr txBox="1"/>
          <p:nvPr>
            <p:ph type="ctrTitle"/>
          </p:nvPr>
        </p:nvSpPr>
        <p:spPr>
          <a:xfrm>
            <a:off x="3076150" y="30193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Data Issues &amp; Our Methods</a:t>
            </a:r>
            <a:endParaRPr/>
          </a:p>
        </p:txBody>
      </p:sp>
      <p:sp>
        <p:nvSpPr>
          <p:cNvPr id="502" name="Google Shape;502;p18"/>
          <p:cNvSpPr txBox="1"/>
          <p:nvPr>
            <p:ph idx="1" type="subTitle"/>
          </p:nvPr>
        </p:nvSpPr>
        <p:spPr>
          <a:xfrm>
            <a:off x="3076141" y="4081925"/>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a:t>
            </a:r>
            <a:endParaRPr/>
          </a:p>
          <a:p>
            <a:pPr indent="0" lvl="0" marL="0" rtl="0" algn="r">
              <a:spcBef>
                <a:spcPts val="0"/>
              </a:spcBef>
              <a:spcAft>
                <a:spcPts val="0"/>
              </a:spcAft>
              <a:buNone/>
            </a:pPr>
            <a:r>
              <a:t/>
            </a:r>
            <a:endParaRPr/>
          </a:p>
        </p:txBody>
      </p:sp>
      <p:sp>
        <p:nvSpPr>
          <p:cNvPr id="503" name="Google Shape;503;p18"/>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2000">
              <a:solidFill>
                <a:schemeClr val="accent2"/>
              </a:solidFill>
            </a:endParaRPr>
          </a:p>
        </p:txBody>
      </p:sp>
      <p:sp>
        <p:nvSpPr>
          <p:cNvPr id="504" name="Google Shape;504;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19"/>
          <p:cNvSpPr txBox="1"/>
          <p:nvPr>
            <p:ph type="title"/>
          </p:nvPr>
        </p:nvSpPr>
        <p:spPr>
          <a:xfrm>
            <a:off x="1073700" y="35100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 Issues</a:t>
            </a:r>
            <a:endParaRPr/>
          </a:p>
        </p:txBody>
      </p:sp>
      <p:sp>
        <p:nvSpPr>
          <p:cNvPr id="510" name="Google Shape;510;p19"/>
          <p:cNvSpPr txBox="1"/>
          <p:nvPr>
            <p:ph idx="1" type="body"/>
          </p:nvPr>
        </p:nvSpPr>
        <p:spPr>
          <a:xfrm>
            <a:off x="1073700" y="846575"/>
            <a:ext cx="6996600" cy="19221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600"/>
              </a:spcBef>
              <a:spcAft>
                <a:spcPts val="0"/>
              </a:spcAft>
              <a:buSzPts val="2000"/>
              <a:buChar char="◉"/>
            </a:pPr>
            <a:r>
              <a:rPr lang="en"/>
              <a:t>Incomplete Data</a:t>
            </a:r>
            <a:endParaRPr/>
          </a:p>
          <a:p>
            <a:pPr indent="-342900" lvl="1" marL="914400" rtl="0" algn="l">
              <a:lnSpc>
                <a:spcPct val="200000"/>
              </a:lnSpc>
              <a:spcBef>
                <a:spcPts val="0"/>
              </a:spcBef>
              <a:spcAft>
                <a:spcPts val="0"/>
              </a:spcAft>
              <a:buSzPts val="1800"/>
              <a:buChar char="◉"/>
            </a:pPr>
            <a:r>
              <a:rPr lang="en"/>
              <a:t>Min/Max Temperature there since 1917</a:t>
            </a:r>
            <a:endParaRPr/>
          </a:p>
          <a:p>
            <a:pPr indent="-342900" lvl="1" marL="914400" rtl="0" algn="l">
              <a:lnSpc>
                <a:spcPct val="200000"/>
              </a:lnSpc>
              <a:spcBef>
                <a:spcPts val="0"/>
              </a:spcBef>
              <a:spcAft>
                <a:spcPts val="0"/>
              </a:spcAft>
              <a:buSzPts val="1800"/>
              <a:buChar char="◉"/>
            </a:pPr>
            <a:r>
              <a:rPr lang="en"/>
              <a:t>Snowfall, Wind Speed, Ice Thickness only since 1980s</a:t>
            </a:r>
            <a:endParaRPr/>
          </a:p>
          <a:p>
            <a:pPr indent="-342900" lvl="1" marL="914400" rtl="0" algn="l">
              <a:lnSpc>
                <a:spcPct val="200000"/>
              </a:lnSpc>
              <a:spcBef>
                <a:spcPts val="0"/>
              </a:spcBef>
              <a:spcAft>
                <a:spcPts val="0"/>
              </a:spcAft>
              <a:buSzPts val="1800"/>
              <a:buChar char="◉"/>
            </a:pPr>
            <a:r>
              <a:rPr lang="en"/>
              <a:t>Comparably Few Rows (~100)</a:t>
            </a:r>
            <a:endParaRPr/>
          </a:p>
          <a:p>
            <a:pPr indent="-342900" lvl="1" marL="914400" rtl="0" algn="l">
              <a:lnSpc>
                <a:spcPct val="200000"/>
              </a:lnSpc>
              <a:spcBef>
                <a:spcPts val="0"/>
              </a:spcBef>
              <a:spcAft>
                <a:spcPts val="0"/>
              </a:spcAft>
              <a:buSzPts val="1800"/>
              <a:buChar char="◉"/>
            </a:pPr>
            <a:r>
              <a:rPr lang="en"/>
              <a:t>Costly Alternatives</a:t>
            </a:r>
            <a:endParaRPr/>
          </a:p>
          <a:p>
            <a:pPr indent="-355600" lvl="0" marL="457200" rtl="0" algn="l">
              <a:lnSpc>
                <a:spcPct val="200000"/>
              </a:lnSpc>
              <a:spcBef>
                <a:spcPts val="0"/>
              </a:spcBef>
              <a:spcAft>
                <a:spcPts val="0"/>
              </a:spcAft>
              <a:buSzPts val="2000"/>
              <a:buChar char="◉"/>
            </a:pPr>
            <a:r>
              <a:rPr lang="en"/>
              <a:t>Information by Calendar Year Isn’t Ideal</a:t>
            </a:r>
            <a:endParaRPr/>
          </a:p>
        </p:txBody>
      </p:sp>
      <p:sp>
        <p:nvSpPr>
          <p:cNvPr id="511" name="Google Shape;511;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20"/>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Solution</a:t>
            </a:r>
            <a:endParaRPr/>
          </a:p>
        </p:txBody>
      </p:sp>
      <p:sp>
        <p:nvSpPr>
          <p:cNvPr id="517" name="Google Shape;517;p20"/>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600"/>
              </a:spcBef>
              <a:spcAft>
                <a:spcPts val="0"/>
              </a:spcAft>
              <a:buSzPts val="2000"/>
              <a:buChar char="◉"/>
            </a:pPr>
            <a:r>
              <a:rPr lang="en"/>
              <a:t>Use another weather station</a:t>
            </a:r>
            <a:endParaRPr/>
          </a:p>
          <a:p>
            <a:pPr indent="-342900" lvl="1" marL="914400" rtl="0" algn="l">
              <a:lnSpc>
                <a:spcPct val="200000"/>
              </a:lnSpc>
              <a:spcBef>
                <a:spcPts val="0"/>
              </a:spcBef>
              <a:spcAft>
                <a:spcPts val="0"/>
              </a:spcAft>
              <a:buSzPts val="1800"/>
              <a:buChar char="◉"/>
            </a:pPr>
            <a:r>
              <a:rPr lang="en"/>
              <a:t>Located 55 miles away in the neighboring city (Fairbanks, AK)</a:t>
            </a:r>
            <a:endParaRPr/>
          </a:p>
          <a:p>
            <a:pPr indent="-342900" lvl="1" marL="914400" rtl="0" algn="l">
              <a:lnSpc>
                <a:spcPct val="200000"/>
              </a:lnSpc>
              <a:spcBef>
                <a:spcPts val="0"/>
              </a:spcBef>
              <a:spcAft>
                <a:spcPts val="0"/>
              </a:spcAft>
              <a:buSzPts val="1800"/>
              <a:buChar char="◉"/>
            </a:pPr>
            <a:r>
              <a:rPr lang="en"/>
              <a:t>Much more complete data</a:t>
            </a:r>
            <a:endParaRPr/>
          </a:p>
          <a:p>
            <a:pPr indent="-355600" lvl="0" marL="457200" rtl="0" algn="l">
              <a:lnSpc>
                <a:spcPct val="200000"/>
              </a:lnSpc>
              <a:spcBef>
                <a:spcPts val="0"/>
              </a:spcBef>
              <a:spcAft>
                <a:spcPts val="0"/>
              </a:spcAft>
              <a:buSzPts val="2000"/>
              <a:buChar char="◉"/>
            </a:pPr>
            <a:r>
              <a:rPr lang="en"/>
              <a:t>Stagger Values for June - December</a:t>
            </a:r>
            <a:endParaRPr/>
          </a:p>
        </p:txBody>
      </p:sp>
      <p:sp>
        <p:nvSpPr>
          <p:cNvPr id="518" name="Google Shape;518;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21"/>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Models </a:t>
            </a:r>
            <a:endParaRPr/>
          </a:p>
        </p:txBody>
      </p:sp>
      <p:sp>
        <p:nvSpPr>
          <p:cNvPr id="524" name="Google Shape;524;p21"/>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SzPts val="2000"/>
              <a:buChar char="◉"/>
            </a:pPr>
            <a:r>
              <a:rPr lang="en"/>
              <a:t>Linear Regression</a:t>
            </a:r>
            <a:endParaRPr/>
          </a:p>
          <a:p>
            <a:pPr indent="-355600" lvl="0" marL="457200" rtl="0" algn="l">
              <a:lnSpc>
                <a:spcPct val="150000"/>
              </a:lnSpc>
              <a:spcBef>
                <a:spcPts val="0"/>
              </a:spcBef>
              <a:spcAft>
                <a:spcPts val="0"/>
              </a:spcAft>
              <a:buSzPts val="2000"/>
              <a:buChar char="◉"/>
            </a:pPr>
            <a:r>
              <a:rPr lang="en"/>
              <a:t>Stepwise Model Selection</a:t>
            </a:r>
            <a:endParaRPr/>
          </a:p>
          <a:p>
            <a:pPr indent="-355600" lvl="0" marL="457200" rtl="0" algn="l">
              <a:lnSpc>
                <a:spcPct val="150000"/>
              </a:lnSpc>
              <a:spcBef>
                <a:spcPts val="0"/>
              </a:spcBef>
              <a:spcAft>
                <a:spcPts val="0"/>
              </a:spcAft>
              <a:buSzPts val="2000"/>
              <a:buChar char="◉"/>
            </a:pPr>
            <a:r>
              <a:rPr lang="en"/>
              <a:t>K-fold Cross-Validation</a:t>
            </a:r>
            <a:endParaRPr/>
          </a:p>
          <a:p>
            <a:pPr indent="-355600" lvl="0" marL="457200" rtl="0" algn="l">
              <a:lnSpc>
                <a:spcPct val="150000"/>
              </a:lnSpc>
              <a:spcBef>
                <a:spcPts val="0"/>
              </a:spcBef>
              <a:spcAft>
                <a:spcPts val="0"/>
              </a:spcAft>
              <a:buSzPts val="2000"/>
              <a:buChar char="◉"/>
            </a:pPr>
            <a:r>
              <a:rPr lang="en"/>
              <a:t>Principal Component Analysis</a:t>
            </a:r>
            <a:endParaRPr/>
          </a:p>
          <a:p>
            <a:pPr indent="-355600" lvl="0" marL="457200" rtl="0" algn="l">
              <a:lnSpc>
                <a:spcPct val="150000"/>
              </a:lnSpc>
              <a:spcBef>
                <a:spcPts val="0"/>
              </a:spcBef>
              <a:spcAft>
                <a:spcPts val="0"/>
              </a:spcAft>
              <a:buSzPts val="2000"/>
              <a:buChar char="◉"/>
            </a:pPr>
            <a:r>
              <a:rPr lang="en"/>
              <a:t>K-means Clustering</a:t>
            </a:r>
            <a:endParaRPr/>
          </a:p>
        </p:txBody>
      </p:sp>
      <p:sp>
        <p:nvSpPr>
          <p:cNvPr id="525" name="Google Shape;525;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