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0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‹nr.›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1547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‹nr.›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9383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‹nr.›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511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‹nr.›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7167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‹nr.›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6770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‹nr.›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1964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‹nr.›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200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‹nr.›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9303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‹nr.›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663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‹nr.›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7294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‹nr.›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4046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6/3/2020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091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03" r:id="rId6"/>
    <p:sldLayoutId id="2147483699" r:id="rId7"/>
    <p:sldLayoutId id="2147483700" r:id="rId8"/>
    <p:sldLayoutId id="2147483701" r:id="rId9"/>
    <p:sldLayoutId id="2147483702" r:id="rId10"/>
    <p:sldLayoutId id="214748370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7">
            <a:extLst>
              <a:ext uri="{FF2B5EF4-FFF2-40B4-BE49-F238E27FC236}">
                <a16:creationId xmlns:a16="http://schemas.microsoft.com/office/drawing/2014/main" id="{3F672E71-4896-412C-9C70-888CBA0C2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3">
            <a:extLst>
              <a:ext uri="{FF2B5EF4-FFF2-40B4-BE49-F238E27FC236}">
                <a16:creationId xmlns:a16="http://schemas.microsoft.com/office/drawing/2014/main" id="{14991683-8F24-4519-9762-AB796AFEBF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70" r="3273" b="-1"/>
          <a:stretch/>
        </p:blipFill>
        <p:spPr>
          <a:xfrm>
            <a:off x="-2" y="10"/>
            <a:ext cx="12192002" cy="6857990"/>
          </a:xfrm>
          <a:prstGeom prst="rect">
            <a:avLst/>
          </a:prstGeom>
        </p:spPr>
      </p:pic>
      <p:sp>
        <p:nvSpPr>
          <p:cNvPr id="25" name="Rectangle 19">
            <a:extLst>
              <a:ext uri="{FF2B5EF4-FFF2-40B4-BE49-F238E27FC236}">
                <a16:creationId xmlns:a16="http://schemas.microsoft.com/office/drawing/2014/main" id="{24FAD405-B1A3-4548-AF6F-946AAC4D3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735"/>
            <a:ext cx="12192000" cy="2844264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77297" y="4218022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41138" y="4428031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05C38CC-7681-439A-9750-3F074E7192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4873" y="4293326"/>
            <a:ext cx="6347918" cy="1840590"/>
          </a:xfrm>
        </p:spPr>
        <p:txBody>
          <a:bodyPr anchor="ctr">
            <a:normAutofit/>
          </a:bodyPr>
          <a:lstStyle/>
          <a:p>
            <a:r>
              <a:rPr lang="da-DK" sz="5400" dirty="0">
                <a:solidFill>
                  <a:schemeClr val="bg1"/>
                </a:solidFill>
              </a:rPr>
              <a:t>.NET Core og </a:t>
            </a:r>
            <a:r>
              <a:rPr lang="da-DK" sz="5400" dirty="0" err="1">
                <a:solidFill>
                  <a:schemeClr val="bg1"/>
                </a:solidFill>
              </a:rPr>
              <a:t>Microservices</a:t>
            </a:r>
            <a:endParaRPr lang="da-DK" sz="5400" dirty="0">
              <a:solidFill>
                <a:schemeClr val="bg1"/>
              </a:solidFill>
            </a:endParaRP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C7FDDF50-8210-48F5-ADC3-459D0388E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49798" y="4284982"/>
            <a:ext cx="3633923" cy="1848934"/>
          </a:xfrm>
        </p:spPr>
        <p:txBody>
          <a:bodyPr anchor="ctr">
            <a:normAutofit/>
          </a:bodyPr>
          <a:lstStyle/>
          <a:p>
            <a:r>
              <a:rPr lang="da-DK" sz="2000" dirty="0">
                <a:solidFill>
                  <a:schemeClr val="bg1"/>
                </a:solidFill>
              </a:rPr>
              <a:t>Koordinering af forretningsprocesser på tværs af services</a:t>
            </a:r>
          </a:p>
          <a:p>
            <a:endParaRPr lang="da-DK" sz="2000" dirty="0">
              <a:solidFill>
                <a:schemeClr val="bg1"/>
              </a:solidFill>
            </a:endParaRPr>
          </a:p>
          <a:p>
            <a:r>
              <a:rPr lang="da-DK" sz="2000" dirty="0">
                <a:solidFill>
                  <a:schemeClr val="bg1"/>
                </a:solidFill>
              </a:rPr>
              <a:t>Julian Mathias Kock</a:t>
            </a:r>
          </a:p>
        </p:txBody>
      </p:sp>
    </p:spTree>
    <p:extLst>
      <p:ext uri="{BB962C8B-B14F-4D97-AF65-F5344CB8AC3E}">
        <p14:creationId xmlns:p14="http://schemas.microsoft.com/office/powerpoint/2010/main" val="1632969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A6A5AB5-021D-4CA8-BAAC-4A36F3386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2091" y="501651"/>
            <a:ext cx="4395340" cy="1716255"/>
          </a:xfrm>
        </p:spPr>
        <p:txBody>
          <a:bodyPr anchor="b">
            <a:normAutofit/>
          </a:bodyPr>
          <a:lstStyle/>
          <a:p>
            <a:r>
              <a:rPr lang="da-DK" sz="5400" dirty="0"/>
              <a:t>Overblik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9DF47D67-8563-40E0-8337-C6FC52BDAC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9143" y="818188"/>
            <a:ext cx="5221625" cy="5221625"/>
          </a:xfrm>
          <a:prstGeom prst="rect">
            <a:avLst/>
          </a:prstGeom>
        </p:spPr>
      </p:pic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CCE71DD3-6E7E-4E6D-A240-2E7433040D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2583" y="2645922"/>
            <a:ext cx="4434721" cy="3710427"/>
          </a:xfrm>
        </p:spPr>
        <p:txBody>
          <a:bodyPr anchor="t">
            <a:normAutofit/>
          </a:bodyPr>
          <a:lstStyle/>
          <a:p>
            <a:r>
              <a:rPr lang="da-DK" sz="1800" dirty="0"/>
              <a:t>Besvarelse af spørgsmål til drøftelse:</a:t>
            </a:r>
          </a:p>
          <a:p>
            <a:pPr lvl="1"/>
            <a:r>
              <a:rPr lang="en-US" sz="1800" dirty="0" err="1"/>
              <a:t>Hvornår</a:t>
            </a:r>
            <a:r>
              <a:rPr lang="en-US" sz="1800" dirty="0"/>
              <a:t> </a:t>
            </a:r>
            <a:r>
              <a:rPr lang="en-US" sz="1800" dirty="0" err="1"/>
              <a:t>bruges</a:t>
            </a:r>
            <a:r>
              <a:rPr lang="en-US" sz="1800" dirty="0"/>
              <a:t> orchestration- </a:t>
            </a:r>
            <a:r>
              <a:rPr lang="en-US" sz="1800" dirty="0" err="1"/>
              <a:t>fremfor</a:t>
            </a:r>
            <a:r>
              <a:rPr lang="en-US" sz="1800" dirty="0"/>
              <a:t> choreography-</a:t>
            </a:r>
            <a:r>
              <a:rPr lang="en-US" sz="1800" dirty="0" err="1"/>
              <a:t>baseret</a:t>
            </a:r>
            <a:r>
              <a:rPr lang="en-US" sz="1800" dirty="0"/>
              <a:t> </a:t>
            </a:r>
            <a:r>
              <a:rPr lang="en-US" sz="1800" dirty="0" err="1"/>
              <a:t>SAGA’er</a:t>
            </a:r>
            <a:r>
              <a:rPr lang="en-US" sz="1800" dirty="0"/>
              <a:t>?</a:t>
            </a:r>
            <a:endParaRPr lang="da-DK" sz="1800" dirty="0"/>
          </a:p>
          <a:p>
            <a:pPr lvl="1"/>
            <a:r>
              <a:rPr lang="da-DK" sz="1800" dirty="0"/>
              <a:t>Hvornår er noget en ’</a:t>
            </a:r>
            <a:r>
              <a:rPr lang="da-DK" sz="1800" dirty="0" err="1"/>
              <a:t>breaking-change</a:t>
            </a:r>
            <a:r>
              <a:rPr lang="da-DK" sz="1800" dirty="0"/>
              <a:t>’ for ens grænseflader?</a:t>
            </a:r>
          </a:p>
          <a:p>
            <a:pPr lvl="1"/>
            <a:r>
              <a:rPr lang="da-DK" sz="1800" dirty="0"/>
              <a:t>Hvordan tager man højde for </a:t>
            </a:r>
            <a:r>
              <a:rPr lang="da-DK" sz="1800" dirty="0" err="1"/>
              <a:t>eventual</a:t>
            </a:r>
            <a:r>
              <a:rPr lang="da-DK" sz="1800" dirty="0"/>
              <a:t> </a:t>
            </a:r>
            <a:r>
              <a:rPr lang="da-DK" sz="1800" dirty="0" err="1"/>
              <a:t>consistency</a:t>
            </a:r>
            <a:r>
              <a:rPr lang="da-DK" sz="1800" dirty="0"/>
              <a:t>?</a:t>
            </a:r>
          </a:p>
          <a:p>
            <a:pPr lvl="1"/>
            <a:r>
              <a:rPr lang="da-DK" sz="1800" dirty="0"/>
              <a:t>Fremvisning af </a:t>
            </a:r>
            <a:r>
              <a:rPr lang="da-DK" sz="1800" dirty="0" err="1"/>
              <a:t>spikes</a:t>
            </a:r>
            <a:r>
              <a:rPr lang="da-DK" sz="1800" dirty="0"/>
              <a:t>.</a:t>
            </a:r>
          </a:p>
          <a:p>
            <a:pPr lvl="1"/>
            <a:endParaRPr lang="da-DK" sz="18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7066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42823D-86F2-44BD-8F9F-93001F9DF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dirty="0" err="1"/>
              <a:t>Hvornår</a:t>
            </a:r>
            <a:r>
              <a:rPr lang="en-US" dirty="0"/>
              <a:t> </a:t>
            </a:r>
            <a:r>
              <a:rPr lang="da-DK" dirty="0"/>
              <a:t>bruges</a:t>
            </a:r>
            <a:r>
              <a:rPr lang="en-US" dirty="0"/>
              <a:t> orchestration- </a:t>
            </a:r>
            <a:r>
              <a:rPr lang="en-US" dirty="0" err="1"/>
              <a:t>fremfor</a:t>
            </a:r>
            <a:r>
              <a:rPr lang="en-US" dirty="0"/>
              <a:t> choreography-</a:t>
            </a:r>
            <a:r>
              <a:rPr lang="en-US" dirty="0" err="1"/>
              <a:t>baseret</a:t>
            </a:r>
            <a:r>
              <a:rPr lang="en-US" dirty="0"/>
              <a:t> </a:t>
            </a:r>
            <a:r>
              <a:rPr lang="en-US" dirty="0" err="1"/>
              <a:t>SAGA’er</a:t>
            </a:r>
            <a:r>
              <a:rPr lang="en-US" dirty="0"/>
              <a:t>?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04CBAB24-2948-4E47-BDD9-2441DC8CCC8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da-DK" sz="2400" dirty="0"/>
              <a:t>Teoretisk enighed/uenighed</a:t>
            </a:r>
          </a:p>
          <a:p>
            <a:r>
              <a:rPr lang="da-DK" sz="2400" dirty="0"/>
              <a:t>Kompleksitet</a:t>
            </a:r>
          </a:p>
          <a:p>
            <a:r>
              <a:rPr lang="da-DK" sz="2400" dirty="0"/>
              <a:t>Forretningsmæssigt perspektiv</a:t>
            </a:r>
          </a:p>
          <a:p>
            <a:endParaRPr lang="da-DK" sz="2400" dirty="0"/>
          </a:p>
          <a:p>
            <a:endParaRPr lang="da-DK" sz="2400" dirty="0"/>
          </a:p>
        </p:txBody>
      </p:sp>
      <p:sp>
        <p:nvSpPr>
          <p:cNvPr id="5" name="Pladsholder til indhold 4">
            <a:extLst>
              <a:ext uri="{FF2B5EF4-FFF2-40B4-BE49-F238E27FC236}">
                <a16:creationId xmlns:a16="http://schemas.microsoft.com/office/drawing/2014/main" id="{2BEF92F7-208D-49AE-83F7-22503B6AD10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a-DK" dirty="0"/>
              <a:t>Egen vurdering</a:t>
            </a:r>
          </a:p>
          <a:p>
            <a:pPr lvl="1"/>
            <a:r>
              <a:rPr lang="da-DK" dirty="0"/>
              <a:t>Graden af ‘vigtighed’</a:t>
            </a:r>
          </a:p>
          <a:p>
            <a:pPr lvl="1"/>
            <a:r>
              <a:rPr lang="da-DK" dirty="0"/>
              <a:t>Monitorering</a:t>
            </a:r>
          </a:p>
          <a:p>
            <a:pPr lvl="1"/>
            <a:r>
              <a:rPr lang="da-DK" dirty="0"/>
              <a:t>Behovet for kontrol</a:t>
            </a:r>
          </a:p>
          <a:p>
            <a:pPr lvl="1"/>
            <a:endParaRPr lang="da-DK" dirty="0"/>
          </a:p>
        </p:txBody>
      </p:sp>
      <p:pic>
        <p:nvPicPr>
          <p:cNvPr id="6" name="Billede 5">
            <a:extLst>
              <a:ext uri="{FF2B5EF4-FFF2-40B4-BE49-F238E27FC236}">
                <a16:creationId xmlns:a16="http://schemas.microsoft.com/office/drawing/2014/main" id="{F8963DC9-84D5-4BFC-9DA6-8560C74724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7518" y="3679507"/>
            <a:ext cx="4102963" cy="2497456"/>
          </a:xfrm>
          <a:prstGeom prst="rect">
            <a:avLst/>
          </a:prstGeom>
        </p:spPr>
      </p:pic>
      <p:pic>
        <p:nvPicPr>
          <p:cNvPr id="7" name="Billede 6">
            <a:extLst>
              <a:ext uri="{FF2B5EF4-FFF2-40B4-BE49-F238E27FC236}">
                <a16:creationId xmlns:a16="http://schemas.microsoft.com/office/drawing/2014/main" id="{0C5EB122-48EB-4387-BB6E-51E58478A3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0491" y="3611871"/>
            <a:ext cx="4823991" cy="2565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40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0526AC-569B-4387-8A3F-6D13C496D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Hvornår er noget en ’</a:t>
            </a:r>
            <a:r>
              <a:rPr lang="da-DK" dirty="0" err="1"/>
              <a:t>breaking-change</a:t>
            </a:r>
            <a:r>
              <a:rPr lang="da-DK" dirty="0"/>
              <a:t>’ for ens grænseflader?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E16BE42A-6C88-4BEC-B722-02CFCB508F9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a-DK" dirty="0"/>
              <a:t>Autonome services!</a:t>
            </a:r>
          </a:p>
          <a:p>
            <a:r>
              <a:rPr lang="da-DK" dirty="0"/>
              <a:t>Ikke det forventelige svar.</a:t>
            </a:r>
          </a:p>
          <a:p>
            <a:r>
              <a:rPr lang="da-DK" dirty="0"/>
              <a:t>Bryder dine Consumer Driven </a:t>
            </a:r>
            <a:r>
              <a:rPr lang="da-DK" dirty="0" err="1"/>
              <a:t>Contracts</a:t>
            </a:r>
            <a:endParaRPr lang="da-DK" dirty="0"/>
          </a:p>
          <a:p>
            <a:endParaRPr lang="da-DK" dirty="0"/>
          </a:p>
        </p:txBody>
      </p:sp>
      <p:pic>
        <p:nvPicPr>
          <p:cNvPr id="6" name="Pladsholder til indhold 5">
            <a:extLst>
              <a:ext uri="{FF2B5EF4-FFF2-40B4-BE49-F238E27FC236}">
                <a16:creationId xmlns:a16="http://schemas.microsoft.com/office/drawing/2014/main" id="{4A54C2A8-31C9-4840-B9C1-1EB1E9EAC14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3446507"/>
            <a:ext cx="5181600" cy="1109573"/>
          </a:xfrm>
        </p:spPr>
      </p:pic>
    </p:spTree>
    <p:extLst>
      <p:ext uri="{BB962C8B-B14F-4D97-AF65-F5344CB8AC3E}">
        <p14:creationId xmlns:p14="http://schemas.microsoft.com/office/powerpoint/2010/main" val="2988403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418DD8-E900-4E91-8FE8-91BEB97E6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Hvordan tager man højde for </a:t>
            </a:r>
            <a:r>
              <a:rPr lang="da-DK" dirty="0" err="1"/>
              <a:t>eventual</a:t>
            </a:r>
            <a:r>
              <a:rPr lang="da-DK" dirty="0"/>
              <a:t> </a:t>
            </a:r>
            <a:r>
              <a:rPr lang="da-DK" dirty="0" err="1"/>
              <a:t>consistency</a:t>
            </a:r>
            <a:r>
              <a:rPr lang="da-DK" dirty="0"/>
              <a:t>?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1EDED980-C74C-49C7-9865-1A0769B91D1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a-DK" dirty="0"/>
              <a:t>Data </a:t>
            </a:r>
            <a:r>
              <a:rPr lang="da-DK" dirty="0" err="1"/>
              <a:t>replikerering</a:t>
            </a:r>
            <a:r>
              <a:rPr lang="da-DK" dirty="0"/>
              <a:t>.</a:t>
            </a:r>
          </a:p>
          <a:p>
            <a:r>
              <a:rPr lang="da-DK" dirty="0" err="1"/>
              <a:t>Availability</a:t>
            </a:r>
            <a:r>
              <a:rPr lang="da-DK" dirty="0"/>
              <a:t> eller </a:t>
            </a:r>
            <a:r>
              <a:rPr lang="da-DK" dirty="0" err="1"/>
              <a:t>consistency</a:t>
            </a:r>
            <a:r>
              <a:rPr lang="da-DK" dirty="0"/>
              <a:t>?</a:t>
            </a:r>
          </a:p>
          <a:p>
            <a:r>
              <a:rPr lang="da-DK" dirty="0" err="1"/>
              <a:t>SAGAs</a:t>
            </a:r>
            <a:endParaRPr lang="da-DK" dirty="0"/>
          </a:p>
          <a:p>
            <a:r>
              <a:rPr lang="da-DK" dirty="0" err="1"/>
              <a:t>Asynkronitet</a:t>
            </a:r>
            <a:r>
              <a:rPr lang="da-DK" dirty="0"/>
              <a:t> </a:t>
            </a:r>
          </a:p>
        </p:txBody>
      </p:sp>
      <p:pic>
        <p:nvPicPr>
          <p:cNvPr id="6" name="Pladsholder til indhold 5" descr="Et billede, der indeholder indendørs, kort, bord, stående&#10;&#10;Automatisk genereret beskrivelse">
            <a:extLst>
              <a:ext uri="{FF2B5EF4-FFF2-40B4-BE49-F238E27FC236}">
                <a16:creationId xmlns:a16="http://schemas.microsoft.com/office/drawing/2014/main" id="{7811CE9C-D8A0-4CA8-81FF-175B0A3761B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484221"/>
            <a:ext cx="5181600" cy="3034145"/>
          </a:xfrm>
        </p:spPr>
      </p:pic>
    </p:spTree>
    <p:extLst>
      <p:ext uri="{BB962C8B-B14F-4D97-AF65-F5344CB8AC3E}">
        <p14:creationId xmlns:p14="http://schemas.microsoft.com/office/powerpoint/2010/main" val="1149430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158B3569-73B2-4D05-8E95-886A6EE1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B8C5202E-3A9B-4C6A-932B-F443AED12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98246"/>
            <a:ext cx="4412419" cy="362621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4400" b="1" i="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Fremvisning af spikes</a:t>
            </a:r>
          </a:p>
        </p:txBody>
      </p:sp>
      <p:sp>
        <p:nvSpPr>
          <p:cNvPr id="6" name="Pladsholder til tekst 5">
            <a:extLst>
              <a:ext uri="{FF2B5EF4-FFF2-40B4-BE49-F238E27FC236}">
                <a16:creationId xmlns:a16="http://schemas.microsoft.com/office/drawing/2014/main" id="{A1581EC4-00E8-4C9A-93CB-AF8B0EF265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5350213"/>
            <a:ext cx="4412417" cy="1031537"/>
          </a:xfrm>
        </p:spPr>
        <p:txBody>
          <a:bodyPr vert="horz" lIns="91440" tIns="45720" rIns="91440" bIns="45720" rtlCol="0">
            <a:normAutofit/>
          </a:bodyPr>
          <a:lstStyle/>
          <a:p>
            <a:pPr algn="r"/>
            <a:endParaRPr lang="en-US" sz="3200" kern="120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7" name="Graphic 17">
            <a:extLst>
              <a:ext uri="{FF2B5EF4-FFF2-40B4-BE49-F238E27FC236}">
                <a16:creationId xmlns:a16="http://schemas.microsoft.com/office/drawing/2014/main" id="{B71758F4-3F46-45DA-8AC5-4E508DA08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12034" y="1267063"/>
            <a:ext cx="139037" cy="139039"/>
          </a:xfrm>
          <a:custGeom>
            <a:avLst/>
            <a:gdLst>
              <a:gd name="connsiteX0" fmla="*/ 129600 w 139037"/>
              <a:gd name="connsiteY0" fmla="*/ 60082 h 139039"/>
              <a:gd name="connsiteX1" fmla="*/ 78955 w 139037"/>
              <a:gd name="connsiteY1" fmla="*/ 60082 h 139039"/>
              <a:gd name="connsiteX2" fmla="*/ 78955 w 139037"/>
              <a:gd name="connsiteY2" fmla="*/ 9437 h 139039"/>
              <a:gd name="connsiteX3" fmla="*/ 69519 w 139037"/>
              <a:gd name="connsiteY3" fmla="*/ 0 h 139039"/>
              <a:gd name="connsiteX4" fmla="*/ 60082 w 139037"/>
              <a:gd name="connsiteY4" fmla="*/ 9437 h 139039"/>
              <a:gd name="connsiteX5" fmla="*/ 60082 w 139037"/>
              <a:gd name="connsiteY5" fmla="*/ 60082 h 139039"/>
              <a:gd name="connsiteX6" fmla="*/ 9437 w 139037"/>
              <a:gd name="connsiteY6" fmla="*/ 60082 h 139039"/>
              <a:gd name="connsiteX7" fmla="*/ 0 w 139037"/>
              <a:gd name="connsiteY7" fmla="*/ 69520 h 139039"/>
              <a:gd name="connsiteX8" fmla="*/ 9437 w 139037"/>
              <a:gd name="connsiteY8" fmla="*/ 78957 h 139039"/>
              <a:gd name="connsiteX9" fmla="*/ 60082 w 139037"/>
              <a:gd name="connsiteY9" fmla="*/ 78957 h 139039"/>
              <a:gd name="connsiteX10" fmla="*/ 60082 w 139037"/>
              <a:gd name="connsiteY10" fmla="*/ 129602 h 139039"/>
              <a:gd name="connsiteX11" fmla="*/ 69519 w 139037"/>
              <a:gd name="connsiteY11" fmla="*/ 139039 h 139039"/>
              <a:gd name="connsiteX12" fmla="*/ 78955 w 139037"/>
              <a:gd name="connsiteY12" fmla="*/ 129602 h 139039"/>
              <a:gd name="connsiteX13" fmla="*/ 78955 w 139037"/>
              <a:gd name="connsiteY13" fmla="*/ 78957 h 139039"/>
              <a:gd name="connsiteX14" fmla="*/ 129600 w 139037"/>
              <a:gd name="connsiteY14" fmla="*/ 78957 h 139039"/>
              <a:gd name="connsiteX15" fmla="*/ 139037 w 139037"/>
              <a:gd name="connsiteY15" fmla="*/ 69520 h 139039"/>
              <a:gd name="connsiteX16" fmla="*/ 129600 w 139037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7" h="139039">
                <a:moveTo>
                  <a:pt x="129600" y="60082"/>
                </a:moveTo>
                <a:lnTo>
                  <a:pt x="78955" y="60082"/>
                </a:lnTo>
                <a:lnTo>
                  <a:pt x="78955" y="9437"/>
                </a:lnTo>
                <a:cubicBezTo>
                  <a:pt x="78955" y="4225"/>
                  <a:pt x="74730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7" y="139039"/>
                  <a:pt x="69519" y="139039"/>
                </a:cubicBezTo>
                <a:cubicBezTo>
                  <a:pt x="74730" y="139039"/>
                  <a:pt x="78955" y="134814"/>
                  <a:pt x="78955" y="129602"/>
                </a:cubicBezTo>
                <a:lnTo>
                  <a:pt x="78955" y="78957"/>
                </a:lnTo>
                <a:lnTo>
                  <a:pt x="129600" y="78957"/>
                </a:lnTo>
                <a:cubicBezTo>
                  <a:pt x="134812" y="78957"/>
                  <a:pt x="139037" y="74731"/>
                  <a:pt x="139037" y="69520"/>
                </a:cubicBezTo>
                <a:cubicBezTo>
                  <a:pt x="139037" y="64308"/>
                  <a:pt x="134812" y="60082"/>
                  <a:pt x="129600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322" y="1589368"/>
            <a:ext cx="0" cy="5259754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Billede 7" descr="Et billede, der indeholder lys&#10;&#10;Automatisk genereret beskrivelse">
            <a:extLst>
              <a:ext uri="{FF2B5EF4-FFF2-40B4-BE49-F238E27FC236}">
                <a16:creationId xmlns:a16="http://schemas.microsoft.com/office/drawing/2014/main" id="{349AF4B2-A02A-485B-85A6-6B917CBCFD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5788" y="1787030"/>
            <a:ext cx="2232139" cy="2232139"/>
          </a:xfrm>
          <a:prstGeom prst="rect">
            <a:avLst/>
          </a:prstGeom>
        </p:spPr>
      </p:pic>
      <p:sp>
        <p:nvSpPr>
          <p:cNvPr id="41" name="Graphic 21">
            <a:extLst>
              <a:ext uri="{FF2B5EF4-FFF2-40B4-BE49-F238E27FC236}">
                <a16:creationId xmlns:a16="http://schemas.microsoft.com/office/drawing/2014/main" id="{8D61482F-F3C5-4D66-8C5D-C6BBE3E127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52801" y="1659316"/>
            <a:ext cx="127713" cy="127714"/>
          </a:xfrm>
          <a:custGeom>
            <a:avLst/>
            <a:gdLst>
              <a:gd name="connsiteX0" fmla="*/ 63857 w 127713"/>
              <a:gd name="connsiteY0" fmla="*/ 18874 h 127714"/>
              <a:gd name="connsiteX1" fmla="*/ 108839 w 127713"/>
              <a:gd name="connsiteY1" fmla="*/ 63857 h 127714"/>
              <a:gd name="connsiteX2" fmla="*/ 63857 w 127713"/>
              <a:gd name="connsiteY2" fmla="*/ 108840 h 127714"/>
              <a:gd name="connsiteX3" fmla="*/ 18874 w 127713"/>
              <a:gd name="connsiteY3" fmla="*/ 63857 h 127714"/>
              <a:gd name="connsiteX4" fmla="*/ 63857 w 127713"/>
              <a:gd name="connsiteY4" fmla="*/ 18874 h 127714"/>
              <a:gd name="connsiteX5" fmla="*/ 63857 w 127713"/>
              <a:gd name="connsiteY5" fmla="*/ 0 h 127714"/>
              <a:gd name="connsiteX6" fmla="*/ 0 w 127713"/>
              <a:gd name="connsiteY6" fmla="*/ 63857 h 127714"/>
              <a:gd name="connsiteX7" fmla="*/ 63857 w 127713"/>
              <a:gd name="connsiteY7" fmla="*/ 127714 h 127714"/>
              <a:gd name="connsiteX8" fmla="*/ 127713 w 127713"/>
              <a:gd name="connsiteY8" fmla="*/ 63857 h 127714"/>
              <a:gd name="connsiteX9" fmla="*/ 63857 w 127713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4">
                <a:moveTo>
                  <a:pt x="63857" y="18874"/>
                </a:moveTo>
                <a:cubicBezTo>
                  <a:pt x="88700" y="18874"/>
                  <a:pt x="108839" y="39014"/>
                  <a:pt x="108839" y="63857"/>
                </a:cubicBezTo>
                <a:cubicBezTo>
                  <a:pt x="108839" y="88700"/>
                  <a:pt x="88700" y="108840"/>
                  <a:pt x="63857" y="108840"/>
                </a:cubicBezTo>
                <a:cubicBezTo>
                  <a:pt x="39013" y="108840"/>
                  <a:pt x="18874" y="88700"/>
                  <a:pt x="18874" y="63857"/>
                </a:cubicBezTo>
                <a:cubicBezTo>
                  <a:pt x="18898" y="39024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10" name="Billede 9">
            <a:extLst>
              <a:ext uri="{FF2B5EF4-FFF2-40B4-BE49-F238E27FC236}">
                <a16:creationId xmlns:a16="http://schemas.microsoft.com/office/drawing/2014/main" id="{82C0DD00-E18A-4025-8593-E38932355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6926" y="4687807"/>
            <a:ext cx="5569864" cy="1155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535190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119</Words>
  <Application>Microsoft Office PowerPoint</Application>
  <PresentationFormat>Widescreen</PresentationFormat>
  <Paragraphs>28</Paragraphs>
  <Slides>6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2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6</vt:i4>
      </vt:variant>
    </vt:vector>
  </HeadingPairs>
  <TitlesOfParts>
    <vt:vector size="9" baseType="lpstr">
      <vt:lpstr>Arial</vt:lpstr>
      <vt:lpstr>Univers</vt:lpstr>
      <vt:lpstr>GradientVTI</vt:lpstr>
      <vt:lpstr>.NET Core og Microservices</vt:lpstr>
      <vt:lpstr>Overblik</vt:lpstr>
      <vt:lpstr>Hvornår bruges orchestration- fremfor choreography-baseret SAGA’er?</vt:lpstr>
      <vt:lpstr>Hvornår er noget en ’breaking-change’ for ens grænseflader?</vt:lpstr>
      <vt:lpstr>Hvordan tager man højde for eventual consistency?</vt:lpstr>
      <vt:lpstr>Fremvisning af spikes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.NET Core og Microservices</dc:title>
  <dc:creator>Julian</dc:creator>
  <cp:lastModifiedBy>Julian</cp:lastModifiedBy>
  <cp:revision>1</cp:revision>
  <dcterms:created xsi:type="dcterms:W3CDTF">2020-06-03T16:13:36Z</dcterms:created>
  <dcterms:modified xsi:type="dcterms:W3CDTF">2020-06-03T16:17:05Z</dcterms:modified>
</cp:coreProperties>
</file>