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Oswald"/>
      <p:regular r:id="rId25"/>
      <p:bold r:id="rId26"/>
    </p:embeddedFont>
    <p:embeddedFont>
      <p:font typeface="Comfortaa"/>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0" Type="http://schemas.openxmlformats.org/officeDocument/2006/relationships/hyperlink" Target="https://www.monografias.com/trabajos14/control/control.shtml" TargetMode="External"/><Relationship Id="rId11" Type="http://schemas.openxmlformats.org/officeDocument/2006/relationships/hyperlink" Target="https://www.monografias.com/Computacion/Programacion/" TargetMode="External"/><Relationship Id="rId22" Type="http://schemas.openxmlformats.org/officeDocument/2006/relationships/hyperlink" Target="https://www.monografias.com/trabajos7/tcp/tcp.shtml#Telnet" TargetMode="External"/><Relationship Id="rId10" Type="http://schemas.openxmlformats.org/officeDocument/2006/relationships/hyperlink" Target="https://www.monografias.com/trabajos/lacomunica/lacomunica.shtml" TargetMode="External"/><Relationship Id="rId21" Type="http://schemas.openxmlformats.org/officeDocument/2006/relationships/hyperlink" Target="https://www.monografias.com/trabajos/ftpbasico/ftpbasico.shtml" TargetMode="External"/><Relationship Id="rId13" Type="http://schemas.openxmlformats.org/officeDocument/2006/relationships/hyperlink" Target="https://www.monografias.com/Computacion/Redes/" TargetMode="External"/><Relationship Id="rId12" Type="http://schemas.openxmlformats.org/officeDocument/2006/relationships/hyperlink" Target="https://www.monografias.com/trabajos15/fundamento-ontologico/fundamento-ontologico.shtml" TargetMode="External"/><Relationship Id="rId1" Type="http://schemas.openxmlformats.org/officeDocument/2006/relationships/notesMaster" Target="../notesMasters/notesMaster1.xml"/><Relationship Id="rId2" Type="http://schemas.openxmlformats.org/officeDocument/2006/relationships/hyperlink" Target="https://www.monografias.com/Computacion/Redes/" TargetMode="External"/><Relationship Id="rId3" Type="http://schemas.openxmlformats.org/officeDocument/2006/relationships/hyperlink" Target="https://www.monografias.com/trabajos13/diseprod/diseprod.shtml" TargetMode="External"/><Relationship Id="rId4" Type="http://schemas.openxmlformats.org/officeDocument/2006/relationships/hyperlink" Target="https://www.monografias.com/Computacion/Hardware/" TargetMode="External"/><Relationship Id="rId9" Type="http://schemas.openxmlformats.org/officeDocument/2006/relationships/hyperlink" Target="https://www.monografias.com/Computacion/Software/" TargetMode="External"/><Relationship Id="rId15" Type="http://schemas.openxmlformats.org/officeDocument/2006/relationships/hyperlink" Target="https://www.monografias.com/Fisica/index.shtml" TargetMode="External"/><Relationship Id="rId14" Type="http://schemas.openxmlformats.org/officeDocument/2006/relationships/hyperlink" Target="https://www.monografias.com/trabajos2/mercambiario/mercambiario.shtml" TargetMode="External"/><Relationship Id="rId17" Type="http://schemas.openxmlformats.org/officeDocument/2006/relationships/hyperlink" Target="https://www.monografias.com/trabajos11/teosis/teosis.shtml" TargetMode="External"/><Relationship Id="rId16" Type="http://schemas.openxmlformats.org/officeDocument/2006/relationships/hyperlink" Target="https://www.monografias.com/trabajos7/sisinf/sisinf.shtml" TargetMode="External"/><Relationship Id="rId5" Type="http://schemas.openxmlformats.org/officeDocument/2006/relationships/hyperlink" Target="https://www.monografias.com/trabajos11/teosis/teosis.shtml" TargetMode="External"/><Relationship Id="rId19" Type="http://schemas.openxmlformats.org/officeDocument/2006/relationships/hyperlink" Target="https://www.monografias.com/trabajos/transporte/transporte.shtml" TargetMode="External"/><Relationship Id="rId6" Type="http://schemas.openxmlformats.org/officeDocument/2006/relationships/hyperlink" Target="https://www.monografias.com/trabajos6/arma/arma.shtml" TargetMode="External"/><Relationship Id="rId18" Type="http://schemas.openxmlformats.org/officeDocument/2006/relationships/hyperlink" Target="https://www.monografias.com/trabajos11/basda/basda.shtml" TargetMode="External"/><Relationship Id="rId7" Type="http://schemas.openxmlformats.org/officeDocument/2006/relationships/hyperlink" Target="https://www.monografias.com/trabajos14/administ-procesos/administ-procesos.shtml#PROCE" TargetMode="External"/><Relationship Id="rId8" Type="http://schemas.openxmlformats.org/officeDocument/2006/relationships/hyperlink" Target="https://www.monografias.com/trabajos12/mncerem/mncerem.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152cdcff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152cdcff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16a4899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6a4899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14cb3c1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4cb3c1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000"/>
              </a:lnSpc>
              <a:spcBef>
                <a:spcPts val="0"/>
              </a:spcBef>
              <a:spcAft>
                <a:spcPts val="1500"/>
              </a:spcAft>
              <a:buClr>
                <a:schemeClr val="dk2"/>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1d3cff8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1d3cff8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2"/>
              </a:buClr>
              <a:buSzPts val="1100"/>
              <a:buFont typeface="Arial"/>
              <a:buNone/>
            </a:pPr>
            <a:r>
              <a:rPr lang="es-419" sz="1050">
                <a:solidFill>
                  <a:srgbClr val="445555"/>
                </a:solidFill>
                <a:highlight>
                  <a:srgbClr val="FFFFFF"/>
                </a:highlight>
                <a:latin typeface="Georgia"/>
                <a:ea typeface="Georgia"/>
                <a:cs typeface="Georgia"/>
                <a:sym typeface="Georgia"/>
              </a:rPr>
              <a:t>Durante los años 60 y 70 se crearon muchas tecnologías de </a:t>
            </a:r>
            <a:r>
              <a:rPr lang="es-419" sz="1050">
                <a:solidFill>
                  <a:srgbClr val="008040"/>
                </a:solidFill>
                <a:highlight>
                  <a:srgbClr val="FFFFFF"/>
                </a:highlight>
                <a:uFill>
                  <a:noFill/>
                </a:uFill>
                <a:latin typeface="Georgia"/>
                <a:ea typeface="Georgia"/>
                <a:cs typeface="Georgia"/>
                <a:sym typeface="Georgia"/>
                <a:hlinkClick r:id="rId2"/>
              </a:rPr>
              <a:t>redes</a:t>
            </a:r>
            <a:r>
              <a:rPr lang="es-419" sz="1050">
                <a:solidFill>
                  <a:srgbClr val="445555"/>
                </a:solidFill>
                <a:highlight>
                  <a:srgbClr val="FFFFFF"/>
                </a:highlight>
                <a:latin typeface="Georgia"/>
                <a:ea typeface="Georgia"/>
                <a:cs typeface="Georgia"/>
                <a:sym typeface="Georgia"/>
              </a:rPr>
              <a:t>, cada una basada en un </a:t>
            </a:r>
            <a:r>
              <a:rPr lang="es-419" sz="1050">
                <a:solidFill>
                  <a:srgbClr val="008040"/>
                </a:solidFill>
                <a:highlight>
                  <a:srgbClr val="FFFFFF"/>
                </a:highlight>
                <a:uFill>
                  <a:noFill/>
                </a:uFill>
                <a:latin typeface="Georgia"/>
                <a:ea typeface="Georgia"/>
                <a:cs typeface="Georgia"/>
                <a:sym typeface="Georgia"/>
                <a:hlinkClick r:id="rId3"/>
              </a:rPr>
              <a:t>diseño</a:t>
            </a:r>
            <a:r>
              <a:rPr lang="es-419" sz="1050">
                <a:solidFill>
                  <a:srgbClr val="445555"/>
                </a:solidFill>
                <a:highlight>
                  <a:srgbClr val="FFFFFF"/>
                </a:highlight>
                <a:latin typeface="Georgia"/>
                <a:ea typeface="Georgia"/>
                <a:cs typeface="Georgia"/>
                <a:sym typeface="Georgia"/>
              </a:rPr>
              <a:t> específico de </a:t>
            </a:r>
            <a:r>
              <a:rPr lang="es-419" sz="1050">
                <a:solidFill>
                  <a:srgbClr val="008040"/>
                </a:solidFill>
                <a:highlight>
                  <a:srgbClr val="FFFFFF"/>
                </a:highlight>
                <a:uFill>
                  <a:noFill/>
                </a:uFill>
                <a:latin typeface="Georgia"/>
                <a:ea typeface="Georgia"/>
                <a:cs typeface="Georgia"/>
                <a:sym typeface="Georgia"/>
                <a:hlinkClick r:id="rId4"/>
              </a:rPr>
              <a:t>hardware</a:t>
            </a:r>
            <a:r>
              <a:rPr lang="es-419" sz="1050">
                <a:solidFill>
                  <a:srgbClr val="445555"/>
                </a:solidFill>
                <a:highlight>
                  <a:srgbClr val="FFFFFF"/>
                </a:highlight>
                <a:latin typeface="Georgia"/>
                <a:ea typeface="Georgia"/>
                <a:cs typeface="Georgia"/>
                <a:sym typeface="Georgia"/>
              </a:rPr>
              <a:t>. Estos </a:t>
            </a:r>
            <a:r>
              <a:rPr lang="es-419" sz="1050">
                <a:solidFill>
                  <a:srgbClr val="008040"/>
                </a:solidFill>
                <a:highlight>
                  <a:srgbClr val="FFFFFF"/>
                </a:highlight>
                <a:uFill>
                  <a:noFill/>
                </a:uFill>
                <a:latin typeface="Georgia"/>
                <a:ea typeface="Georgia"/>
                <a:cs typeface="Georgia"/>
                <a:sym typeface="Georgia"/>
                <a:hlinkClick r:id="rId5"/>
              </a:rPr>
              <a:t>sistemas</a:t>
            </a:r>
            <a:r>
              <a:rPr lang="es-419" sz="1050">
                <a:solidFill>
                  <a:srgbClr val="445555"/>
                </a:solidFill>
                <a:highlight>
                  <a:srgbClr val="FFFFFF"/>
                </a:highlight>
                <a:latin typeface="Georgia"/>
                <a:ea typeface="Georgia"/>
                <a:cs typeface="Georgia"/>
                <a:sym typeface="Georgia"/>
              </a:rPr>
              <a:t> eran construidos de una sola pieza, una </a:t>
            </a:r>
            <a:r>
              <a:rPr lang="es-419" sz="1050">
                <a:solidFill>
                  <a:srgbClr val="008040"/>
                </a:solidFill>
                <a:highlight>
                  <a:srgbClr val="FFFFFF"/>
                </a:highlight>
                <a:uFill>
                  <a:noFill/>
                </a:uFill>
                <a:latin typeface="Georgia"/>
                <a:ea typeface="Georgia"/>
                <a:cs typeface="Georgia"/>
                <a:sym typeface="Georgia"/>
                <a:hlinkClick r:id="rId6"/>
              </a:rPr>
              <a:t>arquitectura</a:t>
            </a:r>
            <a:r>
              <a:rPr lang="es-419" sz="1050">
                <a:solidFill>
                  <a:srgbClr val="445555"/>
                </a:solidFill>
                <a:highlight>
                  <a:srgbClr val="FFFFFF"/>
                </a:highlight>
                <a:latin typeface="Georgia"/>
                <a:ea typeface="Georgia"/>
                <a:cs typeface="Georgia"/>
                <a:sym typeface="Georgia"/>
              </a:rPr>
              <a:t> monolítica. Esto significa que los diseñadores debían ocuparse de todos los elementos involucrados en el </a:t>
            </a:r>
            <a:r>
              <a:rPr lang="es-419" sz="1050">
                <a:solidFill>
                  <a:srgbClr val="008040"/>
                </a:solidFill>
                <a:highlight>
                  <a:srgbClr val="FFFFFF"/>
                </a:highlight>
                <a:uFill>
                  <a:noFill/>
                </a:uFill>
                <a:latin typeface="Georgia"/>
                <a:ea typeface="Georgia"/>
                <a:cs typeface="Georgia"/>
                <a:sym typeface="Georgia"/>
                <a:hlinkClick r:id="rId7"/>
              </a:rPr>
              <a:t>proceso</a:t>
            </a:r>
            <a:r>
              <a:rPr lang="es-419" sz="1050">
                <a:solidFill>
                  <a:srgbClr val="445555"/>
                </a:solidFill>
                <a:highlight>
                  <a:srgbClr val="FFFFFF"/>
                </a:highlight>
                <a:latin typeface="Georgia"/>
                <a:ea typeface="Georgia"/>
                <a:cs typeface="Georgia"/>
                <a:sym typeface="Georgia"/>
              </a:rPr>
              <a:t>, estos elementos forman una cadena de transmisión que tiene diversas partes: Los dispositivos físicos de conexión,  los </a:t>
            </a:r>
            <a:r>
              <a:rPr lang="es-419" sz="1050">
                <a:solidFill>
                  <a:srgbClr val="008040"/>
                </a:solidFill>
                <a:highlight>
                  <a:srgbClr val="FFFFFF"/>
                </a:highlight>
                <a:uFill>
                  <a:noFill/>
                </a:uFill>
                <a:latin typeface="Georgia"/>
                <a:ea typeface="Georgia"/>
                <a:cs typeface="Georgia"/>
                <a:sym typeface="Georgia"/>
                <a:hlinkClick r:id="rId8"/>
              </a:rPr>
              <a:t>protocolos</a:t>
            </a:r>
            <a:r>
              <a:rPr lang="es-419" sz="1050">
                <a:solidFill>
                  <a:srgbClr val="445555"/>
                </a:solidFill>
                <a:highlight>
                  <a:srgbClr val="FFFFFF"/>
                </a:highlight>
                <a:latin typeface="Georgia"/>
                <a:ea typeface="Georgia"/>
                <a:cs typeface="Georgia"/>
                <a:sym typeface="Georgia"/>
              </a:rPr>
              <a:t> </a:t>
            </a:r>
            <a:r>
              <a:rPr lang="es-419" sz="1050">
                <a:solidFill>
                  <a:srgbClr val="008040"/>
                </a:solidFill>
                <a:highlight>
                  <a:srgbClr val="FFFFFF"/>
                </a:highlight>
                <a:uFill>
                  <a:noFill/>
                </a:uFill>
                <a:latin typeface="Georgia"/>
                <a:ea typeface="Georgia"/>
                <a:cs typeface="Georgia"/>
                <a:sym typeface="Georgia"/>
                <a:hlinkClick r:id="rId9"/>
              </a:rPr>
              <a:t>software</a:t>
            </a:r>
            <a:r>
              <a:rPr lang="es-419" sz="1050">
                <a:solidFill>
                  <a:srgbClr val="445555"/>
                </a:solidFill>
                <a:highlight>
                  <a:srgbClr val="FFFFFF"/>
                </a:highlight>
                <a:latin typeface="Georgia"/>
                <a:ea typeface="Georgia"/>
                <a:cs typeface="Georgia"/>
                <a:sym typeface="Georgia"/>
              </a:rPr>
              <a:t> y hardware usados en </a:t>
            </a:r>
            <a:r>
              <a:rPr lang="es-419" sz="1050">
                <a:solidFill>
                  <a:srgbClr val="008040"/>
                </a:solidFill>
                <a:highlight>
                  <a:srgbClr val="FFFFFF"/>
                </a:highlight>
                <a:uFill>
                  <a:noFill/>
                </a:uFill>
                <a:latin typeface="Georgia"/>
                <a:ea typeface="Georgia"/>
                <a:cs typeface="Georgia"/>
                <a:sym typeface="Georgia"/>
                <a:hlinkClick r:id="rId10"/>
              </a:rPr>
              <a:t>la comunicación</a:t>
            </a:r>
            <a:r>
              <a:rPr lang="es-419" sz="1050">
                <a:solidFill>
                  <a:srgbClr val="445555"/>
                </a:solidFill>
                <a:highlight>
                  <a:srgbClr val="FFFFFF"/>
                </a:highlight>
                <a:latin typeface="Georgia"/>
                <a:ea typeface="Georgia"/>
                <a:cs typeface="Georgia"/>
                <a:sym typeface="Georgia"/>
              </a:rPr>
              <a:t>.</a:t>
            </a:r>
            <a:endParaRPr sz="1050">
              <a:solidFill>
                <a:srgbClr val="445555"/>
              </a:solidFill>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2"/>
              </a:buClr>
              <a:buSzPts val="1100"/>
              <a:buFont typeface="Arial"/>
              <a:buNone/>
            </a:pPr>
            <a:r>
              <a:rPr lang="es-419" sz="1050">
                <a:solidFill>
                  <a:srgbClr val="445555"/>
                </a:solidFill>
                <a:highlight>
                  <a:srgbClr val="FFFFFF"/>
                </a:highlight>
                <a:latin typeface="Georgia"/>
                <a:ea typeface="Georgia"/>
                <a:cs typeface="Georgia"/>
                <a:sym typeface="Georgia"/>
              </a:rPr>
              <a:t>Los </a:t>
            </a:r>
            <a:r>
              <a:rPr lang="es-419" sz="1050">
                <a:solidFill>
                  <a:srgbClr val="008040"/>
                </a:solidFill>
                <a:highlight>
                  <a:srgbClr val="FFFFFF"/>
                </a:highlight>
                <a:uFill>
                  <a:noFill/>
                </a:uFill>
                <a:latin typeface="Georgia"/>
                <a:ea typeface="Georgia"/>
                <a:cs typeface="Georgia"/>
                <a:sym typeface="Georgia"/>
                <a:hlinkClick r:id="rId11"/>
              </a:rPr>
              <a:t>programas</a:t>
            </a:r>
            <a:r>
              <a:rPr lang="es-419" sz="1050">
                <a:solidFill>
                  <a:srgbClr val="445555"/>
                </a:solidFill>
                <a:highlight>
                  <a:srgbClr val="FFFFFF"/>
                </a:highlight>
                <a:latin typeface="Georgia"/>
                <a:ea typeface="Georgia"/>
                <a:cs typeface="Georgia"/>
                <a:sym typeface="Georgia"/>
              </a:rPr>
              <a:t> de aplicación realizan la comunicación y la interfaz </a:t>
            </a:r>
            <a:r>
              <a:rPr lang="es-419" sz="1050">
                <a:solidFill>
                  <a:srgbClr val="008040"/>
                </a:solidFill>
                <a:highlight>
                  <a:srgbClr val="FFFFFF"/>
                </a:highlight>
                <a:uFill>
                  <a:noFill/>
                </a:uFill>
                <a:latin typeface="Georgia"/>
                <a:ea typeface="Georgia"/>
                <a:cs typeface="Georgia"/>
                <a:sym typeface="Georgia"/>
                <a:hlinkClick r:id="rId12"/>
              </a:rPr>
              <a:t>hombre</a:t>
            </a:r>
            <a:r>
              <a:rPr lang="es-419" sz="1050">
                <a:solidFill>
                  <a:srgbClr val="445555"/>
                </a:solidFill>
                <a:highlight>
                  <a:srgbClr val="FFFFFF"/>
                </a:highlight>
                <a:latin typeface="Georgia"/>
                <a:ea typeface="Georgia"/>
                <a:cs typeface="Georgia"/>
                <a:sym typeface="Georgia"/>
              </a:rPr>
              <a:t>-máquina que permite al humano utilizar la </a:t>
            </a:r>
            <a:r>
              <a:rPr lang="es-419" sz="1050">
                <a:solidFill>
                  <a:srgbClr val="008040"/>
                </a:solidFill>
                <a:highlight>
                  <a:srgbClr val="FFFFFF"/>
                </a:highlight>
                <a:uFill>
                  <a:noFill/>
                </a:uFill>
                <a:latin typeface="Georgia"/>
                <a:ea typeface="Georgia"/>
                <a:cs typeface="Georgia"/>
                <a:sym typeface="Georgia"/>
                <a:hlinkClick r:id="rId13"/>
              </a:rPr>
              <a:t>red</a:t>
            </a:r>
            <a:r>
              <a:rPr lang="es-419" sz="1050">
                <a:solidFill>
                  <a:srgbClr val="445555"/>
                </a:solidFill>
                <a:highlight>
                  <a:srgbClr val="FFFFFF"/>
                </a:highlight>
                <a:latin typeface="Georgia"/>
                <a:ea typeface="Georgia"/>
                <a:cs typeface="Georgia"/>
                <a:sym typeface="Georgia"/>
              </a:rPr>
              <a:t>.  Este modelo, que considera la cadena como un todo monolítico, es poco práctico, pues el más pequeño </a:t>
            </a:r>
            <a:r>
              <a:rPr lang="es-419" sz="1050">
                <a:solidFill>
                  <a:srgbClr val="008040"/>
                </a:solidFill>
                <a:highlight>
                  <a:srgbClr val="FFFFFF"/>
                </a:highlight>
                <a:uFill>
                  <a:noFill/>
                </a:uFill>
                <a:latin typeface="Georgia"/>
                <a:ea typeface="Georgia"/>
                <a:cs typeface="Georgia"/>
                <a:sym typeface="Georgia"/>
                <a:hlinkClick r:id="rId14"/>
              </a:rPr>
              <a:t>cambio</a:t>
            </a:r>
            <a:r>
              <a:rPr lang="es-419" sz="1050">
                <a:solidFill>
                  <a:srgbClr val="445555"/>
                </a:solidFill>
                <a:highlight>
                  <a:srgbClr val="FFFFFF"/>
                </a:highlight>
                <a:latin typeface="Georgia"/>
                <a:ea typeface="Georgia"/>
                <a:cs typeface="Georgia"/>
                <a:sym typeface="Georgia"/>
              </a:rPr>
              <a:t> puede implicar alterar todos sus elementos.</a:t>
            </a:r>
            <a:endParaRPr sz="1050">
              <a:solidFill>
                <a:srgbClr val="445555"/>
              </a:solidFill>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2"/>
              </a:buClr>
              <a:buSzPts val="1100"/>
              <a:buFont typeface="Arial"/>
              <a:buNone/>
            </a:pPr>
            <a:r>
              <a:rPr lang="es-419" sz="1050">
                <a:solidFill>
                  <a:srgbClr val="445555"/>
                </a:solidFill>
                <a:highlight>
                  <a:srgbClr val="FFFFFF"/>
                </a:highlight>
                <a:latin typeface="Georgia"/>
                <a:ea typeface="Georgia"/>
                <a:cs typeface="Georgia"/>
                <a:sym typeface="Georgia"/>
              </a:rPr>
              <a:t>El diseño original de Internet del Departamento de Defensa Americano disponía un esquema de cuatro capas, aunque data de los 70 es similar al que se continúa utilizando:</a:t>
            </a:r>
            <a:endParaRPr sz="1050">
              <a:solidFill>
                <a:srgbClr val="445555"/>
              </a:solidFill>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2"/>
              </a:buClr>
              <a:buSzPts val="1100"/>
              <a:buFont typeface="Arial"/>
              <a:buNone/>
            </a:pPr>
            <a:r>
              <a:rPr lang="es-419" sz="1050">
                <a:solidFill>
                  <a:srgbClr val="445555"/>
                </a:solidFill>
                <a:highlight>
                  <a:srgbClr val="FFFFFF"/>
                </a:highlight>
                <a:latin typeface="Georgia"/>
                <a:ea typeface="Georgia"/>
                <a:cs typeface="Georgia"/>
                <a:sym typeface="Georgia"/>
              </a:rPr>
              <a:t>Capa </a:t>
            </a:r>
            <a:r>
              <a:rPr lang="es-419" sz="1050">
                <a:solidFill>
                  <a:srgbClr val="008040"/>
                </a:solidFill>
                <a:highlight>
                  <a:srgbClr val="FFFFFF"/>
                </a:highlight>
                <a:uFill>
                  <a:noFill/>
                </a:uFill>
                <a:latin typeface="Georgia"/>
                <a:ea typeface="Georgia"/>
                <a:cs typeface="Georgia"/>
                <a:sym typeface="Georgia"/>
                <a:hlinkClick r:id="rId15"/>
              </a:rPr>
              <a:t>Física</a:t>
            </a:r>
            <a:r>
              <a:rPr lang="es-419" sz="1050">
                <a:solidFill>
                  <a:srgbClr val="445555"/>
                </a:solidFill>
                <a:highlight>
                  <a:srgbClr val="FFFFFF"/>
                </a:highlight>
                <a:latin typeface="Georgia"/>
                <a:ea typeface="Georgia"/>
                <a:cs typeface="Georgia"/>
                <a:sym typeface="Georgia"/>
              </a:rPr>
              <a:t> o de Acceso de Red: Es la responsable del envío de la </a:t>
            </a:r>
            <a:r>
              <a:rPr lang="es-419" sz="1050">
                <a:solidFill>
                  <a:srgbClr val="008040"/>
                </a:solidFill>
                <a:highlight>
                  <a:srgbClr val="FFFFFF"/>
                </a:highlight>
                <a:uFill>
                  <a:noFill/>
                </a:uFill>
                <a:latin typeface="Georgia"/>
                <a:ea typeface="Georgia"/>
                <a:cs typeface="Georgia"/>
                <a:sym typeface="Georgia"/>
                <a:hlinkClick r:id="rId16"/>
              </a:rPr>
              <a:t>información</a:t>
            </a:r>
            <a:r>
              <a:rPr lang="es-419" sz="1050">
                <a:solidFill>
                  <a:srgbClr val="445555"/>
                </a:solidFill>
                <a:highlight>
                  <a:srgbClr val="FFFFFF"/>
                </a:highlight>
                <a:latin typeface="Georgia"/>
                <a:ea typeface="Georgia"/>
                <a:cs typeface="Georgia"/>
                <a:sym typeface="Georgia"/>
              </a:rPr>
              <a:t> sobre el </a:t>
            </a:r>
            <a:r>
              <a:rPr lang="es-419" sz="1050">
                <a:solidFill>
                  <a:srgbClr val="008040"/>
                </a:solidFill>
                <a:highlight>
                  <a:srgbClr val="FFFFFF"/>
                </a:highlight>
                <a:uFill>
                  <a:noFill/>
                </a:uFill>
                <a:latin typeface="Georgia"/>
                <a:ea typeface="Georgia"/>
                <a:cs typeface="Georgia"/>
                <a:sym typeface="Georgia"/>
                <a:hlinkClick r:id="rId17"/>
              </a:rPr>
              <a:t>sistema</a:t>
            </a:r>
            <a:r>
              <a:rPr lang="es-419" sz="1050">
                <a:solidFill>
                  <a:srgbClr val="445555"/>
                </a:solidFill>
                <a:highlight>
                  <a:srgbClr val="FFFFFF"/>
                </a:highlight>
                <a:latin typeface="Georgia"/>
                <a:ea typeface="Georgia"/>
                <a:cs typeface="Georgia"/>
                <a:sym typeface="Georgia"/>
              </a:rPr>
              <a:t> hardware utilizado en cada caso, se utiliza un protocolo distinto según el tipo de red física.</a:t>
            </a:r>
            <a:endParaRPr sz="1050">
              <a:solidFill>
                <a:srgbClr val="445555"/>
              </a:solidFill>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2"/>
              </a:buClr>
              <a:buSzPts val="1100"/>
              <a:buFont typeface="Arial"/>
              <a:buNone/>
            </a:pPr>
            <a:r>
              <a:rPr lang="es-419" sz="1050">
                <a:solidFill>
                  <a:srgbClr val="445555"/>
                </a:solidFill>
                <a:highlight>
                  <a:srgbClr val="FFFFFF"/>
                </a:highlight>
                <a:latin typeface="Georgia"/>
                <a:ea typeface="Georgia"/>
                <a:cs typeface="Georgia"/>
                <a:sym typeface="Georgia"/>
              </a:rPr>
              <a:t>Capa de Red o Capa Internet: Es la encargada de enviar los </a:t>
            </a:r>
            <a:r>
              <a:rPr lang="es-419" sz="1050">
                <a:solidFill>
                  <a:srgbClr val="008040"/>
                </a:solidFill>
                <a:highlight>
                  <a:srgbClr val="FFFFFF"/>
                </a:highlight>
                <a:uFill>
                  <a:noFill/>
                </a:uFill>
                <a:latin typeface="Georgia"/>
                <a:ea typeface="Georgia"/>
                <a:cs typeface="Georgia"/>
                <a:sym typeface="Georgia"/>
                <a:hlinkClick r:id="rId18"/>
              </a:rPr>
              <a:t>datos</a:t>
            </a:r>
            <a:r>
              <a:rPr lang="es-419" sz="1050">
                <a:solidFill>
                  <a:srgbClr val="445555"/>
                </a:solidFill>
                <a:highlight>
                  <a:srgbClr val="FFFFFF"/>
                </a:highlight>
                <a:latin typeface="Georgia"/>
                <a:ea typeface="Georgia"/>
                <a:cs typeface="Georgia"/>
                <a:sym typeface="Georgia"/>
              </a:rPr>
              <a:t> a través de las distintas redes físicas que pueden conectar una máquina origen con la de destino de la información.  Los protocolos de transmisión, como el IP están íntimamente asociados a esta capa.</a:t>
            </a:r>
            <a:endParaRPr sz="1050">
              <a:solidFill>
                <a:srgbClr val="445555"/>
              </a:solidFill>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2"/>
              </a:buClr>
              <a:buSzPts val="1100"/>
              <a:buFont typeface="Arial"/>
              <a:buNone/>
            </a:pPr>
            <a:r>
              <a:rPr lang="es-419" sz="1050">
                <a:solidFill>
                  <a:srgbClr val="445555"/>
                </a:solidFill>
                <a:highlight>
                  <a:srgbClr val="FFFFFF"/>
                </a:highlight>
                <a:latin typeface="Georgia"/>
                <a:ea typeface="Georgia"/>
                <a:cs typeface="Georgia"/>
                <a:sym typeface="Georgia"/>
              </a:rPr>
              <a:t>Capa de </a:t>
            </a:r>
            <a:r>
              <a:rPr lang="es-419" sz="1050">
                <a:solidFill>
                  <a:srgbClr val="008040"/>
                </a:solidFill>
                <a:highlight>
                  <a:srgbClr val="FFFFFF"/>
                </a:highlight>
                <a:uFill>
                  <a:noFill/>
                </a:uFill>
                <a:latin typeface="Georgia"/>
                <a:ea typeface="Georgia"/>
                <a:cs typeface="Georgia"/>
                <a:sym typeface="Georgia"/>
                <a:hlinkClick r:id="rId19"/>
              </a:rPr>
              <a:t>Transporte</a:t>
            </a:r>
            <a:r>
              <a:rPr lang="es-419" sz="1050">
                <a:solidFill>
                  <a:srgbClr val="445555"/>
                </a:solidFill>
                <a:highlight>
                  <a:srgbClr val="FFFFFF"/>
                </a:highlight>
                <a:latin typeface="Georgia"/>
                <a:ea typeface="Georgia"/>
                <a:cs typeface="Georgia"/>
                <a:sym typeface="Georgia"/>
              </a:rPr>
              <a:t>: Controla el establecimiento y fin de la conexión, </a:t>
            </a:r>
            <a:r>
              <a:rPr lang="es-419" sz="1050">
                <a:solidFill>
                  <a:srgbClr val="008040"/>
                </a:solidFill>
                <a:highlight>
                  <a:srgbClr val="FFFFFF"/>
                </a:highlight>
                <a:uFill>
                  <a:noFill/>
                </a:uFill>
                <a:latin typeface="Georgia"/>
                <a:ea typeface="Georgia"/>
                <a:cs typeface="Georgia"/>
                <a:sym typeface="Georgia"/>
                <a:hlinkClick r:id="rId20"/>
              </a:rPr>
              <a:t>control</a:t>
            </a:r>
            <a:r>
              <a:rPr lang="es-419" sz="1050">
                <a:solidFill>
                  <a:srgbClr val="445555"/>
                </a:solidFill>
                <a:highlight>
                  <a:srgbClr val="FFFFFF"/>
                </a:highlight>
                <a:latin typeface="Georgia"/>
                <a:ea typeface="Georgia"/>
                <a:cs typeface="Georgia"/>
                <a:sym typeface="Georgia"/>
              </a:rPr>
              <a:t> de flujo de datos, retransmisión de datos perdidos y otros detalles de la transmisión entre dos sistemas.  Los protocolos más importantes a este nivel son TCP y UDP (mutuamente excluyentes).</a:t>
            </a:r>
            <a:endParaRPr sz="1050">
              <a:solidFill>
                <a:srgbClr val="445555"/>
              </a:solidFill>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2"/>
              </a:buClr>
              <a:buSzPts val="1100"/>
              <a:buFont typeface="Arial"/>
              <a:buNone/>
            </a:pPr>
            <a:r>
              <a:rPr lang="es-419" sz="1050">
                <a:solidFill>
                  <a:srgbClr val="445555"/>
                </a:solidFill>
                <a:highlight>
                  <a:srgbClr val="FFFFFF"/>
                </a:highlight>
                <a:latin typeface="Georgia"/>
                <a:ea typeface="Georgia"/>
                <a:cs typeface="Georgia"/>
                <a:sym typeface="Georgia"/>
              </a:rPr>
              <a:t>Capa de Aplicación: Conformada por los protocolos que sirven directamente a los programas de usuario, navegador, e-mail, </a:t>
            </a:r>
            <a:r>
              <a:rPr lang="es-419" sz="1050">
                <a:solidFill>
                  <a:srgbClr val="008040"/>
                </a:solidFill>
                <a:highlight>
                  <a:srgbClr val="FFFFFF"/>
                </a:highlight>
                <a:uFill>
                  <a:noFill/>
                </a:uFill>
                <a:latin typeface="Georgia"/>
                <a:ea typeface="Georgia"/>
                <a:cs typeface="Georgia"/>
                <a:sym typeface="Georgia"/>
                <a:hlinkClick r:id="rId21"/>
              </a:rPr>
              <a:t>FTP</a:t>
            </a:r>
            <a:r>
              <a:rPr lang="es-419" sz="1050">
                <a:solidFill>
                  <a:srgbClr val="445555"/>
                </a:solidFill>
                <a:highlight>
                  <a:srgbClr val="FFFFFF"/>
                </a:highlight>
                <a:latin typeface="Georgia"/>
                <a:ea typeface="Georgia"/>
                <a:cs typeface="Georgia"/>
                <a:sym typeface="Georgia"/>
              </a:rPr>
              <a:t>, </a:t>
            </a:r>
            <a:r>
              <a:rPr lang="es-419" sz="1050">
                <a:solidFill>
                  <a:srgbClr val="008040"/>
                </a:solidFill>
                <a:highlight>
                  <a:srgbClr val="FFFFFF"/>
                </a:highlight>
                <a:uFill>
                  <a:noFill/>
                </a:uFill>
                <a:latin typeface="Georgia"/>
                <a:ea typeface="Georgia"/>
                <a:cs typeface="Georgia"/>
                <a:sym typeface="Georgia"/>
                <a:hlinkClick r:id="rId22"/>
              </a:rPr>
              <a:t>TELNET</a:t>
            </a:r>
            <a:r>
              <a:rPr lang="es-419" sz="1050">
                <a:solidFill>
                  <a:srgbClr val="445555"/>
                </a:solidFill>
                <a:highlight>
                  <a:srgbClr val="FFFFFF"/>
                </a:highlight>
                <a:latin typeface="Georgia"/>
                <a:ea typeface="Georgia"/>
                <a:cs typeface="Georgia"/>
                <a:sym typeface="Georgia"/>
              </a:rPr>
              <a:t>, etc.</a:t>
            </a:r>
            <a:endParaRPr sz="1050">
              <a:solidFill>
                <a:srgbClr val="445555"/>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152cdcff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152cdcff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rgbClr val="444444"/>
                </a:solidFill>
                <a:highlight>
                  <a:srgbClr val="FFFFFF"/>
                </a:highlight>
              </a:rPr>
              <a:t>SSL</a:t>
            </a:r>
            <a:r>
              <a:rPr lang="es-419" sz="1200">
                <a:solidFill>
                  <a:srgbClr val="444444"/>
                </a:solidFill>
                <a:highlight>
                  <a:srgbClr val="FFFFFF"/>
                </a:highlight>
              </a:rPr>
              <a:t> es un acrónimo de </a:t>
            </a:r>
            <a:r>
              <a:rPr b="1" lang="es-419" sz="1200">
                <a:solidFill>
                  <a:srgbClr val="444444"/>
                </a:solidFill>
                <a:highlight>
                  <a:srgbClr val="FFFFFF"/>
                </a:highlight>
              </a:rPr>
              <a:t>Secure Sockets Layer</a:t>
            </a:r>
            <a:endParaRPr b="1" sz="1200">
              <a:solidFill>
                <a:srgbClr val="444444"/>
              </a:solidFill>
              <a:highlight>
                <a:srgbClr val="FFFFFF"/>
              </a:highlight>
            </a:endParaRPr>
          </a:p>
          <a:p>
            <a:pPr indent="0" lvl="0" marL="0" rtl="0" algn="l">
              <a:spcBef>
                <a:spcPts val="0"/>
              </a:spcBef>
              <a:spcAft>
                <a:spcPts val="0"/>
              </a:spcAft>
              <a:buNone/>
            </a:pPr>
            <a:r>
              <a:rPr b="1" lang="es-419" sz="1200">
                <a:solidFill>
                  <a:srgbClr val="444444"/>
                </a:solidFill>
                <a:highlight>
                  <a:srgbClr val="FFFFFF"/>
                </a:highlight>
              </a:rPr>
              <a:t>TLS</a:t>
            </a:r>
            <a:r>
              <a:rPr lang="es-419" sz="1200">
                <a:solidFill>
                  <a:srgbClr val="444444"/>
                </a:solidFill>
                <a:highlight>
                  <a:srgbClr val="FFFFFF"/>
                </a:highlight>
              </a:rPr>
              <a:t> significa </a:t>
            </a:r>
            <a:r>
              <a:rPr b="1" lang="es-419" sz="1200">
                <a:solidFill>
                  <a:srgbClr val="444444"/>
                </a:solidFill>
                <a:highlight>
                  <a:srgbClr val="FFFFFF"/>
                </a:highlight>
              </a:rPr>
              <a:t>Transport Layer Security</a:t>
            </a:r>
            <a:endParaRPr b="1" sz="1200">
              <a:solidFill>
                <a:srgbClr val="444444"/>
              </a:solidFill>
              <a:highlight>
                <a:srgbClr val="FFFFFF"/>
              </a:highlight>
            </a:endParaRPr>
          </a:p>
          <a:p>
            <a:pPr indent="0" lvl="0" marL="0" rtl="0" algn="l">
              <a:spcBef>
                <a:spcPts val="0"/>
              </a:spcBef>
              <a:spcAft>
                <a:spcPts val="0"/>
              </a:spcAft>
              <a:buNone/>
            </a:pPr>
            <a:r>
              <a:rPr b="1" lang="es-419" sz="1200">
                <a:solidFill>
                  <a:srgbClr val="444444"/>
                </a:solidFill>
                <a:highlight>
                  <a:srgbClr val="FFFFFF"/>
                </a:highlight>
              </a:rPr>
              <a:t>HTTPS (</a:t>
            </a:r>
            <a:r>
              <a:rPr b="1" lang="es-419" sz="1050">
                <a:solidFill>
                  <a:srgbClr val="222222"/>
                </a:solidFill>
                <a:highlight>
                  <a:srgbClr val="FFFFFF"/>
                </a:highlight>
              </a:rPr>
              <a:t>Hypertext Transfer Protocol Secure</a:t>
            </a:r>
            <a:r>
              <a:rPr b="1" lang="es-419" sz="1200">
                <a:solidFill>
                  <a:srgbClr val="444444"/>
                </a:solidFill>
                <a:highlight>
                  <a:srgbClr val="FFFFFF"/>
                </a:highlight>
              </a:rPr>
              <a:t>)</a:t>
            </a:r>
            <a:endParaRPr b="1" sz="1200">
              <a:solidFill>
                <a:srgbClr val="444444"/>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4cb3c1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14cb3c1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solidFill>
                  <a:schemeClr val="dk2"/>
                </a:solidFill>
              </a:rPr>
              <a:t>reducir texto en filminas</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14cb3c1c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14cb3c1c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reducir texto en filminas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1d5997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1d5997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4cb3c1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14cb3c1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solidFill>
                  <a:schemeClr val="dk2"/>
                </a:solidFill>
              </a:rPr>
              <a:t>reducir texto en filminas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1600"/>
              </a:spcBef>
              <a:spcAft>
                <a:spcPts val="0"/>
              </a:spcAft>
              <a:buSzPts val="1400"/>
              <a:buChar char="○"/>
              <a:defRPr>
                <a:highlight>
                  <a:schemeClr val="dk1"/>
                </a:highlight>
              </a:defRPr>
            </a:lvl2pPr>
            <a:lvl3pPr indent="-317500" lvl="2" marL="1371600" rtl="0" algn="ctr">
              <a:spcBef>
                <a:spcPts val="1600"/>
              </a:spcBef>
              <a:spcAft>
                <a:spcPts val="0"/>
              </a:spcAft>
              <a:buSzPts val="1400"/>
              <a:buChar char="■"/>
              <a:defRPr>
                <a:highlight>
                  <a:schemeClr val="dk1"/>
                </a:highlight>
              </a:defRPr>
            </a:lvl3pPr>
            <a:lvl4pPr indent="-317500" lvl="3" marL="1828800" rtl="0" algn="ctr">
              <a:spcBef>
                <a:spcPts val="1600"/>
              </a:spcBef>
              <a:spcAft>
                <a:spcPts val="0"/>
              </a:spcAft>
              <a:buSzPts val="1400"/>
              <a:buChar char="●"/>
              <a:defRPr>
                <a:highlight>
                  <a:schemeClr val="dk1"/>
                </a:highlight>
              </a:defRPr>
            </a:lvl4pPr>
            <a:lvl5pPr indent="-317500" lvl="4" marL="2286000" rtl="0" algn="ctr">
              <a:spcBef>
                <a:spcPts val="1600"/>
              </a:spcBef>
              <a:spcAft>
                <a:spcPts val="0"/>
              </a:spcAft>
              <a:buSzPts val="1400"/>
              <a:buChar char="○"/>
              <a:defRPr>
                <a:highlight>
                  <a:schemeClr val="dk1"/>
                </a:highlight>
              </a:defRPr>
            </a:lvl5pPr>
            <a:lvl6pPr indent="-317500" lvl="5" marL="2743200" rtl="0" algn="ctr">
              <a:spcBef>
                <a:spcPts val="1600"/>
              </a:spcBef>
              <a:spcAft>
                <a:spcPts val="0"/>
              </a:spcAft>
              <a:buSzPts val="1400"/>
              <a:buChar char="■"/>
              <a:defRPr>
                <a:highlight>
                  <a:schemeClr val="dk1"/>
                </a:highlight>
              </a:defRPr>
            </a:lvl6pPr>
            <a:lvl7pPr indent="-317500" lvl="6" marL="3200400" rtl="0" algn="ctr">
              <a:spcBef>
                <a:spcPts val="1600"/>
              </a:spcBef>
              <a:spcAft>
                <a:spcPts val="0"/>
              </a:spcAft>
              <a:buSzPts val="1400"/>
              <a:buChar char="●"/>
              <a:defRPr>
                <a:highlight>
                  <a:schemeClr val="dk1"/>
                </a:highlight>
              </a:defRPr>
            </a:lvl7pPr>
            <a:lvl8pPr indent="-317500" lvl="7" marL="3657600" rtl="0" algn="ctr">
              <a:spcBef>
                <a:spcPts val="1600"/>
              </a:spcBef>
              <a:spcAft>
                <a:spcPts val="0"/>
              </a:spcAft>
              <a:buSzPts val="1400"/>
              <a:buChar char="○"/>
              <a:defRPr>
                <a:highlight>
                  <a:schemeClr val="dk1"/>
                </a:highlight>
              </a:defRPr>
            </a:lvl8pPr>
            <a:lvl9pPr indent="-317500" lvl="8" marL="4114800" rtl="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AUTOLAYOUT">
    <p:bg>
      <p:bgPr>
        <a:solidFill>
          <a:srgbClr val="FFFFFF"/>
        </a:solidFill>
      </p:bgPr>
    </p:bg>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title"/>
          </p:nvPr>
        </p:nvSpPr>
        <p:spPr>
          <a:xfrm>
            <a:off x="836400" y="3032200"/>
            <a:ext cx="7490400" cy="15774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3600"/>
              <a:buNone/>
              <a:defRPr b="1" sz="3600">
                <a:solidFill>
                  <a:schemeClr val="lt1"/>
                </a:solidFill>
                <a:latin typeface="Playfair Display"/>
                <a:ea typeface="Playfair Display"/>
                <a:cs typeface="Playfair Display"/>
                <a:sym typeface="Playfair Display"/>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1600"/>
              </a:spcBef>
              <a:spcAft>
                <a:spcPts val="0"/>
              </a:spcAft>
              <a:buSzPts val="1400"/>
              <a:buChar char="○"/>
              <a:defRPr>
                <a:highlight>
                  <a:schemeClr val="lt1"/>
                </a:highlight>
              </a:defRPr>
            </a:lvl2pPr>
            <a:lvl3pPr indent="-317500" lvl="2" marL="1371600" rtl="0">
              <a:spcBef>
                <a:spcPts val="1600"/>
              </a:spcBef>
              <a:spcAft>
                <a:spcPts val="0"/>
              </a:spcAft>
              <a:buSzPts val="1400"/>
              <a:buChar char="■"/>
              <a:defRPr>
                <a:highlight>
                  <a:schemeClr val="lt1"/>
                </a:highlight>
              </a:defRPr>
            </a:lvl3pPr>
            <a:lvl4pPr indent="-317500" lvl="3" marL="1828800" rtl="0">
              <a:spcBef>
                <a:spcPts val="1600"/>
              </a:spcBef>
              <a:spcAft>
                <a:spcPts val="0"/>
              </a:spcAft>
              <a:buSzPts val="1400"/>
              <a:buChar char="●"/>
              <a:defRPr>
                <a:highlight>
                  <a:schemeClr val="lt1"/>
                </a:highlight>
              </a:defRPr>
            </a:lvl4pPr>
            <a:lvl5pPr indent="-317500" lvl="4" marL="2286000" rtl="0">
              <a:spcBef>
                <a:spcPts val="1600"/>
              </a:spcBef>
              <a:spcAft>
                <a:spcPts val="0"/>
              </a:spcAft>
              <a:buSzPts val="1400"/>
              <a:buChar char="○"/>
              <a:defRPr>
                <a:highlight>
                  <a:schemeClr val="lt1"/>
                </a:highlight>
              </a:defRPr>
            </a:lvl5pPr>
            <a:lvl6pPr indent="-317500" lvl="5" marL="2743200" rtl="0">
              <a:spcBef>
                <a:spcPts val="1600"/>
              </a:spcBef>
              <a:spcAft>
                <a:spcPts val="0"/>
              </a:spcAft>
              <a:buSzPts val="1400"/>
              <a:buChar char="■"/>
              <a:defRPr>
                <a:highlight>
                  <a:schemeClr val="lt1"/>
                </a:highlight>
              </a:defRPr>
            </a:lvl6pPr>
            <a:lvl7pPr indent="-317500" lvl="6" marL="3200400" rtl="0">
              <a:spcBef>
                <a:spcPts val="1600"/>
              </a:spcBef>
              <a:spcAft>
                <a:spcPts val="0"/>
              </a:spcAft>
              <a:buSzPts val="1400"/>
              <a:buChar char="●"/>
              <a:defRPr>
                <a:highlight>
                  <a:schemeClr val="lt1"/>
                </a:highlight>
              </a:defRPr>
            </a:lvl7pPr>
            <a:lvl8pPr indent="-317500" lvl="7" marL="3657600" rtl="0">
              <a:spcBef>
                <a:spcPts val="1600"/>
              </a:spcBef>
              <a:spcAft>
                <a:spcPts val="0"/>
              </a:spcAft>
              <a:buSzPts val="1400"/>
              <a:buChar char="○"/>
              <a:defRPr>
                <a:highlight>
                  <a:schemeClr val="lt1"/>
                </a:highlight>
              </a:defRPr>
            </a:lvl8pPr>
            <a:lvl9pPr indent="-317500" lvl="8" marL="4114800" rtl="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redeszone.net/2019/08/13/vida-util-certificados-https-menor/" TargetMode="External"/><Relationship Id="rId4" Type="http://schemas.openxmlformats.org/officeDocument/2006/relationships/hyperlink" Target="https://www.redeszone.net/2019/09/09/certificado-raiz-podrian-usarlo-espiarte/" TargetMode="External"/><Relationship Id="rId9" Type="http://schemas.openxmlformats.org/officeDocument/2006/relationships/hyperlink" Target="http://increnta.com/es/blog/que-es-el-certificado-https/" TargetMode="External"/><Relationship Id="rId5" Type="http://schemas.openxmlformats.org/officeDocument/2006/relationships/hyperlink" Target="https://www.nubedigital.mx/blog/que-es-un-certificado-de-seguridad-y-de-que-tipos-hay" TargetMode="External"/><Relationship Id="rId6" Type="http://schemas.openxmlformats.org/officeDocument/2006/relationships/hyperlink" Target="https://www.agenciasdecomunicacion.org/adc/la-importancia-de-los-certificados-de-seguridad-web.html" TargetMode="External"/><Relationship Id="rId7" Type="http://schemas.openxmlformats.org/officeDocument/2006/relationships/hyperlink" Target="https://www.certsuperior.com/certificados-de-seguridad-para-que-son/" TargetMode="External"/><Relationship Id="rId8" Type="http://schemas.openxmlformats.org/officeDocument/2006/relationships/hyperlink" Target="https://www.hostinger.com.ar/tutoriales/ssl-tls-htt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mt="90000"/>
          </a:blip>
          <a:srcRect b="23250" l="0" r="0" t="23250"/>
          <a:stretch/>
        </p:blipFill>
        <p:spPr>
          <a:xfrm>
            <a:off x="0" y="254150"/>
            <a:ext cx="9143995" cy="2574700"/>
          </a:xfrm>
          <a:prstGeom prst="rect">
            <a:avLst/>
          </a:prstGeom>
          <a:noFill/>
          <a:ln>
            <a:noFill/>
          </a:ln>
        </p:spPr>
      </p:pic>
      <p:sp>
        <p:nvSpPr>
          <p:cNvPr id="63" name="Google Shape;63;p14"/>
          <p:cNvSpPr txBox="1"/>
          <p:nvPr>
            <p:ph type="title"/>
          </p:nvPr>
        </p:nvSpPr>
        <p:spPr>
          <a:xfrm>
            <a:off x="836400" y="3032200"/>
            <a:ext cx="7490400" cy="15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dk2"/>
                </a:solidFill>
                <a:latin typeface="Comfortaa"/>
                <a:ea typeface="Comfortaa"/>
                <a:cs typeface="Comfortaa"/>
                <a:sym typeface="Comfortaa"/>
              </a:rPr>
              <a:t>Seguridad -</a:t>
            </a:r>
            <a:r>
              <a:rPr lang="es-419">
                <a:solidFill>
                  <a:schemeClr val="dk2"/>
                </a:solidFill>
                <a:latin typeface="Comfortaa"/>
                <a:ea typeface="Comfortaa"/>
                <a:cs typeface="Comfortaa"/>
                <a:sym typeface="Comfortaa"/>
              </a:rPr>
              <a:t> </a:t>
            </a:r>
            <a:r>
              <a:rPr lang="es-419">
                <a:solidFill>
                  <a:schemeClr val="dk2"/>
                </a:solidFill>
                <a:latin typeface="Comfortaa"/>
                <a:ea typeface="Comfortaa"/>
                <a:cs typeface="Comfortaa"/>
                <a:sym typeface="Comfortaa"/>
              </a:rPr>
              <a:t>Certificados</a:t>
            </a:r>
            <a:endParaRPr>
              <a:solidFill>
                <a:schemeClr val="dk2"/>
              </a:solidFill>
              <a:latin typeface="Comfortaa"/>
              <a:ea typeface="Comfortaa"/>
              <a:cs typeface="Comfortaa"/>
              <a:sym typeface="Comfortaa"/>
            </a:endParaRPr>
          </a:p>
        </p:txBody>
      </p:sp>
      <p:sp>
        <p:nvSpPr>
          <p:cNvPr id="64" name="Google Shape;64;p14"/>
          <p:cNvSpPr txBox="1"/>
          <p:nvPr/>
        </p:nvSpPr>
        <p:spPr>
          <a:xfrm>
            <a:off x="726150" y="4623100"/>
            <a:ext cx="6971100" cy="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65" name="Google Shape;65;p14"/>
          <p:cNvSpPr txBox="1"/>
          <p:nvPr/>
        </p:nvSpPr>
        <p:spPr>
          <a:xfrm>
            <a:off x="350975" y="4339450"/>
            <a:ext cx="8568300" cy="6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800">
                <a:latin typeface="Comfortaa"/>
                <a:ea typeface="Comfortaa"/>
                <a:cs typeface="Comfortaa"/>
                <a:sym typeface="Comfortaa"/>
              </a:rPr>
              <a:t>Mercedes Fonseca-Pablo Cutropia-Julian Herrera</a:t>
            </a:r>
            <a:endParaRPr b="1" sz="18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Conclusión</a:t>
            </a:r>
            <a:endParaRPr>
              <a:latin typeface="Comfortaa"/>
              <a:ea typeface="Comfortaa"/>
              <a:cs typeface="Comfortaa"/>
              <a:sym typeface="Comfortaa"/>
            </a:endParaRPr>
          </a:p>
        </p:txBody>
      </p:sp>
      <p:sp>
        <p:nvSpPr>
          <p:cNvPr id="129" name="Google Shape;129;p2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600">
                <a:latin typeface="Comfortaa"/>
                <a:ea typeface="Comfortaa"/>
                <a:cs typeface="Comfortaa"/>
                <a:sym typeface="Comfortaa"/>
              </a:rPr>
              <a:t>El 20% de las principales webs son inseguras y no van cifradas con HTTPS</a:t>
            </a:r>
            <a:endParaRPr b="1" sz="16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1600">
                <a:latin typeface="Comfortaa"/>
                <a:ea typeface="Comfortaa"/>
                <a:cs typeface="Comfortaa"/>
                <a:sym typeface="Comfortaa"/>
              </a:rPr>
              <a:t>El protocolo HTTPS necesita de un certificado SSL/TLS. En el navegador podremos ver si una web es segura en este sentido.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s-419" sz="1600">
                <a:latin typeface="Comfortaa"/>
                <a:ea typeface="Comfortaa"/>
                <a:cs typeface="Comfortaa"/>
                <a:sym typeface="Comfortaa"/>
              </a:rPr>
              <a:t>Es muy importante utilizar protocolos SSL/TLS cuando haya intercambio de información personal o sensible. Por ejemplo para introducir contraseñas, acceder a páginas donde pongamos información delicada y que pueda ser robada</a:t>
            </a:r>
            <a:endParaRPr sz="1400">
              <a:latin typeface="Source Sans Pro"/>
              <a:ea typeface="Source Sans Pro"/>
              <a:cs typeface="Source Sans Pro"/>
              <a:sym typeface="Source Sans Pro"/>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Comfortaa"/>
                <a:ea typeface="Comfortaa"/>
                <a:cs typeface="Comfortaa"/>
                <a:sym typeface="Comfortaa"/>
              </a:rPr>
              <a:t>Bibliografia</a:t>
            </a:r>
            <a:endParaRPr b="1">
              <a:latin typeface="Comfortaa"/>
              <a:ea typeface="Comfortaa"/>
              <a:cs typeface="Comfortaa"/>
              <a:sym typeface="Comfortaa"/>
            </a:endParaRPr>
          </a:p>
        </p:txBody>
      </p:sp>
      <p:sp>
        <p:nvSpPr>
          <p:cNvPr id="135" name="Google Shape;135;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1400" u="sng">
                <a:solidFill>
                  <a:srgbClr val="1155CC"/>
                </a:solidFill>
                <a:latin typeface="Arial"/>
                <a:ea typeface="Arial"/>
                <a:cs typeface="Arial"/>
                <a:sym typeface="Arial"/>
                <a:hlinkClick r:id="rId3"/>
              </a:rPr>
              <a:t>https://www.redeszone.net/2019/08/13/vida-util-certificados-https-menor/</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s-419" sz="1400" u="sng">
                <a:solidFill>
                  <a:srgbClr val="1155CC"/>
                </a:solidFill>
                <a:latin typeface="Arial"/>
                <a:ea typeface="Arial"/>
                <a:cs typeface="Arial"/>
                <a:sym typeface="Arial"/>
                <a:hlinkClick r:id="rId4"/>
              </a:rPr>
              <a:t>https://www.redeszone.net/2019/09/09/certificado-raiz-podrian-usarlo-espiarte/</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s-419" sz="1400" u="sng">
                <a:solidFill>
                  <a:srgbClr val="1155CC"/>
                </a:solidFill>
                <a:latin typeface="Arial"/>
                <a:ea typeface="Arial"/>
                <a:cs typeface="Arial"/>
                <a:sym typeface="Arial"/>
                <a:hlinkClick r:id="rId5"/>
              </a:rPr>
              <a:t>https://www.nubedigital.mx/blog/que-es-un-certificado-de-seguridad-y-de-que-tipos-hay</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s-419" sz="1400" u="sng">
                <a:solidFill>
                  <a:srgbClr val="1155CC"/>
                </a:solidFill>
                <a:latin typeface="Arial"/>
                <a:ea typeface="Arial"/>
                <a:cs typeface="Arial"/>
                <a:sym typeface="Arial"/>
                <a:hlinkClick r:id="rId6"/>
              </a:rPr>
              <a:t>https://www.agenciasdecomunicacion.org/adc/la-importancia-de-los-certificados-de-seguridad-web.html</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s-419" sz="1400" u="sng">
                <a:solidFill>
                  <a:srgbClr val="1155CC"/>
                </a:solidFill>
                <a:latin typeface="Arial"/>
                <a:ea typeface="Arial"/>
                <a:cs typeface="Arial"/>
                <a:sym typeface="Arial"/>
                <a:hlinkClick r:id="rId7"/>
              </a:rPr>
              <a:t>https://www.certsuperior.com/certificados-de-seguridad-para-que-son/</a:t>
            </a:r>
            <a:r>
              <a:rPr lang="es-419" sz="1400">
                <a:latin typeface="Arial"/>
                <a:ea typeface="Arial"/>
                <a:cs typeface="Arial"/>
                <a:sym typeface="Arial"/>
              </a:rPr>
              <a:t>:</a:t>
            </a:r>
            <a:endParaRPr sz="1400">
              <a:latin typeface="Arial"/>
              <a:ea typeface="Arial"/>
              <a:cs typeface="Arial"/>
              <a:sym typeface="Arial"/>
            </a:endParaRPr>
          </a:p>
          <a:p>
            <a:pPr indent="0" lvl="0" marL="0" rtl="0" algn="l">
              <a:spcBef>
                <a:spcPts val="0"/>
              </a:spcBef>
              <a:spcAft>
                <a:spcPts val="0"/>
              </a:spcAft>
              <a:buNone/>
            </a:pPr>
            <a:r>
              <a:rPr lang="es-419" sz="1400" u="sng">
                <a:solidFill>
                  <a:srgbClr val="1155CC"/>
                </a:solidFill>
                <a:latin typeface="Arial"/>
                <a:ea typeface="Arial"/>
                <a:cs typeface="Arial"/>
                <a:sym typeface="Arial"/>
                <a:hlinkClick r:id="rId8"/>
              </a:rPr>
              <a:t>https://www.hostinger.com.ar/tutoriales/ssl-tls-https/</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s-419" sz="1400" u="sng">
                <a:solidFill>
                  <a:srgbClr val="1155CC"/>
                </a:solidFill>
                <a:latin typeface="Arial"/>
                <a:ea typeface="Arial"/>
                <a:cs typeface="Arial"/>
                <a:sym typeface="Arial"/>
                <a:hlinkClick r:id="rId9"/>
              </a:rPr>
              <a:t>http://increnta.com/es/blog/que-es-el-certificado-https/</a:t>
            </a:r>
            <a:endParaRPr sz="14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406675" y="999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Seguridad </a:t>
            </a:r>
            <a:endParaRPr>
              <a:latin typeface="Comfortaa"/>
              <a:ea typeface="Comfortaa"/>
              <a:cs typeface="Comfortaa"/>
              <a:sym typeface="Comfortaa"/>
            </a:endParaRPr>
          </a:p>
        </p:txBody>
      </p:sp>
      <p:sp>
        <p:nvSpPr>
          <p:cNvPr id="71" name="Google Shape;71;p15"/>
          <p:cNvSpPr txBox="1"/>
          <p:nvPr/>
        </p:nvSpPr>
        <p:spPr>
          <a:xfrm>
            <a:off x="406675" y="948875"/>
            <a:ext cx="8158200" cy="41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2"/>
              </a:buClr>
              <a:buSzPts val="1100"/>
              <a:buFont typeface="Arial"/>
              <a:buNone/>
            </a:pPr>
            <a:r>
              <a:rPr b="1" lang="es-419" sz="1800">
                <a:solidFill>
                  <a:srgbClr val="3C3C3C"/>
                </a:solidFill>
                <a:highlight>
                  <a:srgbClr val="FFFFFF"/>
                </a:highlight>
                <a:latin typeface="Comfortaa"/>
                <a:ea typeface="Comfortaa"/>
                <a:cs typeface="Comfortaa"/>
                <a:sym typeface="Comfortaa"/>
              </a:rPr>
              <a:t>El espionaje electrónico y el uso malintencionado de la información son problemas a los que se enfrentan tanto las autoridades internacionales como los consumidores privados. Es por esto que el </a:t>
            </a:r>
            <a:r>
              <a:rPr b="1" lang="es-419" sz="1800">
                <a:solidFill>
                  <a:srgbClr val="3C3C3C"/>
                </a:solidFill>
                <a:highlight>
                  <a:srgbClr val="FFFFFF"/>
                </a:highlight>
                <a:latin typeface="Comfortaa"/>
                <a:ea typeface="Comfortaa"/>
                <a:cs typeface="Comfortaa"/>
                <a:sym typeface="Comfortaa"/>
              </a:rPr>
              <a:t>tema de la seguridad en Internet se está convirtiendo en una prioridad para muchas empresas. La digitalización no sólo tiene lugar en</a:t>
            </a:r>
            <a:r>
              <a:rPr b="1" lang="es-419" sz="1800">
                <a:solidFill>
                  <a:srgbClr val="3C3C3C"/>
                </a:solidFill>
                <a:highlight>
                  <a:srgbClr val="FFFFFF"/>
                </a:highlight>
                <a:latin typeface="Comfortaa"/>
                <a:ea typeface="Comfortaa"/>
                <a:cs typeface="Comfortaa"/>
                <a:sym typeface="Comfortaa"/>
              </a:rPr>
              <a:t> el ámbito privado, sino que dentro del mundo laboral cada vez más empresas se valen de recursos online para operar sus negocios</a:t>
            </a:r>
            <a:endParaRPr b="1" sz="1800">
              <a:solidFill>
                <a:srgbClr val="445555"/>
              </a:solidFill>
              <a:highlight>
                <a:schemeClr val="lt1"/>
              </a:highlight>
              <a:latin typeface="Comfortaa"/>
              <a:ea typeface="Comfortaa"/>
              <a:cs typeface="Comfortaa"/>
              <a:sym typeface="Comfortaa"/>
            </a:endParaRPr>
          </a:p>
          <a:p>
            <a:pPr indent="0" lvl="0" marL="0" rtl="0" algn="l">
              <a:lnSpc>
                <a:spcPct val="166000"/>
              </a:lnSpc>
              <a:spcBef>
                <a:spcPts val="700"/>
              </a:spcBef>
              <a:spcAft>
                <a:spcPts val="0"/>
              </a:spcAft>
              <a:buClr>
                <a:schemeClr val="dk2"/>
              </a:buClr>
              <a:buSzPts val="1100"/>
              <a:buFont typeface="Arial"/>
              <a:buNone/>
            </a:pPr>
            <a:r>
              <a:t/>
            </a:r>
            <a:endParaRPr b="1" sz="1800">
              <a:solidFill>
                <a:schemeClr val="dk2"/>
              </a:solidFill>
              <a:highlight>
                <a:srgbClr val="FFFFFF"/>
              </a:highlight>
              <a:latin typeface="Comfortaa"/>
              <a:ea typeface="Comfortaa"/>
              <a:cs typeface="Comfortaa"/>
              <a:sym typeface="Comfortaa"/>
            </a:endParaRPr>
          </a:p>
          <a:p>
            <a:pPr indent="0" lvl="0" marL="0" rtl="0" algn="l">
              <a:lnSpc>
                <a:spcPct val="166000"/>
              </a:lnSpc>
              <a:spcBef>
                <a:spcPts val="1500"/>
              </a:spcBef>
              <a:spcAft>
                <a:spcPts val="0"/>
              </a:spcAft>
              <a:buClr>
                <a:schemeClr val="dk2"/>
              </a:buClr>
              <a:buSzPts val="1100"/>
              <a:buFont typeface="Arial"/>
              <a:buNone/>
            </a:pPr>
            <a:r>
              <a:t/>
            </a:r>
            <a:endParaRPr b="1" sz="1800">
              <a:solidFill>
                <a:schemeClr val="dk2"/>
              </a:solidFill>
              <a:highlight>
                <a:srgbClr val="FFFFFF"/>
              </a:highlight>
              <a:latin typeface="Comfortaa"/>
              <a:ea typeface="Comfortaa"/>
              <a:cs typeface="Comfortaa"/>
              <a:sym typeface="Comfortaa"/>
            </a:endParaRPr>
          </a:p>
          <a:p>
            <a:pPr indent="0" lvl="0" marL="0" rtl="0" algn="l">
              <a:spcBef>
                <a:spcPts val="150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700"/>
              </a:spcAft>
              <a:buClr>
                <a:schemeClr val="dk2"/>
              </a:buClr>
              <a:buSzPts val="1100"/>
              <a:buFont typeface="Arial"/>
              <a:buNone/>
            </a:pPr>
            <a:r>
              <a:rPr b="1" lang="es-419" sz="1800">
                <a:solidFill>
                  <a:srgbClr val="445555"/>
                </a:solidFill>
                <a:latin typeface="Comfortaa"/>
                <a:ea typeface="Comfortaa"/>
                <a:cs typeface="Comfortaa"/>
                <a:sym typeface="Comfortaa"/>
              </a:rPr>
              <a:t>El modelo OSI </a:t>
            </a:r>
            <a:endParaRPr b="1" sz="1800">
              <a:latin typeface="Comfortaa"/>
              <a:ea typeface="Comfortaa"/>
              <a:cs typeface="Comfortaa"/>
              <a:sym typeface="Comfortaa"/>
            </a:endParaRPr>
          </a:p>
        </p:txBody>
      </p:sp>
      <p:sp>
        <p:nvSpPr>
          <p:cNvPr id="77" name="Google Shape;77;p16"/>
          <p:cNvSpPr txBox="1"/>
          <p:nvPr/>
        </p:nvSpPr>
        <p:spPr>
          <a:xfrm>
            <a:off x="350975" y="1125525"/>
            <a:ext cx="86532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s-419">
                <a:solidFill>
                  <a:schemeClr val="dk2"/>
                </a:solidFill>
                <a:latin typeface="Comfortaa"/>
                <a:ea typeface="Comfortaa"/>
                <a:cs typeface="Comfortaa"/>
                <a:sym typeface="Comfortaa"/>
              </a:rPr>
              <a:t>Es un </a:t>
            </a:r>
            <a:r>
              <a:rPr b="1" lang="es-419">
                <a:solidFill>
                  <a:schemeClr val="dk2"/>
                </a:solidFill>
                <a:latin typeface="Comfortaa"/>
                <a:ea typeface="Comfortaa"/>
                <a:cs typeface="Comfortaa"/>
                <a:sym typeface="Comfortaa"/>
              </a:rPr>
              <a:t>estándar</a:t>
            </a:r>
            <a:r>
              <a:rPr b="1" lang="es-419">
                <a:solidFill>
                  <a:schemeClr val="dk2"/>
                </a:solidFill>
                <a:latin typeface="Comfortaa"/>
                <a:ea typeface="Comfortaa"/>
                <a:cs typeface="Comfortaa"/>
                <a:sym typeface="Comfortaa"/>
              </a:rPr>
              <a:t> que fue desarrollado alrededor de 1984 por la organización ISO (International Organization for Standarization). </a:t>
            </a:r>
            <a:endParaRPr b="1">
              <a:solidFill>
                <a:schemeClr val="dk2"/>
              </a:solidFill>
              <a:latin typeface="Comfortaa"/>
              <a:ea typeface="Comfortaa"/>
              <a:cs typeface="Comfortaa"/>
              <a:sym typeface="Comfortaa"/>
            </a:endParaRPr>
          </a:p>
          <a:p>
            <a:pPr indent="0" lvl="0" marL="0" rtl="0" algn="l">
              <a:lnSpc>
                <a:spcPct val="115000"/>
              </a:lnSpc>
              <a:spcBef>
                <a:spcPts val="0"/>
              </a:spcBef>
              <a:spcAft>
                <a:spcPts val="0"/>
              </a:spcAft>
              <a:buClr>
                <a:schemeClr val="dk2"/>
              </a:buClr>
              <a:buSzPts val="1100"/>
              <a:buFont typeface="Arial"/>
              <a:buNone/>
            </a:pPr>
            <a:r>
              <a:t/>
            </a:r>
            <a:endParaRPr b="1">
              <a:solidFill>
                <a:schemeClr val="dk2"/>
              </a:solidFill>
              <a:latin typeface="Comfortaa"/>
              <a:ea typeface="Comfortaa"/>
              <a:cs typeface="Comfortaa"/>
              <a:sym typeface="Comfortaa"/>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78" name="Google Shape;78;p16"/>
          <p:cNvPicPr preferRelativeResize="0"/>
          <p:nvPr/>
        </p:nvPicPr>
        <p:blipFill>
          <a:blip r:embed="rId3">
            <a:alphaModFix/>
          </a:blip>
          <a:stretch>
            <a:fillRect/>
          </a:stretch>
        </p:blipFill>
        <p:spPr>
          <a:xfrm>
            <a:off x="5458150" y="2087375"/>
            <a:ext cx="3374150" cy="2755772"/>
          </a:xfrm>
          <a:prstGeom prst="rect">
            <a:avLst/>
          </a:prstGeom>
          <a:noFill/>
          <a:ln>
            <a:noFill/>
          </a:ln>
        </p:spPr>
      </p:pic>
      <p:sp>
        <p:nvSpPr>
          <p:cNvPr id="79" name="Google Shape;79;p16"/>
          <p:cNvSpPr txBox="1"/>
          <p:nvPr/>
        </p:nvSpPr>
        <p:spPr>
          <a:xfrm>
            <a:off x="387275" y="1834125"/>
            <a:ext cx="5070900" cy="313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2400">
                <a:solidFill>
                  <a:schemeClr val="dk2"/>
                </a:solidFill>
                <a:latin typeface="Comfortaa"/>
                <a:ea typeface="Comfortaa"/>
                <a:cs typeface="Comfortaa"/>
                <a:sym typeface="Comfortaa"/>
              </a:rPr>
              <a:t>Objetivo: </a:t>
            </a:r>
            <a:r>
              <a:rPr b="1" lang="es-419">
                <a:solidFill>
                  <a:schemeClr val="dk2"/>
                </a:solidFill>
                <a:latin typeface="Comfortaa"/>
                <a:ea typeface="Comfortaa"/>
                <a:cs typeface="Comfortaa"/>
                <a:sym typeface="Comfortaa"/>
              </a:rPr>
              <a:t>conseguir interconectar sistemas de procedencia distinta para que ellos pudieran intercambiar información sin ningún tipo de impedimentos debido a los protocolos con los que estos operaban de forma propia según su fabricante</a:t>
            </a:r>
            <a:endParaRPr b="1">
              <a:solidFill>
                <a:schemeClr val="dk2"/>
              </a:solidFill>
              <a:latin typeface="Comfortaa"/>
              <a:ea typeface="Comfortaa"/>
              <a:cs typeface="Comfortaa"/>
              <a:sym typeface="Comfortaa"/>
            </a:endParaRPr>
          </a:p>
          <a:p>
            <a:pPr indent="0" lvl="0" marL="0" rtl="0" algn="l">
              <a:lnSpc>
                <a:spcPct val="115000"/>
              </a:lnSpc>
              <a:spcBef>
                <a:spcPts val="700"/>
              </a:spcBef>
              <a:spcAft>
                <a:spcPts val="0"/>
              </a:spcAft>
              <a:buClr>
                <a:schemeClr val="dk2"/>
              </a:buClr>
              <a:buSzPts val="1100"/>
              <a:buFont typeface="Arial"/>
              <a:buNone/>
            </a:pPr>
            <a:r>
              <a:rPr b="1" lang="es-419">
                <a:highlight>
                  <a:schemeClr val="lt1"/>
                </a:highlight>
                <a:latin typeface="Comfortaa"/>
                <a:ea typeface="Comfortaa"/>
                <a:cs typeface="Comfortaa"/>
                <a:sym typeface="Comfortaa"/>
              </a:rPr>
              <a:t>Componentes principales:</a:t>
            </a:r>
            <a:endParaRPr b="1">
              <a:highlight>
                <a:schemeClr val="lt1"/>
              </a:highlight>
              <a:latin typeface="Comfortaa"/>
              <a:ea typeface="Comfortaa"/>
              <a:cs typeface="Comfortaa"/>
              <a:sym typeface="Comfortaa"/>
            </a:endParaRPr>
          </a:p>
          <a:p>
            <a:pPr indent="-317500" lvl="0" marL="647700" rtl="0" algn="l">
              <a:lnSpc>
                <a:spcPct val="115000"/>
              </a:lnSpc>
              <a:spcBef>
                <a:spcPts val="700"/>
              </a:spcBef>
              <a:spcAft>
                <a:spcPts val="0"/>
              </a:spcAft>
              <a:buClr>
                <a:srgbClr val="000000"/>
              </a:buClr>
              <a:buSzPts val="1400"/>
              <a:buFont typeface="Comfortaa"/>
              <a:buChar char="●"/>
            </a:pPr>
            <a:r>
              <a:rPr b="1" lang="es-419">
                <a:highlight>
                  <a:schemeClr val="lt1"/>
                </a:highlight>
                <a:latin typeface="Comfortaa"/>
                <a:ea typeface="Comfortaa"/>
                <a:cs typeface="Comfortaa"/>
                <a:sym typeface="Comfortaa"/>
              </a:rPr>
              <a:t>Un modelo de red, denominado modelo básico de  referencia o capa de servicio.</a:t>
            </a:r>
            <a:endParaRPr b="1">
              <a:highlight>
                <a:schemeClr val="lt1"/>
              </a:highlight>
              <a:latin typeface="Comfortaa"/>
              <a:ea typeface="Comfortaa"/>
              <a:cs typeface="Comfortaa"/>
              <a:sym typeface="Comfortaa"/>
            </a:endParaRPr>
          </a:p>
          <a:p>
            <a:pPr indent="-317500" lvl="0" marL="647700" rtl="0" algn="l">
              <a:lnSpc>
                <a:spcPct val="115000"/>
              </a:lnSpc>
              <a:spcBef>
                <a:spcPts val="0"/>
              </a:spcBef>
              <a:spcAft>
                <a:spcPts val="0"/>
              </a:spcAft>
              <a:buClr>
                <a:srgbClr val="000000"/>
              </a:buClr>
              <a:buSzPts val="1400"/>
              <a:buFont typeface="Comfortaa"/>
              <a:buChar char="●"/>
            </a:pPr>
            <a:r>
              <a:rPr b="1" lang="es-419">
                <a:highlight>
                  <a:schemeClr val="lt1"/>
                </a:highlight>
                <a:latin typeface="Comfortaa"/>
                <a:ea typeface="Comfortaa"/>
                <a:cs typeface="Comfortaa"/>
                <a:sym typeface="Comfortaa"/>
              </a:rPr>
              <a:t>Una serie de protocolos concretos.</a:t>
            </a:r>
            <a:endParaRPr b="1">
              <a:highlight>
                <a:schemeClr val="lt1"/>
              </a:highlight>
              <a:latin typeface="Comfortaa"/>
              <a:ea typeface="Comfortaa"/>
              <a:cs typeface="Comfortaa"/>
              <a:sym typeface="Comfortaa"/>
            </a:endParaRPr>
          </a:p>
          <a:p>
            <a:pPr indent="0" lvl="0" marL="0" rtl="0" algn="l">
              <a:spcBef>
                <a:spcPts val="40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406675" y="999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¿Qué es un certificado de seguridad?</a:t>
            </a:r>
            <a:endParaRPr>
              <a:latin typeface="Comfortaa"/>
              <a:ea typeface="Comfortaa"/>
              <a:cs typeface="Comfortaa"/>
              <a:sym typeface="Comfortaa"/>
            </a:endParaRPr>
          </a:p>
        </p:txBody>
      </p:sp>
      <p:sp>
        <p:nvSpPr>
          <p:cNvPr id="85" name="Google Shape;85;p17"/>
          <p:cNvSpPr txBox="1"/>
          <p:nvPr>
            <p:ph idx="4294967295" type="body"/>
          </p:nvPr>
        </p:nvSpPr>
        <p:spPr>
          <a:xfrm>
            <a:off x="311700" y="723375"/>
            <a:ext cx="8520600" cy="442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1400">
                <a:solidFill>
                  <a:srgbClr val="6E7387"/>
                </a:solidFill>
                <a:highlight>
                  <a:srgbClr val="FFFFFF"/>
                </a:highlight>
                <a:latin typeface="Comfortaa"/>
                <a:ea typeface="Comfortaa"/>
                <a:cs typeface="Comfortaa"/>
                <a:sym typeface="Comfortaa"/>
              </a:rPr>
              <a:t> </a:t>
            </a:r>
            <a:r>
              <a:rPr b="1" lang="es-419">
                <a:solidFill>
                  <a:srgbClr val="000000"/>
                </a:solidFill>
                <a:highlight>
                  <a:srgbClr val="FFFFFF"/>
                </a:highlight>
                <a:latin typeface="Comfortaa"/>
                <a:ea typeface="Comfortaa"/>
                <a:cs typeface="Comfortaa"/>
                <a:sym typeface="Comfortaa"/>
              </a:rPr>
              <a:t>Es una medida de confianza adicional para las personas que visitan y hacen transacciones en una página web, además le permite cifrar los datos entre el ordenador del cliente y el servidor que representa a la página, logrando así un respaldo de la información y de la transacción, impidiendo que puedan ser leídos por terceros.</a:t>
            </a:r>
            <a:endParaRPr b="1">
              <a:solidFill>
                <a:srgbClr val="000000"/>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b="1" lang="es-419">
                <a:solidFill>
                  <a:srgbClr val="3C3C3C"/>
                </a:solidFill>
                <a:highlight>
                  <a:srgbClr val="FFFFFF"/>
                </a:highlight>
                <a:latin typeface="Comfortaa"/>
                <a:ea typeface="Comfortaa"/>
                <a:cs typeface="Comfortaa"/>
                <a:sym typeface="Comfortaa"/>
              </a:rPr>
              <a:t>*Certificados con validación de dominios (Domain Validated Certificate)</a:t>
            </a:r>
            <a:endParaRPr b="1">
              <a:solidFill>
                <a:srgbClr val="000000"/>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b="1" lang="es-419">
                <a:solidFill>
                  <a:srgbClr val="3C3C3C"/>
                </a:solidFill>
                <a:highlight>
                  <a:srgbClr val="FFFFFF"/>
                </a:highlight>
                <a:latin typeface="Comfortaa"/>
                <a:ea typeface="Comfortaa"/>
                <a:cs typeface="Comfortaa"/>
                <a:sym typeface="Comfortaa"/>
              </a:rPr>
              <a:t>*Certificados de validación de la organización o empresa (Organization Validated Certificate)</a:t>
            </a:r>
            <a:endParaRPr b="1">
              <a:solidFill>
                <a:srgbClr val="3C3C3C"/>
              </a:solidFill>
              <a:highlight>
                <a:srgbClr val="FFFFFF"/>
              </a:highlight>
              <a:latin typeface="Comfortaa"/>
              <a:ea typeface="Comfortaa"/>
              <a:cs typeface="Comfortaa"/>
              <a:sym typeface="Comfortaa"/>
            </a:endParaRPr>
          </a:p>
          <a:p>
            <a:pPr indent="0" lvl="0" marL="0" rtl="0" algn="l">
              <a:spcBef>
                <a:spcPts val="1600"/>
              </a:spcBef>
              <a:spcAft>
                <a:spcPts val="1600"/>
              </a:spcAft>
              <a:buNone/>
            </a:pPr>
            <a:r>
              <a:rPr b="1" lang="es-419">
                <a:solidFill>
                  <a:srgbClr val="3C3C3C"/>
                </a:solidFill>
                <a:highlight>
                  <a:srgbClr val="FFFFFF"/>
                </a:highlight>
                <a:latin typeface="Comfortaa"/>
                <a:ea typeface="Comfortaa"/>
                <a:cs typeface="Comfortaa"/>
                <a:sym typeface="Comfortaa"/>
              </a:rPr>
              <a:t>*Certificados de validación extendida (Extended Validation Certificates)</a:t>
            </a:r>
            <a:endParaRPr b="1">
              <a:solidFill>
                <a:srgbClr val="3C3C3C"/>
              </a:solidFill>
              <a:highlight>
                <a:srgbClr val="FFFFFF"/>
              </a:highlight>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Tipos</a:t>
            </a:r>
            <a:endParaRPr>
              <a:latin typeface="Comfortaa"/>
              <a:ea typeface="Comfortaa"/>
              <a:cs typeface="Comfortaa"/>
              <a:sym typeface="Comfortaa"/>
            </a:endParaRPr>
          </a:p>
        </p:txBody>
      </p:sp>
      <p:sp>
        <p:nvSpPr>
          <p:cNvPr id="91" name="Google Shape;91;p18"/>
          <p:cNvSpPr txBox="1"/>
          <p:nvPr>
            <p:ph idx="1" type="body"/>
          </p:nvPr>
        </p:nvSpPr>
        <p:spPr>
          <a:xfrm>
            <a:off x="311700" y="1445325"/>
            <a:ext cx="8647500" cy="1737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omfortaa"/>
              <a:buChar char="●"/>
            </a:pPr>
            <a:r>
              <a:rPr b="1" lang="es-419" sz="2100">
                <a:latin typeface="Comfortaa"/>
                <a:ea typeface="Comfortaa"/>
                <a:cs typeface="Comfortaa"/>
                <a:sym typeface="Comfortaa"/>
              </a:rPr>
              <a:t>SSL (Secure Sockets Layer)</a:t>
            </a:r>
            <a:endParaRPr b="1" sz="2100">
              <a:latin typeface="Comfortaa"/>
              <a:ea typeface="Comfortaa"/>
              <a:cs typeface="Comfortaa"/>
              <a:sym typeface="Comfortaa"/>
            </a:endParaRPr>
          </a:p>
          <a:p>
            <a:pPr indent="-361950" lvl="0" marL="457200" rtl="0" algn="l">
              <a:spcBef>
                <a:spcPts val="0"/>
              </a:spcBef>
              <a:spcAft>
                <a:spcPts val="0"/>
              </a:spcAft>
              <a:buSzPts val="2100"/>
              <a:buFont typeface="Comfortaa"/>
              <a:buChar char="●"/>
            </a:pPr>
            <a:r>
              <a:rPr b="1" lang="es-419" sz="2100">
                <a:latin typeface="Comfortaa"/>
                <a:ea typeface="Comfortaa"/>
                <a:cs typeface="Comfortaa"/>
                <a:sym typeface="Comfortaa"/>
              </a:rPr>
              <a:t>TLS (Transport Layer Segurity)</a:t>
            </a:r>
            <a:endParaRPr b="1" sz="2100">
              <a:latin typeface="Comfortaa"/>
              <a:ea typeface="Comfortaa"/>
              <a:cs typeface="Comfortaa"/>
              <a:sym typeface="Comfortaa"/>
            </a:endParaRPr>
          </a:p>
          <a:p>
            <a:pPr indent="-361950" lvl="0" marL="457200" rtl="0" algn="l">
              <a:spcBef>
                <a:spcPts val="0"/>
              </a:spcBef>
              <a:spcAft>
                <a:spcPts val="0"/>
              </a:spcAft>
              <a:buSzPts val="2100"/>
              <a:buFont typeface="Comfortaa"/>
              <a:buChar char="●"/>
            </a:pPr>
            <a:r>
              <a:rPr b="1" lang="es-419" sz="2100">
                <a:latin typeface="Comfortaa"/>
                <a:ea typeface="Comfortaa"/>
                <a:cs typeface="Comfortaa"/>
                <a:sym typeface="Comfortaa"/>
              </a:rPr>
              <a:t>HTTPS(Hyper Transfer Protocol Secure)</a:t>
            </a:r>
            <a:endParaRPr b="1" sz="2100">
              <a:latin typeface="Comfortaa"/>
              <a:ea typeface="Comfortaa"/>
              <a:cs typeface="Comfortaa"/>
              <a:sym typeface="Comfortaa"/>
            </a:endParaRPr>
          </a:p>
          <a:p>
            <a:pPr indent="0" lvl="0" marL="457200" rtl="0" algn="l">
              <a:spcBef>
                <a:spcPts val="1600"/>
              </a:spcBef>
              <a:spcAft>
                <a:spcPts val="1600"/>
              </a:spcAft>
              <a:buNone/>
            </a:pPr>
            <a:r>
              <a:t/>
            </a:r>
            <a:endParaRPr sz="2100"/>
          </a:p>
        </p:txBody>
      </p:sp>
      <p:sp>
        <p:nvSpPr>
          <p:cNvPr id="92" name="Google Shape;92;p18"/>
          <p:cNvSpPr txBox="1"/>
          <p:nvPr>
            <p:ph idx="2" type="body"/>
          </p:nvPr>
        </p:nvSpPr>
        <p:spPr>
          <a:xfrm>
            <a:off x="4832400" y="172525"/>
            <a:ext cx="3999900" cy="4396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Char char="●"/>
            </a:pPr>
            <a:r>
              <a:rPr lang="es-419" sz="2100">
                <a:solidFill>
                  <a:schemeClr val="lt1"/>
                </a:solidFill>
              </a:rPr>
              <a:t>SSL (Secure Sockets Layer)</a:t>
            </a:r>
            <a:endParaRPr sz="2100">
              <a:solidFill>
                <a:schemeClr val="lt1"/>
              </a:solidFill>
            </a:endParaRPr>
          </a:p>
          <a:p>
            <a:pPr indent="0" lvl="0" marL="0" rtl="0" algn="l">
              <a:spcBef>
                <a:spcPts val="160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5055825" y="445025"/>
            <a:ext cx="4088174" cy="1277550"/>
          </a:xfrm>
          <a:prstGeom prst="rect">
            <a:avLst/>
          </a:prstGeom>
          <a:noFill/>
          <a:ln>
            <a:noFill/>
          </a:ln>
        </p:spPr>
      </p:pic>
      <p:pic>
        <p:nvPicPr>
          <p:cNvPr id="94" name="Google Shape;94;p18"/>
          <p:cNvPicPr preferRelativeResize="0"/>
          <p:nvPr/>
        </p:nvPicPr>
        <p:blipFill>
          <a:blip r:embed="rId4">
            <a:alphaModFix/>
          </a:blip>
          <a:stretch>
            <a:fillRect/>
          </a:stretch>
        </p:blipFill>
        <p:spPr>
          <a:xfrm>
            <a:off x="4429775" y="3173650"/>
            <a:ext cx="4529426" cy="181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02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Protocolo SSl</a:t>
            </a:r>
            <a:endParaRPr>
              <a:latin typeface="Comfortaa"/>
              <a:ea typeface="Comfortaa"/>
              <a:cs typeface="Comfortaa"/>
              <a:sym typeface="Comfortaa"/>
            </a:endParaRPr>
          </a:p>
        </p:txBody>
      </p:sp>
      <p:sp>
        <p:nvSpPr>
          <p:cNvPr id="100" name="Google Shape;100;p19"/>
          <p:cNvSpPr txBox="1"/>
          <p:nvPr>
            <p:ph idx="1" type="body"/>
          </p:nvPr>
        </p:nvSpPr>
        <p:spPr>
          <a:xfrm>
            <a:off x="311700" y="890275"/>
            <a:ext cx="8520600" cy="404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600">
                <a:latin typeface="Comfortaa"/>
                <a:ea typeface="Comfortaa"/>
                <a:cs typeface="Comfortaa"/>
                <a:sym typeface="Comfortaa"/>
              </a:rPr>
              <a:t>Secure Sockets Layer (capa de sockets seguros).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2400">
                <a:latin typeface="Comfortaa"/>
                <a:ea typeface="Comfortaa"/>
                <a:cs typeface="Comfortaa"/>
                <a:sym typeface="Comfortaa"/>
              </a:rPr>
              <a:t>Objetivo: </a:t>
            </a:r>
            <a:r>
              <a:rPr b="1" lang="es-419" sz="1600">
                <a:latin typeface="Comfortaa"/>
                <a:ea typeface="Comfortaa"/>
                <a:cs typeface="Comfortaa"/>
                <a:sym typeface="Comfortaa"/>
              </a:rPr>
              <a:t>mantener segura una conexión de Internet. Gracias al protocolo SSL se logra que la información viaje de un origen a un destino sin que nadie pueda espiar la conexión, ni tampoco alterarla. Si vamos a introducir datos bancarios, enviar contraseñas e información confidencial, es vital que vaya a través de una conexión segura. Actúa como una prueba de identidad contra la otra parte de la comunicación.</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s-419" sz="2400">
                <a:latin typeface="Comfortaa"/>
                <a:ea typeface="Comfortaa"/>
                <a:cs typeface="Comfortaa"/>
                <a:sym typeface="Comfortaa"/>
              </a:rPr>
              <a:t>Dato importante: </a:t>
            </a:r>
            <a:r>
              <a:rPr b="1" lang="es-419" sz="1600">
                <a:latin typeface="Comfortaa"/>
                <a:ea typeface="Comfortaa"/>
                <a:cs typeface="Comfortaa"/>
                <a:sym typeface="Comfortaa"/>
              </a:rPr>
              <a:t>SSL es un protocolo antiguo. Comenzó a estar presente a principios de la década de 1990. Hoy en día está anticuado. La última versión es SSL 3.0, tmb conocida como SSLv3 fue lanzada en 1996 para sustituir a la versión anterior, SSL 2.0, pero fue calificada como obsoleta en 2015 por el IETF. Esto hace que los navegadores no lo vean como un protocolo seguro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Protocolo TLS</a:t>
            </a:r>
            <a:endParaRPr>
              <a:latin typeface="Comfortaa"/>
              <a:ea typeface="Comfortaa"/>
              <a:cs typeface="Comfortaa"/>
              <a:sym typeface="Comfortaa"/>
            </a:endParaRPr>
          </a:p>
        </p:txBody>
      </p:sp>
      <p:sp>
        <p:nvSpPr>
          <p:cNvPr id="106" name="Google Shape;106;p20"/>
          <p:cNvSpPr txBox="1"/>
          <p:nvPr>
            <p:ph idx="1" type="body"/>
          </p:nvPr>
        </p:nvSpPr>
        <p:spPr>
          <a:xfrm>
            <a:off x="496900" y="1088825"/>
            <a:ext cx="8081400" cy="386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600">
                <a:latin typeface="Comfortaa"/>
                <a:ea typeface="Comfortaa"/>
                <a:cs typeface="Comfortaa"/>
                <a:sym typeface="Comfortaa"/>
              </a:rPr>
              <a:t>Transport Layer Security (seguridad de la capa de transporte)</a:t>
            </a:r>
            <a:endParaRPr b="1" sz="2400">
              <a:latin typeface="Comfortaa"/>
              <a:ea typeface="Comfortaa"/>
              <a:cs typeface="Comfortaa"/>
              <a:sym typeface="Comfortaa"/>
            </a:endParaRPr>
          </a:p>
          <a:p>
            <a:pPr indent="0" lvl="0" marL="0" rtl="0" algn="l">
              <a:lnSpc>
                <a:spcPct val="100000"/>
              </a:lnSpc>
              <a:spcBef>
                <a:spcPts val="0"/>
              </a:spcBef>
              <a:spcAft>
                <a:spcPts val="0"/>
              </a:spcAft>
              <a:buNone/>
            </a:pPr>
            <a:r>
              <a:rPr b="1" lang="es-419" sz="2400">
                <a:latin typeface="Comfortaa"/>
                <a:ea typeface="Comfortaa"/>
                <a:cs typeface="Comfortaa"/>
                <a:sym typeface="Comfortaa"/>
              </a:rPr>
              <a:t>Objetivo</a:t>
            </a:r>
            <a:r>
              <a:rPr b="1" lang="es-419" sz="2400">
                <a:latin typeface="Comfortaa"/>
                <a:ea typeface="Comfortaa"/>
                <a:cs typeface="Comfortaa"/>
                <a:sym typeface="Comfortaa"/>
              </a:rPr>
              <a:t>:</a:t>
            </a:r>
            <a:r>
              <a:rPr b="1" lang="es-419" sz="1600">
                <a:latin typeface="Comfortaa"/>
                <a:ea typeface="Comfortaa"/>
                <a:cs typeface="Comfortaa"/>
                <a:sym typeface="Comfortaa"/>
              </a:rPr>
              <a:t>  </a:t>
            </a:r>
            <a:r>
              <a:rPr b="1" lang="es-419" sz="1600">
                <a:latin typeface="Comfortaa"/>
                <a:ea typeface="Comfortaa"/>
                <a:cs typeface="Comfortaa"/>
                <a:sym typeface="Comfortaa"/>
              </a:rPr>
              <a:t>Ofrecer una mayor seguridad y privacidad a las conexiones. Evitar que los datos puedan ser interceptados y también ofrecer mayor velocidad y rendimiento que el SSL. Los navegadores actuales lo consideran un protocolo seguro (desde TLS 1.2 en adelante).</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1600">
                <a:latin typeface="Comfortaa"/>
                <a:ea typeface="Comfortaa"/>
                <a:cs typeface="Comfortaa"/>
                <a:sym typeface="Comfortaa"/>
              </a:rPr>
              <a:t>Es más seguro, con novedades importantes que hacen que nuestras conexiones sean más fiables. </a:t>
            </a:r>
            <a:endParaRPr b="1" sz="16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s-419" sz="1600">
                <a:latin typeface="Comfortaa"/>
                <a:ea typeface="Comfortaa"/>
                <a:cs typeface="Comfortaa"/>
                <a:sym typeface="Comfortaa"/>
              </a:rPr>
              <a:t>El protocolo TLS ha recibido diferentes actualizaciones. Hoy en día la última versión es TLS 1.3. Sus usos son muy variados, más allá de usarlo en las comunicaciones con páginas webs HTTPS. También lo podemos utilizar en servidores VPN de tipo SSL/TLS, como por ejemplo el conocido OpenVPN.</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2400">
                <a:latin typeface="Comfortaa"/>
                <a:ea typeface="Comfortaa"/>
                <a:cs typeface="Comfortaa"/>
                <a:sym typeface="Comfortaa"/>
              </a:rPr>
              <a:t>Dato importante:</a:t>
            </a:r>
            <a:r>
              <a:rPr b="1" lang="es-419" sz="1600">
                <a:latin typeface="Comfortaa"/>
                <a:ea typeface="Comfortaa"/>
                <a:cs typeface="Comfortaa"/>
                <a:sym typeface="Comfortaa"/>
              </a:rPr>
              <a:t> es el </a:t>
            </a:r>
            <a:r>
              <a:rPr b="1" lang="es-419" sz="1600">
                <a:latin typeface="Comfortaa"/>
                <a:ea typeface="Comfortaa"/>
                <a:cs typeface="Comfortaa"/>
                <a:sym typeface="Comfortaa"/>
              </a:rPr>
              <a:t>protocolo que vino para actualizar el SSL, que quedó obsoleto.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Comfortaa"/>
                <a:ea typeface="Comfortaa"/>
                <a:cs typeface="Comfortaa"/>
                <a:sym typeface="Comfortaa"/>
              </a:rPr>
              <a:t>SSL vs TLS</a:t>
            </a:r>
            <a:endParaRPr b="1">
              <a:latin typeface="Comfortaa"/>
              <a:ea typeface="Comfortaa"/>
              <a:cs typeface="Comfortaa"/>
              <a:sym typeface="Comfortaa"/>
            </a:endParaRPr>
          </a:p>
        </p:txBody>
      </p:sp>
      <p:sp>
        <p:nvSpPr>
          <p:cNvPr id="112" name="Google Shape;112;p21"/>
          <p:cNvSpPr txBox="1"/>
          <p:nvPr>
            <p:ph idx="1" type="body"/>
          </p:nvPr>
        </p:nvSpPr>
        <p:spPr>
          <a:xfrm>
            <a:off x="311700" y="1234075"/>
            <a:ext cx="4032900" cy="382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600">
                <a:latin typeface="Comfortaa"/>
                <a:ea typeface="Comfortaa"/>
                <a:cs typeface="Comfortaa"/>
                <a:sym typeface="Comfortaa"/>
              </a:rPr>
              <a:t>D</a:t>
            </a:r>
            <a:r>
              <a:rPr b="1" lang="es-419" sz="1600">
                <a:latin typeface="Comfortaa"/>
                <a:ea typeface="Comfortaa"/>
                <a:cs typeface="Comfortaa"/>
                <a:sym typeface="Comfortaa"/>
              </a:rPr>
              <a:t>iferencias: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1600">
                <a:highlight>
                  <a:schemeClr val="dk1"/>
                </a:highlight>
                <a:latin typeface="Comfortaa"/>
                <a:ea typeface="Comfortaa"/>
                <a:cs typeface="Comfortaa"/>
                <a:sym typeface="Comfortaa"/>
              </a:rPr>
              <a:t>SSL:</a:t>
            </a:r>
            <a:r>
              <a:rPr b="1" lang="es-419" sz="1600">
                <a:latin typeface="Comfortaa"/>
                <a:ea typeface="Comfortaa"/>
                <a:cs typeface="Comfortaa"/>
                <a:sym typeface="Comfortaa"/>
              </a:rPr>
              <a:t>  se ubica en la capa de sesión del modelo OSI</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1600">
                <a:latin typeface="Comfortaa"/>
                <a:ea typeface="Comfortaa"/>
                <a:cs typeface="Comfortaa"/>
                <a:sym typeface="Comfortaa"/>
              </a:rPr>
              <a:t>Utiliza certificados y algoritmos de cifrado simétrico y asimétrico poco seguros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1600">
                <a:highlight>
                  <a:schemeClr val="dk1"/>
                </a:highlight>
                <a:latin typeface="Comfortaa"/>
                <a:ea typeface="Comfortaa"/>
                <a:cs typeface="Comfortaa"/>
                <a:sym typeface="Comfortaa"/>
              </a:rPr>
              <a:t>TLS</a:t>
            </a:r>
            <a:r>
              <a:rPr b="1" lang="es-419" sz="1600">
                <a:latin typeface="Comfortaa"/>
                <a:ea typeface="Comfortaa"/>
                <a:cs typeface="Comfortaa"/>
                <a:sym typeface="Comfortaa"/>
              </a:rPr>
              <a:t> se encuentra en la capa de transporte.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1600">
                <a:latin typeface="Comfortaa"/>
                <a:ea typeface="Comfortaa"/>
                <a:cs typeface="Comfortaa"/>
                <a:sym typeface="Comfortaa"/>
              </a:rPr>
              <a:t>Son conexiones más seguras. La mayoría de ellas utilizan TLS 1.2 o TLS 1.3</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t/>
            </a:r>
            <a:endParaRPr b="1" sz="1600">
              <a:latin typeface="Comfortaa"/>
              <a:ea typeface="Comfortaa"/>
              <a:cs typeface="Comfortaa"/>
              <a:sym typeface="Comfortaa"/>
            </a:endParaRPr>
          </a:p>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5361350" y="938700"/>
            <a:ext cx="3294450" cy="2690675"/>
          </a:xfrm>
          <a:prstGeom prst="rect">
            <a:avLst/>
          </a:prstGeom>
          <a:noFill/>
          <a:ln>
            <a:noFill/>
          </a:ln>
        </p:spPr>
      </p:pic>
      <p:sp>
        <p:nvSpPr>
          <p:cNvPr id="114" name="Google Shape;114;p21"/>
          <p:cNvSpPr/>
          <p:nvPr/>
        </p:nvSpPr>
        <p:spPr>
          <a:xfrm rot="-5400000">
            <a:off x="5530775" y="2904575"/>
            <a:ext cx="1585500" cy="24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rot="5400000">
            <a:off x="6995150" y="3152825"/>
            <a:ext cx="1573200" cy="229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nvSpPr>
        <p:spPr>
          <a:xfrm>
            <a:off x="5936225" y="3715625"/>
            <a:ext cx="7746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a:latin typeface="Comfortaa"/>
                <a:ea typeface="Comfortaa"/>
                <a:cs typeface="Comfortaa"/>
                <a:sym typeface="Comfortaa"/>
              </a:rPr>
              <a:t>SSL</a:t>
            </a:r>
            <a:endParaRPr b="1">
              <a:latin typeface="Comfortaa"/>
              <a:ea typeface="Comfortaa"/>
              <a:cs typeface="Comfortaa"/>
              <a:sym typeface="Comfortaa"/>
            </a:endParaRPr>
          </a:p>
        </p:txBody>
      </p:sp>
      <p:sp>
        <p:nvSpPr>
          <p:cNvPr id="117" name="Google Shape;117;p21"/>
          <p:cNvSpPr txBox="1"/>
          <p:nvPr/>
        </p:nvSpPr>
        <p:spPr>
          <a:xfrm>
            <a:off x="7448900" y="3981700"/>
            <a:ext cx="6657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a:latin typeface="Comfortaa"/>
                <a:ea typeface="Comfortaa"/>
                <a:cs typeface="Comfortaa"/>
                <a:sym typeface="Comfortaa"/>
              </a:rPr>
              <a:t>TLS</a:t>
            </a:r>
            <a:endParaRPr b="1">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fortaa"/>
                <a:ea typeface="Comfortaa"/>
                <a:cs typeface="Comfortaa"/>
                <a:sym typeface="Comfortaa"/>
              </a:rPr>
              <a:t>Protocolo HTTPS</a:t>
            </a:r>
            <a:endParaRPr>
              <a:latin typeface="Comfortaa"/>
              <a:ea typeface="Comfortaa"/>
              <a:cs typeface="Comfortaa"/>
              <a:sym typeface="Comfortaa"/>
            </a:endParaRPr>
          </a:p>
        </p:txBody>
      </p:sp>
      <p:sp>
        <p:nvSpPr>
          <p:cNvPr id="123" name="Google Shape;123;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1600">
                <a:latin typeface="Comfortaa"/>
                <a:ea typeface="Comfortaa"/>
                <a:cs typeface="Comfortaa"/>
                <a:sym typeface="Comfortaa"/>
              </a:rPr>
              <a:t>Hyper Text Transfer Protocol Secure (protocolo seguro de transferencia de hipertexto)</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2400">
                <a:latin typeface="Comfortaa"/>
                <a:ea typeface="Comfortaa"/>
                <a:cs typeface="Comfortaa"/>
                <a:sym typeface="Comfortaa"/>
              </a:rPr>
              <a:t>Objetivo: </a:t>
            </a:r>
            <a:r>
              <a:rPr b="1" lang="es-419" sz="1600">
                <a:latin typeface="Comfortaa"/>
                <a:ea typeface="Comfortaa"/>
                <a:cs typeface="Comfortaa"/>
                <a:sym typeface="Comfortaa"/>
              </a:rPr>
              <a:t>un sitio web, un dominio, puede estar precedido por HTTP o HTTPS. Esta última opción es la que nos interesa, este protocolo pertenece a la capa de aplicación del modelo OSI.</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1600">
                <a:latin typeface="Comfortaa"/>
                <a:ea typeface="Comfortaa"/>
                <a:cs typeface="Comfortaa"/>
                <a:sym typeface="Comfortaa"/>
              </a:rPr>
              <a:t>Un sitio web protegido cuando hace uso de un certificado SSL/TLS y utiliza algoritmos de cifrado simétrico, asimétrico y de intercambio de claves, hace uso del protocolo HTTPS.</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rPr b="1" lang="es-419" sz="2400">
                <a:latin typeface="Comfortaa"/>
                <a:ea typeface="Comfortaa"/>
                <a:cs typeface="Comfortaa"/>
                <a:sym typeface="Comfortaa"/>
              </a:rPr>
              <a:t>Dato importante: </a:t>
            </a:r>
            <a:r>
              <a:rPr b="1" lang="es-419" sz="1600">
                <a:latin typeface="Comfortaa"/>
                <a:ea typeface="Comfortaa"/>
                <a:cs typeface="Comfortaa"/>
                <a:sym typeface="Comfortaa"/>
              </a:rPr>
              <a:t>es el protocolo que más reconocerán los usuarios. Es lo que podemos ver cada vez que ponemos una página web.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lnSpc>
                <a:spcPct val="100000"/>
              </a:lnSpc>
              <a:spcBef>
                <a:spcPts val="0"/>
              </a:spcBef>
              <a:spcAft>
                <a:spcPts val="0"/>
              </a:spcAft>
              <a:buNone/>
            </a:pPr>
            <a:r>
              <a:t/>
            </a:r>
            <a:endParaRPr b="1" sz="1600">
              <a:latin typeface="Comfortaa"/>
              <a:ea typeface="Comfortaa"/>
              <a:cs typeface="Comfortaa"/>
              <a:sym typeface="Comfortaa"/>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