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C1075-FE11-4945-A96D-EBE0EDD441EF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B50E5BDC-8EF8-4CF9-88BB-89A8489568FA}">
      <dgm:prSet phldrT="[Texte]" custT="1"/>
      <dgm:spPr/>
      <dgm:t>
        <a:bodyPr anchor="t"/>
        <a:lstStyle/>
        <a:p>
          <a:pPr>
            <a:spcAft>
              <a:spcPts val="300"/>
            </a:spcAft>
          </a:pPr>
          <a:r>
            <a:rPr lang="fr-FR" sz="1200" b="0" dirty="0" err="1"/>
            <a:t>Proceed</a:t>
          </a:r>
          <a:r>
            <a:rPr lang="fr-FR" sz="1200" b="0" dirty="0"/>
            <a:t> to </a:t>
          </a:r>
          <a:r>
            <a:rPr lang="fr-FR" sz="1200" b="1" dirty="0"/>
            <a:t>input data </a:t>
          </a:r>
          <a:r>
            <a:rPr lang="fr-FR" sz="1200" b="1" dirty="0" err="1"/>
            <a:t>updating</a:t>
          </a:r>
          <a:r>
            <a:rPr lang="fr-FR" sz="1200" b="1" dirty="0"/>
            <a:t> </a:t>
          </a:r>
          <a:r>
            <a:rPr lang="fr-FR" sz="1200" dirty="0"/>
            <a:t>:</a:t>
          </a:r>
        </a:p>
        <a:p>
          <a:pPr>
            <a:spcAft>
              <a:spcPts val="300"/>
            </a:spcAft>
          </a:pPr>
          <a:r>
            <a:rPr lang="fr-FR" sz="1400" dirty="0"/>
            <a:t> </a:t>
          </a:r>
          <a:r>
            <a:rPr lang="fr-FR" sz="1100" dirty="0" err="1"/>
            <a:t>saleable</a:t>
          </a:r>
          <a:r>
            <a:rPr lang="fr-FR" sz="1100" dirty="0"/>
            <a:t> stock, in transit stock, </a:t>
          </a:r>
          <a:r>
            <a:rPr lang="fr-FR" sz="1100" dirty="0" err="1"/>
            <a:t>forecasts</a:t>
          </a:r>
          <a:r>
            <a:rPr lang="fr-FR" sz="1100" dirty="0"/>
            <a:t>, sales </a:t>
          </a:r>
        </a:p>
      </dgm:t>
    </dgm:pt>
    <dgm:pt modelId="{B562F81C-E252-442C-9E2C-1724BC09F49D}" type="parTrans" cxnId="{14B220EF-3902-4D10-9C42-6337EE8613E2}">
      <dgm:prSet/>
      <dgm:spPr/>
      <dgm:t>
        <a:bodyPr/>
        <a:lstStyle/>
        <a:p>
          <a:endParaRPr lang="fr-FR" sz="1200"/>
        </a:p>
      </dgm:t>
    </dgm:pt>
    <dgm:pt modelId="{4A667787-C705-430C-AF57-4D898E375E42}" type="sibTrans" cxnId="{14B220EF-3902-4D10-9C42-6337EE8613E2}">
      <dgm:prSet custT="1"/>
      <dgm:spPr/>
      <dgm:t>
        <a:bodyPr/>
        <a:lstStyle/>
        <a:p>
          <a:endParaRPr lang="fr-FR" sz="1200"/>
        </a:p>
      </dgm:t>
    </dgm:pt>
    <dgm:pt modelId="{08EB5F5B-7FFF-46A3-8BD8-73C224F9D93A}">
      <dgm:prSet phldrT="[Texte]" custT="1"/>
      <dgm:spPr/>
      <dgm:t>
        <a:bodyPr anchor="t"/>
        <a:lstStyle/>
        <a:p>
          <a:r>
            <a:rPr lang="fr-FR" sz="1200" dirty="0" err="1"/>
            <a:t>Proceed</a:t>
          </a:r>
          <a:r>
            <a:rPr lang="fr-FR" sz="1200" dirty="0"/>
            <a:t> to </a:t>
          </a:r>
          <a:r>
            <a:rPr lang="fr-FR" sz="1200" b="1" dirty="0" err="1"/>
            <a:t>analyze</a:t>
          </a:r>
          <a:r>
            <a:rPr lang="fr-FR" sz="1200" b="1" dirty="0"/>
            <a:t> </a:t>
          </a:r>
          <a:r>
            <a:rPr lang="fr-FR" sz="1200" b="1" dirty="0" err="1"/>
            <a:t>inventory</a:t>
          </a:r>
          <a:r>
            <a:rPr lang="fr-FR" sz="1200" b="1" dirty="0"/>
            <a:t> </a:t>
          </a:r>
          <a:r>
            <a:rPr lang="fr-FR" sz="1200" b="1" dirty="0" err="1"/>
            <a:t>at</a:t>
          </a:r>
          <a:r>
            <a:rPr lang="fr-FR" sz="1200" b="1" dirty="0"/>
            <a:t>  </a:t>
          </a:r>
          <a:r>
            <a:rPr lang="fr-FR" sz="1200" b="1" dirty="0" err="1"/>
            <a:t>risk</a:t>
          </a:r>
          <a:r>
            <a:rPr lang="fr-FR" sz="1200" b="0" dirty="0"/>
            <a:t>: </a:t>
          </a:r>
          <a:r>
            <a:rPr lang="fr-FR" sz="1200" b="0" dirty="0" err="1"/>
            <a:t>estimate</a:t>
          </a:r>
          <a:r>
            <a:rPr lang="fr-FR" sz="1200" b="0" dirty="0"/>
            <a:t> and </a:t>
          </a:r>
          <a:r>
            <a:rPr lang="fr-FR" sz="1200" b="0" dirty="0" err="1"/>
            <a:t>exclude</a:t>
          </a:r>
          <a:r>
            <a:rPr lang="fr-FR" sz="1200" b="0" dirty="0"/>
            <a:t> SSL</a:t>
          </a:r>
        </a:p>
      </dgm:t>
    </dgm:pt>
    <dgm:pt modelId="{68BDBB39-2073-4510-AC36-DBF6461FA90A}" type="parTrans" cxnId="{0AEA98CD-5E81-4ACB-BB7A-93DCF6BC8EB7}">
      <dgm:prSet/>
      <dgm:spPr/>
      <dgm:t>
        <a:bodyPr/>
        <a:lstStyle/>
        <a:p>
          <a:endParaRPr lang="fr-FR" sz="1200"/>
        </a:p>
      </dgm:t>
    </dgm:pt>
    <dgm:pt modelId="{22913401-94DF-4D0A-A846-2C2DA7881E51}" type="sibTrans" cxnId="{0AEA98CD-5E81-4ACB-BB7A-93DCF6BC8EB7}">
      <dgm:prSet custT="1"/>
      <dgm:spPr/>
      <dgm:t>
        <a:bodyPr/>
        <a:lstStyle/>
        <a:p>
          <a:endParaRPr lang="fr-FR" sz="1200"/>
        </a:p>
      </dgm:t>
    </dgm:pt>
    <dgm:pt modelId="{03501B66-F119-41F2-BC0C-829883B8EDF7}">
      <dgm:prSet phldrT="[Texte]" custT="1"/>
      <dgm:spPr/>
      <dgm:t>
        <a:bodyPr anchor="t"/>
        <a:lstStyle/>
        <a:p>
          <a:r>
            <a:rPr lang="fr-FR" sz="1200" dirty="0"/>
            <a:t> </a:t>
          </a:r>
          <a:r>
            <a:rPr lang="fr-FR" sz="1200" b="1" dirty="0" err="1"/>
            <a:t>Adjust</a:t>
          </a:r>
          <a:r>
            <a:rPr lang="fr-FR" sz="1200" b="1" dirty="0"/>
            <a:t> </a:t>
          </a:r>
          <a:r>
            <a:rPr lang="fr-FR" sz="1200" b="1" dirty="0" err="1"/>
            <a:t>qty</a:t>
          </a:r>
          <a:r>
            <a:rPr lang="fr-FR" sz="1200" b="1" dirty="0"/>
            <a:t> to </a:t>
          </a:r>
          <a:r>
            <a:rPr lang="fr-FR" sz="1200" b="1" dirty="0" err="1"/>
            <a:t>maximize</a:t>
          </a:r>
          <a:r>
            <a:rPr lang="fr-FR" sz="1200" b="1" dirty="0"/>
            <a:t> container </a:t>
          </a:r>
          <a:r>
            <a:rPr lang="fr-FR" sz="1200" b="1" dirty="0" err="1"/>
            <a:t>fulfilment</a:t>
          </a:r>
          <a:r>
            <a:rPr lang="fr-FR" sz="1200" b="1" dirty="0"/>
            <a:t> :</a:t>
          </a:r>
        </a:p>
        <a:p>
          <a:r>
            <a:rPr lang="fr-FR" sz="1200" b="0" dirty="0"/>
            <a:t>On </a:t>
          </a:r>
          <a:r>
            <a:rPr lang="fr-FR" sz="1200" b="0" dirty="0" err="1"/>
            <a:t>identified</a:t>
          </a:r>
          <a:r>
            <a:rPr lang="fr-FR" sz="1200" b="0" dirty="0"/>
            <a:t>  </a:t>
          </a:r>
          <a:r>
            <a:rPr lang="fr-FR" sz="1200" dirty="0" err="1"/>
            <a:t>less</a:t>
          </a:r>
          <a:r>
            <a:rPr lang="fr-FR" sz="1200" dirty="0"/>
            <a:t> </a:t>
          </a:r>
          <a:r>
            <a:rPr lang="fr-FR" sz="1200" dirty="0" err="1"/>
            <a:t>critical</a:t>
          </a:r>
          <a:r>
            <a:rPr lang="fr-FR" sz="1200" dirty="0"/>
            <a:t> </a:t>
          </a:r>
          <a:r>
            <a:rPr lang="fr-FR" sz="1200" dirty="0" err="1"/>
            <a:t>skus</a:t>
          </a:r>
          <a:r>
            <a:rPr lang="fr-FR" sz="1200" dirty="0"/>
            <a:t> </a:t>
          </a:r>
          <a:endParaRPr lang="fr-FR" sz="1200" b="1" dirty="0"/>
        </a:p>
      </dgm:t>
    </dgm:pt>
    <dgm:pt modelId="{BC430D52-3669-45CF-A7F2-AB37D2F176D2}" type="parTrans" cxnId="{96F44030-62E2-4E8B-A11D-2A1EDB4806E7}">
      <dgm:prSet/>
      <dgm:spPr/>
      <dgm:t>
        <a:bodyPr/>
        <a:lstStyle/>
        <a:p>
          <a:endParaRPr lang="fr-FR" sz="1200"/>
        </a:p>
      </dgm:t>
    </dgm:pt>
    <dgm:pt modelId="{27DA255C-470C-41E3-A3D5-A40270A9C1CF}" type="sibTrans" cxnId="{96F44030-62E2-4E8B-A11D-2A1EDB4806E7}">
      <dgm:prSet/>
      <dgm:spPr/>
      <dgm:t>
        <a:bodyPr/>
        <a:lstStyle/>
        <a:p>
          <a:endParaRPr lang="fr-FR" sz="1200"/>
        </a:p>
      </dgm:t>
    </dgm:pt>
    <dgm:pt modelId="{13368C5E-BE0D-46BA-BF45-0BFECEE368E6}">
      <dgm:prSet custT="1"/>
      <dgm:spPr/>
      <dgm:t>
        <a:bodyPr anchor="t"/>
        <a:lstStyle/>
        <a:p>
          <a:pPr>
            <a:spcAft>
              <a:spcPts val="300"/>
            </a:spcAft>
          </a:pPr>
          <a:r>
            <a:rPr lang="fr-FR" sz="1200" b="1" dirty="0" err="1"/>
            <a:t>Calculate</a:t>
          </a:r>
          <a:r>
            <a:rPr lang="fr-FR" sz="1200" b="1" dirty="0"/>
            <a:t> net </a:t>
          </a:r>
          <a:r>
            <a:rPr lang="fr-FR" sz="1200" b="1" dirty="0" err="1"/>
            <a:t>required</a:t>
          </a:r>
          <a:r>
            <a:rPr lang="fr-FR" sz="1200" b="1" dirty="0"/>
            <a:t> </a:t>
          </a:r>
          <a:r>
            <a:rPr lang="fr-FR" sz="1200" b="1" dirty="0" err="1"/>
            <a:t>qty</a:t>
          </a:r>
          <a:r>
            <a:rPr lang="fr-FR" sz="1200" b="1" dirty="0"/>
            <a:t> :</a:t>
          </a:r>
          <a:endParaRPr lang="fr-FR" sz="1200" dirty="0"/>
        </a:p>
        <a:p>
          <a:pPr>
            <a:spcAft>
              <a:spcPts val="300"/>
            </a:spcAft>
          </a:pPr>
          <a:r>
            <a:rPr lang="fr-FR" sz="1200" dirty="0" err="1"/>
            <a:t>Estimated</a:t>
          </a:r>
          <a:r>
            <a:rPr lang="fr-FR" sz="1200" dirty="0"/>
            <a:t> stock on hand </a:t>
          </a:r>
          <a:r>
            <a:rPr lang="fr-FR" sz="1200" dirty="0" err="1"/>
            <a:t>at</a:t>
          </a:r>
          <a:r>
            <a:rPr lang="fr-FR" sz="1200" dirty="0"/>
            <a:t> end of </a:t>
          </a:r>
          <a:r>
            <a:rPr lang="fr-FR" sz="1200" dirty="0" err="1"/>
            <a:t>period</a:t>
          </a:r>
          <a:r>
            <a:rPr lang="fr-FR" sz="1200" dirty="0"/>
            <a:t> to match </a:t>
          </a:r>
          <a:r>
            <a:rPr lang="fr-FR" sz="1200" dirty="0" err="1"/>
            <a:t>safety</a:t>
          </a:r>
          <a:r>
            <a:rPr lang="fr-FR" sz="1200" dirty="0"/>
            <a:t> stock</a:t>
          </a:r>
        </a:p>
      </dgm:t>
    </dgm:pt>
    <dgm:pt modelId="{53E02225-7E19-42BB-9A84-FA6DA6A82A44}" type="parTrans" cxnId="{1B33D92C-8E49-4F9A-9DAA-83AD1C11BCDB}">
      <dgm:prSet/>
      <dgm:spPr/>
      <dgm:t>
        <a:bodyPr/>
        <a:lstStyle/>
        <a:p>
          <a:endParaRPr lang="fr-FR" sz="1200"/>
        </a:p>
      </dgm:t>
    </dgm:pt>
    <dgm:pt modelId="{B1B41FA3-E61A-4995-A45C-6B23C6D5FAD1}" type="sibTrans" cxnId="{1B33D92C-8E49-4F9A-9DAA-83AD1C11BCDB}">
      <dgm:prSet custT="1"/>
      <dgm:spPr/>
      <dgm:t>
        <a:bodyPr/>
        <a:lstStyle/>
        <a:p>
          <a:endParaRPr lang="fr-FR" sz="1200"/>
        </a:p>
      </dgm:t>
    </dgm:pt>
    <dgm:pt modelId="{0EDD1AB8-EFAE-499A-8847-21AF4D47D590}">
      <dgm:prSet custT="1"/>
      <dgm:spPr/>
      <dgm:t>
        <a:bodyPr anchor="t"/>
        <a:lstStyle/>
        <a:p>
          <a:pPr>
            <a:spcAft>
              <a:spcPts val="300"/>
            </a:spcAft>
          </a:pPr>
          <a:r>
            <a:rPr lang="fr-FR" sz="1200" b="1" dirty="0" err="1"/>
            <a:t>Adjust</a:t>
          </a:r>
          <a:r>
            <a:rPr lang="fr-FR" sz="1200" b="1" dirty="0"/>
            <a:t> </a:t>
          </a:r>
          <a:r>
            <a:rPr lang="fr-FR" sz="1200" b="1" dirty="0" err="1"/>
            <a:t>qty</a:t>
          </a:r>
          <a:r>
            <a:rPr lang="fr-FR" sz="1200" b="1" dirty="0"/>
            <a:t> to supplier MOQ per </a:t>
          </a:r>
          <a:r>
            <a:rPr lang="fr-FR" sz="1200" b="1" dirty="0" err="1"/>
            <a:t>sku</a:t>
          </a:r>
          <a:r>
            <a:rPr lang="fr-FR" sz="1200" b="1" dirty="0"/>
            <a:t> : </a:t>
          </a:r>
        </a:p>
        <a:p>
          <a:pPr>
            <a:spcAft>
              <a:spcPts val="300"/>
            </a:spcAft>
          </a:pPr>
          <a:r>
            <a:rPr lang="fr-FR" sz="1200" b="0" dirty="0"/>
            <a:t>Round unit per case or full </a:t>
          </a:r>
          <a:r>
            <a:rPr lang="fr-FR" sz="1200" b="0" dirty="0" err="1"/>
            <a:t>pallet</a:t>
          </a:r>
          <a:endParaRPr lang="fr-FR" sz="1000" b="0" dirty="0"/>
        </a:p>
      </dgm:t>
    </dgm:pt>
    <dgm:pt modelId="{430A9ED3-1E3E-467B-9433-1D1B3C9BADCD}" type="parTrans" cxnId="{D94B93F7-26D9-4753-A96D-4B60F5D86808}">
      <dgm:prSet/>
      <dgm:spPr/>
      <dgm:t>
        <a:bodyPr/>
        <a:lstStyle/>
        <a:p>
          <a:endParaRPr lang="fr-FR" sz="1200"/>
        </a:p>
      </dgm:t>
    </dgm:pt>
    <dgm:pt modelId="{6A61DB20-624F-4BCC-A257-CF0C56DC560E}" type="sibTrans" cxnId="{D94B93F7-26D9-4753-A96D-4B60F5D86808}">
      <dgm:prSet custT="1"/>
      <dgm:spPr/>
      <dgm:t>
        <a:bodyPr/>
        <a:lstStyle/>
        <a:p>
          <a:endParaRPr lang="fr-FR" sz="1200"/>
        </a:p>
      </dgm:t>
    </dgm:pt>
    <dgm:pt modelId="{91F29D31-0040-4D85-B174-D6AA30952316}" type="pres">
      <dgm:prSet presAssocID="{261C1075-FE11-4945-A96D-EBE0EDD441EF}" presName="Name0" presStyleCnt="0">
        <dgm:presLayoutVars>
          <dgm:dir/>
          <dgm:resizeHandles val="exact"/>
        </dgm:presLayoutVars>
      </dgm:prSet>
      <dgm:spPr/>
    </dgm:pt>
    <dgm:pt modelId="{945FBD8C-606A-46F4-AD74-1102B24A1239}" type="pres">
      <dgm:prSet presAssocID="{B50E5BDC-8EF8-4CF9-88BB-89A8489568FA}" presName="node" presStyleLbl="node1" presStyleIdx="0" presStyleCnt="5">
        <dgm:presLayoutVars>
          <dgm:bulletEnabled val="1"/>
        </dgm:presLayoutVars>
      </dgm:prSet>
      <dgm:spPr/>
    </dgm:pt>
    <dgm:pt modelId="{710EA044-EF3A-4A77-A4FA-31F517A9AF0C}" type="pres">
      <dgm:prSet presAssocID="{4A667787-C705-430C-AF57-4D898E375E42}" presName="sibTrans" presStyleLbl="sibTrans2D1" presStyleIdx="0" presStyleCnt="4"/>
      <dgm:spPr/>
    </dgm:pt>
    <dgm:pt modelId="{9023595D-9ABE-4DF6-A565-15565875B9BF}" type="pres">
      <dgm:prSet presAssocID="{4A667787-C705-430C-AF57-4D898E375E42}" presName="connectorText" presStyleLbl="sibTrans2D1" presStyleIdx="0" presStyleCnt="4"/>
      <dgm:spPr/>
    </dgm:pt>
    <dgm:pt modelId="{11D01EF8-06A8-4B37-8DBC-6052DF5DB498}" type="pres">
      <dgm:prSet presAssocID="{08EB5F5B-7FFF-46A3-8BD8-73C224F9D93A}" presName="node" presStyleLbl="node1" presStyleIdx="1" presStyleCnt="5">
        <dgm:presLayoutVars>
          <dgm:bulletEnabled val="1"/>
        </dgm:presLayoutVars>
      </dgm:prSet>
      <dgm:spPr/>
    </dgm:pt>
    <dgm:pt modelId="{F84E1219-5496-46AB-8F0F-6FC4C4C60811}" type="pres">
      <dgm:prSet presAssocID="{22913401-94DF-4D0A-A846-2C2DA7881E51}" presName="sibTrans" presStyleLbl="sibTrans2D1" presStyleIdx="1" presStyleCnt="4"/>
      <dgm:spPr/>
    </dgm:pt>
    <dgm:pt modelId="{DAD307F4-D9F1-40B2-A9B2-89CD5310CFCC}" type="pres">
      <dgm:prSet presAssocID="{22913401-94DF-4D0A-A846-2C2DA7881E51}" presName="connectorText" presStyleLbl="sibTrans2D1" presStyleIdx="1" presStyleCnt="4"/>
      <dgm:spPr/>
    </dgm:pt>
    <dgm:pt modelId="{27C205F7-FC3F-4F6F-A48C-2A77A5608B84}" type="pres">
      <dgm:prSet presAssocID="{13368C5E-BE0D-46BA-BF45-0BFECEE368E6}" presName="node" presStyleLbl="node1" presStyleIdx="2" presStyleCnt="5">
        <dgm:presLayoutVars>
          <dgm:bulletEnabled val="1"/>
        </dgm:presLayoutVars>
      </dgm:prSet>
      <dgm:spPr/>
    </dgm:pt>
    <dgm:pt modelId="{BBB6C77C-0F5F-4056-92DE-F8B2AF8BD2F4}" type="pres">
      <dgm:prSet presAssocID="{B1B41FA3-E61A-4995-A45C-6B23C6D5FAD1}" presName="sibTrans" presStyleLbl="sibTrans2D1" presStyleIdx="2" presStyleCnt="4"/>
      <dgm:spPr/>
    </dgm:pt>
    <dgm:pt modelId="{F620CBF8-17D8-4C67-8D08-F57178D26D8C}" type="pres">
      <dgm:prSet presAssocID="{B1B41FA3-E61A-4995-A45C-6B23C6D5FAD1}" presName="connectorText" presStyleLbl="sibTrans2D1" presStyleIdx="2" presStyleCnt="4"/>
      <dgm:spPr/>
    </dgm:pt>
    <dgm:pt modelId="{08CD7AAE-15AA-462C-8122-A3CB98175D1D}" type="pres">
      <dgm:prSet presAssocID="{0EDD1AB8-EFAE-499A-8847-21AF4D47D590}" presName="node" presStyleLbl="node1" presStyleIdx="3" presStyleCnt="5">
        <dgm:presLayoutVars>
          <dgm:bulletEnabled val="1"/>
        </dgm:presLayoutVars>
      </dgm:prSet>
      <dgm:spPr/>
    </dgm:pt>
    <dgm:pt modelId="{B93B8332-0DCA-4D97-A00C-63992AE0E877}" type="pres">
      <dgm:prSet presAssocID="{6A61DB20-624F-4BCC-A257-CF0C56DC560E}" presName="sibTrans" presStyleLbl="sibTrans2D1" presStyleIdx="3" presStyleCnt="4"/>
      <dgm:spPr/>
    </dgm:pt>
    <dgm:pt modelId="{1F3D6D08-292F-451B-BA45-5EF045BBC6C1}" type="pres">
      <dgm:prSet presAssocID="{6A61DB20-624F-4BCC-A257-CF0C56DC560E}" presName="connectorText" presStyleLbl="sibTrans2D1" presStyleIdx="3" presStyleCnt="4"/>
      <dgm:spPr/>
    </dgm:pt>
    <dgm:pt modelId="{BFF9D9E4-3E1B-41E8-ABBD-8DC43AC27611}" type="pres">
      <dgm:prSet presAssocID="{03501B66-F119-41F2-BC0C-829883B8EDF7}" presName="node" presStyleLbl="node1" presStyleIdx="4" presStyleCnt="5" custLinFactNeighborX="-9304" custLinFactNeighborY="-27">
        <dgm:presLayoutVars>
          <dgm:bulletEnabled val="1"/>
        </dgm:presLayoutVars>
      </dgm:prSet>
      <dgm:spPr/>
    </dgm:pt>
  </dgm:ptLst>
  <dgm:cxnLst>
    <dgm:cxn modelId="{1B33D92C-8E49-4F9A-9DAA-83AD1C11BCDB}" srcId="{261C1075-FE11-4945-A96D-EBE0EDD441EF}" destId="{13368C5E-BE0D-46BA-BF45-0BFECEE368E6}" srcOrd="2" destOrd="0" parTransId="{53E02225-7E19-42BB-9A84-FA6DA6A82A44}" sibTransId="{B1B41FA3-E61A-4995-A45C-6B23C6D5FAD1}"/>
    <dgm:cxn modelId="{96F44030-62E2-4E8B-A11D-2A1EDB4806E7}" srcId="{261C1075-FE11-4945-A96D-EBE0EDD441EF}" destId="{03501B66-F119-41F2-BC0C-829883B8EDF7}" srcOrd="4" destOrd="0" parTransId="{BC430D52-3669-45CF-A7F2-AB37D2F176D2}" sibTransId="{27DA255C-470C-41E3-A3D5-A40270A9C1CF}"/>
    <dgm:cxn modelId="{5A1A0D33-B226-4413-AC57-729376D65BC5}" type="presOf" srcId="{261C1075-FE11-4945-A96D-EBE0EDD441EF}" destId="{91F29D31-0040-4D85-B174-D6AA30952316}" srcOrd="0" destOrd="0" presId="urn:microsoft.com/office/officeart/2005/8/layout/process1"/>
    <dgm:cxn modelId="{BAA12338-4700-430B-923D-9CF6E18C0CCF}" type="presOf" srcId="{6A61DB20-624F-4BCC-A257-CF0C56DC560E}" destId="{1F3D6D08-292F-451B-BA45-5EF045BBC6C1}" srcOrd="1" destOrd="0" presId="urn:microsoft.com/office/officeart/2005/8/layout/process1"/>
    <dgm:cxn modelId="{AC603A6C-20B5-4A80-9837-69E32847C3FD}" type="presOf" srcId="{22913401-94DF-4D0A-A846-2C2DA7881E51}" destId="{DAD307F4-D9F1-40B2-A9B2-89CD5310CFCC}" srcOrd="1" destOrd="0" presId="urn:microsoft.com/office/officeart/2005/8/layout/process1"/>
    <dgm:cxn modelId="{5CC5BD6E-CEFA-4C02-ADE0-D7F0D660BF31}" type="presOf" srcId="{4A667787-C705-430C-AF57-4D898E375E42}" destId="{710EA044-EF3A-4A77-A4FA-31F517A9AF0C}" srcOrd="0" destOrd="0" presId="urn:microsoft.com/office/officeart/2005/8/layout/process1"/>
    <dgm:cxn modelId="{9D131C7F-6A63-40ED-A068-3B889E37A63F}" type="presOf" srcId="{B1B41FA3-E61A-4995-A45C-6B23C6D5FAD1}" destId="{BBB6C77C-0F5F-4056-92DE-F8B2AF8BD2F4}" srcOrd="0" destOrd="0" presId="urn:microsoft.com/office/officeart/2005/8/layout/process1"/>
    <dgm:cxn modelId="{6626FA82-2FBC-4619-9A0E-C41F0412BDB1}" type="presOf" srcId="{22913401-94DF-4D0A-A846-2C2DA7881E51}" destId="{F84E1219-5496-46AB-8F0F-6FC4C4C60811}" srcOrd="0" destOrd="0" presId="urn:microsoft.com/office/officeart/2005/8/layout/process1"/>
    <dgm:cxn modelId="{A5BAB686-1E1D-4CDB-967A-2ED3053D27DA}" type="presOf" srcId="{03501B66-F119-41F2-BC0C-829883B8EDF7}" destId="{BFF9D9E4-3E1B-41E8-ABBD-8DC43AC27611}" srcOrd="0" destOrd="0" presId="urn:microsoft.com/office/officeart/2005/8/layout/process1"/>
    <dgm:cxn modelId="{82EA278F-C921-4CAA-B1BB-26DE4D689CFE}" type="presOf" srcId="{6A61DB20-624F-4BCC-A257-CF0C56DC560E}" destId="{B93B8332-0DCA-4D97-A00C-63992AE0E877}" srcOrd="0" destOrd="0" presId="urn:microsoft.com/office/officeart/2005/8/layout/process1"/>
    <dgm:cxn modelId="{4FB32596-6F61-493B-BF4B-1103D9BE2BBE}" type="presOf" srcId="{08EB5F5B-7FFF-46A3-8BD8-73C224F9D93A}" destId="{11D01EF8-06A8-4B37-8DBC-6052DF5DB498}" srcOrd="0" destOrd="0" presId="urn:microsoft.com/office/officeart/2005/8/layout/process1"/>
    <dgm:cxn modelId="{E53B889B-C6C2-4F62-96A1-B10EAE61D1B5}" type="presOf" srcId="{13368C5E-BE0D-46BA-BF45-0BFECEE368E6}" destId="{27C205F7-FC3F-4F6F-A48C-2A77A5608B84}" srcOrd="0" destOrd="0" presId="urn:microsoft.com/office/officeart/2005/8/layout/process1"/>
    <dgm:cxn modelId="{72A24DB8-85A3-40D0-9963-767D3BA97DB4}" type="presOf" srcId="{B50E5BDC-8EF8-4CF9-88BB-89A8489568FA}" destId="{945FBD8C-606A-46F4-AD74-1102B24A1239}" srcOrd="0" destOrd="0" presId="urn:microsoft.com/office/officeart/2005/8/layout/process1"/>
    <dgm:cxn modelId="{CF96A9BF-C526-4A4E-BE7D-82FC842446E0}" type="presOf" srcId="{B1B41FA3-E61A-4995-A45C-6B23C6D5FAD1}" destId="{F620CBF8-17D8-4C67-8D08-F57178D26D8C}" srcOrd="1" destOrd="0" presId="urn:microsoft.com/office/officeart/2005/8/layout/process1"/>
    <dgm:cxn modelId="{496DA3C1-9906-4833-AE21-932E8D1F9AA7}" type="presOf" srcId="{4A667787-C705-430C-AF57-4D898E375E42}" destId="{9023595D-9ABE-4DF6-A565-15565875B9BF}" srcOrd="1" destOrd="0" presId="urn:microsoft.com/office/officeart/2005/8/layout/process1"/>
    <dgm:cxn modelId="{0AEA98CD-5E81-4ACB-BB7A-93DCF6BC8EB7}" srcId="{261C1075-FE11-4945-A96D-EBE0EDD441EF}" destId="{08EB5F5B-7FFF-46A3-8BD8-73C224F9D93A}" srcOrd="1" destOrd="0" parTransId="{68BDBB39-2073-4510-AC36-DBF6461FA90A}" sibTransId="{22913401-94DF-4D0A-A846-2C2DA7881E51}"/>
    <dgm:cxn modelId="{DA333CE5-6E24-4840-A18C-2C8EA6D3ABFA}" type="presOf" srcId="{0EDD1AB8-EFAE-499A-8847-21AF4D47D590}" destId="{08CD7AAE-15AA-462C-8122-A3CB98175D1D}" srcOrd="0" destOrd="0" presId="urn:microsoft.com/office/officeart/2005/8/layout/process1"/>
    <dgm:cxn modelId="{14B220EF-3902-4D10-9C42-6337EE8613E2}" srcId="{261C1075-FE11-4945-A96D-EBE0EDD441EF}" destId="{B50E5BDC-8EF8-4CF9-88BB-89A8489568FA}" srcOrd="0" destOrd="0" parTransId="{B562F81C-E252-442C-9E2C-1724BC09F49D}" sibTransId="{4A667787-C705-430C-AF57-4D898E375E42}"/>
    <dgm:cxn modelId="{D94B93F7-26D9-4753-A96D-4B60F5D86808}" srcId="{261C1075-FE11-4945-A96D-EBE0EDD441EF}" destId="{0EDD1AB8-EFAE-499A-8847-21AF4D47D590}" srcOrd="3" destOrd="0" parTransId="{430A9ED3-1E3E-467B-9433-1D1B3C9BADCD}" sibTransId="{6A61DB20-624F-4BCC-A257-CF0C56DC560E}"/>
    <dgm:cxn modelId="{DD054A1C-7C68-4D35-AB57-BB08FA813B14}" type="presParOf" srcId="{91F29D31-0040-4D85-B174-D6AA30952316}" destId="{945FBD8C-606A-46F4-AD74-1102B24A1239}" srcOrd="0" destOrd="0" presId="urn:microsoft.com/office/officeart/2005/8/layout/process1"/>
    <dgm:cxn modelId="{11505207-6BBF-4746-9AED-BF20A84AB056}" type="presParOf" srcId="{91F29D31-0040-4D85-B174-D6AA30952316}" destId="{710EA044-EF3A-4A77-A4FA-31F517A9AF0C}" srcOrd="1" destOrd="0" presId="urn:microsoft.com/office/officeart/2005/8/layout/process1"/>
    <dgm:cxn modelId="{733550DF-B4D2-4621-962F-F9B75AFA5414}" type="presParOf" srcId="{710EA044-EF3A-4A77-A4FA-31F517A9AF0C}" destId="{9023595D-9ABE-4DF6-A565-15565875B9BF}" srcOrd="0" destOrd="0" presId="urn:microsoft.com/office/officeart/2005/8/layout/process1"/>
    <dgm:cxn modelId="{A955437C-A1ED-42CA-B767-3304135FB850}" type="presParOf" srcId="{91F29D31-0040-4D85-B174-D6AA30952316}" destId="{11D01EF8-06A8-4B37-8DBC-6052DF5DB498}" srcOrd="2" destOrd="0" presId="urn:microsoft.com/office/officeart/2005/8/layout/process1"/>
    <dgm:cxn modelId="{8822B9F1-CECB-4796-B366-A97DF9521E1C}" type="presParOf" srcId="{91F29D31-0040-4D85-B174-D6AA30952316}" destId="{F84E1219-5496-46AB-8F0F-6FC4C4C60811}" srcOrd="3" destOrd="0" presId="urn:microsoft.com/office/officeart/2005/8/layout/process1"/>
    <dgm:cxn modelId="{722023F9-26FB-41AC-A134-3576B9B85C17}" type="presParOf" srcId="{F84E1219-5496-46AB-8F0F-6FC4C4C60811}" destId="{DAD307F4-D9F1-40B2-A9B2-89CD5310CFCC}" srcOrd="0" destOrd="0" presId="urn:microsoft.com/office/officeart/2005/8/layout/process1"/>
    <dgm:cxn modelId="{3A1EE002-1674-47C8-B783-A1FCAB6ACEAC}" type="presParOf" srcId="{91F29D31-0040-4D85-B174-D6AA30952316}" destId="{27C205F7-FC3F-4F6F-A48C-2A77A5608B84}" srcOrd="4" destOrd="0" presId="urn:microsoft.com/office/officeart/2005/8/layout/process1"/>
    <dgm:cxn modelId="{FE21C29B-20D1-40C7-A527-9B3977344858}" type="presParOf" srcId="{91F29D31-0040-4D85-B174-D6AA30952316}" destId="{BBB6C77C-0F5F-4056-92DE-F8B2AF8BD2F4}" srcOrd="5" destOrd="0" presId="urn:microsoft.com/office/officeart/2005/8/layout/process1"/>
    <dgm:cxn modelId="{F6F97D80-5CEC-48C5-A5F8-AC4A60D7A4A2}" type="presParOf" srcId="{BBB6C77C-0F5F-4056-92DE-F8B2AF8BD2F4}" destId="{F620CBF8-17D8-4C67-8D08-F57178D26D8C}" srcOrd="0" destOrd="0" presId="urn:microsoft.com/office/officeart/2005/8/layout/process1"/>
    <dgm:cxn modelId="{8D6FAD47-84C2-4464-9858-9DB564337C4E}" type="presParOf" srcId="{91F29D31-0040-4D85-B174-D6AA30952316}" destId="{08CD7AAE-15AA-462C-8122-A3CB98175D1D}" srcOrd="6" destOrd="0" presId="urn:microsoft.com/office/officeart/2005/8/layout/process1"/>
    <dgm:cxn modelId="{E714483E-9483-46EA-99A3-C2C6DCC2742A}" type="presParOf" srcId="{91F29D31-0040-4D85-B174-D6AA30952316}" destId="{B93B8332-0DCA-4D97-A00C-63992AE0E877}" srcOrd="7" destOrd="0" presId="urn:microsoft.com/office/officeart/2005/8/layout/process1"/>
    <dgm:cxn modelId="{82CB911D-65BC-434C-B450-F06D99859E2F}" type="presParOf" srcId="{B93B8332-0DCA-4D97-A00C-63992AE0E877}" destId="{1F3D6D08-292F-451B-BA45-5EF045BBC6C1}" srcOrd="0" destOrd="0" presId="urn:microsoft.com/office/officeart/2005/8/layout/process1"/>
    <dgm:cxn modelId="{9140A344-0533-44F8-A8D6-349D1AE6B44B}" type="presParOf" srcId="{91F29D31-0040-4D85-B174-D6AA30952316}" destId="{BFF9D9E4-3E1B-41E8-ABBD-8DC43AC2761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C1075-FE11-4945-A96D-EBE0EDD441EF}" type="doc">
      <dgm:prSet loTypeId="urn:microsoft.com/office/officeart/2005/8/layout/process1" loCatId="process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B50E5BDC-8EF8-4CF9-88BB-89A8489568FA}">
      <dgm:prSet phldrT="[Texte]" custT="1"/>
      <dgm:spPr/>
      <dgm:t>
        <a:bodyPr/>
        <a:lstStyle/>
        <a:p>
          <a:pPr>
            <a:spcAft>
              <a:spcPts val="300"/>
            </a:spcAft>
          </a:pPr>
          <a:r>
            <a:rPr lang="fr-FR" sz="1200" b="0" dirty="0" err="1"/>
            <a:t>Provide</a:t>
          </a:r>
          <a:r>
            <a:rPr lang="fr-FR" sz="1200" b="0" dirty="0"/>
            <a:t> a </a:t>
          </a:r>
          <a:r>
            <a:rPr lang="fr-FR" sz="1200" b="1" dirty="0" err="1"/>
            <a:t>purchase</a:t>
          </a:r>
          <a:r>
            <a:rPr lang="fr-FR" sz="1200" b="1" dirty="0"/>
            <a:t> plan for the </a:t>
          </a:r>
          <a:r>
            <a:rPr lang="fr-FR" sz="1200" b="1" dirty="0" err="1"/>
            <a:t>next</a:t>
          </a:r>
          <a:r>
            <a:rPr lang="fr-FR" sz="1200" b="1" dirty="0"/>
            <a:t> </a:t>
          </a:r>
          <a:r>
            <a:rPr lang="fr-FR" sz="1200" b="1" dirty="0" err="1"/>
            <a:t>ordering</a:t>
          </a:r>
          <a:r>
            <a:rPr lang="fr-FR" sz="1200" b="1" dirty="0"/>
            <a:t> </a:t>
          </a:r>
          <a:r>
            <a:rPr lang="fr-FR" sz="1200" b="1" dirty="0" err="1"/>
            <a:t>period</a:t>
          </a:r>
          <a:endParaRPr lang="fr-FR" sz="1000" dirty="0"/>
        </a:p>
      </dgm:t>
    </dgm:pt>
    <dgm:pt modelId="{B562F81C-E252-442C-9E2C-1724BC09F49D}" type="parTrans" cxnId="{14B220EF-3902-4D10-9C42-6337EE8613E2}">
      <dgm:prSet/>
      <dgm:spPr/>
      <dgm:t>
        <a:bodyPr/>
        <a:lstStyle/>
        <a:p>
          <a:endParaRPr lang="fr-FR" sz="1200"/>
        </a:p>
      </dgm:t>
    </dgm:pt>
    <dgm:pt modelId="{4A667787-C705-430C-AF57-4D898E375E42}" type="sibTrans" cxnId="{14B220EF-3902-4D10-9C42-6337EE8613E2}">
      <dgm:prSet custT="1"/>
      <dgm:spPr/>
      <dgm:t>
        <a:bodyPr/>
        <a:lstStyle/>
        <a:p>
          <a:endParaRPr lang="fr-FR" sz="1200"/>
        </a:p>
      </dgm:t>
    </dgm:pt>
    <dgm:pt modelId="{08EB5F5B-7FFF-46A3-8BD8-73C224F9D93A}">
      <dgm:prSet phldrT="[Texte]" custT="1"/>
      <dgm:spPr/>
      <dgm:t>
        <a:bodyPr/>
        <a:lstStyle/>
        <a:p>
          <a:pPr>
            <a:spcBef>
              <a:spcPct val="0"/>
            </a:spcBef>
            <a:spcAft>
              <a:spcPct val="35000"/>
            </a:spcAft>
          </a:pPr>
          <a:r>
            <a:rPr lang="fr-FR" sz="1200" dirty="0" err="1"/>
            <a:t>Confirm</a:t>
          </a:r>
          <a:r>
            <a:rPr lang="fr-FR" sz="1200" dirty="0"/>
            <a:t> the production planning/stock </a:t>
          </a:r>
          <a:r>
            <a:rPr lang="fr-FR" sz="1200" dirty="0" err="1"/>
            <a:t>availability</a:t>
          </a:r>
          <a:r>
            <a:rPr lang="fr-FR" sz="1200" dirty="0"/>
            <a:t> </a:t>
          </a:r>
        </a:p>
      </dgm:t>
    </dgm:pt>
    <dgm:pt modelId="{68BDBB39-2073-4510-AC36-DBF6461FA90A}" type="parTrans" cxnId="{0AEA98CD-5E81-4ACB-BB7A-93DCF6BC8EB7}">
      <dgm:prSet/>
      <dgm:spPr/>
      <dgm:t>
        <a:bodyPr/>
        <a:lstStyle/>
        <a:p>
          <a:endParaRPr lang="fr-FR" sz="1200"/>
        </a:p>
      </dgm:t>
    </dgm:pt>
    <dgm:pt modelId="{22913401-94DF-4D0A-A846-2C2DA7881E51}" type="sibTrans" cxnId="{0AEA98CD-5E81-4ACB-BB7A-93DCF6BC8EB7}">
      <dgm:prSet custT="1"/>
      <dgm:spPr/>
      <dgm:t>
        <a:bodyPr/>
        <a:lstStyle/>
        <a:p>
          <a:endParaRPr lang="fr-FR" sz="1200"/>
        </a:p>
      </dgm:t>
    </dgm:pt>
    <dgm:pt modelId="{81E512F6-1754-4D70-94D2-4E38592991FD}">
      <dgm:prSet phldrT="[Texte]" custT="1"/>
      <dgm:spPr/>
      <dgm:t>
        <a:bodyPr/>
        <a:lstStyle/>
        <a:p>
          <a:pPr>
            <a:spcAft>
              <a:spcPts val="300"/>
            </a:spcAft>
          </a:pPr>
          <a:r>
            <a:rPr lang="fr-FR" sz="1200" dirty="0" err="1"/>
            <a:t>Make</a:t>
          </a:r>
          <a:r>
            <a:rPr lang="fr-FR" sz="1200" dirty="0"/>
            <a:t> and </a:t>
          </a:r>
          <a:r>
            <a:rPr lang="fr-FR" sz="1200" dirty="0" err="1"/>
            <a:t>adjustments</a:t>
          </a:r>
          <a:r>
            <a:rPr lang="fr-FR" sz="1200" dirty="0"/>
            <a:t> and </a:t>
          </a:r>
          <a:r>
            <a:rPr lang="fr-FR" sz="1200" dirty="0" err="1"/>
            <a:t>agree</a:t>
          </a:r>
          <a:r>
            <a:rPr lang="fr-FR" sz="1200" dirty="0"/>
            <a:t> on </a:t>
          </a:r>
          <a:r>
            <a:rPr lang="fr-FR" sz="1200" dirty="0" err="1"/>
            <a:t>sku</a:t>
          </a:r>
          <a:r>
            <a:rPr lang="fr-FR" sz="1200" dirty="0"/>
            <a:t> and </a:t>
          </a:r>
          <a:r>
            <a:rPr lang="fr-FR" sz="1200" dirty="0" err="1"/>
            <a:t>qty</a:t>
          </a:r>
          <a:endParaRPr lang="fr-FR" sz="1000" dirty="0"/>
        </a:p>
      </dgm:t>
    </dgm:pt>
    <dgm:pt modelId="{B243FC53-5DA7-4A27-9DC5-D8024695CC7F}" type="parTrans" cxnId="{FF0ED39B-61E1-49FF-8F9B-F535DB222453}">
      <dgm:prSet/>
      <dgm:spPr/>
      <dgm:t>
        <a:bodyPr/>
        <a:lstStyle/>
        <a:p>
          <a:endParaRPr lang="fr-FR" sz="1200"/>
        </a:p>
      </dgm:t>
    </dgm:pt>
    <dgm:pt modelId="{5B7869AA-0EA2-4908-A0CC-E64392951BB0}" type="sibTrans" cxnId="{FF0ED39B-61E1-49FF-8F9B-F535DB222453}">
      <dgm:prSet custT="1"/>
      <dgm:spPr/>
      <dgm:t>
        <a:bodyPr/>
        <a:lstStyle/>
        <a:p>
          <a:endParaRPr lang="fr-FR" sz="1200"/>
        </a:p>
      </dgm:t>
    </dgm:pt>
    <dgm:pt modelId="{80A37BAA-4B2F-430D-B8B9-8A2B18212F2C}">
      <dgm:prSet phldrT="[Texte]" custT="1"/>
      <dgm:spPr/>
      <dgm:t>
        <a:bodyPr/>
        <a:lstStyle/>
        <a:p>
          <a:pPr algn="l">
            <a:spcAft>
              <a:spcPts val="0"/>
            </a:spcAft>
          </a:pPr>
          <a:r>
            <a:rPr lang="fr-FR" sz="1200" b="1" dirty="0"/>
            <a:t>Control the </a:t>
          </a:r>
          <a:r>
            <a:rPr lang="fr-FR" sz="1200" b="1" dirty="0" err="1"/>
            <a:t>proforma</a:t>
          </a:r>
          <a:r>
            <a:rPr lang="fr-FR" sz="1200" b="1" dirty="0"/>
            <a:t> </a:t>
          </a:r>
          <a:r>
            <a:rPr lang="fr-FR" sz="1200" b="1" dirty="0" err="1"/>
            <a:t>invoice</a:t>
          </a:r>
          <a:r>
            <a:rPr lang="fr-FR" sz="1200" b="1" dirty="0"/>
            <a:t>  : </a:t>
          </a:r>
          <a:r>
            <a:rPr lang="fr-FR" sz="1200" b="1" dirty="0" err="1"/>
            <a:t>qty</a:t>
          </a:r>
          <a:r>
            <a:rPr lang="fr-FR" sz="1200" b="1" dirty="0"/>
            <a:t> and </a:t>
          </a:r>
          <a:r>
            <a:rPr lang="fr-FR" sz="1200" b="1" dirty="0" err="1"/>
            <a:t>price</a:t>
          </a:r>
          <a:r>
            <a:rPr lang="fr-FR" sz="1200" b="1" dirty="0"/>
            <a:t> per </a:t>
          </a:r>
          <a:r>
            <a:rPr lang="fr-FR" sz="1200" b="1" dirty="0" err="1"/>
            <a:t>sku</a:t>
          </a:r>
          <a:endParaRPr lang="fr-FR" sz="1000" dirty="0"/>
        </a:p>
      </dgm:t>
    </dgm:pt>
    <dgm:pt modelId="{8D8B0F30-3FCD-4BBC-A827-86C24111266E}" type="parTrans" cxnId="{FA955938-FEB8-45CD-8951-873760C0E780}">
      <dgm:prSet/>
      <dgm:spPr/>
      <dgm:t>
        <a:bodyPr/>
        <a:lstStyle/>
        <a:p>
          <a:endParaRPr lang="fr-FR" sz="1200"/>
        </a:p>
      </dgm:t>
    </dgm:pt>
    <dgm:pt modelId="{9B469CCE-4C8E-46DE-B4D6-A78A542DF46E}" type="sibTrans" cxnId="{FA955938-FEB8-45CD-8951-873760C0E780}">
      <dgm:prSet/>
      <dgm:spPr/>
      <dgm:t>
        <a:bodyPr/>
        <a:lstStyle/>
        <a:p>
          <a:endParaRPr lang="fr-FR" sz="1200"/>
        </a:p>
      </dgm:t>
    </dgm:pt>
    <dgm:pt modelId="{78F30F7D-9B6A-4E4C-96F7-2C0FA5817527}">
      <dgm:prSet phldrT="[Texte]" custT="1"/>
      <dgm:spPr/>
      <dgm:t>
        <a:bodyPr/>
        <a:lstStyle/>
        <a:p>
          <a:pPr>
            <a:spcAft>
              <a:spcPts val="300"/>
            </a:spcAft>
          </a:pPr>
          <a:r>
            <a:rPr lang="fr-FR" sz="1200" b="1" dirty="0" err="1"/>
            <a:t>Confirm</a:t>
          </a:r>
          <a:r>
            <a:rPr lang="fr-FR" sz="1200" b="1" dirty="0"/>
            <a:t>  and </a:t>
          </a:r>
          <a:r>
            <a:rPr lang="fr-FR" sz="1200" b="1" dirty="0" err="1"/>
            <a:t>send</a:t>
          </a:r>
          <a:r>
            <a:rPr lang="fr-FR" sz="1200" b="1" dirty="0"/>
            <a:t> the final a </a:t>
          </a:r>
          <a:r>
            <a:rPr lang="fr-FR" sz="1200" b="1" dirty="0" err="1"/>
            <a:t>formal</a:t>
          </a:r>
          <a:r>
            <a:rPr lang="fr-FR" sz="1200" b="1" dirty="0"/>
            <a:t> PO </a:t>
          </a:r>
          <a:endParaRPr lang="fr-FR" sz="1000" dirty="0"/>
        </a:p>
      </dgm:t>
    </dgm:pt>
    <dgm:pt modelId="{B5F6E85F-B0B1-4881-90A2-D9BA40E56177}" type="parTrans" cxnId="{222185AA-70A0-438C-9AE7-89A2A84A8E8F}">
      <dgm:prSet/>
      <dgm:spPr/>
      <dgm:t>
        <a:bodyPr/>
        <a:lstStyle/>
        <a:p>
          <a:endParaRPr lang="fr-FR" sz="1200"/>
        </a:p>
      </dgm:t>
    </dgm:pt>
    <dgm:pt modelId="{A22AEC25-A545-4890-BC69-BD3DFBF5FEA8}" type="sibTrans" cxnId="{222185AA-70A0-438C-9AE7-89A2A84A8E8F}">
      <dgm:prSet custT="1"/>
      <dgm:spPr/>
      <dgm:t>
        <a:bodyPr/>
        <a:lstStyle/>
        <a:p>
          <a:endParaRPr lang="fr-FR" sz="1200"/>
        </a:p>
      </dgm:t>
    </dgm:pt>
    <dgm:pt modelId="{91F29D31-0040-4D85-B174-D6AA30952316}" type="pres">
      <dgm:prSet presAssocID="{261C1075-FE11-4945-A96D-EBE0EDD441EF}" presName="Name0" presStyleCnt="0">
        <dgm:presLayoutVars>
          <dgm:dir/>
          <dgm:resizeHandles val="exact"/>
        </dgm:presLayoutVars>
      </dgm:prSet>
      <dgm:spPr/>
    </dgm:pt>
    <dgm:pt modelId="{945FBD8C-606A-46F4-AD74-1102B24A1239}" type="pres">
      <dgm:prSet presAssocID="{B50E5BDC-8EF8-4CF9-88BB-89A8489568FA}" presName="node" presStyleLbl="node1" presStyleIdx="0" presStyleCnt="5">
        <dgm:presLayoutVars>
          <dgm:bulletEnabled val="1"/>
        </dgm:presLayoutVars>
      </dgm:prSet>
      <dgm:spPr/>
    </dgm:pt>
    <dgm:pt modelId="{710EA044-EF3A-4A77-A4FA-31F517A9AF0C}" type="pres">
      <dgm:prSet presAssocID="{4A667787-C705-430C-AF57-4D898E375E42}" presName="sibTrans" presStyleLbl="sibTrans2D1" presStyleIdx="0" presStyleCnt="4"/>
      <dgm:spPr/>
    </dgm:pt>
    <dgm:pt modelId="{9023595D-9ABE-4DF6-A565-15565875B9BF}" type="pres">
      <dgm:prSet presAssocID="{4A667787-C705-430C-AF57-4D898E375E42}" presName="connectorText" presStyleLbl="sibTrans2D1" presStyleIdx="0" presStyleCnt="4"/>
      <dgm:spPr/>
    </dgm:pt>
    <dgm:pt modelId="{11D01EF8-06A8-4B37-8DBC-6052DF5DB498}" type="pres">
      <dgm:prSet presAssocID="{08EB5F5B-7FFF-46A3-8BD8-73C224F9D93A}" presName="node" presStyleLbl="node1" presStyleIdx="1" presStyleCnt="5">
        <dgm:presLayoutVars>
          <dgm:bulletEnabled val="1"/>
        </dgm:presLayoutVars>
      </dgm:prSet>
      <dgm:spPr/>
    </dgm:pt>
    <dgm:pt modelId="{F84E1219-5496-46AB-8F0F-6FC4C4C60811}" type="pres">
      <dgm:prSet presAssocID="{22913401-94DF-4D0A-A846-2C2DA7881E51}" presName="sibTrans" presStyleLbl="sibTrans2D1" presStyleIdx="1" presStyleCnt="4"/>
      <dgm:spPr/>
    </dgm:pt>
    <dgm:pt modelId="{DAD307F4-D9F1-40B2-A9B2-89CD5310CFCC}" type="pres">
      <dgm:prSet presAssocID="{22913401-94DF-4D0A-A846-2C2DA7881E51}" presName="connectorText" presStyleLbl="sibTrans2D1" presStyleIdx="1" presStyleCnt="4"/>
      <dgm:spPr/>
    </dgm:pt>
    <dgm:pt modelId="{B192CEE1-EBC4-4ECD-A60D-959A5944DAD1}" type="pres">
      <dgm:prSet presAssocID="{81E512F6-1754-4D70-94D2-4E38592991FD}" presName="node" presStyleLbl="node1" presStyleIdx="2" presStyleCnt="5">
        <dgm:presLayoutVars>
          <dgm:bulletEnabled val="1"/>
        </dgm:presLayoutVars>
      </dgm:prSet>
      <dgm:spPr/>
    </dgm:pt>
    <dgm:pt modelId="{BCBDAA64-F6B1-4F08-9996-247210825A5C}" type="pres">
      <dgm:prSet presAssocID="{5B7869AA-0EA2-4908-A0CC-E64392951BB0}" presName="sibTrans" presStyleLbl="sibTrans2D1" presStyleIdx="2" presStyleCnt="4"/>
      <dgm:spPr/>
    </dgm:pt>
    <dgm:pt modelId="{3F3681BA-E2EC-40E6-A87C-149269E20A5A}" type="pres">
      <dgm:prSet presAssocID="{5B7869AA-0EA2-4908-A0CC-E64392951BB0}" presName="connectorText" presStyleLbl="sibTrans2D1" presStyleIdx="2" presStyleCnt="4"/>
      <dgm:spPr/>
    </dgm:pt>
    <dgm:pt modelId="{16B43A62-BDF2-4F8C-B9B2-EB9947E4E192}" type="pres">
      <dgm:prSet presAssocID="{78F30F7D-9B6A-4E4C-96F7-2C0FA5817527}" presName="node" presStyleLbl="node1" presStyleIdx="3" presStyleCnt="5">
        <dgm:presLayoutVars>
          <dgm:bulletEnabled val="1"/>
        </dgm:presLayoutVars>
      </dgm:prSet>
      <dgm:spPr/>
    </dgm:pt>
    <dgm:pt modelId="{659B82D7-1673-49F0-8D57-D0D5512BA042}" type="pres">
      <dgm:prSet presAssocID="{A22AEC25-A545-4890-BC69-BD3DFBF5FEA8}" presName="sibTrans" presStyleLbl="sibTrans2D1" presStyleIdx="3" presStyleCnt="4"/>
      <dgm:spPr/>
    </dgm:pt>
    <dgm:pt modelId="{0C453BB5-E449-45C3-AF4A-6BF2D92CE51C}" type="pres">
      <dgm:prSet presAssocID="{A22AEC25-A545-4890-BC69-BD3DFBF5FEA8}" presName="connectorText" presStyleLbl="sibTrans2D1" presStyleIdx="3" presStyleCnt="4"/>
      <dgm:spPr/>
    </dgm:pt>
    <dgm:pt modelId="{D988B48D-41C2-4676-B3BD-FDD73057C3C1}" type="pres">
      <dgm:prSet presAssocID="{80A37BAA-4B2F-430D-B8B9-8A2B18212F2C}" presName="node" presStyleLbl="node1" presStyleIdx="4" presStyleCnt="5">
        <dgm:presLayoutVars>
          <dgm:bulletEnabled val="1"/>
        </dgm:presLayoutVars>
      </dgm:prSet>
      <dgm:spPr/>
    </dgm:pt>
  </dgm:ptLst>
  <dgm:cxnLst>
    <dgm:cxn modelId="{F7787416-0B6A-4D50-B06F-806D0E3427B2}" type="presOf" srcId="{5B7869AA-0EA2-4908-A0CC-E64392951BB0}" destId="{BCBDAA64-F6B1-4F08-9996-247210825A5C}" srcOrd="0" destOrd="0" presId="urn:microsoft.com/office/officeart/2005/8/layout/process1"/>
    <dgm:cxn modelId="{58EE6A1B-7E4A-458E-8D59-2E0FF5F38C40}" type="presOf" srcId="{A22AEC25-A545-4890-BC69-BD3DFBF5FEA8}" destId="{0C453BB5-E449-45C3-AF4A-6BF2D92CE51C}" srcOrd="1" destOrd="0" presId="urn:microsoft.com/office/officeart/2005/8/layout/process1"/>
    <dgm:cxn modelId="{FA955938-FEB8-45CD-8951-873760C0E780}" srcId="{261C1075-FE11-4945-A96D-EBE0EDD441EF}" destId="{80A37BAA-4B2F-430D-B8B9-8A2B18212F2C}" srcOrd="4" destOrd="0" parTransId="{8D8B0F30-3FCD-4BBC-A827-86C24111266E}" sibTransId="{9B469CCE-4C8E-46DE-B4D6-A78A542DF46E}"/>
    <dgm:cxn modelId="{F47F2139-27FF-4426-B3F1-6ABFD4428FDB}" type="presOf" srcId="{08EB5F5B-7FFF-46A3-8BD8-73C224F9D93A}" destId="{11D01EF8-06A8-4B37-8DBC-6052DF5DB498}" srcOrd="0" destOrd="0" presId="urn:microsoft.com/office/officeart/2005/8/layout/process1"/>
    <dgm:cxn modelId="{F27AB995-D472-4D52-A216-8CC7BA72D479}" type="presOf" srcId="{81E512F6-1754-4D70-94D2-4E38592991FD}" destId="{B192CEE1-EBC4-4ECD-A60D-959A5944DAD1}" srcOrd="0" destOrd="0" presId="urn:microsoft.com/office/officeart/2005/8/layout/process1"/>
    <dgm:cxn modelId="{B96E3A99-C8FB-4D4D-9A58-8231B9D2D750}" type="presOf" srcId="{B50E5BDC-8EF8-4CF9-88BB-89A8489568FA}" destId="{945FBD8C-606A-46F4-AD74-1102B24A1239}" srcOrd="0" destOrd="0" presId="urn:microsoft.com/office/officeart/2005/8/layout/process1"/>
    <dgm:cxn modelId="{FF0ED39B-61E1-49FF-8F9B-F535DB222453}" srcId="{261C1075-FE11-4945-A96D-EBE0EDD441EF}" destId="{81E512F6-1754-4D70-94D2-4E38592991FD}" srcOrd="2" destOrd="0" parTransId="{B243FC53-5DA7-4A27-9DC5-D8024695CC7F}" sibTransId="{5B7869AA-0EA2-4908-A0CC-E64392951BB0}"/>
    <dgm:cxn modelId="{BC7F52A2-5CC1-4158-ADD9-475549D8F72B}" type="presOf" srcId="{80A37BAA-4B2F-430D-B8B9-8A2B18212F2C}" destId="{D988B48D-41C2-4676-B3BD-FDD73057C3C1}" srcOrd="0" destOrd="0" presId="urn:microsoft.com/office/officeart/2005/8/layout/process1"/>
    <dgm:cxn modelId="{222185AA-70A0-438C-9AE7-89A2A84A8E8F}" srcId="{261C1075-FE11-4945-A96D-EBE0EDD441EF}" destId="{78F30F7D-9B6A-4E4C-96F7-2C0FA5817527}" srcOrd="3" destOrd="0" parTransId="{B5F6E85F-B0B1-4881-90A2-D9BA40E56177}" sibTransId="{A22AEC25-A545-4890-BC69-BD3DFBF5FEA8}"/>
    <dgm:cxn modelId="{4A10CBAD-DDE8-4A04-A77F-9FBA073E2EC8}" type="presOf" srcId="{A22AEC25-A545-4890-BC69-BD3DFBF5FEA8}" destId="{659B82D7-1673-49F0-8D57-D0D5512BA042}" srcOrd="0" destOrd="0" presId="urn:microsoft.com/office/officeart/2005/8/layout/process1"/>
    <dgm:cxn modelId="{881EACB6-5892-4694-A047-CB36ABAA237A}" type="presOf" srcId="{5B7869AA-0EA2-4908-A0CC-E64392951BB0}" destId="{3F3681BA-E2EC-40E6-A87C-149269E20A5A}" srcOrd="1" destOrd="0" presId="urn:microsoft.com/office/officeart/2005/8/layout/process1"/>
    <dgm:cxn modelId="{FA5122C5-4D64-4763-8C58-76765D0210FF}" type="presOf" srcId="{22913401-94DF-4D0A-A846-2C2DA7881E51}" destId="{DAD307F4-D9F1-40B2-A9B2-89CD5310CFCC}" srcOrd="1" destOrd="0" presId="urn:microsoft.com/office/officeart/2005/8/layout/process1"/>
    <dgm:cxn modelId="{C1F2E6C6-B312-4AD6-A42B-98EA202DAF86}" type="presOf" srcId="{4A667787-C705-430C-AF57-4D898E375E42}" destId="{710EA044-EF3A-4A77-A4FA-31F517A9AF0C}" srcOrd="0" destOrd="0" presId="urn:microsoft.com/office/officeart/2005/8/layout/process1"/>
    <dgm:cxn modelId="{0CC9BBC9-5C85-4F2D-818D-50B5A3DC7985}" type="presOf" srcId="{78F30F7D-9B6A-4E4C-96F7-2C0FA5817527}" destId="{16B43A62-BDF2-4F8C-B9B2-EB9947E4E192}" srcOrd="0" destOrd="0" presId="urn:microsoft.com/office/officeart/2005/8/layout/process1"/>
    <dgm:cxn modelId="{0AEA98CD-5E81-4ACB-BB7A-93DCF6BC8EB7}" srcId="{261C1075-FE11-4945-A96D-EBE0EDD441EF}" destId="{08EB5F5B-7FFF-46A3-8BD8-73C224F9D93A}" srcOrd="1" destOrd="0" parTransId="{68BDBB39-2073-4510-AC36-DBF6461FA90A}" sibTransId="{22913401-94DF-4D0A-A846-2C2DA7881E51}"/>
    <dgm:cxn modelId="{3C7260CE-A65E-4391-996F-B52CDC082BFD}" type="presOf" srcId="{22913401-94DF-4D0A-A846-2C2DA7881E51}" destId="{F84E1219-5496-46AB-8F0F-6FC4C4C60811}" srcOrd="0" destOrd="0" presId="urn:microsoft.com/office/officeart/2005/8/layout/process1"/>
    <dgm:cxn modelId="{0ED1A9EB-70DE-45A6-BC50-5DAC5D4B101D}" type="presOf" srcId="{261C1075-FE11-4945-A96D-EBE0EDD441EF}" destId="{91F29D31-0040-4D85-B174-D6AA30952316}" srcOrd="0" destOrd="0" presId="urn:microsoft.com/office/officeart/2005/8/layout/process1"/>
    <dgm:cxn modelId="{14B220EF-3902-4D10-9C42-6337EE8613E2}" srcId="{261C1075-FE11-4945-A96D-EBE0EDD441EF}" destId="{B50E5BDC-8EF8-4CF9-88BB-89A8489568FA}" srcOrd="0" destOrd="0" parTransId="{B562F81C-E252-442C-9E2C-1724BC09F49D}" sibTransId="{4A667787-C705-430C-AF57-4D898E375E42}"/>
    <dgm:cxn modelId="{024905FB-105C-4DF5-980C-0903FA25C1DF}" type="presOf" srcId="{4A667787-C705-430C-AF57-4D898E375E42}" destId="{9023595D-9ABE-4DF6-A565-15565875B9BF}" srcOrd="1" destOrd="0" presId="urn:microsoft.com/office/officeart/2005/8/layout/process1"/>
    <dgm:cxn modelId="{18080998-97C8-4A17-8BF2-AA4AC5A9152B}" type="presParOf" srcId="{91F29D31-0040-4D85-B174-D6AA30952316}" destId="{945FBD8C-606A-46F4-AD74-1102B24A1239}" srcOrd="0" destOrd="0" presId="urn:microsoft.com/office/officeart/2005/8/layout/process1"/>
    <dgm:cxn modelId="{1C50CBF7-F504-4E2B-9A98-356D007D7317}" type="presParOf" srcId="{91F29D31-0040-4D85-B174-D6AA30952316}" destId="{710EA044-EF3A-4A77-A4FA-31F517A9AF0C}" srcOrd="1" destOrd="0" presId="urn:microsoft.com/office/officeart/2005/8/layout/process1"/>
    <dgm:cxn modelId="{096ADB5F-F7B4-4E62-8EB0-7B07014EF833}" type="presParOf" srcId="{710EA044-EF3A-4A77-A4FA-31F517A9AF0C}" destId="{9023595D-9ABE-4DF6-A565-15565875B9BF}" srcOrd="0" destOrd="0" presId="urn:microsoft.com/office/officeart/2005/8/layout/process1"/>
    <dgm:cxn modelId="{5BF95F56-A6DE-47A2-8A60-E680CA62D3DA}" type="presParOf" srcId="{91F29D31-0040-4D85-B174-D6AA30952316}" destId="{11D01EF8-06A8-4B37-8DBC-6052DF5DB498}" srcOrd="2" destOrd="0" presId="urn:microsoft.com/office/officeart/2005/8/layout/process1"/>
    <dgm:cxn modelId="{37DFD8B6-981C-44F6-B7E3-AB2036177AD4}" type="presParOf" srcId="{91F29D31-0040-4D85-B174-D6AA30952316}" destId="{F84E1219-5496-46AB-8F0F-6FC4C4C60811}" srcOrd="3" destOrd="0" presId="urn:microsoft.com/office/officeart/2005/8/layout/process1"/>
    <dgm:cxn modelId="{842D41A5-5E35-4CB5-BB8B-D0E206593A4D}" type="presParOf" srcId="{F84E1219-5496-46AB-8F0F-6FC4C4C60811}" destId="{DAD307F4-D9F1-40B2-A9B2-89CD5310CFCC}" srcOrd="0" destOrd="0" presId="urn:microsoft.com/office/officeart/2005/8/layout/process1"/>
    <dgm:cxn modelId="{962B2350-A9D4-480D-9631-5753A2BB942B}" type="presParOf" srcId="{91F29D31-0040-4D85-B174-D6AA30952316}" destId="{B192CEE1-EBC4-4ECD-A60D-959A5944DAD1}" srcOrd="4" destOrd="0" presId="urn:microsoft.com/office/officeart/2005/8/layout/process1"/>
    <dgm:cxn modelId="{3A65D567-932C-4473-B0DA-0645B0372F8C}" type="presParOf" srcId="{91F29D31-0040-4D85-B174-D6AA30952316}" destId="{BCBDAA64-F6B1-4F08-9996-247210825A5C}" srcOrd="5" destOrd="0" presId="urn:microsoft.com/office/officeart/2005/8/layout/process1"/>
    <dgm:cxn modelId="{3D52B037-E6C3-4B97-B577-CE9571ACE85E}" type="presParOf" srcId="{BCBDAA64-F6B1-4F08-9996-247210825A5C}" destId="{3F3681BA-E2EC-40E6-A87C-149269E20A5A}" srcOrd="0" destOrd="0" presId="urn:microsoft.com/office/officeart/2005/8/layout/process1"/>
    <dgm:cxn modelId="{6E53747B-7B9F-45D0-A491-809E960A039A}" type="presParOf" srcId="{91F29D31-0040-4D85-B174-D6AA30952316}" destId="{16B43A62-BDF2-4F8C-B9B2-EB9947E4E192}" srcOrd="6" destOrd="0" presId="urn:microsoft.com/office/officeart/2005/8/layout/process1"/>
    <dgm:cxn modelId="{A06D31E1-D740-4B22-9BFD-9A30ACF91C53}" type="presParOf" srcId="{91F29D31-0040-4D85-B174-D6AA30952316}" destId="{659B82D7-1673-49F0-8D57-D0D5512BA042}" srcOrd="7" destOrd="0" presId="urn:microsoft.com/office/officeart/2005/8/layout/process1"/>
    <dgm:cxn modelId="{7A268654-13A6-43AC-8AB3-5572687C328B}" type="presParOf" srcId="{659B82D7-1673-49F0-8D57-D0D5512BA042}" destId="{0C453BB5-E449-45C3-AF4A-6BF2D92CE51C}" srcOrd="0" destOrd="0" presId="urn:microsoft.com/office/officeart/2005/8/layout/process1"/>
    <dgm:cxn modelId="{56F44F7B-BAE9-4133-AEAE-40099A980B87}" type="presParOf" srcId="{91F29D31-0040-4D85-B174-D6AA30952316}" destId="{D988B48D-41C2-4676-B3BD-FDD73057C3C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FBD8C-606A-46F4-AD74-1102B24A1239}">
      <dsp:nvSpPr>
        <dsp:cNvPr id="0" name=""/>
        <dsp:cNvSpPr/>
      </dsp:nvSpPr>
      <dsp:spPr>
        <a:xfrm>
          <a:off x="3930" y="58020"/>
          <a:ext cx="1218306" cy="138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200" b="0" kern="1200" dirty="0" err="1"/>
            <a:t>Proceed</a:t>
          </a:r>
          <a:r>
            <a:rPr lang="fr-FR" sz="1200" b="0" kern="1200" dirty="0"/>
            <a:t> to </a:t>
          </a:r>
          <a:r>
            <a:rPr lang="fr-FR" sz="1200" b="1" kern="1200" dirty="0"/>
            <a:t>input data </a:t>
          </a:r>
          <a:r>
            <a:rPr lang="fr-FR" sz="1200" b="1" kern="1200" dirty="0" err="1"/>
            <a:t>updating</a:t>
          </a:r>
          <a:r>
            <a:rPr lang="fr-FR" sz="1200" b="1" kern="1200" dirty="0"/>
            <a:t> </a:t>
          </a:r>
          <a:r>
            <a:rPr lang="fr-FR" sz="1200" kern="1200" dirty="0"/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400" kern="1200" dirty="0"/>
            <a:t> </a:t>
          </a:r>
          <a:r>
            <a:rPr lang="fr-FR" sz="1100" kern="1200" dirty="0" err="1"/>
            <a:t>saleable</a:t>
          </a:r>
          <a:r>
            <a:rPr lang="fr-FR" sz="1100" kern="1200" dirty="0"/>
            <a:t> stock, in transit stock, </a:t>
          </a:r>
          <a:r>
            <a:rPr lang="fr-FR" sz="1100" kern="1200" dirty="0" err="1"/>
            <a:t>forecasts</a:t>
          </a:r>
          <a:r>
            <a:rPr lang="fr-FR" sz="1100" kern="1200" dirty="0"/>
            <a:t>, sales </a:t>
          </a:r>
        </a:p>
      </dsp:txBody>
      <dsp:txXfrm>
        <a:off x="39613" y="93703"/>
        <a:ext cx="1146940" cy="1312791"/>
      </dsp:txXfrm>
    </dsp:sp>
    <dsp:sp modelId="{710EA044-EF3A-4A77-A4FA-31F517A9AF0C}">
      <dsp:nvSpPr>
        <dsp:cNvPr id="0" name=""/>
        <dsp:cNvSpPr/>
      </dsp:nvSpPr>
      <dsp:spPr>
        <a:xfrm>
          <a:off x="1344066" y="599029"/>
          <a:ext cx="258280" cy="302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344066" y="659457"/>
        <a:ext cx="180796" cy="181283"/>
      </dsp:txXfrm>
    </dsp:sp>
    <dsp:sp modelId="{11D01EF8-06A8-4B37-8DBC-6052DF5DB498}">
      <dsp:nvSpPr>
        <dsp:cNvPr id="0" name=""/>
        <dsp:cNvSpPr/>
      </dsp:nvSpPr>
      <dsp:spPr>
        <a:xfrm>
          <a:off x="1709558" y="58020"/>
          <a:ext cx="1218306" cy="138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Proceed</a:t>
          </a:r>
          <a:r>
            <a:rPr lang="fr-FR" sz="1200" kern="1200" dirty="0"/>
            <a:t> to </a:t>
          </a:r>
          <a:r>
            <a:rPr lang="fr-FR" sz="1200" b="1" kern="1200" dirty="0" err="1"/>
            <a:t>analyze</a:t>
          </a:r>
          <a:r>
            <a:rPr lang="fr-FR" sz="1200" b="1" kern="1200" dirty="0"/>
            <a:t> </a:t>
          </a:r>
          <a:r>
            <a:rPr lang="fr-FR" sz="1200" b="1" kern="1200" dirty="0" err="1"/>
            <a:t>inventory</a:t>
          </a:r>
          <a:r>
            <a:rPr lang="fr-FR" sz="1200" b="1" kern="1200" dirty="0"/>
            <a:t> </a:t>
          </a:r>
          <a:r>
            <a:rPr lang="fr-FR" sz="1200" b="1" kern="1200" dirty="0" err="1"/>
            <a:t>at</a:t>
          </a:r>
          <a:r>
            <a:rPr lang="fr-FR" sz="1200" b="1" kern="1200" dirty="0"/>
            <a:t>  </a:t>
          </a:r>
          <a:r>
            <a:rPr lang="fr-FR" sz="1200" b="1" kern="1200" dirty="0" err="1"/>
            <a:t>risk</a:t>
          </a:r>
          <a:r>
            <a:rPr lang="fr-FR" sz="1200" b="0" kern="1200" dirty="0"/>
            <a:t>: </a:t>
          </a:r>
          <a:r>
            <a:rPr lang="fr-FR" sz="1200" b="0" kern="1200" dirty="0" err="1"/>
            <a:t>estimate</a:t>
          </a:r>
          <a:r>
            <a:rPr lang="fr-FR" sz="1200" b="0" kern="1200" dirty="0"/>
            <a:t> and </a:t>
          </a:r>
          <a:r>
            <a:rPr lang="fr-FR" sz="1200" b="0" kern="1200" dirty="0" err="1"/>
            <a:t>exclude</a:t>
          </a:r>
          <a:r>
            <a:rPr lang="fr-FR" sz="1200" b="0" kern="1200" dirty="0"/>
            <a:t> SSL</a:t>
          </a:r>
        </a:p>
      </dsp:txBody>
      <dsp:txXfrm>
        <a:off x="1745241" y="93703"/>
        <a:ext cx="1146940" cy="1312791"/>
      </dsp:txXfrm>
    </dsp:sp>
    <dsp:sp modelId="{F84E1219-5496-46AB-8F0F-6FC4C4C60811}">
      <dsp:nvSpPr>
        <dsp:cNvPr id="0" name=""/>
        <dsp:cNvSpPr/>
      </dsp:nvSpPr>
      <dsp:spPr>
        <a:xfrm>
          <a:off x="3049695" y="599029"/>
          <a:ext cx="258280" cy="302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049695" y="659457"/>
        <a:ext cx="180796" cy="181283"/>
      </dsp:txXfrm>
    </dsp:sp>
    <dsp:sp modelId="{27C205F7-FC3F-4F6F-A48C-2A77A5608B84}">
      <dsp:nvSpPr>
        <dsp:cNvPr id="0" name=""/>
        <dsp:cNvSpPr/>
      </dsp:nvSpPr>
      <dsp:spPr>
        <a:xfrm>
          <a:off x="3415187" y="58020"/>
          <a:ext cx="1218306" cy="138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200" b="1" kern="1200" dirty="0" err="1"/>
            <a:t>Calculate</a:t>
          </a:r>
          <a:r>
            <a:rPr lang="fr-FR" sz="1200" b="1" kern="1200" dirty="0"/>
            <a:t> net </a:t>
          </a:r>
          <a:r>
            <a:rPr lang="fr-FR" sz="1200" b="1" kern="1200" dirty="0" err="1"/>
            <a:t>required</a:t>
          </a:r>
          <a:r>
            <a:rPr lang="fr-FR" sz="1200" b="1" kern="1200" dirty="0"/>
            <a:t> </a:t>
          </a:r>
          <a:r>
            <a:rPr lang="fr-FR" sz="1200" b="1" kern="1200" dirty="0" err="1"/>
            <a:t>qty</a:t>
          </a:r>
          <a:r>
            <a:rPr lang="fr-FR" sz="1200" b="1" kern="1200" dirty="0"/>
            <a:t> :</a:t>
          </a:r>
          <a:endParaRPr lang="fr-FR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200" kern="1200" dirty="0" err="1"/>
            <a:t>Estimated</a:t>
          </a:r>
          <a:r>
            <a:rPr lang="fr-FR" sz="1200" kern="1200" dirty="0"/>
            <a:t> stock on hand </a:t>
          </a:r>
          <a:r>
            <a:rPr lang="fr-FR" sz="1200" kern="1200" dirty="0" err="1"/>
            <a:t>at</a:t>
          </a:r>
          <a:r>
            <a:rPr lang="fr-FR" sz="1200" kern="1200" dirty="0"/>
            <a:t> end of </a:t>
          </a:r>
          <a:r>
            <a:rPr lang="fr-FR" sz="1200" kern="1200" dirty="0" err="1"/>
            <a:t>period</a:t>
          </a:r>
          <a:r>
            <a:rPr lang="fr-FR" sz="1200" kern="1200" dirty="0"/>
            <a:t> to match </a:t>
          </a:r>
          <a:r>
            <a:rPr lang="fr-FR" sz="1200" kern="1200" dirty="0" err="1"/>
            <a:t>safety</a:t>
          </a:r>
          <a:r>
            <a:rPr lang="fr-FR" sz="1200" kern="1200" dirty="0"/>
            <a:t> stock</a:t>
          </a:r>
        </a:p>
      </dsp:txBody>
      <dsp:txXfrm>
        <a:off x="3450870" y="93703"/>
        <a:ext cx="1146940" cy="1312791"/>
      </dsp:txXfrm>
    </dsp:sp>
    <dsp:sp modelId="{BBB6C77C-0F5F-4056-92DE-F8B2AF8BD2F4}">
      <dsp:nvSpPr>
        <dsp:cNvPr id="0" name=""/>
        <dsp:cNvSpPr/>
      </dsp:nvSpPr>
      <dsp:spPr>
        <a:xfrm>
          <a:off x="4755324" y="599029"/>
          <a:ext cx="258280" cy="302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755324" y="659457"/>
        <a:ext cx="180796" cy="181283"/>
      </dsp:txXfrm>
    </dsp:sp>
    <dsp:sp modelId="{08CD7AAE-15AA-462C-8122-A3CB98175D1D}">
      <dsp:nvSpPr>
        <dsp:cNvPr id="0" name=""/>
        <dsp:cNvSpPr/>
      </dsp:nvSpPr>
      <dsp:spPr>
        <a:xfrm>
          <a:off x="5120816" y="58020"/>
          <a:ext cx="1218306" cy="138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200" b="1" kern="1200" dirty="0" err="1"/>
            <a:t>Adjust</a:t>
          </a:r>
          <a:r>
            <a:rPr lang="fr-FR" sz="1200" b="1" kern="1200" dirty="0"/>
            <a:t> </a:t>
          </a:r>
          <a:r>
            <a:rPr lang="fr-FR" sz="1200" b="1" kern="1200" dirty="0" err="1"/>
            <a:t>qty</a:t>
          </a:r>
          <a:r>
            <a:rPr lang="fr-FR" sz="1200" b="1" kern="1200" dirty="0"/>
            <a:t> to supplier MOQ per </a:t>
          </a:r>
          <a:r>
            <a:rPr lang="fr-FR" sz="1200" b="1" kern="1200" dirty="0" err="1"/>
            <a:t>sku</a:t>
          </a:r>
          <a:r>
            <a:rPr lang="fr-FR" sz="1200" b="1" kern="1200" dirty="0"/>
            <a:t> 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200" b="0" kern="1200" dirty="0"/>
            <a:t>Round unit per case or full </a:t>
          </a:r>
          <a:r>
            <a:rPr lang="fr-FR" sz="1200" b="0" kern="1200" dirty="0" err="1"/>
            <a:t>pallet</a:t>
          </a:r>
          <a:endParaRPr lang="fr-FR" sz="1000" b="0" kern="1200" dirty="0"/>
        </a:p>
      </dsp:txBody>
      <dsp:txXfrm>
        <a:off x="5156499" y="93703"/>
        <a:ext cx="1146940" cy="1312791"/>
      </dsp:txXfrm>
    </dsp:sp>
    <dsp:sp modelId="{B93B8332-0DCA-4D97-A00C-63992AE0E877}">
      <dsp:nvSpPr>
        <dsp:cNvPr id="0" name=""/>
        <dsp:cNvSpPr/>
      </dsp:nvSpPr>
      <dsp:spPr>
        <a:xfrm rot="21599226">
          <a:off x="6449617" y="598840"/>
          <a:ext cx="234250" cy="302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449617" y="659276"/>
        <a:ext cx="163975" cy="181283"/>
      </dsp:txXfrm>
    </dsp:sp>
    <dsp:sp modelId="{BFF9D9E4-3E1B-41E8-ABBD-8DC43AC27611}">
      <dsp:nvSpPr>
        <dsp:cNvPr id="0" name=""/>
        <dsp:cNvSpPr/>
      </dsp:nvSpPr>
      <dsp:spPr>
        <a:xfrm>
          <a:off x="6781104" y="57646"/>
          <a:ext cx="1218306" cy="138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  <a:r>
            <a:rPr lang="fr-FR" sz="1200" b="1" kern="1200" dirty="0" err="1"/>
            <a:t>Adjust</a:t>
          </a:r>
          <a:r>
            <a:rPr lang="fr-FR" sz="1200" b="1" kern="1200" dirty="0"/>
            <a:t> </a:t>
          </a:r>
          <a:r>
            <a:rPr lang="fr-FR" sz="1200" b="1" kern="1200" dirty="0" err="1"/>
            <a:t>qty</a:t>
          </a:r>
          <a:r>
            <a:rPr lang="fr-FR" sz="1200" b="1" kern="1200" dirty="0"/>
            <a:t> to </a:t>
          </a:r>
          <a:r>
            <a:rPr lang="fr-FR" sz="1200" b="1" kern="1200" dirty="0" err="1"/>
            <a:t>maximize</a:t>
          </a:r>
          <a:r>
            <a:rPr lang="fr-FR" sz="1200" b="1" kern="1200" dirty="0"/>
            <a:t> container </a:t>
          </a:r>
          <a:r>
            <a:rPr lang="fr-FR" sz="1200" b="1" kern="1200" dirty="0" err="1"/>
            <a:t>fulfilment</a:t>
          </a:r>
          <a:r>
            <a:rPr lang="fr-FR" sz="1200" b="1" kern="1200" dirty="0"/>
            <a:t>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/>
            <a:t>On </a:t>
          </a:r>
          <a:r>
            <a:rPr lang="fr-FR" sz="1200" b="0" kern="1200" dirty="0" err="1"/>
            <a:t>identified</a:t>
          </a:r>
          <a:r>
            <a:rPr lang="fr-FR" sz="1200" b="0" kern="1200" dirty="0"/>
            <a:t>  </a:t>
          </a:r>
          <a:r>
            <a:rPr lang="fr-FR" sz="1200" kern="1200" dirty="0" err="1"/>
            <a:t>less</a:t>
          </a:r>
          <a:r>
            <a:rPr lang="fr-FR" sz="1200" kern="1200" dirty="0"/>
            <a:t> </a:t>
          </a:r>
          <a:r>
            <a:rPr lang="fr-FR" sz="1200" kern="1200" dirty="0" err="1"/>
            <a:t>critical</a:t>
          </a:r>
          <a:r>
            <a:rPr lang="fr-FR" sz="1200" kern="1200" dirty="0"/>
            <a:t> </a:t>
          </a:r>
          <a:r>
            <a:rPr lang="fr-FR" sz="1200" kern="1200" dirty="0" err="1"/>
            <a:t>skus</a:t>
          </a:r>
          <a:r>
            <a:rPr lang="fr-FR" sz="1200" kern="1200" dirty="0"/>
            <a:t> </a:t>
          </a:r>
          <a:endParaRPr lang="fr-FR" sz="1200" b="1" kern="1200" dirty="0"/>
        </a:p>
      </dsp:txBody>
      <dsp:txXfrm>
        <a:off x="6816787" y="93329"/>
        <a:ext cx="1146940" cy="1312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FBD8C-606A-46F4-AD74-1102B24A1239}">
      <dsp:nvSpPr>
        <dsp:cNvPr id="0" name=""/>
        <dsp:cNvSpPr/>
      </dsp:nvSpPr>
      <dsp:spPr>
        <a:xfrm>
          <a:off x="3930" y="368928"/>
          <a:ext cx="1218306" cy="833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200" b="0" kern="1200" dirty="0" err="1"/>
            <a:t>Provide</a:t>
          </a:r>
          <a:r>
            <a:rPr lang="fr-FR" sz="1200" b="0" kern="1200" dirty="0"/>
            <a:t> a </a:t>
          </a:r>
          <a:r>
            <a:rPr lang="fr-FR" sz="1200" b="1" kern="1200" dirty="0" err="1"/>
            <a:t>purchase</a:t>
          </a:r>
          <a:r>
            <a:rPr lang="fr-FR" sz="1200" b="1" kern="1200" dirty="0"/>
            <a:t> plan for the </a:t>
          </a:r>
          <a:r>
            <a:rPr lang="fr-FR" sz="1200" b="1" kern="1200" dirty="0" err="1"/>
            <a:t>next</a:t>
          </a:r>
          <a:r>
            <a:rPr lang="fr-FR" sz="1200" b="1" kern="1200" dirty="0"/>
            <a:t> </a:t>
          </a:r>
          <a:r>
            <a:rPr lang="fr-FR" sz="1200" b="1" kern="1200" dirty="0" err="1"/>
            <a:t>ordering</a:t>
          </a:r>
          <a:r>
            <a:rPr lang="fr-FR" sz="1200" b="1" kern="1200" dirty="0"/>
            <a:t> </a:t>
          </a:r>
          <a:r>
            <a:rPr lang="fr-FR" sz="1200" b="1" kern="1200" dirty="0" err="1"/>
            <a:t>period</a:t>
          </a:r>
          <a:endParaRPr lang="fr-FR" sz="1000" kern="1200" dirty="0"/>
        </a:p>
      </dsp:txBody>
      <dsp:txXfrm>
        <a:off x="28351" y="393349"/>
        <a:ext cx="1169464" cy="784936"/>
      </dsp:txXfrm>
    </dsp:sp>
    <dsp:sp modelId="{710EA044-EF3A-4A77-A4FA-31F517A9AF0C}">
      <dsp:nvSpPr>
        <dsp:cNvPr id="0" name=""/>
        <dsp:cNvSpPr/>
      </dsp:nvSpPr>
      <dsp:spPr>
        <a:xfrm>
          <a:off x="1344066" y="634748"/>
          <a:ext cx="258280" cy="302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344066" y="695176"/>
        <a:ext cx="180796" cy="181283"/>
      </dsp:txXfrm>
    </dsp:sp>
    <dsp:sp modelId="{11D01EF8-06A8-4B37-8DBC-6052DF5DB498}">
      <dsp:nvSpPr>
        <dsp:cNvPr id="0" name=""/>
        <dsp:cNvSpPr/>
      </dsp:nvSpPr>
      <dsp:spPr>
        <a:xfrm>
          <a:off x="1709558" y="368928"/>
          <a:ext cx="1218306" cy="833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Confirm</a:t>
          </a:r>
          <a:r>
            <a:rPr lang="fr-FR" sz="1200" kern="1200" dirty="0"/>
            <a:t> the production planning/stock </a:t>
          </a:r>
          <a:r>
            <a:rPr lang="fr-FR" sz="1200" kern="1200" dirty="0" err="1"/>
            <a:t>availability</a:t>
          </a:r>
          <a:r>
            <a:rPr lang="fr-FR" sz="1200" kern="1200" dirty="0"/>
            <a:t> </a:t>
          </a:r>
        </a:p>
      </dsp:txBody>
      <dsp:txXfrm>
        <a:off x="1733979" y="393349"/>
        <a:ext cx="1169464" cy="784936"/>
      </dsp:txXfrm>
    </dsp:sp>
    <dsp:sp modelId="{F84E1219-5496-46AB-8F0F-6FC4C4C60811}">
      <dsp:nvSpPr>
        <dsp:cNvPr id="0" name=""/>
        <dsp:cNvSpPr/>
      </dsp:nvSpPr>
      <dsp:spPr>
        <a:xfrm>
          <a:off x="3049695" y="634748"/>
          <a:ext cx="258280" cy="302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91560"/>
                <a:satOff val="136"/>
                <a:lumOff val="10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91560"/>
                <a:satOff val="136"/>
                <a:lumOff val="10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91560"/>
                <a:satOff val="136"/>
                <a:lumOff val="10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049695" y="695176"/>
        <a:ext cx="180796" cy="181283"/>
      </dsp:txXfrm>
    </dsp:sp>
    <dsp:sp modelId="{B192CEE1-EBC4-4ECD-A60D-959A5944DAD1}">
      <dsp:nvSpPr>
        <dsp:cNvPr id="0" name=""/>
        <dsp:cNvSpPr/>
      </dsp:nvSpPr>
      <dsp:spPr>
        <a:xfrm>
          <a:off x="3415187" y="368928"/>
          <a:ext cx="1218306" cy="833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200" kern="1200" dirty="0" err="1"/>
            <a:t>Make</a:t>
          </a:r>
          <a:r>
            <a:rPr lang="fr-FR" sz="1200" kern="1200" dirty="0"/>
            <a:t> and </a:t>
          </a:r>
          <a:r>
            <a:rPr lang="fr-FR" sz="1200" kern="1200" dirty="0" err="1"/>
            <a:t>adjustments</a:t>
          </a:r>
          <a:r>
            <a:rPr lang="fr-FR" sz="1200" kern="1200" dirty="0"/>
            <a:t> and </a:t>
          </a:r>
          <a:r>
            <a:rPr lang="fr-FR" sz="1200" kern="1200" dirty="0" err="1"/>
            <a:t>agree</a:t>
          </a:r>
          <a:r>
            <a:rPr lang="fr-FR" sz="1200" kern="1200" dirty="0"/>
            <a:t> on </a:t>
          </a:r>
          <a:r>
            <a:rPr lang="fr-FR" sz="1200" kern="1200" dirty="0" err="1"/>
            <a:t>sku</a:t>
          </a:r>
          <a:r>
            <a:rPr lang="fr-FR" sz="1200" kern="1200" dirty="0"/>
            <a:t> and </a:t>
          </a:r>
          <a:r>
            <a:rPr lang="fr-FR" sz="1200" kern="1200" dirty="0" err="1"/>
            <a:t>qty</a:t>
          </a:r>
          <a:endParaRPr lang="fr-FR" sz="1000" kern="1200" dirty="0"/>
        </a:p>
      </dsp:txBody>
      <dsp:txXfrm>
        <a:off x="3439608" y="393349"/>
        <a:ext cx="1169464" cy="784936"/>
      </dsp:txXfrm>
    </dsp:sp>
    <dsp:sp modelId="{BCBDAA64-F6B1-4F08-9996-247210825A5C}">
      <dsp:nvSpPr>
        <dsp:cNvPr id="0" name=""/>
        <dsp:cNvSpPr/>
      </dsp:nvSpPr>
      <dsp:spPr>
        <a:xfrm>
          <a:off x="4755324" y="634748"/>
          <a:ext cx="258280" cy="302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83121"/>
                <a:satOff val="273"/>
                <a:lumOff val="214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83121"/>
                <a:satOff val="273"/>
                <a:lumOff val="214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83121"/>
                <a:satOff val="273"/>
                <a:lumOff val="214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755324" y="695176"/>
        <a:ext cx="180796" cy="181283"/>
      </dsp:txXfrm>
    </dsp:sp>
    <dsp:sp modelId="{16B43A62-BDF2-4F8C-B9B2-EB9947E4E192}">
      <dsp:nvSpPr>
        <dsp:cNvPr id="0" name=""/>
        <dsp:cNvSpPr/>
      </dsp:nvSpPr>
      <dsp:spPr>
        <a:xfrm>
          <a:off x="5120816" y="368928"/>
          <a:ext cx="1218306" cy="833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fr-FR" sz="1200" b="1" kern="1200" dirty="0" err="1"/>
            <a:t>Confirm</a:t>
          </a:r>
          <a:r>
            <a:rPr lang="fr-FR" sz="1200" b="1" kern="1200" dirty="0"/>
            <a:t>  and </a:t>
          </a:r>
          <a:r>
            <a:rPr lang="fr-FR" sz="1200" b="1" kern="1200" dirty="0" err="1"/>
            <a:t>send</a:t>
          </a:r>
          <a:r>
            <a:rPr lang="fr-FR" sz="1200" b="1" kern="1200" dirty="0"/>
            <a:t> the final a </a:t>
          </a:r>
          <a:r>
            <a:rPr lang="fr-FR" sz="1200" b="1" kern="1200" dirty="0" err="1"/>
            <a:t>formal</a:t>
          </a:r>
          <a:r>
            <a:rPr lang="fr-FR" sz="1200" b="1" kern="1200" dirty="0"/>
            <a:t> PO </a:t>
          </a:r>
          <a:endParaRPr lang="fr-FR" sz="1000" kern="1200" dirty="0"/>
        </a:p>
      </dsp:txBody>
      <dsp:txXfrm>
        <a:off x="5145237" y="393349"/>
        <a:ext cx="1169464" cy="784936"/>
      </dsp:txXfrm>
    </dsp:sp>
    <dsp:sp modelId="{659B82D7-1673-49F0-8D57-D0D5512BA042}">
      <dsp:nvSpPr>
        <dsp:cNvPr id="0" name=""/>
        <dsp:cNvSpPr/>
      </dsp:nvSpPr>
      <dsp:spPr>
        <a:xfrm>
          <a:off x="6460952" y="634748"/>
          <a:ext cx="258280" cy="302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574681"/>
                <a:satOff val="409"/>
                <a:lumOff val="321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574681"/>
                <a:satOff val="409"/>
                <a:lumOff val="321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574681"/>
                <a:satOff val="409"/>
                <a:lumOff val="321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460952" y="695176"/>
        <a:ext cx="180796" cy="181283"/>
      </dsp:txXfrm>
    </dsp:sp>
    <dsp:sp modelId="{D988B48D-41C2-4676-B3BD-FDD73057C3C1}">
      <dsp:nvSpPr>
        <dsp:cNvPr id="0" name=""/>
        <dsp:cNvSpPr/>
      </dsp:nvSpPr>
      <dsp:spPr>
        <a:xfrm>
          <a:off x="6826444" y="368928"/>
          <a:ext cx="1218306" cy="833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b="1" kern="1200" dirty="0"/>
            <a:t>Control the </a:t>
          </a:r>
          <a:r>
            <a:rPr lang="fr-FR" sz="1200" b="1" kern="1200" dirty="0" err="1"/>
            <a:t>proforma</a:t>
          </a:r>
          <a:r>
            <a:rPr lang="fr-FR" sz="1200" b="1" kern="1200" dirty="0"/>
            <a:t> </a:t>
          </a:r>
          <a:r>
            <a:rPr lang="fr-FR" sz="1200" b="1" kern="1200" dirty="0" err="1"/>
            <a:t>invoice</a:t>
          </a:r>
          <a:r>
            <a:rPr lang="fr-FR" sz="1200" b="1" kern="1200" dirty="0"/>
            <a:t>  : </a:t>
          </a:r>
          <a:r>
            <a:rPr lang="fr-FR" sz="1200" b="1" kern="1200" dirty="0" err="1"/>
            <a:t>qty</a:t>
          </a:r>
          <a:r>
            <a:rPr lang="fr-FR" sz="1200" b="1" kern="1200" dirty="0"/>
            <a:t> and </a:t>
          </a:r>
          <a:r>
            <a:rPr lang="fr-FR" sz="1200" b="1" kern="1200" dirty="0" err="1"/>
            <a:t>price</a:t>
          </a:r>
          <a:r>
            <a:rPr lang="fr-FR" sz="1200" b="1" kern="1200" dirty="0"/>
            <a:t> per </a:t>
          </a:r>
          <a:r>
            <a:rPr lang="fr-FR" sz="1200" b="1" kern="1200" dirty="0" err="1"/>
            <a:t>sku</a:t>
          </a:r>
          <a:endParaRPr lang="fr-FR" sz="1000" kern="1200" dirty="0"/>
        </a:p>
      </dsp:txBody>
      <dsp:txXfrm>
        <a:off x="6850865" y="393349"/>
        <a:ext cx="1169464" cy="78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59B76-9E6C-4E5C-97A7-B64132A628D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74E19-1231-42BB-9734-11354DB32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9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D30FF8E-7F8B-41C5-AD0F-D9D78B1A5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821A6C-5AC2-4139-AB03-A1F1D1E14331}" type="slidenum">
              <a:rPr lang="fr-FR" altLang="fr-FR" sz="1300" smtClean="0">
                <a:ea typeface="微软雅黑" panose="020B0503020204020204" pitchFamily="34" charset="-122"/>
                <a:cs typeface="Lucida Sans Unicode" panose="020B0602030504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fr-FR" altLang="fr-FR" sz="1300">
              <a:ea typeface="微软雅黑" panose="020B0503020204020204" pitchFamily="34" charset="-122"/>
              <a:cs typeface="Lucida Sans Unicode" panose="020B06020305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096588D0-7B8D-49C7-B357-37F313C0E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91AB0769-0427-45A1-9122-2F5543C22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7188" cy="5548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63"/>
              </a:spcBef>
              <a:tabLst>
                <a:tab pos="0" algn="l"/>
                <a:tab pos="919163" algn="l"/>
                <a:tab pos="1839913" algn="l"/>
                <a:tab pos="2762250" algn="l"/>
                <a:tab pos="3683000" algn="l"/>
                <a:tab pos="4605338" algn="l"/>
                <a:tab pos="5526088" algn="l"/>
                <a:tab pos="6448425" algn="l"/>
                <a:tab pos="7369175" algn="l"/>
                <a:tab pos="8291513" algn="l"/>
                <a:tab pos="9210675" algn="l"/>
                <a:tab pos="10133013" algn="l"/>
              </a:tabLst>
            </a:pPr>
            <a:endParaRPr lang="fr-FR" altLang="fr-FR">
              <a:ea typeface="微软雅黑" panose="020B0503020204020204" pitchFamily="34" charset="-122"/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A1D4E71B-1BC8-4EFC-9C20-8D407D7BB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28163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493" tIns="46428" rIns="92493" bIns="46428" anchor="b"/>
          <a:lstStyle>
            <a:lvl1pPr>
              <a:spcBef>
                <a:spcPct val="30000"/>
              </a:spcBef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54088" algn="l"/>
                <a:tab pos="1908175" algn="l"/>
                <a:tab pos="2863850" algn="l"/>
                <a:tab pos="3817938" algn="l"/>
                <a:tab pos="4773613" algn="l"/>
                <a:tab pos="5727700" algn="l"/>
                <a:tab pos="6683375" algn="l"/>
                <a:tab pos="7637463" algn="l"/>
                <a:tab pos="8593138" algn="l"/>
                <a:tab pos="9547225" algn="l"/>
                <a:tab pos="105029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4B0EF3-02CF-45A1-8E8B-678240A63681}" type="slidenum">
              <a:rPr lang="fr-FR" altLang="fr-FR" sz="1300">
                <a:solidFill>
                  <a:srgbClr val="000000"/>
                </a:solidFill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fr-FR" altLang="fr-FR" sz="13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1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664B-8BEC-41DF-9DFF-B9116426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C01DC-1284-4FD4-B0FC-6381491D3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00E2-A317-41A5-9403-79D87EBA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9939-4589-4AFA-9594-C1F7CFBA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6277-CC70-49CF-96F5-D1E649DD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0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D3C3-991A-4649-BC9E-7688F1EC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32763-91F8-4D32-A6F0-FCC89F56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0D66-5263-4A30-9422-2733819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0E56-2CF7-40DF-AB2A-00EA474C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97AA-CA93-46E9-9D9D-67549CA6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61D16-F561-4D2A-B51A-084EA81A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1895F-F0BA-46ED-903F-A5D8E4E4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3698-0C6D-47BE-8551-65B0D538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19BC7-032B-4D85-9147-A4959564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EEA3-3893-4327-8A8F-833E71E8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5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no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85" y="764704"/>
            <a:ext cx="109728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3985" y="1412776"/>
            <a:ext cx="11344030" cy="4824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>
                <a:solidFill>
                  <a:srgbClr val="1C0B43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marL="357188" indent="-174625">
              <a:buFont typeface="Arial" pitchFamily="34" charset="0"/>
              <a:buChar char="•"/>
              <a:defRPr sz="1050">
                <a:solidFill>
                  <a:srgbClr val="403691"/>
                </a:solidFill>
                <a:latin typeface="Lucida Sans Unicode" pitchFamily="34" charset="0"/>
                <a:cs typeface="Lucida Sans Unicode" pitchFamily="34" charset="0"/>
              </a:defRPr>
            </a:lvl2pPr>
            <a:lvl3pPr marL="539750" indent="-182563">
              <a:buFont typeface="Arial" pitchFamily="34" charset="0"/>
              <a:buChar char="•"/>
              <a:defRPr sz="1050">
                <a:solidFill>
                  <a:srgbClr val="0C85AF"/>
                </a:solidFill>
                <a:latin typeface="Lucida Sans Unicode" pitchFamily="34" charset="0"/>
                <a:cs typeface="Lucida Sans Unicode" pitchFamily="34" charset="0"/>
              </a:defRPr>
            </a:lvl3pPr>
            <a:lvl4pPr marL="714375" indent="-174625">
              <a:buFont typeface="Arial" pitchFamily="34" charset="0"/>
              <a:buChar char="•"/>
              <a:defRPr sz="1050">
                <a:solidFill>
                  <a:srgbClr val="955CA6"/>
                </a:solidFill>
                <a:latin typeface="Lucida Sans Unicode" pitchFamily="34" charset="0"/>
                <a:cs typeface="Lucida Sans Unicode" pitchFamily="34" charset="0"/>
              </a:defRPr>
            </a:lvl4pPr>
            <a:lvl5pPr marL="898525" indent="-184150">
              <a:buFont typeface="Arial" pitchFamily="34" charset="0"/>
              <a:buChar char="•"/>
              <a:defRPr sz="1050">
                <a:solidFill>
                  <a:srgbClr val="A7B0C1"/>
                </a:solidFill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962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25E6-51A0-414E-A6CC-C2AF4F11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9FA8-B5B1-4CBA-9640-72624DFC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0BF9-4DBF-4F4D-B363-32F1747A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4782-069F-4CF1-A862-73ED5C1B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B4D2-49A5-4E7A-8B65-9F8F6A01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1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B42C-BA5B-40C4-9DA4-F9BA19E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3260-4E06-4621-8B8F-5CB9F0C6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C893-4329-48EC-A05A-C2BDF38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047E-2F96-43D2-ABF1-392A3BCC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374F-15ED-456F-93B7-34792ACC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7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4249-0749-4A78-B059-6DCBE1FE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04F8-60D7-4ED7-9645-C4752F539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AD823-B3D1-4A32-BC72-C56512462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972E3-9E91-438A-9877-47216B6D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FEE2E-310B-4425-B6ED-F4F6C080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929D-F69A-49B5-B585-BE206BD9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A13B-20DE-4181-927E-64E80A68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8817-3949-4E4D-B5F2-BF7A62E4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82186-3D79-43BA-B521-6CDA99EA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40A3A-D070-4BB5-A9B6-BCCCBBF3E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1A60-A51A-43AF-B6CD-F7A820BD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FE95-CE79-4468-961E-86768AAE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8A2E1-D9C4-4828-821B-ECDA5C61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8BE9F-C3EE-4387-9B2B-AA2721A5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D39-4A08-4931-B5CC-C37412FA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AA27C-A282-47D4-9A5E-FD5419F8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0212A-57C6-4392-9E56-E31C1172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CCFAC-CF58-4EF4-A69D-7D3EDBD8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1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FE3FD-D7CD-4572-8C19-28903955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60384-B5A2-4CA0-8B15-676A7AA8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B1B9-A340-4896-912C-EB6401BC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6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575D-CDFA-47AD-92BD-04A52BE0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A128-B5DA-45FF-8F4C-279CF198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8DB1-E697-478B-8EA3-2FD02000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065E-7BA0-4A68-8D4C-9A015D7A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4FECA-9713-4813-B191-32148446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C6880-86D0-47A6-978E-FD3E9D8C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E459-4449-4B93-B8CF-E118B4E7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3A4A9-BB47-4978-BA21-CD77745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AE5DB-19CF-4EBC-A48D-3760DB7B8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4085-7D86-4FC2-A1B0-651AD945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0110-C0C2-4A93-80DB-7FFD4C32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95F5-6F25-4B62-A285-5DB44F3D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019E8-B0D2-4D55-A931-88B6BD6F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4CA62-1FDC-4026-AD83-4ADA40EB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11B6-1284-4CF8-9AF5-0299B2453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2763-E1B4-4C10-BECD-4EB59F0F920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EBC4-1CFF-430C-8085-E48D7C09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B8CF-5728-43E0-B744-2AC3C6143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595F-8A08-4C9D-8C40-666FC32DC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45B1F1-80E0-41DA-9C75-BAFF1096D460}"/>
              </a:ext>
            </a:extLst>
          </p:cNvPr>
          <p:cNvCxnSpPr/>
          <p:nvPr/>
        </p:nvCxnSpPr>
        <p:spPr>
          <a:xfrm>
            <a:off x="6600825" y="3382963"/>
            <a:ext cx="0" cy="163036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AF02B3-A1C1-48BD-9BC4-66B4034ED261}"/>
              </a:ext>
            </a:extLst>
          </p:cNvPr>
          <p:cNvCxnSpPr/>
          <p:nvPr/>
        </p:nvCxnSpPr>
        <p:spPr>
          <a:xfrm>
            <a:off x="3935413" y="3381375"/>
            <a:ext cx="0" cy="163988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8191A1-3578-4CE0-A16E-73B2C5DC66D3}"/>
              </a:ext>
            </a:extLst>
          </p:cNvPr>
          <p:cNvCxnSpPr/>
          <p:nvPr/>
        </p:nvCxnSpPr>
        <p:spPr>
          <a:xfrm>
            <a:off x="2149475" y="3429001"/>
            <a:ext cx="0" cy="156527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623832-F3E1-42D8-BBE9-ACC279F84B15}"/>
              </a:ext>
            </a:extLst>
          </p:cNvPr>
          <p:cNvSpPr/>
          <p:nvPr/>
        </p:nvSpPr>
        <p:spPr>
          <a:xfrm>
            <a:off x="1552576" y="3860801"/>
            <a:ext cx="9045575" cy="100806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2A6471-8BDA-4E9F-B0DC-87C410FA490F}"/>
              </a:ext>
            </a:extLst>
          </p:cNvPr>
          <p:cNvCxnSpPr/>
          <p:nvPr/>
        </p:nvCxnSpPr>
        <p:spPr>
          <a:xfrm>
            <a:off x="1992313" y="3340101"/>
            <a:ext cx="0" cy="449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B2BD7E-239D-4713-A312-30C689A40E39}"/>
              </a:ext>
            </a:extLst>
          </p:cNvPr>
          <p:cNvSpPr/>
          <p:nvPr/>
        </p:nvSpPr>
        <p:spPr>
          <a:xfrm>
            <a:off x="1587501" y="5084764"/>
            <a:ext cx="9045575" cy="115252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08" name="Title 4">
            <a:extLst>
              <a:ext uri="{FF2B5EF4-FFF2-40B4-BE49-F238E27FC236}">
                <a16:creationId xmlns:a16="http://schemas.microsoft.com/office/drawing/2014/main" id="{20D28EC6-981D-4579-AD26-CF9793D3A9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46213" y="404813"/>
            <a:ext cx="89154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b="1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  <a:cs typeface="Open Sans" pitchFamily="34" charset="0"/>
              </a:rPr>
              <a:t>Oversea purchasing</a:t>
            </a:r>
            <a:r>
              <a:rPr lang="en-US" b="1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  <a:cs typeface="Open Sans" pitchFamily="34" charset="0"/>
              </a:rPr>
              <a:t> in</a:t>
            </a:r>
            <a:r>
              <a:rPr b="1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  <a:cs typeface="Open Sans" pitchFamily="34" charset="0"/>
              </a:rPr>
              <a:t> </a:t>
            </a:r>
            <a:r>
              <a:rPr lang="en-US" b="1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  <a:cs typeface="Open Sans" pitchFamily="34" charset="0"/>
              </a:rPr>
              <a:t>Sinodis</a:t>
            </a:r>
            <a:endParaRPr b="1">
              <a:solidFill>
                <a:srgbClr val="595959"/>
              </a:solidFill>
              <a:latin typeface="Open Sans" pitchFamily="34" charset="0"/>
              <a:ea typeface="宋体" panose="02010600030101010101" pitchFamily="2" charset="-122"/>
              <a:cs typeface="Open Sans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7AFE6-4254-4B51-A100-4F162094C262}"/>
              </a:ext>
            </a:extLst>
          </p:cNvPr>
          <p:cNvSpPr/>
          <p:nvPr/>
        </p:nvSpPr>
        <p:spPr>
          <a:xfrm>
            <a:off x="1631950" y="3284538"/>
            <a:ext cx="8928100" cy="10795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5610" name="Picture 6">
            <a:extLst>
              <a:ext uri="{FF2B5EF4-FFF2-40B4-BE49-F238E27FC236}">
                <a16:creationId xmlns:a16="http://schemas.microsoft.com/office/drawing/2014/main" id="{A205B853-27DB-4594-8BBC-6B2CBA78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952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7">
            <a:extLst>
              <a:ext uri="{FF2B5EF4-FFF2-40B4-BE49-F238E27FC236}">
                <a16:creationId xmlns:a16="http://schemas.microsoft.com/office/drawing/2014/main" id="{A42DFE5F-9027-4654-971E-11CD9CCC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4"/>
          <a:stretch>
            <a:fillRect/>
          </a:stretch>
        </p:blipFill>
        <p:spPr bwMode="auto">
          <a:xfrm>
            <a:off x="6003926" y="2276475"/>
            <a:ext cx="12922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2" name="Picture 9">
            <a:extLst>
              <a:ext uri="{FF2B5EF4-FFF2-40B4-BE49-F238E27FC236}">
                <a16:creationId xmlns:a16="http://schemas.microsoft.com/office/drawing/2014/main" id="{9E02DBAE-7DCE-4E55-93F6-63E281C1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>
            <a:fillRect/>
          </a:stretch>
        </p:blipFill>
        <p:spPr bwMode="auto">
          <a:xfrm>
            <a:off x="4440238" y="2060576"/>
            <a:ext cx="121285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3" name="Picture 10">
            <a:extLst>
              <a:ext uri="{FF2B5EF4-FFF2-40B4-BE49-F238E27FC236}">
                <a16:creationId xmlns:a16="http://schemas.microsoft.com/office/drawing/2014/main" id="{26B2B848-D8B5-41A8-B077-9ED2472A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"/>
          <a:stretch>
            <a:fillRect/>
          </a:stretch>
        </p:blipFill>
        <p:spPr bwMode="auto">
          <a:xfrm>
            <a:off x="7680326" y="2274888"/>
            <a:ext cx="7905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4" name="Picture 11">
            <a:extLst>
              <a:ext uri="{FF2B5EF4-FFF2-40B4-BE49-F238E27FC236}">
                <a16:creationId xmlns:a16="http://schemas.microsoft.com/office/drawing/2014/main" id="{1B1328E2-79B2-44DA-8780-2E3200C1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5" r="4172"/>
          <a:stretch>
            <a:fillRect/>
          </a:stretch>
        </p:blipFill>
        <p:spPr bwMode="auto">
          <a:xfrm>
            <a:off x="8904289" y="2182814"/>
            <a:ext cx="1470025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63965-97BE-4552-813D-6B5452243305}"/>
              </a:ext>
            </a:extLst>
          </p:cNvPr>
          <p:cNvSpPr txBox="1"/>
          <p:nvPr/>
        </p:nvSpPr>
        <p:spPr>
          <a:xfrm>
            <a:off x="1514476" y="1196975"/>
            <a:ext cx="1268413" cy="750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Forecasting </a:t>
            </a:r>
          </a:p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and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planning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CADF7-9900-4E9E-B370-CE6C587F9CC6}"/>
              </a:ext>
            </a:extLst>
          </p:cNvPr>
          <p:cNvSpPr txBox="1"/>
          <p:nvPr/>
        </p:nvSpPr>
        <p:spPr>
          <a:xfrm>
            <a:off x="1558925" y="3897314"/>
            <a:ext cx="1538288" cy="75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Purchase order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placement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to supplier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31C42-5E56-4684-9EE1-05CE09D61714}"/>
              </a:ext>
            </a:extLst>
          </p:cNvPr>
          <p:cNvSpPr txBox="1"/>
          <p:nvPr/>
        </p:nvSpPr>
        <p:spPr>
          <a:xfrm>
            <a:off x="3092450" y="1196975"/>
            <a:ext cx="1347788" cy="750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Production &amp;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Order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preparation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7FB6-54DB-43A3-9C9D-50936FF4FE0D}"/>
              </a:ext>
            </a:extLst>
          </p:cNvPr>
          <p:cNvSpPr txBox="1"/>
          <p:nvPr/>
        </p:nvSpPr>
        <p:spPr>
          <a:xfrm>
            <a:off x="1533525" y="5164138"/>
            <a:ext cx="1538288" cy="1371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Purchase order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confirmation to Sinodis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i="1" dirty="0">
                <a:latin typeface="Lucida Sans Unicode" pitchFamily="34" charset="0"/>
                <a:cs typeface="Lucida Sans Unicode" pitchFamily="34" charset="0"/>
              </a:rPr>
              <a:t>7 days after PO date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C3E90-F626-4B68-8D4B-267B11CA97C7}"/>
              </a:ext>
            </a:extLst>
          </p:cNvPr>
          <p:cNvSpPr txBox="1"/>
          <p:nvPr/>
        </p:nvSpPr>
        <p:spPr>
          <a:xfrm>
            <a:off x="4413251" y="1189038"/>
            <a:ext cx="1304925" cy="755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Loading </a:t>
            </a:r>
          </a:p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at supplier</a:t>
            </a:r>
          </a:p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 warehouse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EBF8E-B88B-4988-955C-DE4DCC6FCC03}"/>
              </a:ext>
            </a:extLst>
          </p:cNvPr>
          <p:cNvSpPr txBox="1"/>
          <p:nvPr/>
        </p:nvSpPr>
        <p:spPr>
          <a:xfrm>
            <a:off x="3197225" y="3886201"/>
            <a:ext cx="1784350" cy="519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Oversea logistic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Organization*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FB561-7E0D-4FF2-9E6A-1832D2F2D998}"/>
              </a:ext>
            </a:extLst>
          </p:cNvPr>
          <p:cNvSpPr txBox="1"/>
          <p:nvPr/>
        </p:nvSpPr>
        <p:spPr>
          <a:xfrm>
            <a:off x="6032501" y="1211263"/>
            <a:ext cx="1304925" cy="292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Shipment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2AB5E-C437-4111-9C78-9FDE4475500E}"/>
              </a:ext>
            </a:extLst>
          </p:cNvPr>
          <p:cNvSpPr txBox="1"/>
          <p:nvPr/>
        </p:nvSpPr>
        <p:spPr>
          <a:xfrm>
            <a:off x="7423151" y="1196975"/>
            <a:ext cx="1304925" cy="292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Custom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0E69A-F1CC-4B32-899C-F8364FF28744}"/>
              </a:ext>
            </a:extLst>
          </p:cNvPr>
          <p:cNvSpPr txBox="1"/>
          <p:nvPr/>
        </p:nvSpPr>
        <p:spPr>
          <a:xfrm>
            <a:off x="8904289" y="1196975"/>
            <a:ext cx="1470025" cy="750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Delivery </a:t>
            </a:r>
          </a:p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at Sinodis </a:t>
            </a:r>
          </a:p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warehouse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EDDA2-7856-4A73-968A-71DD0D2548AE}"/>
              </a:ext>
            </a:extLst>
          </p:cNvPr>
          <p:cNvSpPr txBox="1"/>
          <p:nvPr/>
        </p:nvSpPr>
        <p:spPr>
          <a:xfrm>
            <a:off x="6026151" y="5108576"/>
            <a:ext cx="1870075" cy="1216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Issue export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documents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Send original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to Sinodis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i="1" dirty="0">
                <a:latin typeface="Lucida Sans Unicode" pitchFamily="34" charset="0"/>
                <a:cs typeface="Lucida Sans Unicode" pitchFamily="34" charset="0"/>
              </a:rPr>
              <a:t>14 days before ETA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E625E-4C4B-4F5D-A329-7CE5E0A6A4A0}"/>
              </a:ext>
            </a:extLst>
          </p:cNvPr>
          <p:cNvSpPr txBox="1"/>
          <p:nvPr/>
        </p:nvSpPr>
        <p:spPr>
          <a:xfrm>
            <a:off x="5657850" y="3502025"/>
            <a:ext cx="673100" cy="292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b="1" dirty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ETD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2824E-983E-44FD-83FE-4A1EA0969730}"/>
              </a:ext>
            </a:extLst>
          </p:cNvPr>
          <p:cNvSpPr txBox="1"/>
          <p:nvPr/>
        </p:nvSpPr>
        <p:spPr>
          <a:xfrm>
            <a:off x="7104063" y="3500438"/>
            <a:ext cx="673100" cy="292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b="1" dirty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ETA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3FB98-0966-4202-A6DA-A4EE9EE59DF8}"/>
              </a:ext>
            </a:extLst>
          </p:cNvPr>
          <p:cNvSpPr txBox="1"/>
          <p:nvPr/>
        </p:nvSpPr>
        <p:spPr>
          <a:xfrm>
            <a:off x="8759825" y="3498850"/>
            <a:ext cx="673100" cy="292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b="1" dirty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GR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16870-7354-4986-A912-80018C0C1218}"/>
              </a:ext>
            </a:extLst>
          </p:cNvPr>
          <p:cNvSpPr txBox="1"/>
          <p:nvPr/>
        </p:nvSpPr>
        <p:spPr>
          <a:xfrm>
            <a:off x="6026151" y="3860801"/>
            <a:ext cx="1509713" cy="519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Issue import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documents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4D3C49-2E6F-4216-BD67-BDABDE630830}"/>
              </a:ext>
            </a:extLst>
          </p:cNvPr>
          <p:cNvSpPr txBox="1"/>
          <p:nvPr/>
        </p:nvSpPr>
        <p:spPr>
          <a:xfrm>
            <a:off x="3276600" y="5680076"/>
            <a:ext cx="1784350" cy="485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Confirm date of loading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471678-0531-4D1F-B6DC-B16DA99532EF}"/>
              </a:ext>
            </a:extLst>
          </p:cNvPr>
          <p:cNvSpPr/>
          <p:nvPr/>
        </p:nvSpPr>
        <p:spPr>
          <a:xfrm rot="5400000">
            <a:off x="10473532" y="3188495"/>
            <a:ext cx="461963" cy="288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481BA3-AC1D-4F71-B499-9F292284B87B}"/>
              </a:ext>
            </a:extLst>
          </p:cNvPr>
          <p:cNvCxnSpPr/>
          <p:nvPr/>
        </p:nvCxnSpPr>
        <p:spPr>
          <a:xfrm>
            <a:off x="3648075" y="3357563"/>
            <a:ext cx="0" cy="449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3EC400-369E-472C-AAA4-E13BF2C9206E}"/>
              </a:ext>
            </a:extLst>
          </p:cNvPr>
          <p:cNvCxnSpPr/>
          <p:nvPr/>
        </p:nvCxnSpPr>
        <p:spPr>
          <a:xfrm>
            <a:off x="9432925" y="3395663"/>
            <a:ext cx="0" cy="449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22AB4-AFDE-42DE-967C-10EA003F0F92}"/>
              </a:ext>
            </a:extLst>
          </p:cNvPr>
          <p:cNvSpPr txBox="1"/>
          <p:nvPr/>
        </p:nvSpPr>
        <p:spPr>
          <a:xfrm>
            <a:off x="9048750" y="3860801"/>
            <a:ext cx="15113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Payment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Claim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F0660-AB0D-49E9-A77D-98EE548A300B}"/>
              </a:ext>
            </a:extLst>
          </p:cNvPr>
          <p:cNvSpPr txBox="1"/>
          <p:nvPr/>
        </p:nvSpPr>
        <p:spPr>
          <a:xfrm>
            <a:off x="1189356" y="3501009"/>
            <a:ext cx="433965" cy="1357313"/>
          </a:xfrm>
          <a:prstGeom prst="rect">
            <a:avLst/>
          </a:prstGeom>
        </p:spPr>
        <p:txBody>
          <a:bodyPr vert="vert27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dirty="0">
                <a:solidFill>
                  <a:srgbClr val="FF6600"/>
                </a:solidFill>
                <a:latin typeface="Lucida Sans Unicode" pitchFamily="34" charset="0"/>
                <a:cs typeface="Lucida Sans Unicode" pitchFamily="34" charset="0"/>
              </a:rPr>
              <a:t>SINODIS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4B30B2-B694-4FEE-9EFA-F51E2D4DD2EB}"/>
              </a:ext>
            </a:extLst>
          </p:cNvPr>
          <p:cNvSpPr txBox="1"/>
          <p:nvPr/>
        </p:nvSpPr>
        <p:spPr>
          <a:xfrm>
            <a:off x="1200469" y="4869161"/>
            <a:ext cx="433965" cy="1357313"/>
          </a:xfrm>
          <a:prstGeom prst="rect">
            <a:avLst/>
          </a:prstGeom>
        </p:spPr>
        <p:txBody>
          <a:bodyPr vert="vert27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dirty="0">
                <a:solidFill>
                  <a:srgbClr val="42C4DD"/>
                </a:solidFill>
                <a:latin typeface="Lucida Sans Unicode" pitchFamily="34" charset="0"/>
                <a:cs typeface="Lucida Sans Unicode" pitchFamily="34" charset="0"/>
              </a:rPr>
              <a:t>SUPPLIER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4D1B3E-EE95-4857-93CF-2EF3E917EE03}"/>
              </a:ext>
            </a:extLst>
          </p:cNvPr>
          <p:cNvCxnSpPr/>
          <p:nvPr/>
        </p:nvCxnSpPr>
        <p:spPr>
          <a:xfrm>
            <a:off x="5932488" y="3279775"/>
            <a:ext cx="0" cy="2174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64F48-8B6D-4039-B5E5-20ABCFB72AA7}"/>
              </a:ext>
            </a:extLst>
          </p:cNvPr>
          <p:cNvCxnSpPr/>
          <p:nvPr/>
        </p:nvCxnSpPr>
        <p:spPr>
          <a:xfrm>
            <a:off x="7340600" y="3279776"/>
            <a:ext cx="0" cy="206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168F4D-6C07-4F11-A225-E7837F9EA2D5}"/>
              </a:ext>
            </a:extLst>
          </p:cNvPr>
          <p:cNvCxnSpPr/>
          <p:nvPr/>
        </p:nvCxnSpPr>
        <p:spPr>
          <a:xfrm>
            <a:off x="8975725" y="3332164"/>
            <a:ext cx="0" cy="147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5C17E2-41A6-4F5C-B62B-53FDE56BA73C}"/>
              </a:ext>
            </a:extLst>
          </p:cNvPr>
          <p:cNvSpPr txBox="1"/>
          <p:nvPr/>
        </p:nvSpPr>
        <p:spPr>
          <a:xfrm>
            <a:off x="1639888" y="3408363"/>
            <a:ext cx="927100" cy="290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b="1" dirty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PO date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207FAD-FC37-45F4-8723-995DE35E446C}"/>
              </a:ext>
            </a:extLst>
          </p:cNvPr>
          <p:cNvSpPr txBox="1"/>
          <p:nvPr/>
        </p:nvSpPr>
        <p:spPr>
          <a:xfrm>
            <a:off x="3197225" y="5108576"/>
            <a:ext cx="1784350" cy="519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Oversea logistic 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Organization*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7A47C-9764-4505-A2EA-40BBAFC97698}"/>
              </a:ext>
            </a:extLst>
          </p:cNvPr>
          <p:cNvSpPr txBox="1"/>
          <p:nvPr/>
        </p:nvSpPr>
        <p:spPr>
          <a:xfrm>
            <a:off x="1200151" y="6453189"/>
            <a:ext cx="964882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000" i="1" dirty="0">
                <a:latin typeface="Lucida Sans Unicode" pitchFamily="34" charset="0"/>
                <a:cs typeface="Lucida Sans Unicode" pitchFamily="34" charset="0"/>
              </a:rPr>
              <a:t>*logistic organization involves the forwarder  (booking vessel,/flight, select shipping /airline) and  the responsible  (Sinodis/supplier) depends on the INCOTERM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1E2334-51BA-4EA7-B3CB-E7F38F69955C}"/>
              </a:ext>
            </a:extLst>
          </p:cNvPr>
          <p:cNvSpPr txBox="1"/>
          <p:nvPr/>
        </p:nvSpPr>
        <p:spPr>
          <a:xfrm>
            <a:off x="7296151" y="3860801"/>
            <a:ext cx="1509713" cy="944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Provide all</a:t>
            </a:r>
          </a:p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 documents </a:t>
            </a:r>
          </a:p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to prepare for CIQ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506704-F240-4622-9552-BD9E75253DA3}"/>
              </a:ext>
            </a:extLst>
          </p:cNvPr>
          <p:cNvSpPr txBox="1"/>
          <p:nvPr/>
        </p:nvSpPr>
        <p:spPr>
          <a:xfrm>
            <a:off x="9121775" y="4383089"/>
            <a:ext cx="15113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Receive </a:t>
            </a:r>
          </a:p>
          <a:p>
            <a:pPr marL="342900" indent="-342900" algn="ctr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CIQ certificate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0CCAF1-3290-4B6E-8A31-01D6FDDC1E8E}"/>
              </a:ext>
            </a:extLst>
          </p:cNvPr>
          <p:cNvCxnSpPr/>
          <p:nvPr/>
        </p:nvCxnSpPr>
        <p:spPr>
          <a:xfrm>
            <a:off x="10056813" y="3395663"/>
            <a:ext cx="0" cy="449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645" name="Picture 41">
            <a:extLst>
              <a:ext uri="{FF2B5EF4-FFF2-40B4-BE49-F238E27FC236}">
                <a16:creationId xmlns:a16="http://schemas.microsoft.com/office/drawing/2014/main" id="{483C8939-D9CF-4447-BC06-4FE9C837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1881188"/>
            <a:ext cx="79216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0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58DA27C-52A0-4716-A0FF-DB77B3BD1C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4289" y="320675"/>
            <a:ext cx="9602787" cy="431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Purchasing Planning in Sinodis –</a:t>
            </a: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Lead time and product life cycle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0FB09-D4A3-4A39-9A0A-2A664966F982}"/>
              </a:ext>
            </a:extLst>
          </p:cNvPr>
          <p:cNvSpPr/>
          <p:nvPr/>
        </p:nvSpPr>
        <p:spPr>
          <a:xfrm>
            <a:off x="1631950" y="2538414"/>
            <a:ext cx="8928100" cy="179387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1BA94-0D7B-430F-A3AC-355680BC8381}"/>
              </a:ext>
            </a:extLst>
          </p:cNvPr>
          <p:cNvSpPr/>
          <p:nvPr/>
        </p:nvSpPr>
        <p:spPr bwMode="auto">
          <a:xfrm>
            <a:off x="2486025" y="1628775"/>
            <a:ext cx="7913688" cy="2667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/>
          <a:p>
            <a:pPr eaLnBrk="1" hangingPunct="1">
              <a:defRPr/>
            </a:pPr>
            <a:endParaRPr lang="en-GB" sz="1050" dirty="0"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FD989-7BFE-40DE-9C1B-BA98308BF267}"/>
              </a:ext>
            </a:extLst>
          </p:cNvPr>
          <p:cNvSpPr/>
          <p:nvPr/>
        </p:nvSpPr>
        <p:spPr>
          <a:xfrm>
            <a:off x="8183563" y="1628775"/>
            <a:ext cx="2216150" cy="26670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30" name="TextBox 169">
            <a:extLst>
              <a:ext uri="{FF2B5EF4-FFF2-40B4-BE49-F238E27FC236}">
                <a16:creationId xmlns:a16="http://schemas.microsoft.com/office/drawing/2014/main" id="{4AAD166D-E543-437D-B80A-020D014E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2933701"/>
            <a:ext cx="552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GB" altLang="zh-CN" sz="1000" b="1">
                <a:cs typeface="Arial" panose="020B0604020202020204" pitchFamily="34" charset="0"/>
              </a:rPr>
              <a:t>PO</a:t>
            </a:r>
          </a:p>
          <a:p>
            <a:pPr eaLnBrk="1" hangingPunct="1"/>
            <a:r>
              <a:rPr lang="en-GB" altLang="zh-CN" sz="1000">
                <a:cs typeface="Arial" panose="020B0604020202020204" pitchFamily="34" charset="0"/>
              </a:rPr>
              <a:t>Order to supplier</a:t>
            </a:r>
          </a:p>
          <a:p>
            <a:pPr eaLnBrk="1" hangingPunct="1"/>
            <a:endParaRPr lang="en-GB" altLang="zh-CN" sz="1000">
              <a:cs typeface="Arial" panose="020B0604020202020204" pitchFamily="34" charset="0"/>
            </a:endParaRPr>
          </a:p>
        </p:txBody>
      </p:sp>
      <p:sp>
        <p:nvSpPr>
          <p:cNvPr id="26631" name="TextBox 169">
            <a:extLst>
              <a:ext uri="{FF2B5EF4-FFF2-40B4-BE49-F238E27FC236}">
                <a16:creationId xmlns:a16="http://schemas.microsoft.com/office/drawing/2014/main" id="{D4B3EDA4-D6AE-481F-8896-FDDE08107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2933701"/>
            <a:ext cx="885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1000" b="1">
                <a:cs typeface="Arial" panose="020B0604020202020204" pitchFamily="34" charset="0"/>
              </a:rPr>
              <a:t>Production</a:t>
            </a:r>
          </a:p>
        </p:txBody>
      </p:sp>
      <p:sp>
        <p:nvSpPr>
          <p:cNvPr id="26632" name="TextBox 169">
            <a:extLst>
              <a:ext uri="{FF2B5EF4-FFF2-40B4-BE49-F238E27FC236}">
                <a16:creationId xmlns:a16="http://schemas.microsoft.com/office/drawing/2014/main" id="{F2DE3A1E-9C22-486B-8ABB-47CDDA443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2946401"/>
            <a:ext cx="106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GB" altLang="zh-CN" sz="1000" b="1">
                <a:cs typeface="Arial" panose="020B0604020202020204" pitchFamily="34" charset="0"/>
              </a:rPr>
              <a:t>ETD</a:t>
            </a:r>
          </a:p>
          <a:p>
            <a:pPr algn="ctr" eaLnBrk="1" hangingPunct="1"/>
            <a:r>
              <a:rPr lang="en-GB" altLang="zh-CN" sz="1000">
                <a:cs typeface="Arial" panose="020B0604020202020204" pitchFamily="34" charset="0"/>
              </a:rPr>
              <a:t>Departure date from  port</a:t>
            </a:r>
          </a:p>
          <a:p>
            <a:pPr algn="ctr" eaLnBrk="1" hangingPunct="1"/>
            <a:endParaRPr lang="en-GB" altLang="zh-CN" sz="1000">
              <a:cs typeface="Arial" panose="020B0604020202020204" pitchFamily="34" charset="0"/>
            </a:endParaRPr>
          </a:p>
        </p:txBody>
      </p:sp>
      <p:sp>
        <p:nvSpPr>
          <p:cNvPr id="26633" name="TextBox 169">
            <a:extLst>
              <a:ext uri="{FF2B5EF4-FFF2-40B4-BE49-F238E27FC236}">
                <a16:creationId xmlns:a16="http://schemas.microsoft.com/office/drawing/2014/main" id="{10AF30BC-78A1-4B91-AE02-0E74DE61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2946400"/>
            <a:ext cx="1066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GB" altLang="zh-CN" sz="1000" b="1">
                <a:cs typeface="Arial" panose="020B0604020202020204" pitchFamily="34" charset="0"/>
              </a:rPr>
              <a:t>ETA</a:t>
            </a:r>
          </a:p>
          <a:p>
            <a:pPr algn="ctr" eaLnBrk="1" hangingPunct="1"/>
            <a:r>
              <a:rPr lang="en-GB" altLang="zh-CN" sz="1000">
                <a:cs typeface="Arial" panose="020B0604020202020204" pitchFamily="34" charset="0"/>
              </a:rPr>
              <a:t>China port</a:t>
            </a:r>
          </a:p>
          <a:p>
            <a:pPr algn="ctr" eaLnBrk="1" hangingPunct="1"/>
            <a:endParaRPr lang="en-GB" altLang="zh-CN" sz="1000">
              <a:cs typeface="Arial" panose="020B0604020202020204" pitchFamily="34" charset="0"/>
            </a:endParaRPr>
          </a:p>
        </p:txBody>
      </p:sp>
      <p:sp>
        <p:nvSpPr>
          <p:cNvPr id="26634" name="TextBox 169">
            <a:extLst>
              <a:ext uri="{FF2B5EF4-FFF2-40B4-BE49-F238E27FC236}">
                <a16:creationId xmlns:a16="http://schemas.microsoft.com/office/drawing/2014/main" id="{9715FC39-9B1D-4DD2-A8FD-044634CA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946401"/>
            <a:ext cx="106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GB" altLang="zh-CN" sz="1000" b="1">
                <a:cs typeface="Arial" panose="020B0604020202020204" pitchFamily="34" charset="0"/>
              </a:rPr>
              <a:t>GR</a:t>
            </a:r>
          </a:p>
          <a:p>
            <a:pPr algn="ctr" eaLnBrk="1" hangingPunct="1"/>
            <a:r>
              <a:rPr lang="en-GB" altLang="zh-CN" sz="1000">
                <a:cs typeface="Arial" panose="020B0604020202020204" pitchFamily="34" charset="0"/>
              </a:rPr>
              <a:t>Sinodis</a:t>
            </a:r>
          </a:p>
          <a:p>
            <a:pPr algn="ctr" eaLnBrk="1" hangingPunct="1"/>
            <a:r>
              <a:rPr lang="en-GB" altLang="zh-CN" sz="1000">
                <a:cs typeface="Arial" panose="020B0604020202020204" pitchFamily="34" charset="0"/>
              </a:rPr>
              <a:t> WHR</a:t>
            </a:r>
          </a:p>
          <a:p>
            <a:pPr algn="ctr" eaLnBrk="1" hangingPunct="1"/>
            <a:endParaRPr lang="en-GB" altLang="zh-CN" sz="1000"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01BD10-D38A-420A-BAD0-29A06609AD04}"/>
              </a:ext>
            </a:extLst>
          </p:cNvPr>
          <p:cNvCxnSpPr/>
          <p:nvPr/>
        </p:nvCxnSpPr>
        <p:spPr>
          <a:xfrm>
            <a:off x="3719513" y="3573463"/>
            <a:ext cx="1346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C0810C-6703-4E4E-B911-D19E17573B76}"/>
              </a:ext>
            </a:extLst>
          </p:cNvPr>
          <p:cNvCxnSpPr/>
          <p:nvPr/>
        </p:nvCxnSpPr>
        <p:spPr>
          <a:xfrm>
            <a:off x="5159376" y="3565525"/>
            <a:ext cx="6969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69">
            <a:extLst>
              <a:ext uri="{FF2B5EF4-FFF2-40B4-BE49-F238E27FC236}">
                <a16:creationId xmlns:a16="http://schemas.microsoft.com/office/drawing/2014/main" id="{99851291-E511-4120-A271-18DE376C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4" y="3519488"/>
            <a:ext cx="885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sz="1100" dirty="0">
                <a:solidFill>
                  <a:schemeClr val="tx2"/>
                </a:solidFill>
                <a:latin typeface="+mn-lt"/>
              </a:rPr>
              <a:t> Production&amp; packing LT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F6F4B1-9B53-4047-A9C1-E93F2D3C9BCB}"/>
              </a:ext>
            </a:extLst>
          </p:cNvPr>
          <p:cNvCxnSpPr/>
          <p:nvPr/>
        </p:nvCxnSpPr>
        <p:spPr>
          <a:xfrm>
            <a:off x="2486025" y="2717800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904C3F-65D3-4D6D-88DE-85CBC69EFDC4}"/>
              </a:ext>
            </a:extLst>
          </p:cNvPr>
          <p:cNvCxnSpPr/>
          <p:nvPr/>
        </p:nvCxnSpPr>
        <p:spPr>
          <a:xfrm>
            <a:off x="1633538" y="2717800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F7B64A-2191-480F-B33F-03F4E81AE626}"/>
              </a:ext>
            </a:extLst>
          </p:cNvPr>
          <p:cNvCxnSpPr/>
          <p:nvPr/>
        </p:nvCxnSpPr>
        <p:spPr>
          <a:xfrm flipV="1">
            <a:off x="3643313" y="2717801"/>
            <a:ext cx="0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4C58E8-6962-4CC1-85C2-DFD8B3EB1B6A}"/>
              </a:ext>
            </a:extLst>
          </p:cNvPr>
          <p:cNvCxnSpPr/>
          <p:nvPr/>
        </p:nvCxnSpPr>
        <p:spPr>
          <a:xfrm flipV="1">
            <a:off x="5048250" y="2717801"/>
            <a:ext cx="7938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01DDCA-1B04-4FC4-A56D-B2D18F191186}"/>
              </a:ext>
            </a:extLst>
          </p:cNvPr>
          <p:cNvCxnSpPr>
            <a:stCxn id="26634" idx="0"/>
          </p:cNvCxnSpPr>
          <p:nvPr/>
        </p:nvCxnSpPr>
        <p:spPr>
          <a:xfrm flipV="1">
            <a:off x="5954713" y="2717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C9A43B-C5E8-4C2D-A548-547001DFA61A}"/>
              </a:ext>
            </a:extLst>
          </p:cNvPr>
          <p:cNvCxnSpPr/>
          <p:nvPr/>
        </p:nvCxnSpPr>
        <p:spPr>
          <a:xfrm flipV="1">
            <a:off x="1733551" y="3565526"/>
            <a:ext cx="1903413" cy="17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69">
            <a:extLst>
              <a:ext uri="{FF2B5EF4-FFF2-40B4-BE49-F238E27FC236}">
                <a16:creationId xmlns:a16="http://schemas.microsoft.com/office/drawing/2014/main" id="{DE536D73-7F17-482F-B39B-A05F13B43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3544888"/>
            <a:ext cx="7334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sz="1100" dirty="0">
                <a:solidFill>
                  <a:schemeClr val="tx2"/>
                </a:solidFill>
                <a:latin typeface="+mn-lt"/>
              </a:rPr>
              <a:t>Transit LT</a:t>
            </a:r>
          </a:p>
          <a:p>
            <a:pPr algn="ctr" eaLnBrk="1" hangingPunct="1">
              <a:defRPr/>
            </a:pPr>
            <a:r>
              <a:rPr lang="en-GB" sz="1100" dirty="0">
                <a:solidFill>
                  <a:schemeClr val="tx2"/>
                </a:solidFill>
                <a:latin typeface="+mn-lt"/>
              </a:rPr>
              <a:t>~ 40 days</a:t>
            </a:r>
          </a:p>
        </p:txBody>
      </p:sp>
      <p:sp>
        <p:nvSpPr>
          <p:cNvPr id="43" name="TextBox 169">
            <a:extLst>
              <a:ext uri="{FF2B5EF4-FFF2-40B4-BE49-F238E27FC236}">
                <a16:creationId xmlns:a16="http://schemas.microsoft.com/office/drawing/2014/main" id="{42D6BE38-B73D-4763-83BE-D22286A3C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1" y="3575051"/>
            <a:ext cx="735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sz="1100" dirty="0">
                <a:solidFill>
                  <a:schemeClr val="tx2"/>
                </a:solidFill>
                <a:latin typeface="+mn-lt"/>
              </a:rPr>
              <a:t>CC LT</a:t>
            </a:r>
          </a:p>
          <a:p>
            <a:pPr algn="ctr" eaLnBrk="1" hangingPunct="1">
              <a:defRPr/>
            </a:pPr>
            <a:r>
              <a:rPr lang="en-GB" sz="1100" dirty="0">
                <a:solidFill>
                  <a:schemeClr val="tx2"/>
                </a:solidFill>
                <a:latin typeface="+mn-lt"/>
              </a:rPr>
              <a:t>7 to 14 days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190AF1-90DE-43A3-9032-A16E2A446CCD}"/>
              </a:ext>
            </a:extLst>
          </p:cNvPr>
          <p:cNvCxnSpPr/>
          <p:nvPr/>
        </p:nvCxnSpPr>
        <p:spPr>
          <a:xfrm>
            <a:off x="2486025" y="1525589"/>
            <a:ext cx="7931150" cy="15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7" name="TextBox 169">
            <a:extLst>
              <a:ext uri="{FF2B5EF4-FFF2-40B4-BE49-F238E27FC236}">
                <a16:creationId xmlns:a16="http://schemas.microsoft.com/office/drawing/2014/main" id="{6641D305-42B6-4B0D-937B-8ED70D3A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300163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GB" altLang="zh-CN" sz="1000" b="1">
                <a:cs typeface="Arial" panose="020B0604020202020204" pitchFamily="34" charset="0"/>
              </a:rPr>
              <a:t>Total shelflife</a:t>
            </a:r>
            <a:endParaRPr lang="en-GB" altLang="zh-CN" sz="1000">
              <a:cs typeface="Arial" panose="020B0604020202020204" pitchFamily="34" charset="0"/>
            </a:endParaRPr>
          </a:p>
          <a:p>
            <a:pPr algn="ctr" eaLnBrk="1" hangingPunct="1"/>
            <a:endParaRPr lang="en-GB" altLang="zh-CN" sz="1000">
              <a:cs typeface="Arial" panose="020B0604020202020204" pitchFamily="34" charset="0"/>
            </a:endParaRPr>
          </a:p>
        </p:txBody>
      </p:sp>
      <p:sp>
        <p:nvSpPr>
          <p:cNvPr id="26648" name="TextBox 49">
            <a:extLst>
              <a:ext uri="{FF2B5EF4-FFF2-40B4-BE49-F238E27FC236}">
                <a16:creationId xmlns:a16="http://schemas.microsoft.com/office/drawing/2014/main" id="{812E6255-F8A1-46DB-A86C-76F331B0C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2060575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 b="1">
                <a:cs typeface="Arial" panose="020B0604020202020204" pitchFamily="34" charset="0"/>
              </a:rPr>
              <a:t>Customer shelflife req.</a:t>
            </a:r>
          </a:p>
          <a:p>
            <a:pPr algn="ctr" eaLnBrk="1" hangingPunct="1"/>
            <a:endParaRPr lang="en-US" altLang="zh-CN" sz="1000" b="1"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084624-6FC3-4469-810C-EF3FBCC282B5}"/>
              </a:ext>
            </a:extLst>
          </p:cNvPr>
          <p:cNvCxnSpPr/>
          <p:nvPr/>
        </p:nvCxnSpPr>
        <p:spPr>
          <a:xfrm>
            <a:off x="8183563" y="2060575"/>
            <a:ext cx="2216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0" name="TextBox 169">
            <a:extLst>
              <a:ext uri="{FF2B5EF4-FFF2-40B4-BE49-F238E27FC236}">
                <a16:creationId xmlns:a16="http://schemas.microsoft.com/office/drawing/2014/main" id="{E6F08225-EFEB-45BF-A501-6E2FF54C2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03539"/>
            <a:ext cx="10668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GB" altLang="zh-CN" sz="1000" b="1">
                <a:cs typeface="Arial" panose="020B0604020202020204" pitchFamily="34" charset="0"/>
              </a:rPr>
              <a:t>CIQ </a:t>
            </a:r>
          </a:p>
          <a:p>
            <a:pPr algn="ctr" eaLnBrk="1" hangingPunct="1"/>
            <a:r>
              <a:rPr lang="en-GB" altLang="zh-CN" sz="1000" b="1">
                <a:cs typeface="Arial" panose="020B0604020202020204" pitchFamily="34" charset="0"/>
              </a:rPr>
              <a:t>certificate</a:t>
            </a:r>
          </a:p>
          <a:p>
            <a:pPr algn="ctr" eaLnBrk="1" hangingPunct="1"/>
            <a:endParaRPr lang="en-GB" altLang="zh-CN" sz="1000"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EB7407-CB3D-42D6-A71E-EBB891BCBFDD}"/>
              </a:ext>
            </a:extLst>
          </p:cNvPr>
          <p:cNvCxnSpPr/>
          <p:nvPr/>
        </p:nvCxnSpPr>
        <p:spPr>
          <a:xfrm flipV="1">
            <a:off x="6853238" y="2706688"/>
            <a:ext cx="0" cy="22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42E0A0-60AC-413A-A79E-5D5FDBECBE8C}"/>
              </a:ext>
            </a:extLst>
          </p:cNvPr>
          <p:cNvCxnSpPr/>
          <p:nvPr/>
        </p:nvCxnSpPr>
        <p:spPr>
          <a:xfrm flipV="1">
            <a:off x="5951539" y="3573464"/>
            <a:ext cx="89058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69">
            <a:extLst>
              <a:ext uri="{FF2B5EF4-FFF2-40B4-BE49-F238E27FC236}">
                <a16:creationId xmlns:a16="http://schemas.microsoft.com/office/drawing/2014/main" id="{5ED53182-864E-4DD4-A5D8-A5FD5E60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3562351"/>
            <a:ext cx="7350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sz="1100" dirty="0">
                <a:solidFill>
                  <a:schemeClr val="tx2"/>
                </a:solidFill>
                <a:latin typeface="+mn-lt"/>
              </a:rPr>
              <a:t>CIQ LT</a:t>
            </a:r>
          </a:p>
          <a:p>
            <a:pPr algn="ctr" eaLnBrk="1" hangingPunct="1">
              <a:defRPr/>
            </a:pPr>
            <a:r>
              <a:rPr lang="en-GB" sz="1100" dirty="0">
                <a:solidFill>
                  <a:schemeClr val="tx2"/>
                </a:solidFill>
                <a:latin typeface="+mn-lt"/>
              </a:rPr>
              <a:t>28 days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428185-0F4D-4647-AC27-CB7C54C9BC78}"/>
              </a:ext>
            </a:extLst>
          </p:cNvPr>
          <p:cNvSpPr txBox="1"/>
          <p:nvPr/>
        </p:nvSpPr>
        <p:spPr>
          <a:xfrm>
            <a:off x="1755775" y="4508500"/>
            <a:ext cx="8661400" cy="1316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sz="2000" dirty="0">
                <a:cs typeface="Lucida Sans Unicode" pitchFamily="34" charset="0"/>
              </a:rPr>
              <a:t>Manage the lead time is necessary in order to :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cs typeface="Lucida Sans Unicode" pitchFamily="34" charset="0"/>
              </a:rPr>
              <a:t>order on time – receive product on time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cs typeface="Lucida Sans Unicode" pitchFamily="34" charset="0"/>
              </a:rPr>
              <a:t>estimate freshness of product – maximize selling lead time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cs typeface="Lucida Sans Unicode" pitchFamily="34" charset="0"/>
              </a:rPr>
              <a:t>define right safety stock and purchase frequency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5C8D59-0CBE-4A12-96BC-1A4AC1BFCEE9}"/>
              </a:ext>
            </a:extLst>
          </p:cNvPr>
          <p:cNvCxnSpPr/>
          <p:nvPr/>
        </p:nvCxnSpPr>
        <p:spPr>
          <a:xfrm>
            <a:off x="6889751" y="3590925"/>
            <a:ext cx="12938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169">
            <a:extLst>
              <a:ext uri="{FF2B5EF4-FFF2-40B4-BE49-F238E27FC236}">
                <a16:creationId xmlns:a16="http://schemas.microsoft.com/office/drawing/2014/main" id="{AE782676-C923-45A2-A722-3622B993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3708400"/>
            <a:ext cx="7350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sz="1100" dirty="0">
                <a:solidFill>
                  <a:srgbClr val="FF6600"/>
                </a:solidFill>
                <a:latin typeface="+mn-lt"/>
              </a:rPr>
              <a:t>Selling LT</a:t>
            </a:r>
          </a:p>
        </p:txBody>
      </p:sp>
      <p:pic>
        <p:nvPicPr>
          <p:cNvPr id="26657" name="Picture 2">
            <a:extLst>
              <a:ext uri="{FF2B5EF4-FFF2-40B4-BE49-F238E27FC236}">
                <a16:creationId xmlns:a16="http://schemas.microsoft.com/office/drawing/2014/main" id="{2A61DCBC-4D6D-45BD-B016-D666A04B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1916114"/>
            <a:ext cx="1128712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58" name="Picture 3">
            <a:extLst>
              <a:ext uri="{FF2B5EF4-FFF2-40B4-BE49-F238E27FC236}">
                <a16:creationId xmlns:a16="http://schemas.microsoft.com/office/drawing/2014/main" id="{27BE779F-F7E8-47C3-82D7-D71604D27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1" y="1989138"/>
            <a:ext cx="48736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12B82D-7C7A-457F-9B34-0C31ACB612A5}"/>
              </a:ext>
            </a:extLst>
          </p:cNvPr>
          <p:cNvCxnSpPr/>
          <p:nvPr/>
        </p:nvCxnSpPr>
        <p:spPr>
          <a:xfrm flipH="1" flipV="1">
            <a:off x="8181975" y="1990726"/>
            <a:ext cx="1588" cy="159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E533124-9DC5-429A-A6BD-B05CC1B690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87488" y="765175"/>
            <a:ext cx="89154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MRP in SINODIS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9A5E7-5D69-4167-9FF4-65705A922375}"/>
              </a:ext>
            </a:extLst>
          </p:cNvPr>
          <p:cNvSpPr txBox="1"/>
          <p:nvPr/>
        </p:nvSpPr>
        <p:spPr>
          <a:xfrm>
            <a:off x="1487489" y="1412875"/>
            <a:ext cx="3240087" cy="4375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altLang="zh-CN" u="sng" dirty="0">
                <a:latin typeface="Lucida Sans Unicode" pitchFamily="34" charset="0"/>
                <a:cs typeface="Lucida Sans Unicode" pitchFamily="34" charset="0"/>
              </a:rPr>
              <a:t>To be Solution</a:t>
            </a:r>
            <a:r>
              <a:rPr lang="en-US" altLang="zh-CN" dirty="0">
                <a:latin typeface="Lucida Sans Unicode" pitchFamily="34" charset="0"/>
                <a:cs typeface="Lucida Sans Unicode" pitchFamily="34" charset="0"/>
              </a:rPr>
              <a:t>: SAP MRP</a:t>
            </a:r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altLang="zh-CN" sz="1100" b="1" dirty="0"/>
              <a:t>Stock for planning</a:t>
            </a:r>
            <a:endParaRPr lang="zh-CN" altLang="zh-CN" sz="1100" b="1" dirty="0"/>
          </a:p>
          <a:p>
            <a:pPr eaLnBrk="1" hangingPunct="1">
              <a:defRPr/>
            </a:pPr>
            <a:r>
              <a:rPr lang="en-US" altLang="zh-CN" sz="1100" dirty="0"/>
              <a:t>Current Available stock</a:t>
            </a:r>
            <a:endParaRPr lang="zh-CN" altLang="zh-CN" sz="1100" dirty="0"/>
          </a:p>
          <a:p>
            <a:pPr eaLnBrk="1" hangingPunct="1">
              <a:defRPr/>
            </a:pPr>
            <a:r>
              <a:rPr lang="en-US" altLang="zh-CN" sz="1100" dirty="0"/>
              <a:t>* Future Un-Consumed Short Shelf Life(SSL) stock management</a:t>
            </a:r>
            <a:endParaRPr lang="zh-CN" altLang="zh-CN" sz="1100" dirty="0"/>
          </a:p>
          <a:p>
            <a:pPr eaLnBrk="1" hangingPunct="1">
              <a:defRPr/>
            </a:pPr>
            <a:r>
              <a:rPr lang="en-US" altLang="zh-CN" sz="1100" dirty="0"/>
              <a:t> </a:t>
            </a:r>
          </a:p>
          <a:p>
            <a:pPr eaLnBrk="1" hangingPunct="1">
              <a:defRPr/>
            </a:pPr>
            <a:r>
              <a:rPr lang="en-US" altLang="zh-CN" sz="1100" b="1" dirty="0"/>
              <a:t>Forecast</a:t>
            </a:r>
            <a:endParaRPr lang="zh-CN" altLang="zh-CN" sz="1100" b="1" dirty="0"/>
          </a:p>
          <a:p>
            <a:pPr eaLnBrk="1" hangingPunct="1">
              <a:defRPr/>
            </a:pPr>
            <a:r>
              <a:rPr lang="en-US" altLang="zh-CN" sz="1100" dirty="0"/>
              <a:t>Sales forecast</a:t>
            </a:r>
            <a:endParaRPr lang="zh-CN" altLang="zh-CN" sz="1100" dirty="0"/>
          </a:p>
          <a:p>
            <a:pPr eaLnBrk="1" hangingPunct="1">
              <a:defRPr/>
            </a:pPr>
            <a:r>
              <a:rPr lang="en-US" altLang="zh-CN" sz="1100" dirty="0"/>
              <a:t>* Planned independent requirements</a:t>
            </a:r>
            <a:endParaRPr lang="zh-CN" altLang="zh-CN" sz="1100" dirty="0"/>
          </a:p>
          <a:p>
            <a:pPr eaLnBrk="1" hangingPunct="1">
              <a:defRPr/>
            </a:pPr>
            <a:endParaRPr lang="en-US" altLang="zh-CN" sz="1100" dirty="0"/>
          </a:p>
          <a:p>
            <a:pPr eaLnBrk="1" hangingPunct="1">
              <a:defRPr/>
            </a:pPr>
            <a:r>
              <a:rPr lang="en-US" altLang="zh-CN" sz="1100" b="1" dirty="0"/>
              <a:t>Open Purchase order</a:t>
            </a:r>
            <a:endParaRPr lang="zh-CN" altLang="zh-CN" sz="1100" b="1" dirty="0"/>
          </a:p>
          <a:p>
            <a:pPr eaLnBrk="1" hangingPunct="1">
              <a:defRPr/>
            </a:pPr>
            <a:r>
              <a:rPr lang="en-US" altLang="zh-CN" sz="1100" dirty="0"/>
              <a:t>Open PO to third-party supplier</a:t>
            </a:r>
            <a:endParaRPr lang="zh-CN" altLang="zh-CN" sz="1200" dirty="0"/>
          </a:p>
          <a:p>
            <a:pPr eaLnBrk="1" hangingPunct="1">
              <a:defRPr/>
            </a:pPr>
            <a:r>
              <a:rPr lang="en-US" altLang="zh-CN" sz="1100" dirty="0"/>
              <a:t>Open STO (stock in transit)</a:t>
            </a:r>
            <a:endParaRPr lang="zh-CN" altLang="zh-CN" sz="1200" dirty="0"/>
          </a:p>
          <a:p>
            <a:pPr eaLnBrk="1" hangingPunct="1">
              <a:defRPr/>
            </a:pPr>
            <a:endParaRPr lang="en-US" altLang="zh-CN" sz="1100" dirty="0"/>
          </a:p>
          <a:p>
            <a:pPr eaLnBrk="1" hangingPunct="1">
              <a:defRPr/>
            </a:pPr>
            <a:r>
              <a:rPr lang="en-US" altLang="zh-CN" sz="1100" b="1" dirty="0"/>
              <a:t>Open SO/DN</a:t>
            </a:r>
            <a:endParaRPr lang="zh-CN" altLang="zh-CN" sz="1100" b="1" dirty="0"/>
          </a:p>
          <a:p>
            <a:pPr eaLnBrk="1" hangingPunct="1">
              <a:defRPr/>
            </a:pPr>
            <a:r>
              <a:rPr lang="en-US" altLang="zh-CN" sz="1100" dirty="0"/>
              <a:t>* These requirements will show in MRP list, but not take part in the MRP calculation. Only the cargoes leave the warehouse, it will consume the planned independent requirements.</a:t>
            </a:r>
          </a:p>
          <a:p>
            <a:pPr eaLnBrk="1" hangingPunct="1">
              <a:defRPr/>
            </a:pPr>
            <a:endParaRPr lang="en-US" altLang="zh-CN" sz="1100" dirty="0"/>
          </a:p>
          <a:p>
            <a:pPr eaLnBrk="1" hangingPunct="1">
              <a:defRPr/>
            </a:pPr>
            <a:endParaRPr lang="en-US" altLang="zh-CN" sz="1100" dirty="0"/>
          </a:p>
          <a:p>
            <a:pPr marL="342900" indent="-342900">
              <a:lnSpc>
                <a:spcPct val="90000"/>
              </a:lnSpc>
              <a:spcBef>
                <a:spcPts val="263"/>
              </a:spcBef>
              <a:defRPr/>
            </a:pPr>
            <a:r>
              <a:rPr lang="en-US" altLang="zh-CN" u="sng" dirty="0">
                <a:latin typeface="Lucida Sans Unicode" pitchFamily="34" charset="0"/>
                <a:cs typeface="Lucida Sans Unicode" pitchFamily="34" charset="0"/>
              </a:rPr>
              <a:t>As is Solution</a:t>
            </a:r>
            <a:r>
              <a:rPr lang="en-US" altLang="zh-CN" dirty="0">
                <a:latin typeface="Lucida Sans Unicode" pitchFamily="34" charset="0"/>
                <a:cs typeface="Lucida Sans Unicode" pitchFamily="34" charset="0"/>
              </a:rPr>
              <a:t>: Pipeline</a:t>
            </a:r>
          </a:p>
          <a:p>
            <a:pPr eaLnBrk="1" hangingPunct="1">
              <a:defRPr/>
            </a:pPr>
            <a:r>
              <a:rPr lang="en-US" altLang="zh-CN" sz="1100" dirty="0"/>
              <a:t>Currently the purchaser in Sinodis use different excel tools for different brands:</a:t>
            </a:r>
          </a:p>
        </p:txBody>
      </p:sp>
      <p:graphicFrame>
        <p:nvGraphicFramePr>
          <p:cNvPr id="27652" name="Object 7">
            <a:extLst>
              <a:ext uri="{FF2B5EF4-FFF2-40B4-BE49-F238E27FC236}">
                <a16:creationId xmlns:a16="http://schemas.microsoft.com/office/drawing/2014/main" id="{BB0E90C0-C3B1-45E2-9457-52B52C3FA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5175" y="606425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3" imgW="914400" imgH="771525" progId="Excel.SheetMacroEnabled.12">
                  <p:embed/>
                </p:oleObj>
              </mc:Choice>
              <mc:Fallback>
                <p:oleObj name="Macro-Enabled Worksheet" showAsIcon="1" r:id="rId3" imgW="914400" imgH="771525" progId="Excel.SheetMacroEnabled.12">
                  <p:embed/>
                  <p:pic>
                    <p:nvPicPr>
                      <p:cNvPr id="27652" name="Object 7">
                        <a:extLst>
                          <a:ext uri="{FF2B5EF4-FFF2-40B4-BE49-F238E27FC236}">
                            <a16:creationId xmlns:a16="http://schemas.microsoft.com/office/drawing/2014/main" id="{BB0E90C0-C3B1-45E2-9457-52B52C3FA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6064251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>
            <a:extLst>
              <a:ext uri="{FF2B5EF4-FFF2-40B4-BE49-F238E27FC236}">
                <a16:creationId xmlns:a16="http://schemas.microsoft.com/office/drawing/2014/main" id="{2257E3F8-2ED2-4A60-ACB3-0C7A736E7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602932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5" imgW="914400" imgH="771525" progId="Excel.Sheet.12">
                  <p:embed/>
                </p:oleObj>
              </mc:Choice>
              <mc:Fallback>
                <p:oleObj name="Worksheet" showAsIcon="1" r:id="rId5" imgW="914400" imgH="771525" progId="Excel.Sheet.12">
                  <p:embed/>
                  <p:pic>
                    <p:nvPicPr>
                      <p:cNvPr id="27653" name="Object 8">
                        <a:extLst>
                          <a:ext uri="{FF2B5EF4-FFF2-40B4-BE49-F238E27FC236}">
                            <a16:creationId xmlns:a16="http://schemas.microsoft.com/office/drawing/2014/main" id="{2257E3F8-2ED2-4A60-ACB3-0C7A736E7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6029326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9">
            <a:extLst>
              <a:ext uri="{FF2B5EF4-FFF2-40B4-BE49-F238E27FC236}">
                <a16:creationId xmlns:a16="http://schemas.microsoft.com/office/drawing/2014/main" id="{35A90688-1082-47D9-86F6-A3BA6F28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60150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7" imgW="914400" imgH="771525" progId="Excel.Sheet.12">
                  <p:embed/>
                </p:oleObj>
              </mc:Choice>
              <mc:Fallback>
                <p:oleObj name="Worksheet" showAsIcon="1" r:id="rId7" imgW="914400" imgH="771525" progId="Excel.Sheet.12">
                  <p:embed/>
                  <p:pic>
                    <p:nvPicPr>
                      <p:cNvPr id="27654" name="Object 9">
                        <a:extLst>
                          <a:ext uri="{FF2B5EF4-FFF2-40B4-BE49-F238E27FC236}">
                            <a16:creationId xmlns:a16="http://schemas.microsoft.com/office/drawing/2014/main" id="{35A90688-1082-47D9-86F6-A3BA6F28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6015039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5" name="Picture 2">
            <a:extLst>
              <a:ext uri="{FF2B5EF4-FFF2-40B4-BE49-F238E27FC236}">
                <a16:creationId xmlns:a16="http://schemas.microsoft.com/office/drawing/2014/main" id="{FD4B0EB5-3543-4D67-AC06-204E7A72AB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-3175"/>
            <a:ext cx="6356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DB9BB7D-23A8-48F4-A88B-D9AB2D105B15}"/>
              </a:ext>
            </a:extLst>
          </p:cNvPr>
          <p:cNvSpPr/>
          <p:nvPr/>
        </p:nvSpPr>
        <p:spPr>
          <a:xfrm>
            <a:off x="5591175" y="1916114"/>
            <a:ext cx="217488" cy="19367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3DD8174-20A6-4522-8DFA-17D8DC5EF2BC}"/>
              </a:ext>
            </a:extLst>
          </p:cNvPr>
          <p:cNvSpPr/>
          <p:nvPr/>
        </p:nvSpPr>
        <p:spPr>
          <a:xfrm>
            <a:off x="9480550" y="884239"/>
            <a:ext cx="215900" cy="19367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FA1185A-8703-46C6-9602-607936A623AC}"/>
              </a:ext>
            </a:extLst>
          </p:cNvPr>
          <p:cNvSpPr/>
          <p:nvPr/>
        </p:nvSpPr>
        <p:spPr>
          <a:xfrm>
            <a:off x="7464425" y="5999164"/>
            <a:ext cx="215900" cy="19208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e 6">
            <a:extLst>
              <a:ext uri="{FF2B5EF4-FFF2-40B4-BE49-F238E27FC236}">
                <a16:creationId xmlns:a16="http://schemas.microsoft.com/office/drawing/2014/main" id="{F20C9918-4BAD-4D49-8329-2865764C1D62}"/>
              </a:ext>
            </a:extLst>
          </p:cNvPr>
          <p:cNvGrpSpPr>
            <a:grpSpLocks/>
          </p:cNvGrpSpPr>
          <p:nvPr/>
        </p:nvGrpSpPr>
        <p:grpSpPr bwMode="auto">
          <a:xfrm>
            <a:off x="1743076" y="6178550"/>
            <a:ext cx="8048625" cy="357188"/>
            <a:chOff x="1463676" y="1219199"/>
            <a:chExt cx="1254490" cy="1625600"/>
          </a:xfrm>
        </p:grpSpPr>
        <p:sp>
          <p:nvSpPr>
            <p:cNvPr id="8" name="Rectangle à coins arrondis 7">
              <a:extLst>
                <a:ext uri="{FF2B5EF4-FFF2-40B4-BE49-F238E27FC236}">
                  <a16:creationId xmlns:a16="http://schemas.microsoft.com/office/drawing/2014/main" id="{C562DB07-3C09-4B18-B6E4-FE5CA551AA6F}"/>
                </a:ext>
              </a:extLst>
            </p:cNvPr>
            <p:cNvSpPr/>
            <p:nvPr/>
          </p:nvSpPr>
          <p:spPr>
            <a:xfrm>
              <a:off x="1463676" y="1219199"/>
              <a:ext cx="1254490" cy="1625600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80000"/>
                <a:hueOff val="79963"/>
                <a:satOff val="-8328"/>
                <a:lumOff val="7410"/>
                <a:alphaOff val="0"/>
              </a:schemeClr>
            </a:fillRef>
            <a:effectRef idx="3">
              <a:schemeClr val="accent2">
                <a:shade val="80000"/>
                <a:hueOff val="79963"/>
                <a:satOff val="-8328"/>
                <a:lumOff val="741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fr-FR" sz="1400" b="1" dirty="0" err="1"/>
                <a:t>Purchase</a:t>
              </a:r>
              <a:r>
                <a:rPr lang="fr-FR" sz="1400" b="1" dirty="0"/>
                <a:t> planning </a:t>
              </a:r>
            </a:p>
            <a:p>
              <a:pPr algn="ctr" eaLnBrk="1" hangingPunct="1">
                <a:defRPr/>
              </a:pPr>
              <a:r>
                <a:rPr lang="fr-FR" sz="1200" dirty="0" err="1"/>
                <a:t>Organize</a:t>
              </a:r>
              <a:r>
                <a:rPr lang="fr-FR" sz="1200" dirty="0"/>
                <a:t> production planning  - </a:t>
              </a:r>
              <a:r>
                <a:rPr lang="fr-FR" sz="1200" dirty="0" err="1"/>
                <a:t>Organize</a:t>
              </a:r>
              <a:r>
                <a:rPr lang="fr-FR" sz="1200" dirty="0"/>
                <a:t> </a:t>
              </a:r>
              <a:r>
                <a:rPr lang="fr-FR" sz="1200" dirty="0" err="1"/>
                <a:t>shipment</a:t>
              </a:r>
              <a:r>
                <a:rPr lang="fr-FR" sz="1200" dirty="0"/>
                <a:t> </a:t>
              </a:r>
              <a:r>
                <a:rPr lang="fr-FR" sz="1200" dirty="0" err="1"/>
                <a:t>booking</a:t>
              </a:r>
              <a:r>
                <a:rPr lang="fr-FR" sz="1200" dirty="0"/>
                <a:t> </a:t>
              </a:r>
              <a:endParaRPr lang="fr-FR" sz="1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A7FD86-AF8D-4336-BF65-F30F0688838F}"/>
                </a:ext>
              </a:extLst>
            </p:cNvPr>
            <p:cNvSpPr/>
            <p:nvPr/>
          </p:nvSpPr>
          <p:spPr>
            <a:xfrm>
              <a:off x="1524792" y="1276998"/>
              <a:ext cx="1132258" cy="1510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47650" tIns="247650" rIns="247650" bIns="247650" anchor="ctr"/>
            <a:lstStyle>
              <a:lvl1pPr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889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889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889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889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altLang="fr-FR" sz="6500">
                <a:solidFill>
                  <a:srgbClr val="FFFFFF"/>
                </a:solidFill>
                <a:latin typeface="Corbel" pitchFamily="34" charset="0"/>
              </a:endParaRPr>
            </a:p>
          </p:txBody>
        </p:sp>
      </p:grp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3EC0A85-D364-4C42-9F52-609B9AD8B9FC}"/>
              </a:ext>
            </a:extLst>
          </p:cNvPr>
          <p:cNvGraphicFramePr/>
          <p:nvPr/>
        </p:nvGraphicFramePr>
        <p:xfrm>
          <a:off x="1762096" y="1000108"/>
          <a:ext cx="8048681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E6D2771C-35A7-4C07-945C-90662323F1F3}"/>
              </a:ext>
            </a:extLst>
          </p:cNvPr>
          <p:cNvGraphicFramePr/>
          <p:nvPr/>
        </p:nvGraphicFramePr>
        <p:xfrm>
          <a:off x="1762096" y="4071942"/>
          <a:ext cx="8048681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677" name="ZoneTexte 16">
            <a:extLst>
              <a:ext uri="{FF2B5EF4-FFF2-40B4-BE49-F238E27FC236}">
                <a16:creationId xmlns:a16="http://schemas.microsoft.com/office/drawing/2014/main" id="{AC79C4D5-2097-4273-AC46-6AA72DE64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0725" y="2714626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fr-FR" altLang="fr-FR" sz="1400" b="1">
                <a:solidFill>
                  <a:schemeClr val="bg1"/>
                </a:solidFill>
                <a:latin typeface="Corbel" panose="020B0503020204020204" pitchFamily="34" charset="0"/>
              </a:rPr>
              <a:t>2</a:t>
            </a:r>
          </a:p>
        </p:txBody>
      </p:sp>
      <p:sp>
        <p:nvSpPr>
          <p:cNvPr id="28678" name="ZoneTexte 17">
            <a:extLst>
              <a:ext uri="{FF2B5EF4-FFF2-40B4-BE49-F238E27FC236}">
                <a16:creationId xmlns:a16="http://schemas.microsoft.com/office/drawing/2014/main" id="{06CB4405-AD4F-4ECD-8AF3-8CA8DB256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763" y="3286126"/>
            <a:ext cx="271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fr-FR" altLang="fr-FR" sz="1400" b="1">
                <a:solidFill>
                  <a:schemeClr val="bg1"/>
                </a:solidFill>
                <a:latin typeface="Corbel" panose="020B0503020204020204" pitchFamily="34" charset="0"/>
              </a:rPr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EC81D0B-F48C-4550-BB30-09884C4172FC}"/>
              </a:ext>
            </a:extLst>
          </p:cNvPr>
          <p:cNvSpPr/>
          <p:nvPr/>
        </p:nvSpPr>
        <p:spPr bwMode="auto">
          <a:xfrm>
            <a:off x="1296988" y="1643063"/>
            <a:ext cx="311150" cy="2857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lang="fr-FR" altLang="fr-FR" sz="2000">
                <a:latin typeface="Corbel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08A7432-DEEC-4881-9C31-AD3510955802}"/>
              </a:ext>
            </a:extLst>
          </p:cNvPr>
          <p:cNvSpPr/>
          <p:nvPr/>
        </p:nvSpPr>
        <p:spPr bwMode="auto">
          <a:xfrm>
            <a:off x="1296988" y="4714875"/>
            <a:ext cx="311150" cy="28575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lang="fr-FR" altLang="fr-FR" sz="2000" dirty="0">
                <a:solidFill>
                  <a:schemeClr val="bg1"/>
                </a:solidFill>
                <a:latin typeface="Corbel" pitchFamily="34" charset="0"/>
                <a:cs typeface="Times New Roman" pitchFamily="18" charset="0"/>
              </a:rPr>
              <a:t>2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8015FBA-E443-4CE5-819C-5CA8FF11A0DE}"/>
              </a:ext>
            </a:extLst>
          </p:cNvPr>
          <p:cNvCxnSpPr/>
          <p:nvPr/>
        </p:nvCxnSpPr>
        <p:spPr bwMode="auto">
          <a:xfrm>
            <a:off x="1670051" y="3594100"/>
            <a:ext cx="804862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5C122A8B-BDA1-4E51-AFEA-3C43ACC58AF2}"/>
              </a:ext>
            </a:extLst>
          </p:cNvPr>
          <p:cNvSpPr txBox="1"/>
          <p:nvPr/>
        </p:nvSpPr>
        <p:spPr>
          <a:xfrm>
            <a:off x="1762126" y="5508626"/>
            <a:ext cx="1084263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1000" dirty="0" err="1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fr-FR" sz="1000" dirty="0">
                <a:solidFill>
                  <a:schemeClr val="accent5">
                    <a:lumMod val="50000"/>
                  </a:schemeClr>
                </a:solidFill>
              </a:rPr>
              <a:t> -1</a:t>
            </a:r>
          </a:p>
        </p:txBody>
      </p:sp>
      <p:grpSp>
        <p:nvGrpSpPr>
          <p:cNvPr id="28683" name="Groupe 6">
            <a:extLst>
              <a:ext uri="{FF2B5EF4-FFF2-40B4-BE49-F238E27FC236}">
                <a16:creationId xmlns:a16="http://schemas.microsoft.com/office/drawing/2014/main" id="{4E6553D2-6944-4A97-9754-AE7B04E27142}"/>
              </a:ext>
            </a:extLst>
          </p:cNvPr>
          <p:cNvGrpSpPr>
            <a:grpSpLocks/>
          </p:cNvGrpSpPr>
          <p:nvPr/>
        </p:nvGrpSpPr>
        <p:grpSpPr bwMode="auto">
          <a:xfrm>
            <a:off x="1684339" y="2689225"/>
            <a:ext cx="8048625" cy="357188"/>
            <a:chOff x="1463676" y="1219199"/>
            <a:chExt cx="1254490" cy="1625600"/>
          </a:xfrm>
        </p:grpSpPr>
        <p:sp>
          <p:nvSpPr>
            <p:cNvPr id="24" name="Rectangle à coins arrondis 7">
              <a:extLst>
                <a:ext uri="{FF2B5EF4-FFF2-40B4-BE49-F238E27FC236}">
                  <a16:creationId xmlns:a16="http://schemas.microsoft.com/office/drawing/2014/main" id="{AD75AA35-B2D8-45A0-977C-1D3D6480243C}"/>
                </a:ext>
              </a:extLst>
            </p:cNvPr>
            <p:cNvSpPr/>
            <p:nvPr/>
          </p:nvSpPr>
          <p:spPr>
            <a:xfrm>
              <a:off x="1463676" y="1219199"/>
              <a:ext cx="1254490" cy="1625600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80000"/>
                <a:hueOff val="79963"/>
                <a:satOff val="-8328"/>
                <a:lumOff val="7410"/>
                <a:alphaOff val="0"/>
              </a:schemeClr>
            </a:fillRef>
            <a:effectRef idx="3">
              <a:schemeClr val="accent2">
                <a:shade val="80000"/>
                <a:hueOff val="79963"/>
                <a:satOff val="-8328"/>
                <a:lumOff val="741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fr-FR" sz="1400" b="1" dirty="0" err="1"/>
                <a:t>Proceed</a:t>
              </a:r>
              <a:r>
                <a:rPr lang="fr-FR" sz="1400" b="1" dirty="0"/>
                <a:t> to </a:t>
              </a:r>
              <a:r>
                <a:rPr lang="fr-FR" sz="1400" b="1" dirty="0" err="1"/>
                <a:t>purchasing</a:t>
              </a:r>
              <a:r>
                <a:rPr lang="fr-FR" sz="1400" b="1" dirty="0"/>
                <a:t> </a:t>
              </a:r>
              <a:r>
                <a:rPr lang="fr-FR" sz="1400" b="1" dirty="0" err="1"/>
                <a:t>calculation</a:t>
              </a:r>
              <a:endParaRPr lang="fr-FR" sz="1400" b="1" dirty="0"/>
            </a:p>
            <a:p>
              <a:pPr algn="ctr" eaLnBrk="1" hangingPunct="1">
                <a:defRPr/>
              </a:pPr>
              <a:r>
                <a:rPr lang="fr-FR" sz="1200" dirty="0" err="1"/>
                <a:t>Safety</a:t>
              </a:r>
              <a:r>
                <a:rPr lang="fr-FR" sz="1200" dirty="0"/>
                <a:t> stock –  total </a:t>
              </a:r>
              <a:r>
                <a:rPr lang="fr-FR" sz="1200" dirty="0" err="1"/>
                <a:t>ordering</a:t>
              </a:r>
              <a:r>
                <a:rPr lang="fr-FR" sz="1200" dirty="0"/>
                <a:t> lead time –  minimum </a:t>
              </a:r>
              <a:r>
                <a:rPr lang="fr-FR" sz="1200" dirty="0" err="1"/>
                <a:t>purchase</a:t>
              </a:r>
              <a:r>
                <a:rPr lang="fr-FR" sz="1200" dirty="0"/>
                <a:t> </a:t>
              </a:r>
              <a:r>
                <a:rPr lang="fr-FR" sz="1200" dirty="0" err="1"/>
                <a:t>qty</a:t>
              </a:r>
              <a:r>
                <a:rPr lang="fr-FR" sz="1200" dirty="0"/>
                <a:t> – </a:t>
              </a:r>
              <a:r>
                <a:rPr lang="fr-FR" sz="1200" dirty="0" err="1"/>
                <a:t>specific</a:t>
              </a:r>
              <a:r>
                <a:rPr lang="fr-FR" sz="1200" dirty="0"/>
                <a:t> </a:t>
              </a:r>
              <a:r>
                <a:rPr lang="fr-FR" sz="1200" dirty="0" err="1"/>
                <a:t>schedule</a:t>
              </a:r>
              <a:r>
                <a:rPr lang="fr-FR" sz="1200" dirty="0"/>
                <a:t> (national </a:t>
              </a:r>
              <a:r>
                <a:rPr lang="fr-FR" sz="1200" dirty="0" err="1"/>
                <a:t>holiday</a:t>
              </a:r>
              <a:r>
                <a:rPr lang="fr-FR" sz="1200" dirty="0"/>
                <a:t>/</a:t>
              </a:r>
              <a:r>
                <a:rPr lang="fr-FR" sz="1200" dirty="0" err="1"/>
                <a:t>factory</a:t>
              </a:r>
              <a:r>
                <a:rPr lang="fr-FR" sz="1200" dirty="0"/>
                <a:t> </a:t>
              </a:r>
              <a:r>
                <a:rPr lang="fr-FR" sz="1200" dirty="0" err="1"/>
                <a:t>closure</a:t>
              </a:r>
              <a:r>
                <a:rPr lang="fr-FR" sz="1200" dirty="0"/>
                <a:t>…)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6DC66-0E0D-4798-82B3-A6E6A3995249}"/>
                </a:ext>
              </a:extLst>
            </p:cNvPr>
            <p:cNvSpPr/>
            <p:nvPr/>
          </p:nvSpPr>
          <p:spPr>
            <a:xfrm>
              <a:off x="1524792" y="1276998"/>
              <a:ext cx="1132258" cy="1510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47650" tIns="247650" rIns="247650" bIns="247650" anchor="ctr"/>
            <a:lstStyle>
              <a:lvl1pPr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8892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889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889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889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889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altLang="fr-FR" sz="6500">
                <a:solidFill>
                  <a:srgbClr val="FFFFFF"/>
                </a:solidFill>
                <a:latin typeface="Corbel" pitchFamily="34" charset="0"/>
              </a:endParaRPr>
            </a:p>
          </p:txBody>
        </p:sp>
      </p:grpSp>
      <p:sp>
        <p:nvSpPr>
          <p:cNvPr id="30" name="ZoneTexte 34">
            <a:extLst>
              <a:ext uri="{FF2B5EF4-FFF2-40B4-BE49-F238E27FC236}">
                <a16:creationId xmlns:a16="http://schemas.microsoft.com/office/drawing/2014/main" id="{CD6354E4-7497-4391-9DF1-F3B68CFEE38B}"/>
              </a:ext>
            </a:extLst>
          </p:cNvPr>
          <p:cNvSpPr txBox="1"/>
          <p:nvPr/>
        </p:nvSpPr>
        <p:spPr>
          <a:xfrm>
            <a:off x="3500439" y="5516563"/>
            <a:ext cx="108267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1000" dirty="0" err="1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fr-FR" sz="1000" dirty="0">
                <a:solidFill>
                  <a:schemeClr val="accent5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37" name="ZoneTexte 34">
            <a:extLst>
              <a:ext uri="{FF2B5EF4-FFF2-40B4-BE49-F238E27FC236}">
                <a16:creationId xmlns:a16="http://schemas.microsoft.com/office/drawing/2014/main" id="{07797BB4-16FB-4EB5-9A04-2755B520E650}"/>
              </a:ext>
            </a:extLst>
          </p:cNvPr>
          <p:cNvSpPr txBox="1"/>
          <p:nvPr/>
        </p:nvSpPr>
        <p:spPr>
          <a:xfrm>
            <a:off x="5159376" y="5516563"/>
            <a:ext cx="1084263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1000" dirty="0" err="1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fr-FR" sz="1000" dirty="0">
                <a:solidFill>
                  <a:schemeClr val="accent5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38" name="ZoneTexte 34">
            <a:extLst>
              <a:ext uri="{FF2B5EF4-FFF2-40B4-BE49-F238E27FC236}">
                <a16:creationId xmlns:a16="http://schemas.microsoft.com/office/drawing/2014/main" id="{41EE5409-223F-467E-883F-8828BCDC9308}"/>
              </a:ext>
            </a:extLst>
          </p:cNvPr>
          <p:cNvSpPr txBox="1"/>
          <p:nvPr/>
        </p:nvSpPr>
        <p:spPr>
          <a:xfrm>
            <a:off x="6888164" y="5497513"/>
            <a:ext cx="108267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1000" dirty="0" err="1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fr-FR" sz="1000" dirty="0">
                <a:solidFill>
                  <a:schemeClr val="accent5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39" name="ZoneTexte 34">
            <a:extLst>
              <a:ext uri="{FF2B5EF4-FFF2-40B4-BE49-F238E27FC236}">
                <a16:creationId xmlns:a16="http://schemas.microsoft.com/office/drawing/2014/main" id="{A8297A00-2261-45F3-BDD8-4EEEE4DD5671}"/>
              </a:ext>
            </a:extLst>
          </p:cNvPr>
          <p:cNvSpPr txBox="1"/>
          <p:nvPr/>
        </p:nvSpPr>
        <p:spPr>
          <a:xfrm>
            <a:off x="8604251" y="5497513"/>
            <a:ext cx="1084263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1000" dirty="0" err="1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fr-FR" sz="1000" dirty="0">
                <a:solidFill>
                  <a:schemeClr val="accent5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40" name="Title 4">
            <a:extLst>
              <a:ext uri="{FF2B5EF4-FFF2-40B4-BE49-F238E27FC236}">
                <a16:creationId xmlns:a16="http://schemas.microsoft.com/office/drawing/2014/main" id="{4D2FF684-47C6-45A2-9D28-1CCFC9540576}"/>
              </a:ext>
            </a:extLst>
          </p:cNvPr>
          <p:cNvSpPr txBox="1">
            <a:spLocks/>
          </p:cNvSpPr>
          <p:nvPr/>
        </p:nvSpPr>
        <p:spPr bwMode="auto">
          <a:xfrm>
            <a:off x="1446214" y="188913"/>
            <a:ext cx="9113837" cy="431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GB" altLang="zh-CN" sz="2400" kern="1200" dirty="0">
                <a:solidFill>
                  <a:srgbClr val="552060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>
                <a:solidFill>
                  <a:srgbClr val="552060"/>
                </a:solidFill>
                <a:latin typeface="Lucida Sans Unicode" pitchFamily="34" charset="0"/>
                <a:ea typeface="宋体" pitchFamily="2" charset="-122"/>
                <a:cs typeface="Lucida Sans Unicode" pitchFamily="34" charset="0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>
                <a:solidFill>
                  <a:srgbClr val="552060"/>
                </a:solidFill>
                <a:latin typeface="Lucida Sans Unicode" pitchFamily="34" charset="0"/>
                <a:ea typeface="宋体" pitchFamily="2" charset="-122"/>
                <a:cs typeface="Lucida Sans Unicode" pitchFamily="34" charset="0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>
                <a:solidFill>
                  <a:srgbClr val="552060"/>
                </a:solidFill>
                <a:latin typeface="Lucida Sans Unicode" pitchFamily="34" charset="0"/>
                <a:ea typeface="宋体" pitchFamily="2" charset="-122"/>
                <a:cs typeface="Lucida Sans Unicode" pitchFamily="34" charset="0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>
                <a:solidFill>
                  <a:srgbClr val="552060"/>
                </a:solidFill>
                <a:latin typeface="Lucida Sans Unicode" pitchFamily="34" charset="0"/>
                <a:ea typeface="宋体" pitchFamily="2" charset="-122"/>
                <a:cs typeface="Lucida Sans Unico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Purchasing Planning– Material Requirement Planning in SINODIS</a:t>
            </a:r>
          </a:p>
        </p:txBody>
      </p:sp>
    </p:spTree>
    <p:extLst>
      <p:ext uri="{BB962C8B-B14F-4D97-AF65-F5344CB8AC3E}">
        <p14:creationId xmlns:p14="http://schemas.microsoft.com/office/powerpoint/2010/main" val="7176807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407</Words>
  <Application>Microsoft Office PowerPoint</Application>
  <PresentationFormat>Widescreen</PresentationFormat>
  <Paragraphs>125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等线 Light</vt:lpstr>
      <vt:lpstr>宋体</vt:lpstr>
      <vt:lpstr>微软雅黑</vt:lpstr>
      <vt:lpstr>Arial</vt:lpstr>
      <vt:lpstr>Calibri</vt:lpstr>
      <vt:lpstr>Corbel</vt:lpstr>
      <vt:lpstr>Lucida Sans Unicode</vt:lpstr>
      <vt:lpstr>Open Sans</vt:lpstr>
      <vt:lpstr>Times New Roman</vt:lpstr>
      <vt:lpstr>Wingdings</vt:lpstr>
      <vt:lpstr>等线</vt:lpstr>
      <vt:lpstr>Office Theme</vt:lpstr>
      <vt:lpstr>Microsoft Excel Macro-Enabled Worksheet</vt:lpstr>
      <vt:lpstr>Microsoft Excel Worksheet</vt:lpstr>
      <vt:lpstr>Oversea purchasing in Sinodis</vt:lpstr>
      <vt:lpstr>Purchasing Planning in Sinodis – Lead time and product life cycle management</vt:lpstr>
      <vt:lpstr>MRP in SINODIS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Oversea purchasing in Sinodis</dc:title>
  <dc:creator>Charlie Fang</dc:creator>
  <cp:lastModifiedBy>Charlie Fang</cp:lastModifiedBy>
  <cp:revision>1</cp:revision>
  <dcterms:created xsi:type="dcterms:W3CDTF">2017-10-20T09:41:28Z</dcterms:created>
  <dcterms:modified xsi:type="dcterms:W3CDTF">2017-10-20T09:43:00Z</dcterms:modified>
</cp:coreProperties>
</file>