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0974B-25BD-4EB3-94AD-D742C1B8C3B7}" v="75" dt="2022-06-26T12:47:32.039"/>
    <p1510:client id="{9069CAA4-D9F1-3F8E-E65D-3F2F51625F03}" v="451" dt="2022-06-26T15:32:22.023"/>
    <p1510:client id="{A2A323E8-ABF7-3E4E-1ED9-C21A7649BE5F}" v="1240" dt="2022-06-26T16:18:59.243"/>
    <p1510:client id="{ABA591D1-C034-2848-65A2-2681BADD84D4}" v="2" dt="2022-06-26T15:39:04.572"/>
    <p1510:client id="{D657B7FE-CC17-4A0C-903E-19F4A330772E}" v="69" dt="2022-06-27T03:45:23.3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Rösch" userId="dab84d973263f146" providerId="LiveId" clId="{D657B7FE-CC17-4A0C-903E-19F4A330772E}"/>
    <pc:docChg chg="undo custSel modSld">
      <pc:chgData name="Felix Rösch" userId="dab84d973263f146" providerId="LiveId" clId="{D657B7FE-CC17-4A0C-903E-19F4A330772E}" dt="2022-06-27T03:45:36.094" v="71" actId="1076"/>
      <pc:docMkLst>
        <pc:docMk/>
      </pc:docMkLst>
      <pc:sldChg chg="modSp mod modAnim">
        <pc:chgData name="Felix Rösch" userId="dab84d973263f146" providerId="LiveId" clId="{D657B7FE-CC17-4A0C-903E-19F4A330772E}" dt="2022-06-27T03:45:36.094" v="71" actId="1076"/>
        <pc:sldMkLst>
          <pc:docMk/>
          <pc:sldMk cId="4041583856" sldId="264"/>
        </pc:sldMkLst>
        <pc:graphicFrameChg chg="mod">
          <ac:chgData name="Felix Rösch" userId="dab84d973263f146" providerId="LiveId" clId="{D657B7FE-CC17-4A0C-903E-19F4A330772E}" dt="2022-06-27T03:45:36.094" v="71" actId="1076"/>
          <ac:graphicFrameMkLst>
            <pc:docMk/>
            <pc:sldMk cId="4041583856" sldId="264"/>
            <ac:graphicFrameMk id="13" creationId="{64229284-D0A6-B1ED-2E7C-7A24DD9346A3}"/>
          </ac:graphicFrameMkLst>
        </pc:graphicFrameChg>
      </pc:sldChg>
      <pc:sldChg chg="modAnim">
        <pc:chgData name="Felix Rösch" userId="dab84d973263f146" providerId="LiveId" clId="{D657B7FE-CC17-4A0C-903E-19F4A330772E}" dt="2022-06-27T03:43:13.691" v="44"/>
        <pc:sldMkLst>
          <pc:docMk/>
          <pc:sldMk cId="3839504330" sldId="267"/>
        </pc:sldMkLst>
      </pc:sldChg>
      <pc:sldChg chg="addSp delSp mod modAnim">
        <pc:chgData name="Felix Rösch" userId="dab84d973263f146" providerId="LiveId" clId="{D657B7FE-CC17-4A0C-903E-19F4A330772E}" dt="2022-06-27T03:43:18.687" v="45"/>
        <pc:sldMkLst>
          <pc:docMk/>
          <pc:sldMk cId="1264057890" sldId="268"/>
        </pc:sldMkLst>
        <pc:spChg chg="add del">
          <ac:chgData name="Felix Rösch" userId="dab84d973263f146" providerId="LiveId" clId="{D657B7FE-CC17-4A0C-903E-19F4A330772E}" dt="2022-06-27T03:09:09.417" v="1" actId="26606"/>
          <ac:spMkLst>
            <pc:docMk/>
            <pc:sldMk cId="1264057890" sldId="268"/>
            <ac:spMk id="24" creationId="{5833EE9D-F4F6-3664-16FC-26CE14A04BAE}"/>
          </ac:spMkLst>
        </pc:spChg>
        <pc:graphicFrameChg chg="add del">
          <ac:chgData name="Felix Rösch" userId="dab84d973263f146" providerId="LiveId" clId="{D657B7FE-CC17-4A0C-903E-19F4A330772E}" dt="2022-06-27T03:09:09.417" v="1" actId="26606"/>
          <ac:graphicFrameMkLst>
            <pc:docMk/>
            <pc:sldMk cId="1264057890" sldId="268"/>
            <ac:graphicFrameMk id="35" creationId="{F7A3D014-1115-F5F2-D114-C0766CAF8B32}"/>
          </ac:graphicFrameMkLst>
        </pc:graphicFrameChg>
      </pc:sldChg>
      <pc:sldChg chg="modAnim">
        <pc:chgData name="Felix Rösch" userId="dab84d973263f146" providerId="LiveId" clId="{D657B7FE-CC17-4A0C-903E-19F4A330772E}" dt="2022-06-27T03:44:00.205" v="56"/>
        <pc:sldMkLst>
          <pc:docMk/>
          <pc:sldMk cId="1428743178" sldId="26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DF89BB-FFD7-4329-9B33-EA19D8F560F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AC2FA8-DBFD-4F57-BD54-5B24B8575BC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Datensatz</a:t>
          </a:r>
          <a:endParaRPr lang="en-US"/>
        </a:p>
      </dgm:t>
    </dgm:pt>
    <dgm:pt modelId="{5AC75A50-92A9-4891-9966-B00E1D8E5C75}" type="parTrans" cxnId="{683A829F-EF6B-4FA2-BF8A-EBC54D477DA8}">
      <dgm:prSet/>
      <dgm:spPr/>
      <dgm:t>
        <a:bodyPr/>
        <a:lstStyle/>
        <a:p>
          <a:endParaRPr lang="en-US"/>
        </a:p>
      </dgm:t>
    </dgm:pt>
    <dgm:pt modelId="{B2D3958D-F025-40CC-900F-DF66273604CD}" type="sibTrans" cxnId="{683A829F-EF6B-4FA2-BF8A-EBC54D477DA8}">
      <dgm:prSet/>
      <dgm:spPr/>
      <dgm:t>
        <a:bodyPr/>
        <a:lstStyle/>
        <a:p>
          <a:endParaRPr lang="en-US"/>
        </a:p>
      </dgm:t>
    </dgm:pt>
    <dgm:pt modelId="{860D0B46-5127-4519-8BF9-1A4948D062F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Use Case – Versicherungsgesellschaft (VG)</a:t>
          </a:r>
          <a:endParaRPr lang="en-US"/>
        </a:p>
      </dgm:t>
    </dgm:pt>
    <dgm:pt modelId="{88743E68-7269-479B-9B00-7A958EB6B7DF}" type="parTrans" cxnId="{C1A7F990-A0D4-4A5D-BAC1-FBA61356A563}">
      <dgm:prSet/>
      <dgm:spPr/>
      <dgm:t>
        <a:bodyPr/>
        <a:lstStyle/>
        <a:p>
          <a:endParaRPr lang="en-US"/>
        </a:p>
      </dgm:t>
    </dgm:pt>
    <dgm:pt modelId="{41B83E3A-2D81-4300-9045-68F043C66017}" type="sibTrans" cxnId="{C1A7F990-A0D4-4A5D-BAC1-FBA61356A563}">
      <dgm:prSet/>
      <dgm:spPr/>
      <dgm:t>
        <a:bodyPr/>
        <a:lstStyle/>
        <a:p>
          <a:endParaRPr lang="en-US"/>
        </a:p>
      </dgm:t>
    </dgm:pt>
    <dgm:pt modelId="{DFE7573B-4945-4659-915D-57884FBFC86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Deskriptive Analyse</a:t>
          </a:r>
          <a:endParaRPr lang="en-US"/>
        </a:p>
      </dgm:t>
    </dgm:pt>
    <dgm:pt modelId="{360AE218-505E-41E5-BDAA-10791B930588}" type="parTrans" cxnId="{C4E01711-14CE-4551-B6D8-2247D790CA28}">
      <dgm:prSet/>
      <dgm:spPr/>
      <dgm:t>
        <a:bodyPr/>
        <a:lstStyle/>
        <a:p>
          <a:endParaRPr lang="en-US"/>
        </a:p>
      </dgm:t>
    </dgm:pt>
    <dgm:pt modelId="{CD9DE108-3AB7-4F8D-BCA9-50A7F29D7F2A}" type="sibTrans" cxnId="{C4E01711-14CE-4551-B6D8-2247D790CA28}">
      <dgm:prSet/>
      <dgm:spPr/>
      <dgm:t>
        <a:bodyPr/>
        <a:lstStyle/>
        <a:p>
          <a:endParaRPr lang="en-US"/>
        </a:p>
      </dgm:t>
    </dgm:pt>
    <dgm:pt modelId="{6DBEAE78-F7E3-405B-BCEE-D961584C5CC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Entfernte Einflussvariablen</a:t>
          </a:r>
          <a:endParaRPr lang="en-US"/>
        </a:p>
      </dgm:t>
    </dgm:pt>
    <dgm:pt modelId="{B47A8E78-B872-4037-A38B-06F3F95DD17B}" type="parTrans" cxnId="{AF713CD0-38D9-4B91-9C47-43F781A7F401}">
      <dgm:prSet/>
      <dgm:spPr/>
      <dgm:t>
        <a:bodyPr/>
        <a:lstStyle/>
        <a:p>
          <a:endParaRPr lang="en-US"/>
        </a:p>
      </dgm:t>
    </dgm:pt>
    <dgm:pt modelId="{B4883203-1C88-4520-A3E9-C88B9A58F598}" type="sibTrans" cxnId="{AF713CD0-38D9-4B91-9C47-43F781A7F401}">
      <dgm:prSet/>
      <dgm:spPr/>
      <dgm:t>
        <a:bodyPr/>
        <a:lstStyle/>
        <a:p>
          <a:endParaRPr lang="en-US"/>
        </a:p>
      </dgm:t>
    </dgm:pt>
    <dgm:pt modelId="{490B593C-1CD9-42AE-8087-2587CBC808F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Genutzte Einflussvariablen</a:t>
          </a:r>
          <a:endParaRPr lang="en-US"/>
        </a:p>
      </dgm:t>
    </dgm:pt>
    <dgm:pt modelId="{7B43ABE1-F17C-4069-AE83-E8F46D698C50}" type="parTrans" cxnId="{FBFAFCCA-8C75-4870-901A-B2266CD1161F}">
      <dgm:prSet/>
      <dgm:spPr/>
      <dgm:t>
        <a:bodyPr/>
        <a:lstStyle/>
        <a:p>
          <a:endParaRPr lang="en-US"/>
        </a:p>
      </dgm:t>
    </dgm:pt>
    <dgm:pt modelId="{C5A303BC-BD8F-4F6C-AC06-84FA8B84EEAE}" type="sibTrans" cxnId="{FBFAFCCA-8C75-4870-901A-B2266CD1161F}">
      <dgm:prSet/>
      <dgm:spPr/>
      <dgm:t>
        <a:bodyPr/>
        <a:lstStyle/>
        <a:p>
          <a:endParaRPr lang="en-US"/>
        </a:p>
      </dgm:t>
    </dgm:pt>
    <dgm:pt modelId="{29F3AEE8-DC54-42EC-961A-222B34A68F2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Angewandte Verfahren</a:t>
          </a:r>
          <a:endParaRPr lang="en-US"/>
        </a:p>
      </dgm:t>
    </dgm:pt>
    <dgm:pt modelId="{736610EF-C6D2-45D9-9769-5234DFA433E0}" type="parTrans" cxnId="{84EF8D90-24CD-4D3D-94F4-67AE2E9C073F}">
      <dgm:prSet/>
      <dgm:spPr/>
      <dgm:t>
        <a:bodyPr/>
        <a:lstStyle/>
        <a:p>
          <a:endParaRPr lang="en-US"/>
        </a:p>
      </dgm:t>
    </dgm:pt>
    <dgm:pt modelId="{4C322933-5285-4E81-B429-0586E3221914}" type="sibTrans" cxnId="{84EF8D90-24CD-4D3D-94F4-67AE2E9C073F}">
      <dgm:prSet/>
      <dgm:spPr/>
      <dgm:t>
        <a:bodyPr/>
        <a:lstStyle/>
        <a:p>
          <a:endParaRPr lang="en-US"/>
        </a:p>
      </dgm:t>
    </dgm:pt>
    <dgm:pt modelId="{97DB951F-ED81-4519-839E-159C3FB4664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Vergleich</a:t>
          </a:r>
          <a:endParaRPr lang="en-US"/>
        </a:p>
      </dgm:t>
    </dgm:pt>
    <dgm:pt modelId="{F43F967F-5D0C-4216-A7A6-75B966FAEF31}" type="parTrans" cxnId="{85B82B5E-EA1D-4A7C-A8B4-3F37C9313FCE}">
      <dgm:prSet/>
      <dgm:spPr/>
      <dgm:t>
        <a:bodyPr/>
        <a:lstStyle/>
        <a:p>
          <a:endParaRPr lang="en-US"/>
        </a:p>
      </dgm:t>
    </dgm:pt>
    <dgm:pt modelId="{B1B32850-5B94-454E-B37A-2DF993E9AFB2}" type="sibTrans" cxnId="{85B82B5E-EA1D-4A7C-A8B4-3F37C9313FCE}">
      <dgm:prSet/>
      <dgm:spPr/>
      <dgm:t>
        <a:bodyPr/>
        <a:lstStyle/>
        <a:p>
          <a:endParaRPr lang="en-US"/>
        </a:p>
      </dgm:t>
    </dgm:pt>
    <dgm:pt modelId="{D1463FA5-C500-417A-AC84-AE8C929F206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Empfehlung</a:t>
          </a:r>
          <a:endParaRPr lang="en-US"/>
        </a:p>
      </dgm:t>
    </dgm:pt>
    <dgm:pt modelId="{9094AF1D-32EE-4D71-A90A-487CC20CD2F5}" type="parTrans" cxnId="{4EED8538-0A59-4AB1-9BD1-FDC4A313BA00}">
      <dgm:prSet/>
      <dgm:spPr/>
      <dgm:t>
        <a:bodyPr/>
        <a:lstStyle/>
        <a:p>
          <a:endParaRPr lang="en-US"/>
        </a:p>
      </dgm:t>
    </dgm:pt>
    <dgm:pt modelId="{54875EBD-329F-451E-8C73-4000A3432118}" type="sibTrans" cxnId="{4EED8538-0A59-4AB1-9BD1-FDC4A313BA00}">
      <dgm:prSet/>
      <dgm:spPr/>
      <dgm:t>
        <a:bodyPr/>
        <a:lstStyle/>
        <a:p>
          <a:endParaRPr lang="en-US"/>
        </a:p>
      </dgm:t>
    </dgm:pt>
    <dgm:pt modelId="{DCB0611A-12DF-4BA6-94BE-A34B217CDD05}" type="pres">
      <dgm:prSet presAssocID="{E1DF89BB-FFD7-4329-9B33-EA19D8F560FF}" presName="root" presStyleCnt="0">
        <dgm:presLayoutVars>
          <dgm:dir/>
          <dgm:resizeHandles val="exact"/>
        </dgm:presLayoutVars>
      </dgm:prSet>
      <dgm:spPr/>
    </dgm:pt>
    <dgm:pt modelId="{83FF4C8A-89E7-4050-B896-10D5D9610CB4}" type="pres">
      <dgm:prSet presAssocID="{B3AC2FA8-DBFD-4F57-BD54-5B24B8575BCE}" presName="compNode" presStyleCnt="0"/>
      <dgm:spPr/>
    </dgm:pt>
    <dgm:pt modelId="{037C13EB-E48A-47E2-9CD2-8AC07728E964}" type="pres">
      <dgm:prSet presAssocID="{B3AC2FA8-DBFD-4F57-BD54-5B24B8575BCE}" presName="bgRect" presStyleLbl="bgShp" presStyleIdx="0" presStyleCnt="4"/>
      <dgm:spPr/>
    </dgm:pt>
    <dgm:pt modelId="{D24ABAB4-0825-420C-A1CF-E54304B04C64}" type="pres">
      <dgm:prSet presAssocID="{B3AC2FA8-DBFD-4F57-BD54-5B24B8575BC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1946779E-DD39-4B9C-B3AE-3FA853506AD5}" type="pres">
      <dgm:prSet presAssocID="{B3AC2FA8-DBFD-4F57-BD54-5B24B8575BCE}" presName="spaceRect" presStyleCnt="0"/>
      <dgm:spPr/>
    </dgm:pt>
    <dgm:pt modelId="{971F8410-0C34-4F2C-B9A0-4523CAD8E188}" type="pres">
      <dgm:prSet presAssocID="{B3AC2FA8-DBFD-4F57-BD54-5B24B8575BCE}" presName="parTx" presStyleLbl="revTx" presStyleIdx="0" presStyleCnt="6">
        <dgm:presLayoutVars>
          <dgm:chMax val="0"/>
          <dgm:chPref val="0"/>
        </dgm:presLayoutVars>
      </dgm:prSet>
      <dgm:spPr/>
    </dgm:pt>
    <dgm:pt modelId="{A8B39D51-5688-4CCC-93D3-4C05FD61759A}" type="pres">
      <dgm:prSet presAssocID="{B2D3958D-F025-40CC-900F-DF66273604CD}" presName="sibTrans" presStyleCnt="0"/>
      <dgm:spPr/>
    </dgm:pt>
    <dgm:pt modelId="{0608F948-0158-4A7E-9BAB-C8B5567A92C2}" type="pres">
      <dgm:prSet presAssocID="{860D0B46-5127-4519-8BF9-1A4948D062F5}" presName="compNode" presStyleCnt="0"/>
      <dgm:spPr/>
    </dgm:pt>
    <dgm:pt modelId="{03908730-2910-4784-A05B-9D3808DC7E83}" type="pres">
      <dgm:prSet presAssocID="{860D0B46-5127-4519-8BF9-1A4948D062F5}" presName="bgRect" presStyleLbl="bgShp" presStyleIdx="1" presStyleCnt="4"/>
      <dgm:spPr/>
    </dgm:pt>
    <dgm:pt modelId="{5E7F01BC-0FD9-474B-91A0-CEC6B0154F92}" type="pres">
      <dgm:prSet presAssocID="{860D0B46-5127-4519-8BF9-1A4948D062F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kop"/>
        </a:ext>
      </dgm:extLst>
    </dgm:pt>
    <dgm:pt modelId="{90AC6CE5-0D9A-45D4-BA39-DA9BE0BA604C}" type="pres">
      <dgm:prSet presAssocID="{860D0B46-5127-4519-8BF9-1A4948D062F5}" presName="spaceRect" presStyleCnt="0"/>
      <dgm:spPr/>
    </dgm:pt>
    <dgm:pt modelId="{75DBEBD2-481F-4A1C-A2B2-FFD3F3B52AFC}" type="pres">
      <dgm:prSet presAssocID="{860D0B46-5127-4519-8BF9-1A4948D062F5}" presName="parTx" presStyleLbl="revTx" presStyleIdx="1" presStyleCnt="6">
        <dgm:presLayoutVars>
          <dgm:chMax val="0"/>
          <dgm:chPref val="0"/>
        </dgm:presLayoutVars>
      </dgm:prSet>
      <dgm:spPr/>
    </dgm:pt>
    <dgm:pt modelId="{B3FC179A-3149-40CB-8911-23C89BFA6759}" type="pres">
      <dgm:prSet presAssocID="{41B83E3A-2D81-4300-9045-68F043C66017}" presName="sibTrans" presStyleCnt="0"/>
      <dgm:spPr/>
    </dgm:pt>
    <dgm:pt modelId="{0767BC5D-57A7-4B57-82AB-1F68B243E4C4}" type="pres">
      <dgm:prSet presAssocID="{DFE7573B-4945-4659-915D-57884FBFC86D}" presName="compNode" presStyleCnt="0"/>
      <dgm:spPr/>
    </dgm:pt>
    <dgm:pt modelId="{DE0E09B6-AC8B-44A3-A6BC-BB81A3F5C218}" type="pres">
      <dgm:prSet presAssocID="{DFE7573B-4945-4659-915D-57884FBFC86D}" presName="bgRect" presStyleLbl="bgShp" presStyleIdx="2" presStyleCnt="4"/>
      <dgm:spPr/>
    </dgm:pt>
    <dgm:pt modelId="{FD07B3C4-0D22-4826-8167-8929969A28AC}" type="pres">
      <dgm:prSet presAssocID="{DFE7573B-4945-4659-915D-57884FBFC8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093C330-34A4-48E7-BB39-D3DA2DA3B2A4}" type="pres">
      <dgm:prSet presAssocID="{DFE7573B-4945-4659-915D-57884FBFC86D}" presName="spaceRect" presStyleCnt="0"/>
      <dgm:spPr/>
    </dgm:pt>
    <dgm:pt modelId="{EA138940-CBCA-4BCE-BD7A-9E806AAEC90A}" type="pres">
      <dgm:prSet presAssocID="{DFE7573B-4945-4659-915D-57884FBFC86D}" presName="parTx" presStyleLbl="revTx" presStyleIdx="2" presStyleCnt="6">
        <dgm:presLayoutVars>
          <dgm:chMax val="0"/>
          <dgm:chPref val="0"/>
        </dgm:presLayoutVars>
      </dgm:prSet>
      <dgm:spPr/>
    </dgm:pt>
    <dgm:pt modelId="{29187FEA-A892-4514-AA3A-B3B0249DD7F1}" type="pres">
      <dgm:prSet presAssocID="{DFE7573B-4945-4659-915D-57884FBFC86D}" presName="desTx" presStyleLbl="revTx" presStyleIdx="3" presStyleCnt="6">
        <dgm:presLayoutVars/>
      </dgm:prSet>
      <dgm:spPr/>
    </dgm:pt>
    <dgm:pt modelId="{66F66170-E896-477F-8817-359C6782685D}" type="pres">
      <dgm:prSet presAssocID="{CD9DE108-3AB7-4F8D-BCA9-50A7F29D7F2A}" presName="sibTrans" presStyleCnt="0"/>
      <dgm:spPr/>
    </dgm:pt>
    <dgm:pt modelId="{5568BF71-767B-456F-8554-E38EFEFB9DEC}" type="pres">
      <dgm:prSet presAssocID="{29F3AEE8-DC54-42EC-961A-222B34A68F2A}" presName="compNode" presStyleCnt="0"/>
      <dgm:spPr/>
    </dgm:pt>
    <dgm:pt modelId="{D4328F78-F141-4C5F-B291-CACB59A134AF}" type="pres">
      <dgm:prSet presAssocID="{29F3AEE8-DC54-42EC-961A-222B34A68F2A}" presName="bgRect" presStyleLbl="bgShp" presStyleIdx="3" presStyleCnt="4"/>
      <dgm:spPr/>
    </dgm:pt>
    <dgm:pt modelId="{8AFBD18F-FA40-4C35-9910-DD976D7BB3A2}" type="pres">
      <dgm:prSet presAssocID="{29F3AEE8-DC54-42EC-961A-222B34A68F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7F9F518D-2174-42DF-A921-9E4B1253001E}" type="pres">
      <dgm:prSet presAssocID="{29F3AEE8-DC54-42EC-961A-222B34A68F2A}" presName="spaceRect" presStyleCnt="0"/>
      <dgm:spPr/>
    </dgm:pt>
    <dgm:pt modelId="{68D956F8-3C78-4EBF-948A-B9C08C2DE3C5}" type="pres">
      <dgm:prSet presAssocID="{29F3AEE8-DC54-42EC-961A-222B34A68F2A}" presName="parTx" presStyleLbl="revTx" presStyleIdx="4" presStyleCnt="6">
        <dgm:presLayoutVars>
          <dgm:chMax val="0"/>
          <dgm:chPref val="0"/>
        </dgm:presLayoutVars>
      </dgm:prSet>
      <dgm:spPr/>
    </dgm:pt>
    <dgm:pt modelId="{FDCFD104-19FF-4DBD-9767-91532492F8DB}" type="pres">
      <dgm:prSet presAssocID="{29F3AEE8-DC54-42EC-961A-222B34A68F2A}" presName="desTx" presStyleLbl="revTx" presStyleIdx="5" presStyleCnt="6">
        <dgm:presLayoutVars/>
      </dgm:prSet>
      <dgm:spPr/>
    </dgm:pt>
  </dgm:ptLst>
  <dgm:cxnLst>
    <dgm:cxn modelId="{00ACE204-8791-4F92-9B1C-633301D70294}" type="presOf" srcId="{860D0B46-5127-4519-8BF9-1A4948D062F5}" destId="{75DBEBD2-481F-4A1C-A2B2-FFD3F3B52AFC}" srcOrd="0" destOrd="0" presId="urn:microsoft.com/office/officeart/2018/2/layout/IconVerticalSolidList"/>
    <dgm:cxn modelId="{C4E01711-14CE-4551-B6D8-2247D790CA28}" srcId="{E1DF89BB-FFD7-4329-9B33-EA19D8F560FF}" destId="{DFE7573B-4945-4659-915D-57884FBFC86D}" srcOrd="2" destOrd="0" parTransId="{360AE218-505E-41E5-BDAA-10791B930588}" sibTransId="{CD9DE108-3AB7-4F8D-BCA9-50A7F29D7F2A}"/>
    <dgm:cxn modelId="{4EED8538-0A59-4AB1-9BD1-FDC4A313BA00}" srcId="{29F3AEE8-DC54-42EC-961A-222B34A68F2A}" destId="{D1463FA5-C500-417A-AC84-AE8C929F2065}" srcOrd="1" destOrd="0" parTransId="{9094AF1D-32EE-4D71-A90A-487CC20CD2F5}" sibTransId="{54875EBD-329F-451E-8C73-4000A3432118}"/>
    <dgm:cxn modelId="{53AA7D3F-9AF0-4C0E-ADAE-9E540AF4148C}" type="presOf" srcId="{29F3AEE8-DC54-42EC-961A-222B34A68F2A}" destId="{68D956F8-3C78-4EBF-948A-B9C08C2DE3C5}" srcOrd="0" destOrd="0" presId="urn:microsoft.com/office/officeart/2018/2/layout/IconVerticalSolidList"/>
    <dgm:cxn modelId="{85B82B5E-EA1D-4A7C-A8B4-3F37C9313FCE}" srcId="{29F3AEE8-DC54-42EC-961A-222B34A68F2A}" destId="{97DB951F-ED81-4519-839E-159C3FB46641}" srcOrd="0" destOrd="0" parTransId="{F43F967F-5D0C-4216-A7A6-75B966FAEF31}" sibTransId="{B1B32850-5B94-454E-B37A-2DF993E9AFB2}"/>
    <dgm:cxn modelId="{E2B0D05F-CFB8-4D9E-B9F5-D75A12A01A2D}" type="presOf" srcId="{D1463FA5-C500-417A-AC84-AE8C929F2065}" destId="{FDCFD104-19FF-4DBD-9767-91532492F8DB}" srcOrd="0" destOrd="1" presId="urn:microsoft.com/office/officeart/2018/2/layout/IconVerticalSolidList"/>
    <dgm:cxn modelId="{5839A765-BBB1-48B0-B0FB-447B8B32CD55}" type="presOf" srcId="{6DBEAE78-F7E3-405B-BCEE-D961584C5CCD}" destId="{29187FEA-A892-4514-AA3A-B3B0249DD7F1}" srcOrd="0" destOrd="0" presId="urn:microsoft.com/office/officeart/2018/2/layout/IconVerticalSolidList"/>
    <dgm:cxn modelId="{E1486084-48AE-4A37-BF71-410DF9802CD3}" type="presOf" srcId="{490B593C-1CD9-42AE-8087-2587CBC808FA}" destId="{29187FEA-A892-4514-AA3A-B3B0249DD7F1}" srcOrd="0" destOrd="1" presId="urn:microsoft.com/office/officeart/2018/2/layout/IconVerticalSolidList"/>
    <dgm:cxn modelId="{84EF8D90-24CD-4D3D-94F4-67AE2E9C073F}" srcId="{E1DF89BB-FFD7-4329-9B33-EA19D8F560FF}" destId="{29F3AEE8-DC54-42EC-961A-222B34A68F2A}" srcOrd="3" destOrd="0" parTransId="{736610EF-C6D2-45D9-9769-5234DFA433E0}" sibTransId="{4C322933-5285-4E81-B429-0586E3221914}"/>
    <dgm:cxn modelId="{C1A7F990-A0D4-4A5D-BAC1-FBA61356A563}" srcId="{E1DF89BB-FFD7-4329-9B33-EA19D8F560FF}" destId="{860D0B46-5127-4519-8BF9-1A4948D062F5}" srcOrd="1" destOrd="0" parTransId="{88743E68-7269-479B-9B00-7A958EB6B7DF}" sibTransId="{41B83E3A-2D81-4300-9045-68F043C66017}"/>
    <dgm:cxn modelId="{576AEA92-98D0-4A89-BA25-8EFDF072C533}" type="presOf" srcId="{DFE7573B-4945-4659-915D-57884FBFC86D}" destId="{EA138940-CBCA-4BCE-BD7A-9E806AAEC90A}" srcOrd="0" destOrd="0" presId="urn:microsoft.com/office/officeart/2018/2/layout/IconVerticalSolidList"/>
    <dgm:cxn modelId="{683A829F-EF6B-4FA2-BF8A-EBC54D477DA8}" srcId="{E1DF89BB-FFD7-4329-9B33-EA19D8F560FF}" destId="{B3AC2FA8-DBFD-4F57-BD54-5B24B8575BCE}" srcOrd="0" destOrd="0" parTransId="{5AC75A50-92A9-4891-9966-B00E1D8E5C75}" sibTransId="{B2D3958D-F025-40CC-900F-DF66273604CD}"/>
    <dgm:cxn modelId="{5D6F92AB-B516-4879-9B21-76BA3BBB836C}" type="presOf" srcId="{97DB951F-ED81-4519-839E-159C3FB46641}" destId="{FDCFD104-19FF-4DBD-9767-91532492F8DB}" srcOrd="0" destOrd="0" presId="urn:microsoft.com/office/officeart/2018/2/layout/IconVerticalSolidList"/>
    <dgm:cxn modelId="{D76E8BC2-EF45-40CA-A94E-80E1399D92FD}" type="presOf" srcId="{E1DF89BB-FFD7-4329-9B33-EA19D8F560FF}" destId="{DCB0611A-12DF-4BA6-94BE-A34B217CDD05}" srcOrd="0" destOrd="0" presId="urn:microsoft.com/office/officeart/2018/2/layout/IconVerticalSolidList"/>
    <dgm:cxn modelId="{FBFAFCCA-8C75-4870-901A-B2266CD1161F}" srcId="{DFE7573B-4945-4659-915D-57884FBFC86D}" destId="{490B593C-1CD9-42AE-8087-2587CBC808FA}" srcOrd="1" destOrd="0" parTransId="{7B43ABE1-F17C-4069-AE83-E8F46D698C50}" sibTransId="{C5A303BC-BD8F-4F6C-AC06-84FA8B84EEAE}"/>
    <dgm:cxn modelId="{AF713CD0-38D9-4B91-9C47-43F781A7F401}" srcId="{DFE7573B-4945-4659-915D-57884FBFC86D}" destId="{6DBEAE78-F7E3-405B-BCEE-D961584C5CCD}" srcOrd="0" destOrd="0" parTransId="{B47A8E78-B872-4037-A38B-06F3F95DD17B}" sibTransId="{B4883203-1C88-4520-A3E9-C88B9A58F598}"/>
    <dgm:cxn modelId="{B679E4D9-03FA-41B3-B4AB-8BC064F16F82}" type="presOf" srcId="{B3AC2FA8-DBFD-4F57-BD54-5B24B8575BCE}" destId="{971F8410-0C34-4F2C-B9A0-4523CAD8E188}" srcOrd="0" destOrd="0" presId="urn:microsoft.com/office/officeart/2018/2/layout/IconVerticalSolidList"/>
    <dgm:cxn modelId="{D361E194-55D1-41B6-88EE-7D2EC2A55DC4}" type="presParOf" srcId="{DCB0611A-12DF-4BA6-94BE-A34B217CDD05}" destId="{83FF4C8A-89E7-4050-B896-10D5D9610CB4}" srcOrd="0" destOrd="0" presId="urn:microsoft.com/office/officeart/2018/2/layout/IconVerticalSolidList"/>
    <dgm:cxn modelId="{BF105D36-5541-4BF1-BB00-A28B9F403B97}" type="presParOf" srcId="{83FF4C8A-89E7-4050-B896-10D5D9610CB4}" destId="{037C13EB-E48A-47E2-9CD2-8AC07728E964}" srcOrd="0" destOrd="0" presId="urn:microsoft.com/office/officeart/2018/2/layout/IconVerticalSolidList"/>
    <dgm:cxn modelId="{FC20E5B7-D2D5-4A8C-BD7B-79A4AFC97D4E}" type="presParOf" srcId="{83FF4C8A-89E7-4050-B896-10D5D9610CB4}" destId="{D24ABAB4-0825-420C-A1CF-E54304B04C64}" srcOrd="1" destOrd="0" presId="urn:microsoft.com/office/officeart/2018/2/layout/IconVerticalSolidList"/>
    <dgm:cxn modelId="{65F894B9-04C8-4983-92B5-7F21E0E5E1C5}" type="presParOf" srcId="{83FF4C8A-89E7-4050-B896-10D5D9610CB4}" destId="{1946779E-DD39-4B9C-B3AE-3FA853506AD5}" srcOrd="2" destOrd="0" presId="urn:microsoft.com/office/officeart/2018/2/layout/IconVerticalSolidList"/>
    <dgm:cxn modelId="{CB56600F-57AB-4BFA-B4AF-8EDF66DB0C2D}" type="presParOf" srcId="{83FF4C8A-89E7-4050-B896-10D5D9610CB4}" destId="{971F8410-0C34-4F2C-B9A0-4523CAD8E188}" srcOrd="3" destOrd="0" presId="urn:microsoft.com/office/officeart/2018/2/layout/IconVerticalSolidList"/>
    <dgm:cxn modelId="{73BFAF02-95AA-43D6-B699-5C6F5A8CA8EA}" type="presParOf" srcId="{DCB0611A-12DF-4BA6-94BE-A34B217CDD05}" destId="{A8B39D51-5688-4CCC-93D3-4C05FD61759A}" srcOrd="1" destOrd="0" presId="urn:microsoft.com/office/officeart/2018/2/layout/IconVerticalSolidList"/>
    <dgm:cxn modelId="{53767FE0-049C-469E-984B-62EE6D0A94CD}" type="presParOf" srcId="{DCB0611A-12DF-4BA6-94BE-A34B217CDD05}" destId="{0608F948-0158-4A7E-9BAB-C8B5567A92C2}" srcOrd="2" destOrd="0" presId="urn:microsoft.com/office/officeart/2018/2/layout/IconVerticalSolidList"/>
    <dgm:cxn modelId="{868B6FB2-D7CA-45D6-AF17-2005B08A4DCF}" type="presParOf" srcId="{0608F948-0158-4A7E-9BAB-C8B5567A92C2}" destId="{03908730-2910-4784-A05B-9D3808DC7E83}" srcOrd="0" destOrd="0" presId="urn:microsoft.com/office/officeart/2018/2/layout/IconVerticalSolidList"/>
    <dgm:cxn modelId="{5D8C26E2-97C4-4052-B577-310409ABD060}" type="presParOf" srcId="{0608F948-0158-4A7E-9BAB-C8B5567A92C2}" destId="{5E7F01BC-0FD9-474B-91A0-CEC6B0154F92}" srcOrd="1" destOrd="0" presId="urn:microsoft.com/office/officeart/2018/2/layout/IconVerticalSolidList"/>
    <dgm:cxn modelId="{6BBE6138-C071-4592-BDCC-A3C8D14B02D7}" type="presParOf" srcId="{0608F948-0158-4A7E-9BAB-C8B5567A92C2}" destId="{90AC6CE5-0D9A-45D4-BA39-DA9BE0BA604C}" srcOrd="2" destOrd="0" presId="urn:microsoft.com/office/officeart/2018/2/layout/IconVerticalSolidList"/>
    <dgm:cxn modelId="{E2513D78-1FF0-48C7-837B-46FCD7760875}" type="presParOf" srcId="{0608F948-0158-4A7E-9BAB-C8B5567A92C2}" destId="{75DBEBD2-481F-4A1C-A2B2-FFD3F3B52AFC}" srcOrd="3" destOrd="0" presId="urn:microsoft.com/office/officeart/2018/2/layout/IconVerticalSolidList"/>
    <dgm:cxn modelId="{86028243-AFDD-41ED-A611-4F8EFEB388FE}" type="presParOf" srcId="{DCB0611A-12DF-4BA6-94BE-A34B217CDD05}" destId="{B3FC179A-3149-40CB-8911-23C89BFA6759}" srcOrd="3" destOrd="0" presId="urn:microsoft.com/office/officeart/2018/2/layout/IconVerticalSolidList"/>
    <dgm:cxn modelId="{7C8342F1-6F9F-4116-B3A2-74A61696E625}" type="presParOf" srcId="{DCB0611A-12DF-4BA6-94BE-A34B217CDD05}" destId="{0767BC5D-57A7-4B57-82AB-1F68B243E4C4}" srcOrd="4" destOrd="0" presId="urn:microsoft.com/office/officeart/2018/2/layout/IconVerticalSolidList"/>
    <dgm:cxn modelId="{78E9AB8C-C97D-4E0E-AB9C-F3FEE6E4524C}" type="presParOf" srcId="{0767BC5D-57A7-4B57-82AB-1F68B243E4C4}" destId="{DE0E09B6-AC8B-44A3-A6BC-BB81A3F5C218}" srcOrd="0" destOrd="0" presId="urn:microsoft.com/office/officeart/2018/2/layout/IconVerticalSolidList"/>
    <dgm:cxn modelId="{E11FC290-257B-4F4E-B5BA-EC4D7C56905E}" type="presParOf" srcId="{0767BC5D-57A7-4B57-82AB-1F68B243E4C4}" destId="{FD07B3C4-0D22-4826-8167-8929969A28AC}" srcOrd="1" destOrd="0" presId="urn:microsoft.com/office/officeart/2018/2/layout/IconVerticalSolidList"/>
    <dgm:cxn modelId="{CD99C9AD-886E-460D-8FCB-1A103506C6DA}" type="presParOf" srcId="{0767BC5D-57A7-4B57-82AB-1F68B243E4C4}" destId="{1093C330-34A4-48E7-BB39-D3DA2DA3B2A4}" srcOrd="2" destOrd="0" presId="urn:microsoft.com/office/officeart/2018/2/layout/IconVerticalSolidList"/>
    <dgm:cxn modelId="{11A2DDA5-DDDE-42BE-B5C8-C93BA23C8A80}" type="presParOf" srcId="{0767BC5D-57A7-4B57-82AB-1F68B243E4C4}" destId="{EA138940-CBCA-4BCE-BD7A-9E806AAEC90A}" srcOrd="3" destOrd="0" presId="urn:microsoft.com/office/officeart/2018/2/layout/IconVerticalSolidList"/>
    <dgm:cxn modelId="{90D9B82D-84F6-4B8B-82B7-0EEBBD365CAC}" type="presParOf" srcId="{0767BC5D-57A7-4B57-82AB-1F68B243E4C4}" destId="{29187FEA-A892-4514-AA3A-B3B0249DD7F1}" srcOrd="4" destOrd="0" presId="urn:microsoft.com/office/officeart/2018/2/layout/IconVerticalSolidList"/>
    <dgm:cxn modelId="{764F5D21-7181-43D3-86E0-E2426EAA2394}" type="presParOf" srcId="{DCB0611A-12DF-4BA6-94BE-A34B217CDD05}" destId="{66F66170-E896-477F-8817-359C6782685D}" srcOrd="5" destOrd="0" presId="urn:microsoft.com/office/officeart/2018/2/layout/IconVerticalSolidList"/>
    <dgm:cxn modelId="{CB75BDB7-390C-414D-BAD9-99C6920B52D5}" type="presParOf" srcId="{DCB0611A-12DF-4BA6-94BE-A34B217CDD05}" destId="{5568BF71-767B-456F-8554-E38EFEFB9DEC}" srcOrd="6" destOrd="0" presId="urn:microsoft.com/office/officeart/2018/2/layout/IconVerticalSolidList"/>
    <dgm:cxn modelId="{39B15673-F9DA-4433-AEF6-E5007315DDA1}" type="presParOf" srcId="{5568BF71-767B-456F-8554-E38EFEFB9DEC}" destId="{D4328F78-F141-4C5F-B291-CACB59A134AF}" srcOrd="0" destOrd="0" presId="urn:microsoft.com/office/officeart/2018/2/layout/IconVerticalSolidList"/>
    <dgm:cxn modelId="{A77F4A2B-8D4C-4177-B1EA-C23C408174E3}" type="presParOf" srcId="{5568BF71-767B-456F-8554-E38EFEFB9DEC}" destId="{8AFBD18F-FA40-4C35-9910-DD976D7BB3A2}" srcOrd="1" destOrd="0" presId="urn:microsoft.com/office/officeart/2018/2/layout/IconVerticalSolidList"/>
    <dgm:cxn modelId="{E2EF7F3D-A254-4B3E-982D-1314D1609150}" type="presParOf" srcId="{5568BF71-767B-456F-8554-E38EFEFB9DEC}" destId="{7F9F518D-2174-42DF-A921-9E4B1253001E}" srcOrd="2" destOrd="0" presId="urn:microsoft.com/office/officeart/2018/2/layout/IconVerticalSolidList"/>
    <dgm:cxn modelId="{F033D7EE-941A-43CF-A29F-A21E07439F27}" type="presParOf" srcId="{5568BF71-767B-456F-8554-E38EFEFB9DEC}" destId="{68D956F8-3C78-4EBF-948A-B9C08C2DE3C5}" srcOrd="3" destOrd="0" presId="urn:microsoft.com/office/officeart/2018/2/layout/IconVerticalSolidList"/>
    <dgm:cxn modelId="{FC90B3F1-39C6-4A2C-8E74-9A44F665B21E}" type="presParOf" srcId="{5568BF71-767B-456F-8554-E38EFEFB9DEC}" destId="{FDCFD104-19FF-4DBD-9767-91532492F8D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C13EB-E48A-47E2-9CD2-8AC07728E964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ABAB4-0825-420C-A1CF-E54304B04C64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F8410-0C34-4F2C-B9A0-4523CAD8E188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Datensatz</a:t>
          </a:r>
          <a:endParaRPr lang="en-US" sz="2200" kern="1200"/>
        </a:p>
      </dsp:txBody>
      <dsp:txXfrm>
        <a:off x="1372680" y="2344"/>
        <a:ext cx="5424994" cy="1188467"/>
      </dsp:txXfrm>
    </dsp:sp>
    <dsp:sp modelId="{03908730-2910-4784-A05B-9D3808DC7E83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F01BC-0FD9-474B-91A0-CEC6B0154F92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BEBD2-481F-4A1C-A2B2-FFD3F3B52AFC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Use Case – Versicherungsgesellschaft (VG)</a:t>
          </a:r>
          <a:endParaRPr lang="en-US" sz="2200" kern="1200"/>
        </a:p>
      </dsp:txBody>
      <dsp:txXfrm>
        <a:off x="1372680" y="1487929"/>
        <a:ext cx="5424994" cy="1188467"/>
      </dsp:txXfrm>
    </dsp:sp>
    <dsp:sp modelId="{DE0E09B6-AC8B-44A3-A6BC-BB81A3F5C218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7B3C4-0D22-4826-8167-8929969A28AC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38940-CBCA-4BCE-BD7A-9E806AAEC90A}">
      <dsp:nvSpPr>
        <dsp:cNvPr id="0" name=""/>
        <dsp:cNvSpPr/>
      </dsp:nvSpPr>
      <dsp:spPr>
        <a:xfrm>
          <a:off x="1372680" y="2973514"/>
          <a:ext cx="3058953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Deskriptive Analyse</a:t>
          </a:r>
          <a:endParaRPr lang="en-US" sz="2200" kern="1200"/>
        </a:p>
      </dsp:txBody>
      <dsp:txXfrm>
        <a:off x="1372680" y="2973514"/>
        <a:ext cx="3058953" cy="1188467"/>
      </dsp:txXfrm>
    </dsp:sp>
    <dsp:sp modelId="{29187FEA-A892-4514-AA3A-B3B0249DD7F1}">
      <dsp:nvSpPr>
        <dsp:cNvPr id="0" name=""/>
        <dsp:cNvSpPr/>
      </dsp:nvSpPr>
      <dsp:spPr>
        <a:xfrm>
          <a:off x="4431634" y="2973514"/>
          <a:ext cx="2366040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Entfernte Einflussvariablen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Genutzte Einflussvariablen</a:t>
          </a:r>
          <a:endParaRPr lang="en-US" sz="1500" kern="1200"/>
        </a:p>
      </dsp:txBody>
      <dsp:txXfrm>
        <a:off x="4431634" y="2973514"/>
        <a:ext cx="2366040" cy="1188467"/>
      </dsp:txXfrm>
    </dsp:sp>
    <dsp:sp modelId="{D4328F78-F141-4C5F-B291-CACB59A134AF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BD18F-FA40-4C35-9910-DD976D7BB3A2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956F8-3C78-4EBF-948A-B9C08C2DE3C5}">
      <dsp:nvSpPr>
        <dsp:cNvPr id="0" name=""/>
        <dsp:cNvSpPr/>
      </dsp:nvSpPr>
      <dsp:spPr>
        <a:xfrm>
          <a:off x="1372680" y="4459099"/>
          <a:ext cx="3058953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Angewandte Verfahren</a:t>
          </a:r>
          <a:endParaRPr lang="en-US" sz="2200" kern="1200"/>
        </a:p>
      </dsp:txBody>
      <dsp:txXfrm>
        <a:off x="1372680" y="4459099"/>
        <a:ext cx="3058953" cy="1188467"/>
      </dsp:txXfrm>
    </dsp:sp>
    <dsp:sp modelId="{FDCFD104-19FF-4DBD-9767-91532492F8DB}">
      <dsp:nvSpPr>
        <dsp:cNvPr id="0" name=""/>
        <dsp:cNvSpPr/>
      </dsp:nvSpPr>
      <dsp:spPr>
        <a:xfrm>
          <a:off x="4431634" y="4459099"/>
          <a:ext cx="2366040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Vergleich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Empfehlung</a:t>
          </a:r>
          <a:endParaRPr lang="en-US" sz="1500" kern="1200"/>
        </a:p>
      </dsp:txBody>
      <dsp:txXfrm>
        <a:off x="4431634" y="4459099"/>
        <a:ext cx="2366040" cy="1188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A4D-6ACD-403D-ABBB-563D98F95108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70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A4D-6ACD-403D-ABBB-563D98F95108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97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A4D-6ACD-403D-ABBB-563D98F95108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12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A4D-6ACD-403D-ABBB-563D98F95108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79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A4D-6ACD-403D-ABBB-563D98F95108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92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A4D-6ACD-403D-ABBB-563D98F95108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8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A4D-6ACD-403D-ABBB-563D98F95108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53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A4D-6ACD-403D-ABBB-563D98F95108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23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A4D-6ACD-403D-ABBB-563D98F95108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02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D07A4D-6ACD-403D-ABBB-563D98F95108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67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A4D-6ACD-403D-ABBB-563D98F95108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13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D07A4D-6ACD-403D-ABBB-563D98F95108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FDC3B1-7505-4F0F-B7CE-9FBE04736E7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97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ine Hand mit einem Stift und schattierte Kreise auf einem Blatt">
            <a:extLst>
              <a:ext uri="{FF2B5EF4-FFF2-40B4-BE49-F238E27FC236}">
                <a16:creationId xmlns:a16="http://schemas.microsoft.com/office/drawing/2014/main" id="{74DFBC10-81A6-F613-330D-FA2ABFD903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73" b="25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073F84D-F34A-9575-CECC-A817950A5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de-DE" sz="7400">
                <a:solidFill>
                  <a:srgbClr val="FFFFFF"/>
                </a:solidFill>
              </a:rPr>
              <a:t>Validierung von Aussagen auf Versicherungs-Anträgen mithilfe ML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E12A93-4A4B-5453-448C-7EADC9FA3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de-DE" err="1">
                <a:solidFill>
                  <a:srgbClr val="FFFFFF"/>
                </a:solidFill>
              </a:rPr>
              <a:t>Psta</a:t>
            </a:r>
            <a:r>
              <a:rPr lang="de-DE">
                <a:solidFill>
                  <a:srgbClr val="FFFFFF"/>
                </a:solidFill>
              </a:rPr>
              <a:t> ki-b-4: maschinelles lernen</a:t>
            </a:r>
          </a:p>
          <a:p>
            <a:r>
              <a:rPr lang="de-DE">
                <a:solidFill>
                  <a:srgbClr val="FFFFFF"/>
                </a:solidFill>
              </a:rPr>
              <a:t>Julian </a:t>
            </a:r>
            <a:r>
              <a:rPr lang="de-DE" err="1">
                <a:solidFill>
                  <a:srgbClr val="FFFFFF"/>
                </a:solidFill>
              </a:rPr>
              <a:t>steiner</a:t>
            </a:r>
            <a:r>
              <a:rPr lang="de-DE">
                <a:solidFill>
                  <a:srgbClr val="FFFFFF"/>
                </a:solidFill>
              </a:rPr>
              <a:t> &amp; </a:t>
            </a:r>
            <a:r>
              <a:rPr lang="de-DE" err="1">
                <a:solidFill>
                  <a:srgbClr val="FFFFFF"/>
                </a:solidFill>
              </a:rPr>
              <a:t>felix</a:t>
            </a:r>
            <a:r>
              <a:rPr lang="de-DE">
                <a:solidFill>
                  <a:srgbClr val="FFFFFF"/>
                </a:solidFill>
              </a:rPr>
              <a:t> rösch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4347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2A2764-AFB7-212A-CECC-78640D77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de-DE"/>
              <a:t>Angewandte Verfahren</a:t>
            </a:r>
            <a:br>
              <a:rPr lang="de-DE"/>
            </a:br>
            <a:r>
              <a:rPr lang="de-DE" sz="4000"/>
              <a:t>Entscheidungsbaum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833EE9D-F4F6-3664-16FC-26CE14A04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50% Trainings-, 20% </a:t>
            </a:r>
            <a:r>
              <a:rPr lang="en-US" err="1">
                <a:ea typeface="+mn-lt"/>
                <a:cs typeface="+mn-lt"/>
              </a:rPr>
              <a:t>Validierungs</a:t>
            </a:r>
            <a:r>
              <a:rPr lang="en-US">
                <a:ea typeface="+mn-lt"/>
                <a:cs typeface="+mn-lt"/>
              </a:rPr>
              <a:t> und 30% </a:t>
            </a:r>
            <a:r>
              <a:rPr lang="en-US" err="1">
                <a:ea typeface="+mn-lt"/>
                <a:cs typeface="+mn-lt"/>
              </a:rPr>
              <a:t>Testdaten</a:t>
            </a:r>
            <a:endParaRPr lang="en-US">
              <a:ea typeface="+mn-lt"/>
              <a:cs typeface="+mn-lt"/>
            </a:endParaRPr>
          </a:p>
          <a:p>
            <a:pPr>
              <a:buFont typeface="Arial,Sans-Serif" panose="020F050202020403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Passende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Auswahl</a:t>
            </a:r>
            <a:r>
              <a:rPr lang="en-US">
                <a:ea typeface="+mn-lt"/>
                <a:cs typeface="+mn-lt"/>
              </a:rPr>
              <a:t> des </a:t>
            </a:r>
            <a:r>
              <a:rPr lang="en-US" err="1">
                <a:ea typeface="+mn-lt"/>
                <a:cs typeface="+mn-lt"/>
              </a:rPr>
              <a:t>Tuningparameter</a:t>
            </a:r>
            <a:r>
              <a:rPr lang="en-US">
                <a:ea typeface="+mn-lt"/>
                <a:cs typeface="+mn-lt"/>
              </a:rPr>
              <a:t> k: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Berechnen</a:t>
            </a:r>
            <a:r>
              <a:rPr lang="en-US">
                <a:ea typeface="+mn-lt"/>
                <a:cs typeface="+mn-lt"/>
              </a:rPr>
              <a:t> der </a:t>
            </a:r>
            <a:r>
              <a:rPr lang="en-US" err="1">
                <a:ea typeface="+mn-lt"/>
                <a:cs typeface="+mn-lt"/>
              </a:rPr>
              <a:t>Gütemaße</a:t>
            </a:r>
            <a:r>
              <a:rPr lang="en-US">
                <a:ea typeface="+mn-lt"/>
                <a:cs typeface="+mn-lt"/>
              </a:rPr>
              <a:t> für k: 2-10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Gütemaße</a:t>
            </a:r>
            <a:r>
              <a:rPr lang="en-US">
                <a:ea typeface="+mn-lt"/>
                <a:cs typeface="+mn-lt"/>
              </a:rPr>
              <a:t> für </a:t>
            </a:r>
            <a:r>
              <a:rPr lang="en-US" err="1">
                <a:ea typeface="+mn-lt"/>
                <a:cs typeface="+mn-lt"/>
              </a:rPr>
              <a:t>beliebiges</a:t>
            </a:r>
            <a:r>
              <a:rPr lang="en-US">
                <a:ea typeface="+mn-lt"/>
                <a:cs typeface="+mn-lt"/>
              </a:rPr>
              <a:t> k </a:t>
            </a:r>
            <a:r>
              <a:rPr lang="en-US" err="1">
                <a:ea typeface="+mn-lt"/>
                <a:cs typeface="+mn-lt"/>
              </a:rPr>
              <a:t>immer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identisch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geblieben</a:t>
            </a:r>
            <a:endParaRPr lang="en-US">
              <a:ea typeface="+mn-lt"/>
              <a:cs typeface="+mn-lt"/>
            </a:endParaRP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Entscheidungsbaum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berechnete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immer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nur</a:t>
            </a:r>
            <a:r>
              <a:rPr lang="en-US">
                <a:ea typeface="+mn-lt"/>
                <a:cs typeface="+mn-lt"/>
              </a:rPr>
              <a:t> 2 Knoten (Gender, </a:t>
            </a:r>
            <a:r>
              <a:rPr lang="en-US" err="1">
                <a:ea typeface="+mn-lt"/>
                <a:cs typeface="+mn-lt"/>
              </a:rPr>
              <a:t>Gtp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Sensitivity: </a:t>
            </a:r>
            <a:r>
              <a:rPr lang="en-US" b="1">
                <a:ea typeface="+mn-lt"/>
                <a:cs typeface="+mn-lt"/>
              </a:rPr>
              <a:t>0,506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de-DE" err="1">
                <a:ea typeface="+mn-lt"/>
                <a:cs typeface="+mn-lt"/>
              </a:rPr>
              <a:t>Specificity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 b="1">
                <a:ea typeface="+mn-lt"/>
                <a:cs typeface="+mn-lt"/>
              </a:rPr>
              <a:t>0,838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en-US" err="1">
                <a:cs typeface="Calibri"/>
              </a:rPr>
              <a:t>Missclassification</a:t>
            </a:r>
            <a:r>
              <a:rPr lang="en-US">
                <a:cs typeface="Calibri"/>
              </a:rPr>
              <a:t> error rate: 0,282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en-US" err="1">
                <a:cs typeface="Calibri"/>
              </a:rPr>
              <a:t>Vierfeldertafel</a:t>
            </a:r>
            <a:r>
              <a:rPr lang="en-US">
                <a:cs typeface="Calibri"/>
              </a:rPr>
              <a:t>:</a:t>
            </a:r>
          </a:p>
          <a:p>
            <a:pPr>
              <a:buFont typeface="Arial,Sans-Serif" panose="020F0502020204030204" pitchFamily="34" charset="0"/>
              <a:buChar char="•"/>
            </a:pPr>
            <a:endParaRPr lang="en-US">
              <a:cs typeface="Calibri"/>
            </a:endParaRPr>
          </a:p>
          <a:p>
            <a:pPr>
              <a:buFont typeface="Arial,Sans-Serif" panose="020F0502020204030204" pitchFamily="34" charset="0"/>
              <a:buChar char="•"/>
            </a:pPr>
            <a:endParaRPr lang="en-US">
              <a:ea typeface="+mn-lt"/>
              <a:cs typeface="+mn-lt"/>
            </a:endParaRPr>
          </a:p>
          <a:p>
            <a:pPr>
              <a:buFont typeface="Arial,Sans-Serif" panose="020F0502020204030204" pitchFamily="34" charset="0"/>
              <a:buChar char="•"/>
            </a:pPr>
            <a:endParaRPr lang="en-US">
              <a:ea typeface="+mn-lt"/>
              <a:cs typeface="+mn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43D041B0-9B7F-EA08-E252-E1512C610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082403"/>
            <a:ext cx="3193257" cy="2514601"/>
          </a:xfrm>
          <a:prstGeom prst="rect">
            <a:avLst/>
          </a:prstGeom>
        </p:spPr>
      </p:pic>
      <p:pic>
        <p:nvPicPr>
          <p:cNvPr id="5" name="Grafik 17">
            <a:extLst>
              <a:ext uri="{FF2B5EF4-FFF2-40B4-BE49-F238E27FC236}">
                <a16:creationId xmlns:a16="http://schemas.microsoft.com/office/drawing/2014/main" id="{66A093CF-7BD0-E963-A663-3C821B7D4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4976" y="5378455"/>
            <a:ext cx="3853701" cy="61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4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8205A-2116-72FE-1FAB-00391065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Angewandte Verfahren</a:t>
            </a:r>
            <a:br>
              <a:rPr lang="de-DE"/>
            </a:br>
            <a:r>
              <a:rPr lang="de-DE" sz="4000"/>
              <a:t>Empfehlung</a:t>
            </a:r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97090FC-D72F-5091-0534-62A9D6D0C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4398"/>
          </a:xfrm>
        </p:spPr>
        <p:txBody>
          <a:bodyPr vert="horz" lIns="0" tIns="45720" rIns="0" bIns="45720" rtlCol="0"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err="1">
                <a:cs typeface="Calibri"/>
              </a:rPr>
              <a:t>Missclassification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error</a:t>
            </a:r>
            <a:r>
              <a:rPr lang="de-DE">
                <a:cs typeface="Calibri"/>
              </a:rPr>
              <a:t> rate: Wenig Aussagekraft -&gt; Fehler können unterschiedliche Auswirkungen haben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Interpretation der Fehler:</a:t>
            </a:r>
            <a:endParaRPr lang="de-DE">
              <a:cs typeface="Calibri" panose="020F0502020204030204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de-DE">
                <a:cs typeface="Calibri" panose="020F0502020204030204"/>
              </a:rPr>
              <a:t>Falsche Raucherklassifikation: Ärgerlich für Kunde -&gt; Bei Vielzahl könnte Nachfrage leiden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de-DE">
                <a:cs typeface="Calibri" panose="020F0502020204030204"/>
              </a:rPr>
              <a:t>Nicht entdeckter Raucher: Bei Vielzahl könnte Versicherung große Schäden erleiden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Sensitivity/</a:t>
            </a:r>
            <a:r>
              <a:rPr lang="de-DE" err="1">
                <a:cs typeface="Calibri" panose="020F0502020204030204"/>
              </a:rPr>
              <a:t>Specificity</a:t>
            </a:r>
            <a:r>
              <a:rPr lang="de-DE">
                <a:cs typeface="Calibri" panose="020F0502020204030204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de-DE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>
                <a:cs typeface="Calibri" panose="020F0502020204030204"/>
              </a:rPr>
              <a:t>Entscheidung -&gt; </a:t>
            </a:r>
            <a:r>
              <a:rPr lang="de-DE" b="1">
                <a:cs typeface="Calibri" panose="020F0502020204030204"/>
              </a:rPr>
              <a:t>Logistische Regression</a:t>
            </a:r>
            <a:r>
              <a:rPr lang="de-DE">
                <a:cs typeface="Calibri" panose="020F0502020204030204"/>
              </a:rPr>
              <a:t>: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de-DE">
                <a:cs typeface="Calibri" panose="020F0502020204030204"/>
              </a:rPr>
              <a:t>Guter Kompromiss aus Sensitivität und Spezifität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de-DE">
                <a:cs typeface="Calibri" panose="020F0502020204030204"/>
              </a:rPr>
              <a:t>Weniger Rechenaufwand als neuronales Netz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de-DE">
                <a:cs typeface="Calibri" panose="020F0502020204030204"/>
              </a:rPr>
              <a:t>Weniger "</a:t>
            </a:r>
            <a:r>
              <a:rPr lang="de-DE" err="1">
                <a:cs typeface="Calibri" panose="020F0502020204030204"/>
              </a:rPr>
              <a:t>BlackBox</a:t>
            </a:r>
            <a:r>
              <a:rPr lang="de-DE">
                <a:cs typeface="Calibri" panose="020F0502020204030204"/>
              </a:rPr>
              <a:t>" als neuronales Netz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4229284-D0A6-B1ED-2E7C-7A24DD934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254550"/>
              </p:ext>
            </p:extLst>
          </p:nvPr>
        </p:nvGraphicFramePr>
        <p:xfrm>
          <a:off x="3600551" y="3630973"/>
          <a:ext cx="7311368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842">
                  <a:extLst>
                    <a:ext uri="{9D8B030D-6E8A-4147-A177-3AD203B41FA5}">
                      <a16:colId xmlns:a16="http://schemas.microsoft.com/office/drawing/2014/main" val="4105512295"/>
                    </a:ext>
                  </a:extLst>
                </a:gridCol>
                <a:gridCol w="1827842">
                  <a:extLst>
                    <a:ext uri="{9D8B030D-6E8A-4147-A177-3AD203B41FA5}">
                      <a16:colId xmlns:a16="http://schemas.microsoft.com/office/drawing/2014/main" val="684720974"/>
                    </a:ext>
                  </a:extLst>
                </a:gridCol>
                <a:gridCol w="1827842">
                  <a:extLst>
                    <a:ext uri="{9D8B030D-6E8A-4147-A177-3AD203B41FA5}">
                      <a16:colId xmlns:a16="http://schemas.microsoft.com/office/drawing/2014/main" val="1718063960"/>
                    </a:ext>
                  </a:extLst>
                </a:gridCol>
                <a:gridCol w="1827842">
                  <a:extLst>
                    <a:ext uri="{9D8B030D-6E8A-4147-A177-3AD203B41FA5}">
                      <a16:colId xmlns:a16="http://schemas.microsoft.com/office/drawing/2014/main" val="226168738"/>
                    </a:ext>
                  </a:extLst>
                </a:gridCol>
              </a:tblGrid>
              <a:tr h="2506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Logistische</a:t>
                      </a:r>
                      <a:r>
                        <a:rPr lang="en-US" sz="1400"/>
                        <a:t>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Neuronales</a:t>
                      </a:r>
                      <a:r>
                        <a:rPr lang="en-US" sz="1400"/>
                        <a:t> Netz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Entscheidungsbaum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40573"/>
                  </a:ext>
                </a:extLst>
              </a:tr>
              <a:tr h="2506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1" i="0" u="none" strike="noStrike" noProof="0">
                          <a:latin typeface="Calibri"/>
                        </a:rPr>
                        <a:t>Sensitivity</a:t>
                      </a:r>
                      <a:endParaRPr 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0,701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0,506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627057"/>
                  </a:ext>
                </a:extLst>
              </a:tr>
              <a:tr h="2506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100" b="1" i="0" u="none" strike="noStrike" noProof="0" err="1">
                          <a:latin typeface="Calibri"/>
                        </a:rPr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0,7738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0,7688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0,838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099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58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2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31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D77779-C181-94C1-D33F-1844E0F7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Vielen</a:t>
            </a:r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 Dank!</a:t>
            </a:r>
          </a:p>
        </p:txBody>
      </p:sp>
      <p:pic>
        <p:nvPicPr>
          <p:cNvPr id="6" name="Grafik 5" descr="Drei Quadrate, eines mit horizontaler Schraffur">
            <a:extLst>
              <a:ext uri="{FF2B5EF4-FFF2-40B4-BE49-F238E27FC236}">
                <a16:creationId xmlns:a16="http://schemas.microsoft.com/office/drawing/2014/main" id="{913EC3E7-44A2-BA2E-FA69-76D222DD5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44" name="Straight Connector 33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5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7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440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BA72FC-0533-E8E9-EF1D-C17B14D1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de-DE" sz="3600">
                <a:solidFill>
                  <a:srgbClr val="FFFFFF"/>
                </a:solidFill>
              </a:rPr>
              <a:t>Inhalt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7EBAEADE-6B05-B8A8-9265-2A025377E7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65315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30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24ABAB4-0825-420C-A1CF-E54304B04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D24ABAB4-0825-420C-A1CF-E54304B04C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D24ABAB4-0825-420C-A1CF-E54304B04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graphicEl>
                                              <a:dgm id="{D24ABAB4-0825-420C-A1CF-E54304B04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7C13EB-E48A-47E2-9CD2-8AC07728E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037C13EB-E48A-47E2-9CD2-8AC07728E9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graphicEl>
                                              <a:dgm id="{037C13EB-E48A-47E2-9CD2-8AC07728E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graphicEl>
                                              <a:dgm id="{037C13EB-E48A-47E2-9CD2-8AC07728E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1F8410-0C34-4F2C-B9A0-4523CAD8E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971F8410-0C34-4F2C-B9A0-4523CAD8E1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graphicEl>
                                              <a:dgm id="{971F8410-0C34-4F2C-B9A0-4523CAD8E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graphicEl>
                                              <a:dgm id="{971F8410-0C34-4F2C-B9A0-4523CAD8E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908730-2910-4784-A05B-9D3808DC7E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03908730-2910-4784-A05B-9D3808DC7E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graphicEl>
                                              <a:dgm id="{03908730-2910-4784-A05B-9D3808DC7E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graphicEl>
                                              <a:dgm id="{03908730-2910-4784-A05B-9D3808DC7E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7F01BC-0FD9-474B-91A0-CEC6B0154F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5E7F01BC-0FD9-474B-91A0-CEC6B0154F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graphicEl>
                                              <a:dgm id="{5E7F01BC-0FD9-474B-91A0-CEC6B0154F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graphicEl>
                                              <a:dgm id="{5E7F01BC-0FD9-474B-91A0-CEC6B0154F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5DBEBD2-481F-4A1C-A2B2-FFD3F3B52A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graphicEl>
                                              <a:dgm id="{75DBEBD2-481F-4A1C-A2B2-FFD3F3B52A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graphicEl>
                                              <a:dgm id="{75DBEBD2-481F-4A1C-A2B2-FFD3F3B52A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graphicEl>
                                              <a:dgm id="{75DBEBD2-481F-4A1C-A2B2-FFD3F3B52A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07B3C4-0D22-4826-8167-8929969A28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graphicEl>
                                              <a:dgm id="{FD07B3C4-0D22-4826-8167-8929969A28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graphicEl>
                                              <a:dgm id="{FD07B3C4-0D22-4826-8167-8929969A28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graphicEl>
                                              <a:dgm id="{FD07B3C4-0D22-4826-8167-8929969A28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E0E09B6-AC8B-44A3-A6BC-BB81A3F5C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graphicEl>
                                              <a:dgm id="{DE0E09B6-AC8B-44A3-A6BC-BB81A3F5C2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graphicEl>
                                              <a:dgm id="{DE0E09B6-AC8B-44A3-A6BC-BB81A3F5C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graphicEl>
                                              <a:dgm id="{DE0E09B6-AC8B-44A3-A6BC-BB81A3F5C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138940-CBCA-4BCE-BD7A-9E806AAEC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graphicEl>
                                              <a:dgm id="{EA138940-CBCA-4BCE-BD7A-9E806AAEC9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graphicEl>
                                              <a:dgm id="{EA138940-CBCA-4BCE-BD7A-9E806AAEC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graphicEl>
                                              <a:dgm id="{EA138940-CBCA-4BCE-BD7A-9E806AAEC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187FEA-A892-4514-AA3A-B3B0249DD7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graphicEl>
                                              <a:dgm id="{29187FEA-A892-4514-AA3A-B3B0249DD7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graphicEl>
                                              <a:dgm id="{29187FEA-A892-4514-AA3A-B3B0249DD7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graphicEl>
                                              <a:dgm id="{29187FEA-A892-4514-AA3A-B3B0249DD7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AFBD18F-FA40-4C35-9910-DD976D7BB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>
                                            <p:graphicEl>
                                              <a:dgm id="{8AFBD18F-FA40-4C35-9910-DD976D7BB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graphicEl>
                                              <a:dgm id="{8AFBD18F-FA40-4C35-9910-DD976D7BB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graphicEl>
                                              <a:dgm id="{8AFBD18F-FA40-4C35-9910-DD976D7BB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4328F78-F141-4C5F-B291-CACB59A134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>
                                            <p:graphicEl>
                                              <a:dgm id="{D4328F78-F141-4C5F-B291-CACB59A134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graphicEl>
                                              <a:dgm id="{D4328F78-F141-4C5F-B291-CACB59A134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graphicEl>
                                              <a:dgm id="{D4328F78-F141-4C5F-B291-CACB59A134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D956F8-3C78-4EBF-948A-B9C08C2DE3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>
                                            <p:graphicEl>
                                              <a:dgm id="{68D956F8-3C78-4EBF-948A-B9C08C2DE3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graphicEl>
                                              <a:dgm id="{68D956F8-3C78-4EBF-948A-B9C08C2DE3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graphicEl>
                                              <a:dgm id="{68D956F8-3C78-4EBF-948A-B9C08C2DE3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CFD104-19FF-4DBD-9767-91532492F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>
                                            <p:graphicEl>
                                              <a:dgm id="{FDCFD104-19FF-4DBD-9767-91532492F8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graphicEl>
                                              <a:dgm id="{FDCFD104-19FF-4DBD-9767-91532492F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>
                                            <p:graphicEl>
                                              <a:dgm id="{FDCFD104-19FF-4DBD-9767-91532492F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2F053-C158-C1AA-764E-D9FFBD4B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DAEFD8-7B56-3F43-7870-3910311F16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/>
              <a:t> Gefunden auf kaggle.com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/>
              <a:t> Beinhaltet über 55000 Datensätze zu 27 verschiedenen, gesundheitsbiologischen Signaldaten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/>
              <a:t> Keine fehlenden Werte</a:t>
            </a:r>
          </a:p>
          <a:p>
            <a:pPr marL="0" indent="0" algn="ctr">
              <a:buNone/>
            </a:pPr>
            <a:r>
              <a:rPr lang="de-DE" sz="2400">
                <a:ln>
                  <a:solidFill>
                    <a:schemeClr val="accent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Zusammenfassung der Daten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761979C-95FB-7E61-C51D-02F58AED6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168195"/>
              </p:ext>
            </p:extLst>
          </p:nvPr>
        </p:nvGraphicFramePr>
        <p:xfrm>
          <a:off x="1097281" y="3616512"/>
          <a:ext cx="10058399" cy="2595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3356">
                  <a:extLst>
                    <a:ext uri="{9D8B030D-6E8A-4147-A177-3AD203B41FA5}">
                      <a16:colId xmlns:a16="http://schemas.microsoft.com/office/drawing/2014/main" val="3811065066"/>
                    </a:ext>
                  </a:extLst>
                </a:gridCol>
                <a:gridCol w="553356">
                  <a:extLst>
                    <a:ext uri="{9D8B030D-6E8A-4147-A177-3AD203B41FA5}">
                      <a16:colId xmlns:a16="http://schemas.microsoft.com/office/drawing/2014/main" val="1721690107"/>
                    </a:ext>
                  </a:extLst>
                </a:gridCol>
                <a:gridCol w="599469">
                  <a:extLst>
                    <a:ext uri="{9D8B030D-6E8A-4147-A177-3AD203B41FA5}">
                      <a16:colId xmlns:a16="http://schemas.microsoft.com/office/drawing/2014/main" val="622950006"/>
                    </a:ext>
                  </a:extLst>
                </a:gridCol>
                <a:gridCol w="714752">
                  <a:extLst>
                    <a:ext uri="{9D8B030D-6E8A-4147-A177-3AD203B41FA5}">
                      <a16:colId xmlns:a16="http://schemas.microsoft.com/office/drawing/2014/main" val="2865374143"/>
                    </a:ext>
                  </a:extLst>
                </a:gridCol>
                <a:gridCol w="783921">
                  <a:extLst>
                    <a:ext uri="{9D8B030D-6E8A-4147-A177-3AD203B41FA5}">
                      <a16:colId xmlns:a16="http://schemas.microsoft.com/office/drawing/2014/main" val="2884448519"/>
                    </a:ext>
                  </a:extLst>
                </a:gridCol>
                <a:gridCol w="991429">
                  <a:extLst>
                    <a:ext uri="{9D8B030D-6E8A-4147-A177-3AD203B41FA5}">
                      <a16:colId xmlns:a16="http://schemas.microsoft.com/office/drawing/2014/main" val="1028721979"/>
                    </a:ext>
                  </a:extLst>
                </a:gridCol>
                <a:gridCol w="806978">
                  <a:extLst>
                    <a:ext uri="{9D8B030D-6E8A-4147-A177-3AD203B41FA5}">
                      <a16:colId xmlns:a16="http://schemas.microsoft.com/office/drawing/2014/main" val="368215617"/>
                    </a:ext>
                  </a:extLst>
                </a:gridCol>
                <a:gridCol w="691695">
                  <a:extLst>
                    <a:ext uri="{9D8B030D-6E8A-4147-A177-3AD203B41FA5}">
                      <a16:colId xmlns:a16="http://schemas.microsoft.com/office/drawing/2014/main" val="1979699287"/>
                    </a:ext>
                  </a:extLst>
                </a:gridCol>
                <a:gridCol w="752218">
                  <a:extLst>
                    <a:ext uri="{9D8B030D-6E8A-4147-A177-3AD203B41FA5}">
                      <a16:colId xmlns:a16="http://schemas.microsoft.com/office/drawing/2014/main" val="1797490017"/>
                    </a:ext>
                  </a:extLst>
                </a:gridCol>
                <a:gridCol w="553356">
                  <a:extLst>
                    <a:ext uri="{9D8B030D-6E8A-4147-A177-3AD203B41FA5}">
                      <a16:colId xmlns:a16="http://schemas.microsoft.com/office/drawing/2014/main" val="1803746912"/>
                    </a:ext>
                  </a:extLst>
                </a:gridCol>
                <a:gridCol w="610997">
                  <a:extLst>
                    <a:ext uri="{9D8B030D-6E8A-4147-A177-3AD203B41FA5}">
                      <a16:colId xmlns:a16="http://schemas.microsoft.com/office/drawing/2014/main" val="3361883761"/>
                    </a:ext>
                  </a:extLst>
                </a:gridCol>
                <a:gridCol w="1098066">
                  <a:extLst>
                    <a:ext uri="{9D8B030D-6E8A-4147-A177-3AD203B41FA5}">
                      <a16:colId xmlns:a16="http://schemas.microsoft.com/office/drawing/2014/main" val="2611832821"/>
                    </a:ext>
                  </a:extLst>
                </a:gridCol>
                <a:gridCol w="668639">
                  <a:extLst>
                    <a:ext uri="{9D8B030D-6E8A-4147-A177-3AD203B41FA5}">
                      <a16:colId xmlns:a16="http://schemas.microsoft.com/office/drawing/2014/main" val="241735826"/>
                    </a:ext>
                  </a:extLst>
                </a:gridCol>
                <a:gridCol w="680167">
                  <a:extLst>
                    <a:ext uri="{9D8B030D-6E8A-4147-A177-3AD203B41FA5}">
                      <a16:colId xmlns:a16="http://schemas.microsoft.com/office/drawing/2014/main" val="2214251773"/>
                    </a:ext>
                  </a:extLst>
                </a:gridCol>
              </a:tblGrid>
              <a:tr h="173023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err="1">
                          <a:effectLst/>
                        </a:rPr>
                        <a:t>age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height.cm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weight.kg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waist.cm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eyesight.left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eyesight.right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hearing.left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hearing.right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systolic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relaxation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err="1">
                          <a:effectLst/>
                        </a:rPr>
                        <a:t>fasting.blood.sugar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err="1">
                          <a:effectLst/>
                        </a:rPr>
                        <a:t>cholesterol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err="1">
                          <a:effectLst/>
                        </a:rPr>
                        <a:t>triglyceride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26644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Min. 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130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30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51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0,1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0,1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71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40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46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55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2389898801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1st Qu. 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40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160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55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76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0,8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0,8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112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70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89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172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74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995806122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Median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40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165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65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82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120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76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96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195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108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2832595959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Mean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44,18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164,6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65,86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82,05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1,013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1,007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1,026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1,026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121,5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76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99,31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196,9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126,7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1357815359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3rd Qu.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55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170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75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88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1,2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1,2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130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82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104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220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160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3378691607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Max.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85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190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135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129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9,9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9,9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240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146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505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445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999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3067644187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3598925227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HDL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LDL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err="1">
                          <a:effectLst/>
                        </a:rPr>
                        <a:t>hemoglobin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err="1">
                          <a:effectLst/>
                        </a:rPr>
                        <a:t>urine.protein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err="1">
                          <a:effectLst/>
                        </a:rPr>
                        <a:t>serum.creatinine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AST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ALT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GTP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err="1">
                          <a:effectLst/>
                        </a:rPr>
                        <a:t>gender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err="1">
                          <a:effectLst/>
                        </a:rPr>
                        <a:t>dental.caries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err="1">
                          <a:effectLst/>
                        </a:rPr>
                        <a:t>tartar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err="1">
                          <a:effectLst/>
                        </a:rPr>
                        <a:t>smoking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615706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Min. 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4,9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0,1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F: 20291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N: 43811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N: 24752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N: 35237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1252144821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1st Qu. 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47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92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13,6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0,8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M: 35401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Y: 11881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Y: 30940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Y: 20455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1618921323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Median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55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113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14,8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0,9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1764325337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Mean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57,29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115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14,62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1,087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0,8857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26,18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27,04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39,95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364109618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3rd Qu.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66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136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15,8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31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43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1977929751"/>
                  </a:ext>
                </a:extLst>
              </a:tr>
              <a:tr h="17302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Max.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618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1860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21,1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11,6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1311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2914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999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1" marR="8651" marT="8651" marB="0" anchor="b"/>
                </a:tc>
                <a:extLst>
                  <a:ext uri="{0D108BD9-81ED-4DB2-BD59-A6C34878D82A}">
                    <a16:rowId xmlns:a16="http://schemas.microsoft.com/office/drawing/2014/main" val="3433520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61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21CEF-BE47-51CF-2AEB-6E8CFDD3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Use Case</a:t>
            </a:r>
            <a:br>
              <a:rPr lang="de-DE"/>
            </a:br>
            <a:r>
              <a:rPr lang="de-DE" sz="4000"/>
              <a:t>Versicherungsgesellschaft (VG)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34088F-1D4C-2448-FCCD-500B1DC30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439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2400">
                <a:ln>
                  <a:solidFill>
                    <a:schemeClr val="accent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Auf Basis der Daten wird klassifiziert, ob eine Person raucht oder nicht</a:t>
            </a:r>
            <a:br>
              <a:rPr lang="de-DE" sz="2400">
                <a:ln>
                  <a:solidFill>
                    <a:schemeClr val="accent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de-DE" sz="2400">
                <a:ln>
                  <a:solidFill>
                    <a:schemeClr val="accent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-&gt; Binäre Klassifikation nach Zielvariable „</a:t>
            </a:r>
            <a:r>
              <a:rPr lang="de-DE" sz="2400" err="1">
                <a:ln>
                  <a:solidFill>
                    <a:schemeClr val="accent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smoking</a:t>
            </a:r>
            <a:r>
              <a:rPr lang="de-DE" sz="2400">
                <a:ln>
                  <a:solidFill>
                    <a:schemeClr val="accent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err="1"/>
              <a:t>VG‘s</a:t>
            </a:r>
            <a:r>
              <a:rPr lang="de-DE"/>
              <a:t> sind bei Krankenversicherungen auf die Angaben ihrer </a:t>
            </a:r>
            <a:r>
              <a:rPr lang="de-DE" err="1"/>
              <a:t>Kund:innen</a:t>
            </a:r>
            <a:r>
              <a:rPr lang="de-DE"/>
              <a:t> angewiesen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Krankenkassen werden jährlich mit 80 Mil. € durch Behandlung von </a:t>
            </a:r>
            <a:r>
              <a:rPr lang="de-DE" err="1"/>
              <a:t>Raucher:innen</a:t>
            </a:r>
            <a:r>
              <a:rPr lang="de-DE"/>
              <a:t> belastet</a:t>
            </a:r>
            <a:r>
              <a:rPr lang="de-DE" baseline="30000"/>
              <a:t>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Datenbasis unseres ML Ansatzes sind einfach erhebbare, allgemeine, biologische Richtwerte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Auf dieser Grundlage kann dann abgeleitet werden, ob </a:t>
            </a:r>
            <a:r>
              <a:rPr lang="de-DE" err="1"/>
              <a:t>ein:e</a:t>
            </a:r>
            <a:r>
              <a:rPr lang="de-DE"/>
              <a:t> </a:t>
            </a:r>
            <a:r>
              <a:rPr lang="de-DE" err="1"/>
              <a:t>Kund:in</a:t>
            </a:r>
            <a:r>
              <a:rPr lang="de-DE"/>
              <a:t> raucht oder nicht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Wird die Analyse nach einer Befragung des Kunden oder der Kundin durchgeführt, kann eine Überprüfung der Antwort durchgeführt werden, da Falschantworten auf einem Versicherungs-Antrag bei den </a:t>
            </a:r>
            <a:r>
              <a:rPr lang="de-DE" err="1"/>
              <a:t>VG‘s</a:t>
            </a:r>
            <a:r>
              <a:rPr lang="de-DE"/>
              <a:t> üblicherweise ein Kündigungsgrund sind (Aus Selbstschutz vor übermäßiger, nicht kalkulierbarer finanzieller Belastung)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900"/>
          </a:p>
          <a:p>
            <a:pPr marL="0" indent="0">
              <a:buNone/>
            </a:pPr>
            <a:r>
              <a:rPr lang="de-DE" sz="900"/>
              <a:t>Quellen: (1) https://www.tagesspiegel.de/politik/wirtschaftlicher-schaden-durch-tabakkonsum-studie-raucher-kosten-jaehrlich-80-milliarden-euro/11658760.html</a:t>
            </a:r>
          </a:p>
        </p:txBody>
      </p:sp>
    </p:spTree>
    <p:extLst>
      <p:ext uri="{BB962C8B-B14F-4D97-AF65-F5344CB8AC3E}">
        <p14:creationId xmlns:p14="http://schemas.microsoft.com/office/powerpoint/2010/main" val="257333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15">
            <a:extLst>
              <a:ext uri="{FF2B5EF4-FFF2-40B4-BE49-F238E27FC236}">
                <a16:creationId xmlns:a16="http://schemas.microsoft.com/office/drawing/2014/main" id="{151FCA92-37FC-419D-880C-DEE030371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7689C0-8C86-65D8-127B-0AB4444BF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459" y="634946"/>
            <a:ext cx="4821283" cy="1450757"/>
          </a:xfrm>
        </p:spPr>
        <p:txBody>
          <a:bodyPr>
            <a:normAutofit/>
          </a:bodyPr>
          <a:lstStyle/>
          <a:p>
            <a:r>
              <a:rPr lang="de-DE" sz="4000"/>
              <a:t>Deskriptive Analyse</a:t>
            </a:r>
            <a:br>
              <a:rPr lang="de-DE" sz="3400"/>
            </a:br>
            <a:r>
              <a:rPr lang="de-DE" sz="3400"/>
              <a:t>Entfernte Einflussvariablen</a:t>
            </a:r>
          </a:p>
        </p:txBody>
      </p:sp>
      <p:sp>
        <p:nvSpPr>
          <p:cNvPr id="80" name="Rectangle 17">
            <a:extLst>
              <a:ext uri="{FF2B5EF4-FFF2-40B4-BE49-F238E27FC236}">
                <a16:creationId xmlns:a16="http://schemas.microsoft.com/office/drawing/2014/main" id="{49F734FC-80ED-4400-9FB7-5800EE74A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E443048-BD13-DE05-65F2-C3FE995F4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6" y="633502"/>
            <a:ext cx="2784700" cy="2784700"/>
          </a:xfrm>
          <a:prstGeom prst="rect">
            <a:avLst/>
          </a:prstGeom>
        </p:spPr>
      </p:pic>
      <p:sp>
        <p:nvSpPr>
          <p:cNvPr id="81" name="Rectangle 19">
            <a:extLst>
              <a:ext uri="{FF2B5EF4-FFF2-40B4-BE49-F238E27FC236}">
                <a16:creationId xmlns:a16="http://schemas.microsoft.com/office/drawing/2014/main" id="{F54C209B-0440-412E-BEBF-D8694B5A0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21">
            <a:extLst>
              <a:ext uri="{FF2B5EF4-FFF2-40B4-BE49-F238E27FC236}">
                <a16:creationId xmlns:a16="http://schemas.microsoft.com/office/drawing/2014/main" id="{CBEEBACE-87BA-4CA1-BF49-0E9ABA508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40096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23">
            <a:extLst>
              <a:ext uri="{FF2B5EF4-FFF2-40B4-BE49-F238E27FC236}">
                <a16:creationId xmlns:a16="http://schemas.microsoft.com/office/drawing/2014/main" id="{FDA25563-C462-4DA6-BB84-8243A6C7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0461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DD5A6D1-9CF0-0690-F010-C4BFE2540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98" y="4013574"/>
            <a:ext cx="1819377" cy="1819377"/>
          </a:xfrm>
          <a:prstGeom prst="rect">
            <a:avLst/>
          </a:prstGeom>
        </p:spPr>
      </p:pic>
      <p:sp>
        <p:nvSpPr>
          <p:cNvPr id="84" name="Rectangle 25">
            <a:extLst>
              <a:ext uri="{FF2B5EF4-FFF2-40B4-BE49-F238E27FC236}">
                <a16:creationId xmlns:a16="http://schemas.microsoft.com/office/drawing/2014/main" id="{64044755-AC7C-421A-B935-8BA9A23F8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DA6A838-16B8-0698-A4B3-E76220583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52" y="3069855"/>
            <a:ext cx="2295082" cy="2295082"/>
          </a:xfrm>
          <a:prstGeom prst="rect">
            <a:avLst/>
          </a:prstGeom>
        </p:spPr>
      </p:pic>
      <p:sp>
        <p:nvSpPr>
          <p:cNvPr id="85" name="Content Placeholder 12">
            <a:extLst>
              <a:ext uri="{FF2B5EF4-FFF2-40B4-BE49-F238E27FC236}">
                <a16:creationId xmlns:a16="http://schemas.microsoft.com/office/drawing/2014/main" id="{EF495DB1-FACB-8ECD-F5BB-70ABAC94E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459" y="2198914"/>
            <a:ext cx="4821283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err="1"/>
              <a:t>Merkmale</a:t>
            </a:r>
            <a:r>
              <a:rPr lang="en-US"/>
              <a:t>, die </a:t>
            </a:r>
            <a:r>
              <a:rPr lang="en-US" err="1"/>
              <a:t>kaum</a:t>
            </a:r>
            <a:r>
              <a:rPr lang="en-US"/>
              <a:t> </a:t>
            </a:r>
            <a:r>
              <a:rPr lang="en-US" err="1"/>
              <a:t>oder</a:t>
            </a:r>
            <a:r>
              <a:rPr lang="en-US"/>
              <a:t> </a:t>
            </a:r>
            <a:r>
              <a:rPr lang="en-US" err="1"/>
              <a:t>keine</a:t>
            </a:r>
            <a:r>
              <a:rPr lang="en-US"/>
              <a:t> </a:t>
            </a:r>
            <a:r>
              <a:rPr lang="en-US" err="1"/>
              <a:t>Unterschiede</a:t>
            </a:r>
            <a:r>
              <a:rPr lang="en-US"/>
              <a:t> </a:t>
            </a:r>
            <a:r>
              <a:rPr lang="en-US" err="1"/>
              <a:t>zwischen</a:t>
            </a:r>
            <a:r>
              <a:rPr lang="en-US"/>
              <a:t> </a:t>
            </a:r>
            <a:r>
              <a:rPr lang="en-US" err="1"/>
              <a:t>Raucher:innen</a:t>
            </a:r>
            <a:r>
              <a:rPr lang="en-US"/>
              <a:t> und </a:t>
            </a:r>
            <a:r>
              <a:rPr lang="en-US" err="1"/>
              <a:t>Nicht-Raucher:innen</a:t>
            </a:r>
            <a:r>
              <a:rPr lang="en-US"/>
              <a:t> </a:t>
            </a:r>
            <a:r>
              <a:rPr lang="en-US" err="1"/>
              <a:t>aufwiesen</a:t>
            </a:r>
            <a:r>
              <a:rPr lang="en-US"/>
              <a:t>:</a:t>
            </a:r>
            <a:br>
              <a:rPr lang="en-US"/>
            </a:br>
            <a:r>
              <a:rPr lang="en-US"/>
              <a:t>-&gt; </a:t>
            </a:r>
            <a:r>
              <a:rPr lang="en-US" err="1"/>
              <a:t>Sehstärke</a:t>
            </a:r>
            <a:r>
              <a:rPr lang="en-US"/>
              <a:t>, </a:t>
            </a:r>
            <a:r>
              <a:rPr lang="en-US" err="1"/>
              <a:t>Hörvermögen</a:t>
            </a:r>
            <a:r>
              <a:rPr lang="en-US"/>
              <a:t>, </a:t>
            </a:r>
            <a:r>
              <a:rPr lang="en-US" err="1"/>
              <a:t>Urinprotein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err="1"/>
              <a:t>Merkmale</a:t>
            </a:r>
            <a:r>
              <a:rPr lang="en-US"/>
              <a:t>, die </a:t>
            </a:r>
            <a:r>
              <a:rPr lang="en-US" err="1"/>
              <a:t>redundante</a:t>
            </a:r>
            <a:r>
              <a:rPr lang="en-US"/>
              <a:t> </a:t>
            </a:r>
            <a:r>
              <a:rPr lang="en-US" err="1"/>
              <a:t>Daten</a:t>
            </a:r>
            <a:r>
              <a:rPr lang="en-US"/>
              <a:t> </a:t>
            </a:r>
            <a:r>
              <a:rPr lang="en-US" err="1"/>
              <a:t>abbilden</a:t>
            </a:r>
            <a:r>
              <a:rPr lang="en-US"/>
              <a:t>:</a:t>
            </a:r>
            <a:br>
              <a:rPr lang="en-US"/>
            </a:br>
            <a:r>
              <a:rPr lang="en-US"/>
              <a:t>-&gt; </a:t>
            </a:r>
            <a:r>
              <a:rPr lang="en-US" err="1"/>
              <a:t>Cholisterin</a:t>
            </a:r>
            <a:r>
              <a:rPr lang="en-US"/>
              <a:t> (</a:t>
            </a:r>
            <a:r>
              <a:rPr lang="en-US" err="1"/>
              <a:t>Einzelerfassung</a:t>
            </a:r>
            <a:r>
              <a:rPr lang="en-US"/>
              <a:t> von LDL + HDL)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err="1"/>
              <a:t>Gekoppelte</a:t>
            </a:r>
            <a:r>
              <a:rPr lang="en-US"/>
              <a:t> </a:t>
            </a:r>
            <a:r>
              <a:rPr lang="en-US" err="1"/>
              <a:t>Werte</a:t>
            </a:r>
            <a:r>
              <a:rPr lang="en-US"/>
              <a:t>, </a:t>
            </a:r>
            <a:r>
              <a:rPr lang="en-US" err="1"/>
              <a:t>bei</a:t>
            </a:r>
            <a:r>
              <a:rPr lang="en-US"/>
              <a:t> </a:t>
            </a:r>
            <a:r>
              <a:rPr lang="en-US" err="1"/>
              <a:t>denen</a:t>
            </a:r>
            <a:r>
              <a:rPr lang="en-US"/>
              <a:t> </a:t>
            </a:r>
            <a:r>
              <a:rPr lang="en-US" err="1"/>
              <a:t>einer</a:t>
            </a:r>
            <a:r>
              <a:rPr lang="en-US"/>
              <a:t> </a:t>
            </a:r>
            <a:r>
              <a:rPr lang="en-US" err="1"/>
              <a:t>aussagekräftiger</a:t>
            </a:r>
            <a:r>
              <a:rPr lang="en-US"/>
              <a:t> war </a:t>
            </a:r>
            <a:r>
              <a:rPr lang="en-US" err="1"/>
              <a:t>als</a:t>
            </a:r>
            <a:r>
              <a:rPr lang="en-US"/>
              <a:t> der </a:t>
            </a:r>
            <a:r>
              <a:rPr lang="en-US" err="1"/>
              <a:t>andere</a:t>
            </a:r>
            <a:r>
              <a:rPr lang="en-US"/>
              <a:t>:</a:t>
            </a:r>
            <a:br>
              <a:rPr lang="en-US"/>
            </a:br>
            <a:r>
              <a:rPr lang="en-US"/>
              <a:t>-&gt; LDL, AST</a:t>
            </a:r>
          </a:p>
        </p:txBody>
      </p:sp>
      <p:sp>
        <p:nvSpPr>
          <p:cNvPr id="86" name="Rectangle 27">
            <a:extLst>
              <a:ext uri="{FF2B5EF4-FFF2-40B4-BE49-F238E27FC236}">
                <a16:creationId xmlns:a16="http://schemas.microsoft.com/office/drawing/2014/main" id="{82225A9B-20AD-4869-96C9-770E8E704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29">
            <a:extLst>
              <a:ext uri="{FF2B5EF4-FFF2-40B4-BE49-F238E27FC236}">
                <a16:creationId xmlns:a16="http://schemas.microsoft.com/office/drawing/2014/main" id="{514D5E4E-F019-44AF-AF49-8FBBFBBE6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941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5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Rectangle 17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7" name="Straight Connector 19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8" name="Rectangle 21">
            <a:extLst>
              <a:ext uri="{FF2B5EF4-FFF2-40B4-BE49-F238E27FC236}">
                <a16:creationId xmlns:a16="http://schemas.microsoft.com/office/drawing/2014/main" id="{6B9D76D8-A1DE-47D2-B32E-492631C87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23">
            <a:extLst>
              <a:ext uri="{FF2B5EF4-FFF2-40B4-BE49-F238E27FC236}">
                <a16:creationId xmlns:a16="http://schemas.microsoft.com/office/drawing/2014/main" id="{DC43B330-3918-40EA-9ADC-850330781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F3908D-E5D3-0D0C-7E49-4727D885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39"/>
            <a:ext cx="10058400" cy="100332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err="1">
                <a:solidFill>
                  <a:srgbClr val="FFFFFF"/>
                </a:solidFill>
              </a:rPr>
              <a:t>Deskriptive</a:t>
            </a:r>
            <a:r>
              <a:rPr lang="en-US" sz="3600">
                <a:solidFill>
                  <a:srgbClr val="FFFFFF"/>
                </a:solidFill>
              </a:rPr>
              <a:t> </a:t>
            </a:r>
            <a:r>
              <a:rPr lang="en-US" sz="3600" err="1">
                <a:solidFill>
                  <a:srgbClr val="FFFFFF"/>
                </a:solidFill>
              </a:rPr>
              <a:t>Analyse</a:t>
            </a:r>
            <a:br>
              <a:rPr lang="en-US" sz="2800">
                <a:solidFill>
                  <a:srgbClr val="FFFFFF"/>
                </a:solidFill>
              </a:rPr>
            </a:br>
            <a:r>
              <a:rPr lang="en-US" sz="2800" err="1">
                <a:solidFill>
                  <a:srgbClr val="FFFFFF"/>
                </a:solidFill>
              </a:rPr>
              <a:t>Genutzte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2800" err="1">
                <a:solidFill>
                  <a:srgbClr val="FFFFFF"/>
                </a:solidFill>
              </a:rPr>
              <a:t>Einflussvariablen</a:t>
            </a:r>
            <a:r>
              <a:rPr lang="en-US" sz="2800">
                <a:solidFill>
                  <a:srgbClr val="FFFFFF"/>
                </a:solidFill>
              </a:rPr>
              <a:t> 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1B9EB7-3D4A-F79C-B4C4-36AE1428D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1199004"/>
            <a:ext cx="2484888" cy="2484888"/>
          </a:xfrm>
          <a:prstGeom prst="rect">
            <a:avLst/>
          </a:prstGeom>
        </p:spPr>
      </p:pic>
      <p:sp>
        <p:nvSpPr>
          <p:cNvPr id="150" name="Rectangle 25">
            <a:extLst>
              <a:ext uri="{FF2B5EF4-FFF2-40B4-BE49-F238E27FC236}">
                <a16:creationId xmlns:a16="http://schemas.microsoft.com/office/drawing/2014/main" id="{F5057E84-5A2B-41DA-9777-6C35AF02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649483C-DEFC-0DCE-5622-4114BF2F4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064" y="1203042"/>
            <a:ext cx="2476811" cy="2476811"/>
          </a:xfrm>
          <a:prstGeom prst="rect">
            <a:avLst/>
          </a:prstGeom>
        </p:spPr>
      </p:pic>
      <p:sp>
        <p:nvSpPr>
          <p:cNvPr id="151" name="Rectangle 27">
            <a:extLst>
              <a:ext uri="{FF2B5EF4-FFF2-40B4-BE49-F238E27FC236}">
                <a16:creationId xmlns:a16="http://schemas.microsoft.com/office/drawing/2014/main" id="{A005A8E7-419B-4466-BD45-F4EA6082C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BF78D80-9DA3-F8B1-B89A-D484BE207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93" y="1185940"/>
            <a:ext cx="2511016" cy="2511016"/>
          </a:xfrm>
          <a:prstGeom prst="rect">
            <a:avLst/>
          </a:prstGeom>
        </p:spPr>
      </p:pic>
      <p:sp>
        <p:nvSpPr>
          <p:cNvPr id="152" name="Rectangle 29">
            <a:extLst>
              <a:ext uri="{FF2B5EF4-FFF2-40B4-BE49-F238E27FC236}">
                <a16:creationId xmlns:a16="http://schemas.microsoft.com/office/drawing/2014/main" id="{58ABB8DF-0C68-4719-A72F-1B03DA2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E69B3E3-2D31-3D6A-BA86-1D593A685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327" y="1197575"/>
            <a:ext cx="2487746" cy="2487746"/>
          </a:xfrm>
          <a:prstGeom prst="rect">
            <a:avLst/>
          </a:prstGeom>
        </p:spPr>
      </p:pic>
      <p:sp>
        <p:nvSpPr>
          <p:cNvPr id="153" name="Rectangle 31">
            <a:extLst>
              <a:ext uri="{FF2B5EF4-FFF2-40B4-BE49-F238E27FC236}">
                <a16:creationId xmlns:a16="http://schemas.microsoft.com/office/drawing/2014/main" id="{534B5846-0208-4A0E-8DB8-9DCD7D83B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13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7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21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23">
            <a:extLst>
              <a:ext uri="{FF2B5EF4-FFF2-40B4-BE49-F238E27FC236}">
                <a16:creationId xmlns:a16="http://schemas.microsoft.com/office/drawing/2014/main" id="{6B9D76D8-A1DE-47D2-B32E-492631C87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id="{DC43B330-3918-40EA-9ADC-850330781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E35197-6DFF-7822-E067-DC89CA1E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27" y="5165503"/>
            <a:ext cx="10058400" cy="95631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err="1">
                <a:solidFill>
                  <a:srgbClr val="FFFFFF"/>
                </a:solidFill>
              </a:rPr>
              <a:t>Deskriptive</a:t>
            </a:r>
            <a:r>
              <a:rPr lang="en-US" sz="3600">
                <a:solidFill>
                  <a:srgbClr val="FFFFFF"/>
                </a:solidFill>
              </a:rPr>
              <a:t> </a:t>
            </a:r>
            <a:r>
              <a:rPr lang="en-US" sz="3600" err="1">
                <a:solidFill>
                  <a:srgbClr val="FFFFFF"/>
                </a:solidFill>
              </a:rPr>
              <a:t>Analyse</a:t>
            </a:r>
            <a:br>
              <a:rPr lang="en-US" sz="2800">
                <a:solidFill>
                  <a:srgbClr val="FFFFFF"/>
                </a:solidFill>
              </a:rPr>
            </a:br>
            <a:r>
              <a:rPr lang="en-US" sz="2800" err="1">
                <a:solidFill>
                  <a:srgbClr val="FFFFFF"/>
                </a:solidFill>
              </a:rPr>
              <a:t>Genutzte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2800" err="1">
                <a:solidFill>
                  <a:srgbClr val="FFFFFF"/>
                </a:solidFill>
              </a:rPr>
              <a:t>Einflussvariablen</a:t>
            </a:r>
            <a:r>
              <a:rPr lang="en-US" sz="2800">
                <a:solidFill>
                  <a:srgbClr val="FFFFFF"/>
                </a:solidFill>
              </a:rPr>
              <a:t> 2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8B4BB99-D288-9282-60D3-4391A45CB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1199004"/>
            <a:ext cx="2484888" cy="2484888"/>
          </a:xfrm>
          <a:prstGeom prst="rect">
            <a:avLst/>
          </a:prstGeom>
        </p:spPr>
      </p:pic>
      <p:sp>
        <p:nvSpPr>
          <p:cNvPr id="55" name="Rectangle 27">
            <a:extLst>
              <a:ext uri="{FF2B5EF4-FFF2-40B4-BE49-F238E27FC236}">
                <a16:creationId xmlns:a16="http://schemas.microsoft.com/office/drawing/2014/main" id="{F5057E84-5A2B-41DA-9777-6C35AF02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1AAD252-761F-4F19-AD18-EF7D1AC3E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064" y="1203042"/>
            <a:ext cx="2476811" cy="2476811"/>
          </a:xfrm>
          <a:prstGeom prst="rect">
            <a:avLst/>
          </a:prstGeom>
        </p:spPr>
      </p:pic>
      <p:sp>
        <p:nvSpPr>
          <p:cNvPr id="56" name="Rectangle 29">
            <a:extLst>
              <a:ext uri="{FF2B5EF4-FFF2-40B4-BE49-F238E27FC236}">
                <a16:creationId xmlns:a16="http://schemas.microsoft.com/office/drawing/2014/main" id="{A005A8E7-419B-4466-BD45-F4EA6082C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55A0AC5-3AB3-FA9F-8E41-64007BD2F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962" y="1622485"/>
            <a:ext cx="2511016" cy="1626352"/>
          </a:xfrm>
          <a:prstGeom prst="rect">
            <a:avLst/>
          </a:prstGeom>
        </p:spPr>
      </p:pic>
      <p:sp>
        <p:nvSpPr>
          <p:cNvPr id="57" name="Rectangle 31">
            <a:extLst>
              <a:ext uri="{FF2B5EF4-FFF2-40B4-BE49-F238E27FC236}">
                <a16:creationId xmlns:a16="http://schemas.microsoft.com/office/drawing/2014/main" id="{58ABB8DF-0C68-4719-A72F-1B03DA2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B5A70E3-784F-53AE-D298-FAAD68A1D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228" y="1202739"/>
            <a:ext cx="2487746" cy="2487746"/>
          </a:xfrm>
          <a:prstGeom prst="rect">
            <a:avLst/>
          </a:prstGeom>
        </p:spPr>
      </p:pic>
      <p:sp>
        <p:nvSpPr>
          <p:cNvPr id="58" name="Rectangle 33">
            <a:extLst>
              <a:ext uri="{FF2B5EF4-FFF2-40B4-BE49-F238E27FC236}">
                <a16:creationId xmlns:a16="http://schemas.microsoft.com/office/drawing/2014/main" id="{534B5846-0208-4A0E-8DB8-9DCD7D83B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214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2A2764-AFB7-212A-CECC-78640D77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de-DE" dirty="0"/>
              <a:t>Angewandte Verfahren</a:t>
            </a:r>
            <a:br>
              <a:rPr lang="de-DE" dirty="0"/>
            </a:br>
            <a:r>
              <a:rPr lang="de-DE" sz="4000" dirty="0"/>
              <a:t>Logistische Regression</a:t>
            </a:r>
          </a:p>
        </p:txBody>
      </p:sp>
      <p:pic>
        <p:nvPicPr>
          <p:cNvPr id="20" name="Picture 20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DC606A2F-9FB3-B001-2AEF-4E2D6657D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601727"/>
            <a:ext cx="4001315" cy="339111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833EE9D-F4F6-3664-16FC-26CE14A04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,Sans-Serif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70% Trainings- und 30% </a:t>
            </a:r>
            <a:r>
              <a:rPr lang="en-US" dirty="0" err="1">
                <a:ea typeface="+mn-lt"/>
                <a:cs typeface="+mn-lt"/>
              </a:rPr>
              <a:t>Testdaten</a:t>
            </a:r>
            <a:endParaRPr lang="en-US" dirty="0">
              <a:ea typeface="+mn-lt"/>
              <a:cs typeface="+mn-lt"/>
            </a:endParaRPr>
          </a:p>
          <a:p>
            <a:pPr>
              <a:buFont typeface="Arial,Sans-Serif" panose="020F050202020403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Auswahl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berechneter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Koeffizienten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GenderM</a:t>
            </a:r>
            <a:r>
              <a:rPr lang="en-US" dirty="0">
                <a:ea typeface="+mn-lt"/>
                <a:cs typeface="+mn-lt"/>
              </a:rPr>
              <a:t>: 2,967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Serum Creatinine: -0,8905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Hemoglobin: 0,123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Sensitivity: </a:t>
            </a:r>
            <a:r>
              <a:rPr lang="en-US" b="1" dirty="0">
                <a:ea typeface="+mn-lt"/>
                <a:cs typeface="+mn-lt"/>
              </a:rPr>
              <a:t>0,701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de-DE" dirty="0" err="1">
                <a:ea typeface="+mn-lt"/>
                <a:cs typeface="+mn-lt"/>
              </a:rPr>
              <a:t>Specificity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b="1" dirty="0">
                <a:ea typeface="+mn-lt"/>
                <a:cs typeface="+mn-lt"/>
              </a:rPr>
              <a:t>0,7738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en-US" dirty="0" err="1">
                <a:cs typeface="Calibri"/>
              </a:rPr>
              <a:t>Missclassification</a:t>
            </a:r>
            <a:r>
              <a:rPr lang="en-US" dirty="0">
                <a:cs typeface="Calibri"/>
              </a:rPr>
              <a:t> error rate: 0,252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en-US" dirty="0" err="1">
                <a:cs typeface="Calibri"/>
              </a:rPr>
              <a:t>Vierfeldertafel</a:t>
            </a:r>
            <a:r>
              <a:rPr lang="en-US" dirty="0">
                <a:cs typeface="Calibri"/>
              </a:rPr>
              <a:t>:</a:t>
            </a:r>
            <a:endParaRPr lang="en-US" dirty="0"/>
          </a:p>
          <a:p>
            <a:pPr>
              <a:buFont typeface="Arial,Sans-Serif" panose="020F0502020204030204" pitchFamily="34" charset="0"/>
              <a:buChar char="•"/>
            </a:pPr>
            <a:endParaRPr lang="en-US" dirty="0">
              <a:cs typeface="Calibri"/>
            </a:endParaRPr>
          </a:p>
          <a:p>
            <a:pPr>
              <a:buFont typeface="Arial,Sans-Serif" panose="020F050202020403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,Sans-Serif" panose="020F0502020204030204" pitchFamily="34" charset="0"/>
              <a:buChar char="•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1" descr="Text&#10;&#10;Description automatically generated">
            <a:extLst>
              <a:ext uri="{FF2B5EF4-FFF2-40B4-BE49-F238E27FC236}">
                <a16:creationId xmlns:a16="http://schemas.microsoft.com/office/drawing/2014/main" id="{6A70917E-F53B-812F-FC97-EFA1C1F8E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520" y="5473580"/>
            <a:ext cx="4463468" cy="66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0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2A2764-AFB7-212A-CECC-78640D77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724" y="634946"/>
            <a:ext cx="6569019" cy="1450757"/>
          </a:xfrm>
        </p:spPr>
        <p:txBody>
          <a:bodyPr>
            <a:normAutofit/>
          </a:bodyPr>
          <a:lstStyle/>
          <a:p>
            <a:r>
              <a:rPr lang="de-DE" dirty="0"/>
              <a:t>Angewandte Verfahren</a:t>
            </a:r>
            <a:br>
              <a:rPr lang="de-DE" dirty="0"/>
            </a:br>
            <a:r>
              <a:rPr lang="de-DE" sz="4000" dirty="0"/>
              <a:t>Neuronales Netz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833EE9D-F4F6-3664-16FC-26CE14A04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002" y="2198914"/>
            <a:ext cx="6574740" cy="367018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Arial,Sans-Serif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50% Trainings-, 20% </a:t>
            </a:r>
            <a:r>
              <a:rPr lang="en-US" dirty="0" err="1">
                <a:ea typeface="+mn-lt"/>
                <a:cs typeface="+mn-lt"/>
              </a:rPr>
              <a:t>Validierungs</a:t>
            </a:r>
            <a:r>
              <a:rPr lang="en-US" dirty="0">
                <a:ea typeface="+mn-lt"/>
                <a:cs typeface="+mn-lt"/>
              </a:rPr>
              <a:t> und 30% </a:t>
            </a:r>
            <a:r>
              <a:rPr lang="en-US" dirty="0" err="1">
                <a:ea typeface="+mn-lt"/>
                <a:cs typeface="+mn-lt"/>
              </a:rPr>
              <a:t>Testdaten</a:t>
            </a:r>
            <a:endParaRPr lang="en-US" dirty="0">
              <a:ea typeface="+mn-lt"/>
              <a:cs typeface="+mn-lt"/>
            </a:endParaRPr>
          </a:p>
          <a:p>
            <a:pPr>
              <a:buFont typeface="Arial,Sans-Serif" panose="020F0502020204030204" pitchFamily="34" charset="0"/>
              <a:buChar char="•"/>
            </a:pPr>
            <a:r>
              <a:rPr lang="en-US" dirty="0" err="1">
                <a:cs typeface="Calibri" panose="020F0502020204030204"/>
              </a:rPr>
              <a:t>Passende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Auswahl</a:t>
            </a:r>
            <a:r>
              <a:rPr lang="en-US" dirty="0">
                <a:cs typeface="Calibri" panose="020F0502020204030204"/>
              </a:rPr>
              <a:t> der </a:t>
            </a:r>
            <a:r>
              <a:rPr lang="en-US" dirty="0" err="1">
                <a:cs typeface="Calibri" panose="020F0502020204030204"/>
              </a:rPr>
              <a:t>Tuningsparameter</a:t>
            </a:r>
            <a:r>
              <a:rPr lang="en-US" dirty="0">
                <a:cs typeface="Calibri" panose="020F0502020204030204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Testen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unterschiedlicher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Anzahl</a:t>
            </a:r>
            <a:r>
              <a:rPr lang="en-US" dirty="0">
                <a:ea typeface="+mn-lt"/>
                <a:cs typeface="+mn-lt"/>
              </a:rPr>
              <a:t> von Hidden Layer, </a:t>
            </a:r>
            <a:r>
              <a:rPr lang="en-US" dirty="0" err="1">
                <a:ea typeface="+mn-lt"/>
                <a:cs typeface="+mn-lt"/>
              </a:rPr>
              <a:t>Anzahl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Neuronen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Epochen</a:t>
            </a:r>
            <a:endParaRPr lang="en-US" dirty="0">
              <a:ea typeface="+mn-lt"/>
              <a:cs typeface="+mn-lt"/>
            </a:endParaRP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Bereich</a:t>
            </a:r>
            <a:r>
              <a:rPr lang="en-US" dirty="0">
                <a:ea typeface="+mn-lt"/>
                <a:cs typeface="+mn-lt"/>
              </a:rPr>
              <a:t> Sensitivity: ~0,69 – 0,70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Bereich </a:t>
            </a:r>
            <a:r>
              <a:rPr lang="de-DE" dirty="0" err="1">
                <a:ea typeface="+mn-lt"/>
                <a:cs typeface="+mn-lt"/>
              </a:rPr>
              <a:t>Specificity</a:t>
            </a:r>
            <a:r>
              <a:rPr lang="de-DE" dirty="0">
                <a:ea typeface="+mn-lt"/>
                <a:cs typeface="+mn-lt"/>
              </a:rPr>
              <a:t>: ~0.75 - 0.77</a:t>
            </a:r>
            <a:endParaRPr lang="en-US" dirty="0">
              <a:ea typeface="+mn-lt"/>
              <a:cs typeface="+mn-lt"/>
            </a:endParaRPr>
          </a:p>
          <a:p>
            <a:pPr>
              <a:buFont typeface="Arial,Sans-Serif" panose="020F0502020204030204" pitchFamily="34" charset="0"/>
              <a:buChar char="•"/>
            </a:pPr>
            <a:r>
              <a:rPr lang="de-DE" dirty="0" err="1">
                <a:ea typeface="+mn-lt"/>
                <a:cs typeface="+mn-lt"/>
              </a:rPr>
              <a:t>Gütemaße</a:t>
            </a:r>
            <a:r>
              <a:rPr lang="de-DE" dirty="0">
                <a:ea typeface="+mn-lt"/>
                <a:cs typeface="+mn-lt"/>
              </a:rPr>
              <a:t> anhand Trainingsdaten: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Sensitivity: </a:t>
            </a:r>
            <a:r>
              <a:rPr lang="en-US" b="1" dirty="0">
                <a:ea typeface="+mn-lt"/>
                <a:cs typeface="+mn-lt"/>
              </a:rPr>
              <a:t>0,71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de-DE" dirty="0" err="1">
                <a:ea typeface="+mn-lt"/>
                <a:cs typeface="+mn-lt"/>
              </a:rPr>
              <a:t>Specificity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b="1" dirty="0">
                <a:ea typeface="+mn-lt"/>
                <a:cs typeface="+mn-lt"/>
              </a:rPr>
              <a:t>0,7688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 dirty="0" err="1">
                <a:cs typeface="Calibri"/>
              </a:rPr>
              <a:t>Missclassification</a:t>
            </a:r>
            <a:r>
              <a:rPr lang="en-US" dirty="0">
                <a:cs typeface="Calibri"/>
              </a:rPr>
              <a:t> error rate: 0,</a:t>
            </a:r>
            <a:r>
              <a:rPr lang="de-DE" dirty="0">
                <a:ea typeface="+mn-lt"/>
                <a:cs typeface="+mn-lt"/>
              </a:rPr>
              <a:t>2526335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 dirty="0" err="1">
                <a:cs typeface="Calibri"/>
              </a:rPr>
              <a:t>Vierfeldertafel</a:t>
            </a:r>
            <a:r>
              <a:rPr lang="en-US" dirty="0">
                <a:cs typeface="Calibri"/>
              </a:rPr>
              <a:t>:</a:t>
            </a:r>
          </a:p>
          <a:p>
            <a:pPr>
              <a:buFont typeface="Arial,Sans-Serif" panose="020F0502020204030204" pitchFamily="34" charset="0"/>
              <a:buChar char="•"/>
            </a:pPr>
            <a:endParaRPr lang="en-US" dirty="0">
              <a:cs typeface="Calibri"/>
            </a:endParaRPr>
          </a:p>
          <a:p>
            <a:pPr>
              <a:buFont typeface="Arial,Sans-Serif" panose="020F050202020403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,Sans-Serif" panose="020F0502020204030204" pitchFamily="34" charset="0"/>
              <a:buChar char="•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ABEA8F53-8FC9-09C1-CE19-E304558B9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61" y="2057399"/>
            <a:ext cx="3339703" cy="2219324"/>
          </a:xfrm>
          <a:prstGeom prst="rect">
            <a:avLst/>
          </a:prstGeom>
        </p:spPr>
      </p:pic>
      <p:pic>
        <p:nvPicPr>
          <p:cNvPr id="6" name="Grafik 16">
            <a:extLst>
              <a:ext uri="{FF2B5EF4-FFF2-40B4-BE49-F238E27FC236}">
                <a16:creationId xmlns:a16="http://schemas.microsoft.com/office/drawing/2014/main" id="{50F1FA9B-FC23-CEBC-D5A6-5D192AA93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7697" y="5402268"/>
            <a:ext cx="4151358" cy="65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5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762</Words>
  <Application>Microsoft Office PowerPoint</Application>
  <PresentationFormat>Breitbild</PresentationFormat>
  <Paragraphs>260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Arial,Sans-Serif</vt:lpstr>
      <vt:lpstr>Calibri</vt:lpstr>
      <vt:lpstr>Calibri Light</vt:lpstr>
      <vt:lpstr>Wingdings</vt:lpstr>
      <vt:lpstr>Rückblick</vt:lpstr>
      <vt:lpstr>Validierung von Aussagen auf Versicherungs-Anträgen mithilfe ML</vt:lpstr>
      <vt:lpstr>Inhalt</vt:lpstr>
      <vt:lpstr>Datensatz</vt:lpstr>
      <vt:lpstr>Use Case Versicherungsgesellschaft (VG)</vt:lpstr>
      <vt:lpstr>Deskriptive Analyse Entfernte Einflussvariablen</vt:lpstr>
      <vt:lpstr>Deskriptive Analyse Genutzte Einflussvariablen 1</vt:lpstr>
      <vt:lpstr>Deskriptive Analyse Genutzte Einflussvariablen 2</vt:lpstr>
      <vt:lpstr>Angewandte Verfahren Logistische Regression</vt:lpstr>
      <vt:lpstr>Angewandte Verfahren Neuronales Netz</vt:lpstr>
      <vt:lpstr>Angewandte Verfahren Entscheidungsbaum</vt:lpstr>
      <vt:lpstr>Angewandte Verfahren Empfehlung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Validierung von Aussagen auf Versicherungen mithilfe ML</dc:title>
  <dc:creator>Felix Rösch</dc:creator>
  <cp:lastModifiedBy>Felix Rösch</cp:lastModifiedBy>
  <cp:revision>2</cp:revision>
  <dcterms:created xsi:type="dcterms:W3CDTF">2022-06-22T09:57:29Z</dcterms:created>
  <dcterms:modified xsi:type="dcterms:W3CDTF">2022-06-27T03:45:37Z</dcterms:modified>
</cp:coreProperties>
</file>