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84" r:id="rId2"/>
    <p:sldId id="266" r:id="rId3"/>
    <p:sldId id="267" r:id="rId4"/>
    <p:sldId id="293" r:id="rId5"/>
    <p:sldId id="269" r:id="rId6"/>
    <p:sldId id="270" r:id="rId7"/>
    <p:sldId id="295" r:id="rId8"/>
    <p:sldId id="273" r:id="rId9"/>
    <p:sldId id="289" r:id="rId10"/>
    <p:sldId id="296" r:id="rId11"/>
    <p:sldId id="276" r:id="rId12"/>
    <p:sldId id="277" r:id="rId13"/>
    <p:sldId id="285" r:id="rId14"/>
    <p:sldId id="286" r:id="rId15"/>
    <p:sldId id="278" r:id="rId16"/>
    <p:sldId id="280" r:id="rId17"/>
    <p:sldId id="288" r:id="rId18"/>
    <p:sldId id="290" r:id="rId19"/>
    <p:sldId id="275" r:id="rId20"/>
    <p:sldId id="279" r:id="rId21"/>
    <p:sldId id="294" r:id="rId22"/>
    <p:sldId id="291" r:id="rId23"/>
    <p:sldId id="292" r:id="rId24"/>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p15:clr>
            <a:srgbClr val="A4A3A4"/>
          </p15:clr>
        </p15:guide>
        <p15:guide id="2" orient="horz" pos="1275">
          <p15:clr>
            <a:srgbClr val="A4A3A4"/>
          </p15:clr>
        </p15:guide>
        <p15:guide id="3" orient="horz" pos="3929">
          <p15:clr>
            <a:srgbClr val="A4A3A4"/>
          </p15:clr>
        </p15:guide>
        <p15:guide id="4" orient="horz" pos="2160">
          <p15:clr>
            <a:srgbClr val="A4A3A4"/>
          </p15:clr>
        </p15:guide>
        <p15:guide id="5" orient="horz" pos="3045">
          <p15:clr>
            <a:srgbClr val="A4A3A4"/>
          </p15:clr>
        </p15:guide>
        <p15:guide id="6" orient="horz" pos="4269">
          <p15:clr>
            <a:srgbClr val="A4A3A4"/>
          </p15:clr>
        </p15:guide>
        <p15:guide id="7" orient="horz" pos="3974">
          <p15:clr>
            <a:srgbClr val="A4A3A4"/>
          </p15:clr>
        </p15:guide>
        <p15:guide id="8" pos="204">
          <p15:clr>
            <a:srgbClr val="A4A3A4"/>
          </p15:clr>
        </p15:guide>
        <p15:guide id="9" pos="5556">
          <p15:clr>
            <a:srgbClr val="A4A3A4"/>
          </p15:clr>
        </p15:guide>
        <p15:guide id="10"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F0B1"/>
    <a:srgbClr val="BEF0BE"/>
    <a:srgbClr val="C8FAC8"/>
    <a:srgbClr val="DCFFDC"/>
    <a:srgbClr val="E2FFE1"/>
    <a:srgbClr val="D2FFD2"/>
    <a:srgbClr val="32FF32"/>
    <a:srgbClr val="A0FFA0"/>
    <a:srgbClr val="64FF64"/>
    <a:srgbClr val="3296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1" autoAdjust="0"/>
    <p:restoredTop sz="86353" autoAdjust="0"/>
  </p:normalViewPr>
  <p:slideViewPr>
    <p:cSldViewPr snapToObjects="1">
      <p:cViewPr varScale="1">
        <p:scale>
          <a:sx n="104" d="100"/>
          <a:sy n="104" d="100"/>
        </p:scale>
        <p:origin x="984" y="102"/>
      </p:cViewPr>
      <p:guideLst>
        <p:guide orient="horz" pos="391"/>
        <p:guide orient="horz" pos="1275"/>
        <p:guide orient="horz" pos="3929"/>
        <p:guide orient="horz" pos="2160"/>
        <p:guide orient="horz" pos="3045"/>
        <p:guide orient="horz" pos="4269"/>
        <p:guide orient="horz" pos="3974"/>
        <p:guide pos="204"/>
        <p:guide pos="5556"/>
        <p:guide pos="2880"/>
      </p:guideLst>
    </p:cSldViewPr>
  </p:slideViewPr>
  <p:outlineViewPr>
    <p:cViewPr>
      <p:scale>
        <a:sx n="33" d="100"/>
        <a:sy n="33" d="100"/>
      </p:scale>
      <p:origin x="0" y="-9372"/>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4" d="100"/>
          <a:sy n="74" d="100"/>
        </p:scale>
        <p:origin x="21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1928D8D0-E05C-46CB-A524-258A1C7E89CB}" type="datetimeFigureOut">
              <a:rPr lang="de-CH" smtClean="0"/>
              <a:pPr/>
              <a:t>13.01.2015</a:t>
            </a:fld>
            <a:endParaRPr lang="de-CH"/>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CH"/>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1441CDC4-98CD-4DB4-8844-C73005863F9B}" type="slidenum">
              <a:rPr lang="de-CH" smtClean="0"/>
              <a:pPr/>
              <a:t>‹#›</a:t>
            </a:fld>
            <a:endParaRPr lang="de-CH"/>
          </a:p>
        </p:txBody>
      </p:sp>
    </p:spTree>
    <p:extLst>
      <p:ext uri="{BB962C8B-B14F-4D97-AF65-F5344CB8AC3E}">
        <p14:creationId xmlns:p14="http://schemas.microsoft.com/office/powerpoint/2010/main" val="552619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de-CH"/>
          </a:p>
        </p:txBody>
      </p:sp>
      <p:sp>
        <p:nvSpPr>
          <p:cNvPr id="3" name="Datumsplatzhalt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vl1pPr>
          </a:lstStyle>
          <a:p>
            <a:fld id="{BCDB334D-D17F-49C4-91DD-37BB7E818209}" type="datetimeFigureOut">
              <a:rPr lang="de-CH" smtClean="0"/>
              <a:pPr/>
              <a:t>13.01.2015</a:t>
            </a:fld>
            <a:endParaRPr lang="de-CH"/>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0" tIns="49520" rIns="99040" bIns="49520" rtlCol="0" anchor="ctr"/>
          <a:lstStyle/>
          <a:p>
            <a:endParaRPr lang="de-CH"/>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9040" tIns="49520" rIns="99040" bIns="495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vl1pPr>
          </a:lstStyle>
          <a:p>
            <a:endParaRPr lang="de-CH"/>
          </a:p>
        </p:txBody>
      </p:sp>
      <p:sp>
        <p:nvSpPr>
          <p:cNvPr id="7" name="Foliennummernplatzhalt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vl1pPr>
          </a:lstStyle>
          <a:p>
            <a:fld id="{A51C0C35-A9A2-4EFD-9BAF-1E52E29E03D1}" type="slidenum">
              <a:rPr lang="de-CH" smtClean="0"/>
              <a:pPr/>
              <a:t>‹#›</a:t>
            </a:fld>
            <a:endParaRPr lang="de-CH"/>
          </a:p>
        </p:txBody>
      </p:sp>
    </p:spTree>
    <p:extLst>
      <p:ext uri="{BB962C8B-B14F-4D97-AF65-F5344CB8AC3E}">
        <p14:creationId xmlns:p14="http://schemas.microsoft.com/office/powerpoint/2010/main" val="2773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1</a:t>
            </a:fld>
            <a:endParaRPr lang="de-CH"/>
          </a:p>
        </p:txBody>
      </p:sp>
    </p:spTree>
    <p:extLst>
      <p:ext uri="{BB962C8B-B14F-4D97-AF65-F5344CB8AC3E}">
        <p14:creationId xmlns:p14="http://schemas.microsoft.com/office/powerpoint/2010/main" val="2655384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the suggestion we can strengthen the postcondition of the “roll” procedure, giving the expected specification that the value of a die roll is between 1 and 6. Then, using this postcondition AutoProof can verify the “play” procedure successfully with modular verification. Since we changed the “roll” procedure,</a:t>
            </a:r>
            <a:r>
              <a:rPr lang="en-US" baseline="0" dirty="0" smtClean="0"/>
              <a:t> we should re-verify it as well. The new postcondition follows directly from the specification of the random number generator, therefore AutoProof is also able to verify it successfully.</a:t>
            </a:r>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14</a:t>
            </a:fld>
            <a:endParaRPr lang="de-CH"/>
          </a:p>
        </p:txBody>
      </p:sp>
    </p:spTree>
    <p:extLst>
      <p:ext uri="{BB962C8B-B14F-4D97-AF65-F5344CB8AC3E}">
        <p14:creationId xmlns:p14="http://schemas.microsoft.com/office/powerpoint/2010/main" val="1680117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Verify whole example (no two-step verification)</a:t>
            </a:r>
            <a:endParaRPr lang="en-US" dirty="0" smtClean="0"/>
          </a:p>
          <a:p>
            <a:r>
              <a:rPr lang="en-US" dirty="0" smtClean="0"/>
              <a:t>Explain</a:t>
            </a:r>
          </a:p>
          <a:p>
            <a:pPr marL="171450" indent="-171450">
              <a:buFontTx/>
              <a:buChar char="-"/>
            </a:pPr>
            <a:r>
              <a:rPr lang="en-US" dirty="0" smtClean="0"/>
              <a:t>Board game with different squares: GAME, BOARD, SQUARE</a:t>
            </a:r>
          </a:p>
          <a:p>
            <a:pPr marL="171450" indent="-171450">
              <a:buFontTx/>
              <a:buChar char="-"/>
            </a:pPr>
            <a:r>
              <a:rPr lang="en-US" dirty="0" smtClean="0"/>
              <a:t>Player take turns throwing two dice:</a:t>
            </a:r>
            <a:r>
              <a:rPr lang="en-US" baseline="0" dirty="0" smtClean="0"/>
              <a:t> PLAYER, DIE</a:t>
            </a:r>
          </a:p>
          <a:p>
            <a:pPr marL="171450" indent="-171450">
              <a:buFontTx/>
              <a:buChar char="-"/>
            </a:pPr>
            <a:r>
              <a:rPr lang="en-US" baseline="0" dirty="0" smtClean="0"/>
              <a:t>Usage of verified EiffelBase2</a:t>
            </a:r>
          </a:p>
          <a:p>
            <a:pPr marL="0" indent="0">
              <a:buFontTx/>
              <a:buNone/>
            </a:pPr>
            <a:r>
              <a:rPr lang="en-US" baseline="0" dirty="0" smtClean="0"/>
              <a:t>Discuss verification error of </a:t>
            </a:r>
            <a:r>
              <a:rPr lang="en-US" baseline="0" dirty="0" err="1" smtClean="0"/>
              <a:t>PLAYER.play</a:t>
            </a:r>
            <a:endParaRPr lang="en-US" baseline="0" dirty="0" smtClean="0"/>
          </a:p>
          <a:p>
            <a:r>
              <a:rPr lang="en-US" dirty="0" smtClean="0"/>
              <a:t>Use two-step verification for </a:t>
            </a:r>
            <a:r>
              <a:rPr lang="en-US" dirty="0" err="1" smtClean="0"/>
              <a:t>PLAYER.play</a:t>
            </a:r>
            <a:endParaRPr lang="en-US" dirty="0" smtClean="0"/>
          </a:p>
          <a:p>
            <a:r>
              <a:rPr lang="en-US" dirty="0" smtClean="0"/>
              <a:t>Discuss annotations: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Remove “</a:t>
            </a:r>
            <a:r>
              <a:rPr lang="en-US" dirty="0" err="1" smtClean="0"/>
              <a:t>modify_field</a:t>
            </a:r>
            <a:r>
              <a:rPr lang="en-US" dirty="0" smtClean="0"/>
              <a:t>” of </a:t>
            </a:r>
            <a:r>
              <a:rPr lang="en-US" dirty="0" err="1" smtClean="0"/>
              <a:t>PLAYER.move</a:t>
            </a:r>
            <a:endParaRPr lang="en-US" dirty="0" smtClean="0"/>
          </a:p>
          <a:p>
            <a:pPr marL="171450" indent="-171450">
              <a:buFontTx/>
              <a:buChar char="-"/>
            </a:pPr>
            <a:r>
              <a:rPr lang="en-US" dirty="0" smtClean="0"/>
              <a:t>Remove “status:</a:t>
            </a:r>
            <a:r>
              <a:rPr lang="en-US" baseline="0" dirty="0" smtClean="0"/>
              <a:t> creator” of </a:t>
            </a:r>
            <a:r>
              <a:rPr lang="en-US" baseline="0" dirty="0" err="1" smtClean="0"/>
              <a:t>PLAYER.make</a:t>
            </a:r>
            <a:endParaRPr lang="en-US" baseline="0" dirty="0" smtClean="0"/>
          </a:p>
          <a:p>
            <a:pPr marL="0" indent="0">
              <a:buFontTx/>
              <a:buNone/>
            </a:pPr>
            <a:endParaRPr lang="en-US" dirty="0" smtClean="0"/>
          </a:p>
          <a:p>
            <a:pPr marL="0" indent="0">
              <a:buFontTx/>
              <a:buNone/>
            </a:pPr>
            <a:r>
              <a:rPr lang="en-US" dirty="0" smtClean="0"/>
              <a:t>Show</a:t>
            </a:r>
            <a:r>
              <a:rPr lang="en-US" baseline="0" dirty="0" smtClean="0"/>
              <a:t> Code Repo and linked queue</a:t>
            </a:r>
          </a:p>
          <a:p>
            <a:pPr marL="171450" indent="-171450">
              <a:buFontTx/>
              <a:buChar char="-"/>
            </a:pPr>
            <a:r>
              <a:rPr lang="en-US" dirty="0" smtClean="0"/>
              <a:t>Very few annotations necessary for implementing a linked queue</a:t>
            </a:r>
          </a:p>
          <a:p>
            <a:pPr marL="171450" indent="-171450">
              <a:buFontTx/>
              <a:buChar char="-"/>
            </a:pPr>
            <a:r>
              <a:rPr lang="en-US" dirty="0" smtClean="0"/>
              <a:t>Relies</a:t>
            </a:r>
            <a:r>
              <a:rPr lang="en-US" baseline="0" dirty="0" smtClean="0"/>
              <a:t> on a more difficult data structure library that needs more annotations</a:t>
            </a:r>
          </a:p>
          <a:p>
            <a:pPr marL="0" indent="0">
              <a:buFontTx/>
              <a:buNone/>
            </a:pPr>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15</a:t>
            </a:fld>
            <a:endParaRPr lang="de-CH"/>
          </a:p>
        </p:txBody>
      </p:sp>
    </p:spTree>
    <p:extLst>
      <p:ext uri="{BB962C8B-B14F-4D97-AF65-F5344CB8AC3E}">
        <p14:creationId xmlns:p14="http://schemas.microsoft.com/office/powerpoint/2010/main" val="1254709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presented AutoProof, a state-of-the-art</a:t>
            </a:r>
            <a:r>
              <a:rPr lang="en-US" baseline="0" dirty="0" smtClean="0"/>
              <a:t> auto-active verifier for Eiffel. AutoProof supports much of the full-fledged object-oriented programming language Eiffel and adds custom annotations for a richer specification language. AutoProof supports various verification methodologies that cater to both verification novices and verification experts. With two-step verification, implicit contracts, </a:t>
            </a:r>
            <a:r>
              <a:rPr lang="en-US" baseline="0" dirty="0" err="1" smtClean="0"/>
              <a:t>inlining</a:t>
            </a:r>
            <a:r>
              <a:rPr lang="en-US" baseline="0" dirty="0" smtClean="0"/>
              <a:t> and unrolling, AutoProof tries to improve error reporting and reduce the annotation overhead. With semantic collaboration, verification of agents, and polymorphic calls, AutoProof offers powerful methodologies to verify idiomatic object-oriented programs. We have evaluated AutoProof on a suite of verification benchmarks and verification competitions which attest </a:t>
            </a:r>
            <a:r>
              <a:rPr lang="en-US" baseline="0" dirty="0" err="1" smtClean="0"/>
              <a:t>AutoProofs</a:t>
            </a:r>
            <a:r>
              <a:rPr lang="en-US" baseline="0" dirty="0" smtClean="0"/>
              <a:t> competitiveness among similar verification tools. AutoProof is implemented in an extendable way and offers facilities for a flexible extension of the Boogie translation.</a:t>
            </a:r>
          </a:p>
          <a:p>
            <a:endParaRPr lang="en-US" baseline="0" dirty="0" smtClean="0"/>
          </a:p>
          <a:p>
            <a:r>
              <a:rPr lang="en-US" dirty="0" smtClean="0"/>
              <a:t>To integrate verification tools in a single IDE, we have developed a scoring</a:t>
            </a:r>
            <a:r>
              <a:rPr lang="en-US" baseline="0" dirty="0" smtClean="0"/>
              <a:t> system highlighting the state of correctness of programs. The system works by having each tool assign a score and a weight to routines and using weighted averages to calculate a single score per routine and class. A prototype implementation of the system integrates three diverse tools – AutoProof, </a:t>
            </a:r>
            <a:r>
              <a:rPr lang="en-US" baseline="0" dirty="0" err="1" smtClean="0"/>
              <a:t>AutoTest</a:t>
            </a:r>
            <a:r>
              <a:rPr lang="en-US" baseline="0" dirty="0" smtClean="0"/>
              <a:t>, and the Eiffel Inspector – showing the feasibility of the integration.</a:t>
            </a:r>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16</a:t>
            </a:fld>
            <a:endParaRPr lang="de-CH"/>
          </a:p>
        </p:txBody>
      </p:sp>
    </p:spTree>
    <p:extLst>
      <p:ext uri="{BB962C8B-B14F-4D97-AF65-F5344CB8AC3E}">
        <p14:creationId xmlns:p14="http://schemas.microsoft.com/office/powerpoint/2010/main" val="579253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21</a:t>
            </a:fld>
            <a:endParaRPr lang="de-CH"/>
          </a:p>
        </p:txBody>
      </p:sp>
    </p:spTree>
    <p:extLst>
      <p:ext uri="{BB962C8B-B14F-4D97-AF65-F5344CB8AC3E}">
        <p14:creationId xmlns:p14="http://schemas.microsoft.com/office/powerpoint/2010/main" val="293314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underlying motivation for this dissertation is to help developers write correct software,</a:t>
            </a:r>
            <a:r>
              <a:rPr lang="en-US" baseline="0" dirty="0" smtClean="0"/>
              <a:t> which leads to two more points I want to elaborate on.</a:t>
            </a:r>
            <a:endParaRPr lang="en-US" dirty="0" smtClean="0"/>
          </a:p>
          <a:p>
            <a:endParaRPr lang="en-US" dirty="0" smtClean="0"/>
          </a:p>
          <a:p>
            <a:r>
              <a:rPr lang="en-US" dirty="0" smtClean="0"/>
              <a:t>First, we aim for full functional program verification. Our target is to verify a realistic</a:t>
            </a:r>
            <a:r>
              <a:rPr lang="en-US" baseline="0" dirty="0" smtClean="0"/>
              <a:t> object-oriented programming language equipped with contracts powerful enough to specify functional properties. Our goal is to verify challenging examples that are idiomatic for object-oriented programs. The tools should be automated as much as possible to reduce the burden on the developer, but still usable for verification novices and verification experts alike.</a:t>
            </a:r>
            <a:endParaRPr lang="en-US" dirty="0" smtClean="0"/>
          </a:p>
          <a:p>
            <a:endParaRPr lang="en-US" dirty="0" smtClean="0"/>
          </a:p>
          <a:p>
            <a:r>
              <a:rPr lang="en-US" dirty="0" smtClean="0"/>
              <a:t>The second point is, that</a:t>
            </a:r>
            <a:r>
              <a:rPr lang="en-US" baseline="0" dirty="0" smtClean="0"/>
              <a:t> we want our tools integrated in an IDE in order to make verification a standard part of software development. Developers should be able to use all verification tools through an automated and unobtrusive interface. Also, since the range of verification tools can be very diverse, the architecture of the IDE integration needs to be flexible enough to accommodate this.</a:t>
            </a:r>
            <a:endParaRPr lang="en-US" dirty="0" smtClean="0"/>
          </a:p>
        </p:txBody>
      </p:sp>
      <p:sp>
        <p:nvSpPr>
          <p:cNvPr id="4" name="Slide Number Placeholder 3"/>
          <p:cNvSpPr>
            <a:spLocks noGrp="1"/>
          </p:cNvSpPr>
          <p:nvPr>
            <p:ph type="sldNum" sz="quarter" idx="10"/>
          </p:nvPr>
        </p:nvSpPr>
        <p:spPr/>
        <p:txBody>
          <a:bodyPr/>
          <a:lstStyle/>
          <a:p>
            <a:fld id="{A51C0C35-A9A2-4EFD-9BAF-1E52E29E03D1}" type="slidenum">
              <a:rPr lang="de-CH" smtClean="0"/>
              <a:pPr/>
              <a:t>2</a:t>
            </a:fld>
            <a:endParaRPr lang="de-CH"/>
          </a:p>
        </p:txBody>
      </p:sp>
    </p:spTree>
    <p:extLst>
      <p:ext uri="{BB962C8B-B14F-4D97-AF65-F5344CB8AC3E}">
        <p14:creationId xmlns:p14="http://schemas.microsoft.com/office/powerpoint/2010/main" val="3258120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thesis makes the following contributions:</a:t>
            </a:r>
          </a:p>
          <a:p>
            <a:pPr marL="171450" indent="-171450">
              <a:buFontTx/>
              <a:buChar char="-"/>
            </a:pPr>
            <a:r>
              <a:rPr lang="en-US" dirty="0" smtClean="0"/>
              <a:t>Several methodologies for auto-active verification.</a:t>
            </a:r>
            <a:r>
              <a:rPr lang="en-US" baseline="0" dirty="0" smtClean="0"/>
              <a:t> Two-step verification is used to improve the feedback of failed verification attempts, as we will see in detail later. The methodology for polymorphic calls utilizes information of the dynamic type of objects to use strengthened or weakened contracts, and we have developed a translation  for Eiffel’s exception handling mechanism.</a:t>
            </a:r>
          </a:p>
          <a:p>
            <a:pPr marL="171450" indent="-171450">
              <a:buFontTx/>
              <a:buChar char="-"/>
            </a:pPr>
            <a:r>
              <a:rPr lang="en-US" baseline="0" dirty="0" smtClean="0"/>
              <a:t>The main outcome of this dissertation is AutoProof, an auto-active verifier for Eiffel. AutoProof is integrated in EVE, the Eiffel Verification Environment, and supports much of the Eiffel language as input. It has support for advanced verification methodologies such as semantic collaboration to express frame properties or a methodology to verify function objects. AutoProof has been evaluated on benchmark and challenge problems from recent verification competitions.</a:t>
            </a:r>
          </a:p>
          <a:p>
            <a:pPr marL="171450" indent="-171450">
              <a:buFontTx/>
              <a:buChar char="-"/>
            </a:pPr>
            <a:r>
              <a:rPr lang="en-US" dirty="0" smtClean="0"/>
              <a:t>The last contribution</a:t>
            </a:r>
            <a:r>
              <a:rPr lang="en-US" baseline="0" dirty="0" smtClean="0"/>
              <a:t> is the design of an integrated verification environment and a scoring system to integrate diverse verification tools. We have developed a prototype implementation of the scoring system in the verification assistant tool in EVE. The prototype system integrates three tools: AutoProof, </a:t>
            </a:r>
            <a:r>
              <a:rPr lang="en-US" baseline="0" dirty="0" err="1" smtClean="0"/>
              <a:t>AutoTest</a:t>
            </a:r>
            <a:r>
              <a:rPr lang="en-US" baseline="0" dirty="0" smtClean="0"/>
              <a:t> – an automatic testing tool based on random testing –, and the Eiffel Inspector – a lightweight code checker.</a:t>
            </a:r>
          </a:p>
          <a:p>
            <a:pPr marL="0" indent="0">
              <a:buNone/>
            </a:pPr>
            <a:endParaRPr lang="en-US" baseline="0" dirty="0" smtClean="0"/>
          </a:p>
          <a:p>
            <a:pPr marL="0" indent="0">
              <a:buNone/>
            </a:pPr>
            <a:r>
              <a:rPr lang="en-US" baseline="0" dirty="0" smtClean="0"/>
              <a:t>In this presentation I will first show the scoring system of the verification assistant, and then show in more detail AutoProof and two-step verification.</a:t>
            </a:r>
          </a:p>
          <a:p>
            <a:pPr marL="0" indent="0">
              <a:buNone/>
            </a:pPr>
            <a:endParaRPr lang="en-US" dirty="0" smtClean="0"/>
          </a:p>
        </p:txBody>
      </p:sp>
      <p:sp>
        <p:nvSpPr>
          <p:cNvPr id="4" name="Slide Number Placeholder 3"/>
          <p:cNvSpPr>
            <a:spLocks noGrp="1"/>
          </p:cNvSpPr>
          <p:nvPr>
            <p:ph type="sldNum" sz="quarter" idx="10"/>
          </p:nvPr>
        </p:nvSpPr>
        <p:spPr/>
        <p:txBody>
          <a:bodyPr/>
          <a:lstStyle/>
          <a:p>
            <a:fld id="{A51C0C35-A9A2-4EFD-9BAF-1E52E29E03D1}" type="slidenum">
              <a:rPr lang="de-CH" smtClean="0"/>
              <a:pPr/>
              <a:t>3</a:t>
            </a:fld>
            <a:endParaRPr lang="de-CH"/>
          </a:p>
        </p:txBody>
      </p:sp>
    </p:spTree>
    <p:extLst>
      <p:ext uri="{BB962C8B-B14F-4D97-AF65-F5344CB8AC3E}">
        <p14:creationId xmlns:p14="http://schemas.microsoft.com/office/powerpoint/2010/main" val="2665894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AutoProof is an auto-active verifier for Eiffel</a:t>
            </a:r>
            <a:r>
              <a:rPr lang="en-US" baseline="0" noProof="0" dirty="0" smtClean="0"/>
              <a:t> using Boogie and Z3 (both from Microsoft Research) as a verification backend.</a:t>
            </a:r>
          </a:p>
          <a:p>
            <a:r>
              <a:rPr lang="en-US" noProof="0" dirty="0" smtClean="0"/>
              <a:t>The verification workflow</a:t>
            </a:r>
            <a:r>
              <a:rPr lang="en-US" baseline="0" noProof="0" dirty="0" smtClean="0"/>
              <a:t> of AutoProof is as follows:</a:t>
            </a:r>
          </a:p>
          <a:p>
            <a:pPr marL="228600" indent="-228600">
              <a:buAutoNum type="arabicPeriod"/>
            </a:pPr>
            <a:r>
              <a:rPr lang="en-US" baseline="0" noProof="0" dirty="0" smtClean="0"/>
              <a:t>The programmer writes his contract-equipped Eiffel program in EVE and clicks the Verify button of AutoProof.</a:t>
            </a:r>
          </a:p>
          <a:p>
            <a:pPr marL="228600" indent="-228600">
              <a:buAutoNum type="arabicPeriod"/>
            </a:pPr>
            <a:r>
              <a:rPr lang="en-US" noProof="0" dirty="0" smtClean="0"/>
              <a:t>AutoProof then takes the compiled</a:t>
            </a:r>
            <a:r>
              <a:rPr lang="en-US" baseline="0" noProof="0" dirty="0" smtClean="0"/>
              <a:t> Eiffel program and creates a Boogie representation of it.</a:t>
            </a:r>
          </a:p>
          <a:p>
            <a:pPr marL="228600" indent="-228600">
              <a:buAutoNum type="arabicPeriod"/>
            </a:pPr>
            <a:r>
              <a:rPr lang="en-US" baseline="0" noProof="0" dirty="0" smtClean="0"/>
              <a:t>The Boogie file is given to the Boogie verifier who generates verification conditions that are discharged by Z3.</a:t>
            </a:r>
          </a:p>
          <a:p>
            <a:pPr marL="228600" indent="-228600">
              <a:buAutoNum type="arabicPeriod"/>
            </a:pPr>
            <a:r>
              <a:rPr lang="en-US" baseline="0" noProof="0" dirty="0" smtClean="0"/>
              <a:t>Z3 reports its result to Boogie who reports to AutoProof.</a:t>
            </a:r>
          </a:p>
          <a:p>
            <a:pPr marL="228600" indent="-228600">
              <a:buAutoNum type="arabicPeriod"/>
            </a:pPr>
            <a:r>
              <a:rPr lang="en-US" baseline="0" noProof="0" dirty="0" smtClean="0"/>
              <a:t>AutoProof traces the Boogie results back to the Eiffel code.</a:t>
            </a:r>
          </a:p>
          <a:p>
            <a:pPr marL="228600" indent="-228600">
              <a:buAutoNum type="arabicPeriod"/>
            </a:pPr>
            <a:r>
              <a:rPr lang="en-US" baseline="0" noProof="0" dirty="0" smtClean="0"/>
              <a:t>Finally, the Eiffel results are then displayed to the user in the EVE user interface.</a:t>
            </a:r>
          </a:p>
        </p:txBody>
      </p:sp>
      <p:sp>
        <p:nvSpPr>
          <p:cNvPr id="4" name="Slide Number Placeholder 3"/>
          <p:cNvSpPr>
            <a:spLocks noGrp="1"/>
          </p:cNvSpPr>
          <p:nvPr>
            <p:ph type="sldNum" sz="quarter" idx="10"/>
          </p:nvPr>
        </p:nvSpPr>
        <p:spPr/>
        <p:txBody>
          <a:bodyPr/>
          <a:lstStyle/>
          <a:p>
            <a:fld id="{A51C0C35-A9A2-4EFD-9BAF-1E52E29E03D1}" type="slidenum">
              <a:rPr lang="de-CH" smtClean="0"/>
              <a:pPr/>
              <a:t>8</a:t>
            </a:fld>
            <a:endParaRPr lang="de-CH"/>
          </a:p>
        </p:txBody>
      </p:sp>
    </p:spTree>
    <p:extLst>
      <p:ext uri="{BB962C8B-B14F-4D97-AF65-F5344CB8AC3E}">
        <p14:creationId xmlns:p14="http://schemas.microsoft.com/office/powerpoint/2010/main" val="21887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AutoProof has a flexible implementation and also a flexible translation to Boogie.</a:t>
            </a:r>
          </a:p>
          <a:p>
            <a:r>
              <a:rPr lang="en-US" dirty="0" smtClean="0"/>
              <a:t>The implementation offers three extension points, that allow overriding of the default translation for specific</a:t>
            </a:r>
            <a:r>
              <a:rPr lang="en-US" baseline="0" dirty="0" smtClean="0"/>
              <a:t> code elements.</a:t>
            </a:r>
          </a:p>
          <a:p>
            <a:r>
              <a:rPr lang="en-US" baseline="0" dirty="0" smtClean="0"/>
              <a:t>The three extension points are calls, nested expressions and across expressions.</a:t>
            </a:r>
          </a:p>
          <a:p>
            <a:pPr marL="171450" indent="-171450">
              <a:buFontTx/>
              <a:buChar char="-"/>
            </a:pPr>
            <a:r>
              <a:rPr lang="en-US" baseline="0" dirty="0" smtClean="0"/>
              <a:t>The call extension points can be used to override the default translation of arbitrary routine calls.</a:t>
            </a:r>
          </a:p>
          <a:p>
            <a:pPr marL="171450" indent="-171450">
              <a:buFontTx/>
              <a:buChar char="-"/>
            </a:pPr>
            <a:r>
              <a:rPr lang="en-US" baseline="0" dirty="0" smtClean="0"/>
              <a:t>Nested expressions are more general, allowing to override arbitrary nested expressions.</a:t>
            </a:r>
          </a:p>
          <a:p>
            <a:pPr marL="171450" indent="-171450">
              <a:buFontTx/>
              <a:buChar char="-"/>
            </a:pPr>
            <a:r>
              <a:rPr lang="en-US" baseline="0" dirty="0" smtClean="0"/>
              <a:t>The third extensions point are across expressions. These are important for verification, as they are used to specify quantified expressions and thus quantified contracts. For each type that should be used in an across expression a handler needs to be defined for the type specific translation to Boogie. The implementation of these handlers are quite concise, for example the INTERVAL across handler is implemented in 80 lines of code, and the handler for MML sets only needs 40 lines of code. These handlers are then responsible to translate across expressions as the ones shown here to an efficient Boogie encoding.</a:t>
            </a:r>
          </a:p>
          <a:p>
            <a:pPr marL="0" indent="0">
              <a:buNone/>
            </a:pPr>
            <a:endParaRPr lang="en-US" baseline="0" dirty="0" smtClean="0"/>
          </a:p>
          <a:p>
            <a:pPr marL="0" indent="0">
              <a:buNone/>
            </a:pPr>
            <a:r>
              <a:rPr lang="en-US" dirty="0" smtClean="0"/>
              <a:t>The second way AutoProof can be easily extended is through code annotations. These allow to define direct mappings of Eiffel types and Eiffel routines</a:t>
            </a:r>
            <a:r>
              <a:rPr lang="en-US" baseline="0" dirty="0" smtClean="0"/>
              <a:t> to Boogie types and Boogie functions. For this, one can specify Boogie files that are added to the background theory whenever an entity of a specific type is used. The example that you see here shows how the MML sequence class is specified as using a custom Boogie type specified in a custom Boogie file. With this flexible approach the AutoProof translation can be augmented with custom theories without any need to adapt AutoProof itself.</a:t>
            </a:r>
          </a:p>
          <a:p>
            <a:pPr marL="0" indent="0">
              <a:buNone/>
            </a:pPr>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9</a:t>
            </a:fld>
            <a:endParaRPr lang="de-CH"/>
          </a:p>
        </p:txBody>
      </p:sp>
    </p:spTree>
    <p:extLst>
      <p:ext uri="{BB962C8B-B14F-4D97-AF65-F5344CB8AC3E}">
        <p14:creationId xmlns:p14="http://schemas.microsoft.com/office/powerpoint/2010/main" val="315443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TODO: EVALUATION SLIDE BENCHMARKS AND TEACHING</a:t>
            </a:r>
          </a:p>
          <a:p>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10</a:t>
            </a:fld>
            <a:endParaRPr lang="de-CH"/>
          </a:p>
        </p:txBody>
      </p:sp>
    </p:spTree>
    <p:extLst>
      <p:ext uri="{BB962C8B-B14F-4D97-AF65-F5344CB8AC3E}">
        <p14:creationId xmlns:p14="http://schemas.microsoft.com/office/powerpoint/2010/main" val="3218927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a:t>
            </a:r>
            <a:r>
              <a:rPr lang="en-US" baseline="0" dirty="0" smtClean="0"/>
              <a:t> now look at </a:t>
            </a:r>
            <a:r>
              <a:rPr lang="en-US" dirty="0" smtClean="0"/>
              <a:t>two-step verification</a:t>
            </a:r>
            <a:r>
              <a:rPr lang="en-US" baseline="0" dirty="0" smtClean="0"/>
              <a:t> in more detail. Two-step verification can be used to improve the error reporting of failed verifications.</a:t>
            </a:r>
          </a:p>
          <a:p>
            <a:r>
              <a:rPr lang="en-US" baseline="0" dirty="0" smtClean="0"/>
              <a:t>For this, we make two verification attempts: the first verification attempt uses regular modular verification. In the second verification attempt we use </a:t>
            </a:r>
            <a:r>
              <a:rPr lang="en-US" baseline="0" dirty="0" err="1" smtClean="0"/>
              <a:t>inlining</a:t>
            </a:r>
            <a:r>
              <a:rPr lang="en-US" baseline="0" dirty="0" smtClean="0"/>
              <a:t> for routine calls and unrolling for loops, effectively ignoring the provided specifications inside the routine. The second step is only necessary if the verification in the modular case failed.</a:t>
            </a:r>
          </a:p>
          <a:p>
            <a:r>
              <a:rPr lang="en-US" baseline="0" dirty="0" smtClean="0"/>
              <a:t>In the reporting to the user we can then combine the results of both verification steps. If the first step was already successful, we report successful verification. If the first step failed but the second step was successful, we can conclude that the implementation of the routine can be considered correct, but the specification of called routines or loops inside the routine needs to be adapted for the proof to go through. When both steps fail we report regular failure of the verification.</a:t>
            </a:r>
          </a:p>
        </p:txBody>
      </p:sp>
      <p:sp>
        <p:nvSpPr>
          <p:cNvPr id="4" name="Slide Number Placeholder 3"/>
          <p:cNvSpPr>
            <a:spLocks noGrp="1"/>
          </p:cNvSpPr>
          <p:nvPr>
            <p:ph type="sldNum" sz="quarter" idx="10"/>
          </p:nvPr>
        </p:nvSpPr>
        <p:spPr/>
        <p:txBody>
          <a:bodyPr/>
          <a:lstStyle/>
          <a:p>
            <a:fld id="{A51C0C35-A9A2-4EFD-9BAF-1E52E29E03D1}" type="slidenum">
              <a:rPr lang="de-CH" smtClean="0"/>
              <a:pPr/>
              <a:t>11</a:t>
            </a:fld>
            <a:endParaRPr lang="de-CH"/>
          </a:p>
        </p:txBody>
      </p:sp>
    </p:spTree>
    <p:extLst>
      <p:ext uri="{BB962C8B-B14F-4D97-AF65-F5344CB8AC3E}">
        <p14:creationId xmlns:p14="http://schemas.microsoft.com/office/powerpoint/2010/main" val="3210563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here shows an</a:t>
            </a:r>
            <a:r>
              <a:rPr lang="en-US" baseline="0" dirty="0" smtClean="0"/>
              <a:t> excerpt of </a:t>
            </a:r>
            <a:r>
              <a:rPr lang="en-US" dirty="0" smtClean="0"/>
              <a:t>two classes</a:t>
            </a:r>
            <a:r>
              <a:rPr lang="en-US" baseline="0" dirty="0" smtClean="0"/>
              <a:t> from a board game implementation, specifically the “play” procedure of the player class and the “roll” procedure of the die class. Let’s first look at the roll procedure of the die. This procedure uses a random number generated of EiffelBase2 – a fully verified data structure library – to set the value of the die to a random number between 1 and 6. Both the die and the random number generator use command-query separation, therefore the die uses the procedure “forth” to advance the random number generator to its next value, and then uses a function that returns the next random number restricted to the interval from 1 to 6, and stores it in the “value” attribute for use by its clients. The “play” procedure of the player takes two dice it receives from the game, rolls those two dice, and then adds their values to its board position. It also has a postcondition expressing this behavior, asserting that the position is increased by some value between 2 and 12.</a:t>
            </a:r>
          </a:p>
          <a:p>
            <a:endParaRPr lang="en-US" baseline="0" dirty="0" smtClean="0"/>
          </a:p>
          <a:p>
            <a:r>
              <a:rPr lang="en-US" baseline="0" dirty="0" smtClean="0"/>
              <a:t>If you run AutoProof on this code, the result will be a possible postcondition violation. The reason is that the “roll” procedure does not have a postcondition at all, therefore modular verification will not be able to deduce anything from the two calls to “roll”. Using two-step verification, we will do a second verification attempt, however, using </a:t>
            </a:r>
            <a:r>
              <a:rPr lang="en-US" baseline="0" dirty="0" err="1" smtClean="0"/>
              <a:t>inlining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12</a:t>
            </a:fld>
            <a:endParaRPr lang="de-CH"/>
          </a:p>
        </p:txBody>
      </p:sp>
    </p:spTree>
    <p:extLst>
      <p:ext uri="{BB962C8B-B14F-4D97-AF65-F5344CB8AC3E}">
        <p14:creationId xmlns:p14="http://schemas.microsoft.com/office/powerpoint/2010/main" val="221188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step we redo all failed verification attempts while </a:t>
            </a:r>
            <a:r>
              <a:rPr lang="en-US" dirty="0" err="1" smtClean="0"/>
              <a:t>inlining</a:t>
            </a:r>
            <a:r>
              <a:rPr lang="en-US" dirty="0" smtClean="0"/>
              <a:t> the procedure calls. So the code to be</a:t>
            </a:r>
            <a:r>
              <a:rPr lang="en-US" baseline="0" dirty="0" smtClean="0"/>
              <a:t> verified will look like this. We do the two instructions of the “roll” procedure directly in the “play” procedure of the player. As I mentioned before, the random number generator is from a fully specified data structure library, therefore the function that returns the random number restricted to an interval has a postcondition that specifies this behavior. When AutoProof now verifies the “play” routine, it relies on the implementation of the “roll” procedure and directly on the specifications of the random number generator. Using this, AutoProof can successfully verify the “play” routine. Since this is the second step of a two-step verification, we do report the successful verification with a qualification that </a:t>
            </a:r>
            <a:r>
              <a:rPr lang="en-US" baseline="0" dirty="0" err="1" smtClean="0"/>
              <a:t>inlining</a:t>
            </a:r>
            <a:r>
              <a:rPr lang="en-US" baseline="0" dirty="0" smtClean="0"/>
              <a:t> was performed to obtain this result. In addition, we can also suggest that a strengthening of the postcondition of the called routines might help to verify the “play” routine modularly.</a:t>
            </a:r>
            <a:endParaRPr lang="en-US"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13</a:t>
            </a:fld>
            <a:endParaRPr lang="de-CH"/>
          </a:p>
        </p:txBody>
      </p:sp>
    </p:spTree>
    <p:extLst>
      <p:ext uri="{BB962C8B-B14F-4D97-AF65-F5344CB8AC3E}">
        <p14:creationId xmlns:p14="http://schemas.microsoft.com/office/powerpoint/2010/main" val="1170787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850" y="4563876"/>
            <a:ext cx="8496300" cy="1673412"/>
          </a:xfrm>
          <a:solidFill>
            <a:schemeClr val="bg2"/>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pic>
        <p:nvPicPr>
          <p:cNvPr id="7"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28" t="19025" r="112" b="21320"/>
          <a:stretch/>
        </p:blipFill>
        <p:spPr>
          <a:xfrm>
            <a:off x="323850" y="620713"/>
            <a:ext cx="8496300" cy="2808287"/>
          </a:xfrm>
          <a:prstGeom prst="rect">
            <a:avLst/>
          </a:prstGeom>
        </p:spPr>
      </p:pic>
      <p:sp>
        <p:nvSpPr>
          <p:cNvPr id="2" name="Titel 1"/>
          <p:cNvSpPr>
            <a:spLocks noGrp="1"/>
          </p:cNvSpPr>
          <p:nvPr>
            <p:ph type="ctrTitle"/>
          </p:nvPr>
        </p:nvSpPr>
        <p:spPr>
          <a:xfrm>
            <a:off x="323850" y="3429000"/>
            <a:ext cx="8496300" cy="1152128"/>
          </a:xfrm>
          <a:solidFill>
            <a:schemeClr val="bg2"/>
          </a:solidFill>
        </p:spPr>
        <p:txBody>
          <a:bodyPr wrap="square" lIns="144000" tIns="72000" anchor="t" anchorCtr="0"/>
          <a:lstStyle>
            <a:lvl1pPr>
              <a:lnSpc>
                <a:spcPct val="100000"/>
              </a:lnSpc>
              <a:spcBef>
                <a:spcPts val="0"/>
              </a:spcBef>
              <a:defRPr sz="3200">
                <a:solidFill>
                  <a:schemeClr val="bg1"/>
                </a:solidFill>
              </a:defRPr>
            </a:lvl1pPr>
          </a:lstStyle>
          <a:p>
            <a:r>
              <a:rPr lang="en-US" smtClean="0"/>
              <a:t>Click to edit Master title style</a:t>
            </a:r>
            <a:endParaRPr lang="de-DE" dirty="0"/>
          </a:p>
        </p:txBody>
      </p:sp>
      <p:sp>
        <p:nvSpPr>
          <p:cNvPr id="8" name="Date Placeholder 7"/>
          <p:cNvSpPr>
            <a:spLocks noGrp="1"/>
          </p:cNvSpPr>
          <p:nvPr>
            <p:ph type="dt" sz="half" idx="10"/>
          </p:nvPr>
        </p:nvSpPr>
        <p:spPr/>
        <p:txBody>
          <a:bodyPr/>
          <a:lstStyle/>
          <a:p>
            <a:r>
              <a:rPr lang="de-DE" smtClean="0"/>
              <a:t>18.12.2014</a:t>
            </a:r>
            <a:endParaRPr lang="de-DE" dirty="0"/>
          </a:p>
        </p:txBody>
      </p:sp>
      <p:sp>
        <p:nvSpPr>
          <p:cNvPr id="9" name="Slide Number Placeholder 8"/>
          <p:cNvSpPr>
            <a:spLocks noGrp="1"/>
          </p:cNvSpPr>
          <p:nvPr>
            <p:ph type="sldNum" sz="quarter" idx="11"/>
          </p:nvPr>
        </p:nvSpPr>
        <p:spPr/>
        <p:txBody>
          <a:bodyPr/>
          <a:lstStyle/>
          <a:p>
            <a:fld id="{082C2255-A999-4BE8-9244-B749E28B25F4}" type="slidenum">
              <a:rPr lang="en-US" smtClean="0"/>
              <a:pPr/>
              <a:t>‹#›</a:t>
            </a:fld>
            <a:endParaRPr lang="en-US" dirty="0"/>
          </a:p>
        </p:txBody>
      </p:sp>
      <p:sp>
        <p:nvSpPr>
          <p:cNvPr id="10" name="Footer Placeholder 9"/>
          <p:cNvSpPr>
            <a:spLocks noGrp="1"/>
          </p:cNvSpPr>
          <p:nvPr>
            <p:ph type="ftr" sz="quarter" idx="12"/>
          </p:nvPr>
        </p:nvSpPr>
        <p:spPr/>
        <p:txBody>
          <a:bodyPr/>
          <a:lstStyle/>
          <a:p>
            <a:r>
              <a:rPr lang="de-DE" smtClean="0"/>
              <a:t>Julian Tschannen</a:t>
            </a:r>
            <a:endParaRPr lang="de-DE" dirty="0"/>
          </a:p>
        </p:txBody>
      </p:sp>
    </p:spTree>
    <p:extLst>
      <p:ext uri="{BB962C8B-B14F-4D97-AF65-F5344CB8AC3E}">
        <p14:creationId xmlns:p14="http://schemas.microsoft.com/office/powerpoint/2010/main" val="82600996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apitelauftakt B">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612000"/>
            <a:ext cx="8496300" cy="5616575"/>
          </a:xfrm>
          <a:solidFill>
            <a:schemeClr val="tx1"/>
          </a:solidFill>
        </p:spPr>
        <p:txBody>
          <a:bodyPr lIns="144000" tIns="450000" bIns="0" anchor="t" anchorCtr="0"/>
          <a:lstStyle>
            <a:lvl1pPr>
              <a:lnSpc>
                <a:spcPct val="113000"/>
              </a:lnSpc>
              <a:defRPr sz="3200" baseline="0">
                <a:solidFill>
                  <a:schemeClr val="bg1"/>
                </a:solidFill>
              </a:defRPr>
            </a:lvl1pPr>
          </a:lstStyle>
          <a:p>
            <a:r>
              <a:rPr lang="de-DE" dirty="0" smtClean="0"/>
              <a:t>Titel und Hintergrundfarbe bearbeiten</a:t>
            </a:r>
            <a:endParaRPr lang="de-DE" dirty="0"/>
          </a:p>
        </p:txBody>
      </p:sp>
      <p:sp>
        <p:nvSpPr>
          <p:cNvPr id="6" name="Date Placeholder 5"/>
          <p:cNvSpPr>
            <a:spLocks noGrp="1"/>
          </p:cNvSpPr>
          <p:nvPr>
            <p:ph type="dt" sz="half" idx="10"/>
          </p:nvPr>
        </p:nvSpPr>
        <p:spPr/>
        <p:txBody>
          <a:bodyPr/>
          <a:lstStyle/>
          <a:p>
            <a:r>
              <a:rPr lang="de-DE" smtClean="0"/>
              <a:t>18.12.2014</a:t>
            </a:r>
            <a:endParaRPr lang="de-DE" dirty="0"/>
          </a:p>
        </p:txBody>
      </p:sp>
      <p:sp>
        <p:nvSpPr>
          <p:cNvPr id="7" name="Footer Placeholder 6"/>
          <p:cNvSpPr>
            <a:spLocks noGrp="1"/>
          </p:cNvSpPr>
          <p:nvPr>
            <p:ph type="ftr" sz="quarter" idx="11"/>
          </p:nvPr>
        </p:nvSpPr>
        <p:spPr/>
        <p:txBody>
          <a:bodyPr/>
          <a:lstStyle/>
          <a:p>
            <a:r>
              <a:rPr lang="de-DE" smtClean="0"/>
              <a:t>Julian Tschannen</a:t>
            </a:r>
            <a:endParaRPr lang="de-DE" dirty="0"/>
          </a:p>
        </p:txBody>
      </p:sp>
      <p:sp>
        <p:nvSpPr>
          <p:cNvPr id="8" name="Slide Number Placeholder 7"/>
          <p:cNvSpPr>
            <a:spLocks noGrp="1"/>
          </p:cNvSpPr>
          <p:nvPr>
            <p:ph type="sldNum" sz="quarter" idx="12"/>
          </p:nvPr>
        </p:nvSpPr>
        <p:spPr/>
        <p:txBody>
          <a:bodyPr/>
          <a:lstStyle/>
          <a:p>
            <a:fld id="{082C2255-A999-4BE8-9244-B749E28B25F4}" type="slidenum">
              <a:rPr lang="de-CH" smtClean="0"/>
              <a:pPr/>
              <a:t>‹#›</a:t>
            </a:fld>
            <a:endParaRPr lang="de-CH" dirty="0"/>
          </a:p>
        </p:txBody>
      </p:sp>
    </p:spTree>
    <p:extLst>
      <p:ext uri="{BB962C8B-B14F-4D97-AF65-F5344CB8AC3E}">
        <p14:creationId xmlns:p14="http://schemas.microsoft.com/office/powerpoint/2010/main" val="748044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p:nvPr>
        </p:nvSpPr>
        <p:spPr>
          <a:xfrm>
            <a:off x="323850" y="4823305"/>
            <a:ext cx="8496300" cy="1013969"/>
          </a:xfrm>
          <a:solidFill>
            <a:schemeClr val="bg2"/>
          </a:solidFill>
        </p:spPr>
        <p:txBody>
          <a:bodyPr wrap="square" lIns="144000" tIns="108000" anchor="t" anchorCtr="0"/>
          <a:lstStyle>
            <a:lvl1pPr>
              <a:lnSpc>
                <a:spcPct val="100000"/>
              </a:lnSpc>
              <a:spcBef>
                <a:spcPts val="0"/>
              </a:spcBef>
              <a:defRPr sz="2800" baseline="0">
                <a:solidFill>
                  <a:schemeClr val="bg1"/>
                </a:solidFill>
              </a:defRPr>
            </a:lvl1pPr>
          </a:lstStyle>
          <a:p>
            <a:r>
              <a:rPr lang="en-US" smtClean="0"/>
              <a:t>Click to edit Master title style</a:t>
            </a:r>
            <a:endParaRPr lang="de-DE" dirty="0"/>
          </a:p>
        </p:txBody>
      </p:sp>
      <p:sp>
        <p:nvSpPr>
          <p:cNvPr id="3" name="Untertitel 2"/>
          <p:cNvSpPr>
            <a:spLocks noGrp="1"/>
          </p:cNvSpPr>
          <p:nvPr>
            <p:ph type="subTitle" idx="1"/>
          </p:nvPr>
        </p:nvSpPr>
        <p:spPr>
          <a:xfrm>
            <a:off x="323850" y="5809753"/>
            <a:ext cx="8496300" cy="427535"/>
          </a:xfrm>
          <a:solidFill>
            <a:schemeClr val="bg2"/>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10" name="Bildplatzhalter 9"/>
          <p:cNvSpPr>
            <a:spLocks noGrp="1"/>
          </p:cNvSpPr>
          <p:nvPr>
            <p:ph type="pic" sz="quarter" idx="13"/>
          </p:nvPr>
        </p:nvSpPr>
        <p:spPr>
          <a:xfrm>
            <a:off x="323850" y="620713"/>
            <a:ext cx="8496300" cy="4204512"/>
          </a:xfrm>
          <a:noFill/>
        </p:spPr>
        <p:txBody>
          <a:bodyPr/>
          <a:lstStyle>
            <a:lvl1pPr marL="0" indent="0">
              <a:buNone/>
              <a:defRPr/>
            </a:lvl1pPr>
          </a:lstStyle>
          <a:p>
            <a:r>
              <a:rPr lang="en-US" dirty="0" smtClean="0"/>
              <a:t>Click icon to add picture</a:t>
            </a:r>
            <a:endParaRPr lang="de-CH" dirty="0"/>
          </a:p>
        </p:txBody>
      </p:sp>
      <p:sp>
        <p:nvSpPr>
          <p:cNvPr id="11" name="Date Placeholder 10"/>
          <p:cNvSpPr>
            <a:spLocks noGrp="1"/>
          </p:cNvSpPr>
          <p:nvPr>
            <p:ph type="dt" sz="half" idx="14"/>
          </p:nvPr>
        </p:nvSpPr>
        <p:spPr/>
        <p:txBody>
          <a:bodyPr/>
          <a:lstStyle/>
          <a:p>
            <a:r>
              <a:rPr lang="de-DE" smtClean="0"/>
              <a:t>18.12.2014</a:t>
            </a:r>
            <a:endParaRPr lang="de-DE" dirty="0"/>
          </a:p>
        </p:txBody>
      </p:sp>
      <p:sp>
        <p:nvSpPr>
          <p:cNvPr id="12" name="Footer Placeholder 11"/>
          <p:cNvSpPr>
            <a:spLocks noGrp="1"/>
          </p:cNvSpPr>
          <p:nvPr>
            <p:ph type="ftr" sz="quarter" idx="15"/>
          </p:nvPr>
        </p:nvSpPr>
        <p:spPr/>
        <p:txBody>
          <a:bodyPr/>
          <a:lstStyle/>
          <a:p>
            <a:r>
              <a:rPr lang="de-DE" smtClean="0"/>
              <a:t>Julian Tschannen</a:t>
            </a:r>
            <a:endParaRPr lang="de-DE" dirty="0"/>
          </a:p>
        </p:txBody>
      </p:sp>
      <p:sp>
        <p:nvSpPr>
          <p:cNvPr id="13" name="Slide Number Placeholder 12"/>
          <p:cNvSpPr>
            <a:spLocks noGrp="1"/>
          </p:cNvSpPr>
          <p:nvPr>
            <p:ph type="sldNum" sz="quarter" idx="16"/>
          </p:nvPr>
        </p:nvSpPr>
        <p:spPr/>
        <p:txBody>
          <a:bodyPr/>
          <a:lstStyle/>
          <a:p>
            <a:fld id="{082C2255-A999-4BE8-9244-B749E28B25F4}" type="slidenum">
              <a:rPr lang="de-CH" smtClean="0"/>
              <a:pPr/>
              <a:t>‹#›</a:t>
            </a:fld>
            <a:endParaRPr lang="de-CH" dirty="0"/>
          </a:p>
        </p:txBody>
      </p:sp>
    </p:spTree>
    <p:extLst>
      <p:ext uri="{BB962C8B-B14F-4D97-AF65-F5344CB8AC3E}">
        <p14:creationId xmlns:p14="http://schemas.microsoft.com/office/powerpoint/2010/main" val="82600996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US" smtClean="0"/>
              <a:t>Click to edit Master title style</a:t>
            </a:r>
            <a:endParaRPr lang="de-DE" dirty="0"/>
          </a:p>
        </p:txBody>
      </p:sp>
      <p:sp>
        <p:nvSpPr>
          <p:cNvPr id="3" name="Untertitel 2"/>
          <p:cNvSpPr>
            <a:spLocks noGrp="1"/>
          </p:cNvSpPr>
          <p:nvPr>
            <p:ph type="subTitle" idx="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10" name="Bildplatzhalter 9"/>
          <p:cNvSpPr>
            <a:spLocks noGrp="1"/>
          </p:cNvSpPr>
          <p:nvPr>
            <p:ph type="pic" sz="quarter" idx="13"/>
          </p:nvPr>
        </p:nvSpPr>
        <p:spPr>
          <a:xfrm>
            <a:off x="323850" y="620713"/>
            <a:ext cx="8496300" cy="4204513"/>
          </a:xfrm>
          <a:noFill/>
        </p:spPr>
        <p:txBody>
          <a:bodyPr/>
          <a:lstStyle>
            <a:lvl1pPr marL="0" indent="0">
              <a:buNone/>
              <a:defRPr/>
            </a:lvl1pPr>
          </a:lstStyle>
          <a:p>
            <a:r>
              <a:rPr lang="en-US" dirty="0" smtClean="0"/>
              <a:t>Click icon to add picture</a:t>
            </a:r>
            <a:endParaRPr lang="de-CH" dirty="0"/>
          </a:p>
        </p:txBody>
      </p:sp>
      <p:sp>
        <p:nvSpPr>
          <p:cNvPr id="7" name="Date Placeholder 6"/>
          <p:cNvSpPr>
            <a:spLocks noGrp="1"/>
          </p:cNvSpPr>
          <p:nvPr>
            <p:ph type="dt" sz="half" idx="14"/>
          </p:nvPr>
        </p:nvSpPr>
        <p:spPr/>
        <p:txBody>
          <a:bodyPr/>
          <a:lstStyle/>
          <a:p>
            <a:r>
              <a:rPr lang="de-DE" smtClean="0"/>
              <a:t>18.12.2014</a:t>
            </a:r>
            <a:endParaRPr lang="de-DE" dirty="0"/>
          </a:p>
        </p:txBody>
      </p:sp>
      <p:sp>
        <p:nvSpPr>
          <p:cNvPr id="8" name="Footer Placeholder 7"/>
          <p:cNvSpPr>
            <a:spLocks noGrp="1"/>
          </p:cNvSpPr>
          <p:nvPr>
            <p:ph type="ftr" sz="quarter" idx="15"/>
          </p:nvPr>
        </p:nvSpPr>
        <p:spPr/>
        <p:txBody>
          <a:bodyPr/>
          <a:lstStyle/>
          <a:p>
            <a:r>
              <a:rPr lang="de-DE" smtClean="0"/>
              <a:t>Julian Tschannen</a:t>
            </a:r>
            <a:endParaRPr lang="de-DE" dirty="0"/>
          </a:p>
        </p:txBody>
      </p:sp>
      <p:sp>
        <p:nvSpPr>
          <p:cNvPr id="9" name="Slide Number Placeholder 8"/>
          <p:cNvSpPr>
            <a:spLocks noGrp="1"/>
          </p:cNvSpPr>
          <p:nvPr>
            <p:ph type="sldNum" sz="quarter" idx="16"/>
          </p:nvPr>
        </p:nvSpPr>
        <p:spPr/>
        <p:txBody>
          <a:bodyPr/>
          <a:lstStyle/>
          <a:p>
            <a:fld id="{082C2255-A999-4BE8-9244-B749E28B25F4}" type="slidenum">
              <a:rPr lang="de-CH" smtClean="0"/>
              <a:pPr/>
              <a:t>‹#›</a:t>
            </a:fld>
            <a:endParaRPr lang="de-CH" dirty="0"/>
          </a:p>
        </p:txBody>
      </p:sp>
    </p:spTree>
    <p:extLst>
      <p:ext uri="{BB962C8B-B14F-4D97-AF65-F5344CB8AC3E}">
        <p14:creationId xmlns:p14="http://schemas.microsoft.com/office/powerpoint/2010/main" val="149029171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850" y="620714"/>
            <a:ext cx="8496298" cy="465726"/>
          </a:xfrm>
          <a:solidFill>
            <a:schemeClr val="bg1"/>
          </a:solidFill>
          <a:ln>
            <a:noFill/>
          </a:ln>
        </p:spPr>
        <p:txBody>
          <a:bodyPr lIns="144000" tIns="108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grpSp>
        <p:nvGrpSpPr>
          <p:cNvPr id="6" name="Gruppieren 5"/>
          <p:cNvGrpSpPr/>
          <p:nvPr userDrawn="1"/>
        </p:nvGrpSpPr>
        <p:grpSpPr>
          <a:xfrm>
            <a:off x="142875" y="152400"/>
            <a:ext cx="8858250" cy="612775"/>
            <a:chOff x="142875" y="152400"/>
            <a:chExt cx="8858250" cy="612775"/>
          </a:xfrm>
        </p:grpSpPr>
        <p:sp>
          <p:nvSpPr>
            <p:cNvPr id="7" name="Rechteck 6"/>
            <p:cNvSpPr/>
            <p:nvPr userDrawn="1"/>
          </p:nvSpPr>
          <p:spPr>
            <a:xfrm>
              <a:off x="142875" y="152400"/>
              <a:ext cx="8858250" cy="4683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userDrawn="1"/>
          </p:nvSpPr>
          <p:spPr>
            <a:xfrm>
              <a:off x="142875" y="597694"/>
              <a:ext cx="180975" cy="1674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userDrawn="1"/>
          </p:nvSpPr>
          <p:spPr>
            <a:xfrm>
              <a:off x="8820150" y="597693"/>
              <a:ext cx="180975" cy="1674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2" name="Bild 18" descr="g_eth_logo_kurz_neg_Schutzraum.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grpSp>
      <p:sp>
        <p:nvSpPr>
          <p:cNvPr id="2" name="Titel 1"/>
          <p:cNvSpPr>
            <a:spLocks noGrp="1"/>
          </p:cNvSpPr>
          <p:nvPr>
            <p:ph type="ctrTitle"/>
          </p:nvPr>
        </p:nvSpPr>
        <p:spPr>
          <a:xfrm>
            <a:off x="323850" y="1063254"/>
            <a:ext cx="8496299" cy="960809"/>
          </a:xfrm>
          <a:solidFill>
            <a:schemeClr val="bg1"/>
          </a:solidFill>
        </p:spPr>
        <p:txBody>
          <a:bodyPr wrap="square" lIns="144000" tIns="0" anchor="t" anchorCtr="0"/>
          <a:lstStyle>
            <a:lvl1pPr>
              <a:lnSpc>
                <a:spcPct val="100000"/>
              </a:lnSpc>
              <a:spcBef>
                <a:spcPts val="0"/>
              </a:spcBef>
              <a:defRPr sz="2800"/>
            </a:lvl1pPr>
          </a:lstStyle>
          <a:p>
            <a:r>
              <a:rPr lang="en-US" smtClean="0"/>
              <a:t>Click to edit Master title style</a:t>
            </a:r>
            <a:endParaRPr lang="de-DE" dirty="0"/>
          </a:p>
        </p:txBody>
      </p:sp>
    </p:spTree>
    <p:extLst>
      <p:ext uri="{BB962C8B-B14F-4D97-AF65-F5344CB8AC3E}">
        <p14:creationId xmlns:p14="http://schemas.microsoft.com/office/powerpoint/2010/main" val="1980723131"/>
      </p:ext>
    </p:extLst>
  </p:cSld>
  <p:clrMapOvr>
    <a:masterClrMapping/>
  </p:clrMapOvr>
  <p:transition>
    <p:fade/>
  </p:transition>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p:nvPr>
        </p:nvSpPr>
        <p:spPr>
          <a:xfrm>
            <a:off x="323850" y="1464733"/>
            <a:ext cx="8496300" cy="476937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7" name="Titel 6"/>
          <p:cNvSpPr>
            <a:spLocks noGrp="1"/>
          </p:cNvSpPr>
          <p:nvPr>
            <p:ph type="title"/>
          </p:nvPr>
        </p:nvSpPr>
        <p:spPr>
          <a:xfrm>
            <a:off x="323850" y="620714"/>
            <a:ext cx="8496300" cy="556153"/>
          </a:xfrm>
          <a:solidFill>
            <a:schemeClr val="bg1"/>
          </a:solidFill>
        </p:spPr>
        <p:txBody>
          <a:bodyPr/>
          <a:lstStyle/>
          <a:p>
            <a:r>
              <a:rPr lang="en-US" dirty="0" smtClean="0"/>
              <a:t>Click to edit Master title style</a:t>
            </a:r>
            <a:endParaRPr lang="de-CH" dirty="0"/>
          </a:p>
        </p:txBody>
      </p:sp>
      <p:sp>
        <p:nvSpPr>
          <p:cNvPr id="2" name="Date Placeholder 1"/>
          <p:cNvSpPr>
            <a:spLocks noGrp="1"/>
          </p:cNvSpPr>
          <p:nvPr>
            <p:ph type="dt" sz="half" idx="10"/>
          </p:nvPr>
        </p:nvSpPr>
        <p:spPr/>
        <p:txBody>
          <a:bodyPr/>
          <a:lstStyle/>
          <a:p>
            <a:r>
              <a:rPr lang="de-DE" smtClean="0"/>
              <a:t>18.12.2014</a:t>
            </a:r>
            <a:endParaRPr lang="de-DE" dirty="0"/>
          </a:p>
        </p:txBody>
      </p:sp>
      <p:sp>
        <p:nvSpPr>
          <p:cNvPr id="8" name="Footer Placeholder 7"/>
          <p:cNvSpPr>
            <a:spLocks noGrp="1"/>
          </p:cNvSpPr>
          <p:nvPr>
            <p:ph type="ftr" sz="quarter" idx="11"/>
          </p:nvPr>
        </p:nvSpPr>
        <p:spPr/>
        <p:txBody>
          <a:bodyPr/>
          <a:lstStyle/>
          <a:p>
            <a:r>
              <a:rPr lang="de-DE" smtClean="0"/>
              <a:t>Julian Tschannen</a:t>
            </a:r>
            <a:endParaRPr lang="de-DE" dirty="0"/>
          </a:p>
        </p:txBody>
      </p:sp>
      <p:sp>
        <p:nvSpPr>
          <p:cNvPr id="9" name="Slide Number Placeholder 8"/>
          <p:cNvSpPr>
            <a:spLocks noGrp="1"/>
          </p:cNvSpPr>
          <p:nvPr>
            <p:ph type="sldNum" sz="quarter" idx="12"/>
          </p:nvPr>
        </p:nvSpPr>
        <p:spPr/>
        <p:txBody>
          <a:bodyPr/>
          <a:lstStyle/>
          <a:p>
            <a:fld id="{082C2255-A999-4BE8-9244-B749E28B25F4}" type="slidenum">
              <a:rPr lang="de-CH" smtClean="0"/>
              <a:pPr/>
              <a:t>‹#›</a:t>
            </a:fld>
            <a:endParaRPr lang="de-CH"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p:txBody>
      </p:sp>
      <p:sp>
        <p:nvSpPr>
          <p:cNvPr id="8" name="Titel 7"/>
          <p:cNvSpPr>
            <a:spLocks noGrp="1"/>
          </p:cNvSpPr>
          <p:nvPr>
            <p:ph type="title"/>
          </p:nvPr>
        </p:nvSpPr>
        <p:spPr>
          <a:solidFill>
            <a:schemeClr val="bg1"/>
          </a:solidFill>
        </p:spPr>
        <p:txBody>
          <a:bodyPr/>
          <a:lstStyle/>
          <a:p>
            <a:r>
              <a:rPr lang="en-US" smtClean="0"/>
              <a:t>Click to edit Master title style</a:t>
            </a:r>
            <a:endParaRPr lang="de-CH"/>
          </a:p>
        </p:txBody>
      </p:sp>
      <p:sp>
        <p:nvSpPr>
          <p:cNvPr id="2" name="Date Placeholder 1"/>
          <p:cNvSpPr>
            <a:spLocks noGrp="1"/>
          </p:cNvSpPr>
          <p:nvPr>
            <p:ph type="dt" sz="half" idx="10"/>
          </p:nvPr>
        </p:nvSpPr>
        <p:spPr/>
        <p:txBody>
          <a:bodyPr/>
          <a:lstStyle/>
          <a:p>
            <a:r>
              <a:rPr lang="de-DE" smtClean="0"/>
              <a:t>18.12.2014</a:t>
            </a:r>
            <a:endParaRPr lang="de-DE" dirty="0"/>
          </a:p>
        </p:txBody>
      </p:sp>
      <p:sp>
        <p:nvSpPr>
          <p:cNvPr id="9" name="Footer Placeholder 8"/>
          <p:cNvSpPr>
            <a:spLocks noGrp="1"/>
          </p:cNvSpPr>
          <p:nvPr>
            <p:ph type="ftr" sz="quarter" idx="11"/>
          </p:nvPr>
        </p:nvSpPr>
        <p:spPr/>
        <p:txBody>
          <a:bodyPr/>
          <a:lstStyle/>
          <a:p>
            <a:r>
              <a:rPr lang="de-DE" smtClean="0"/>
              <a:t>Julian Tschannen</a:t>
            </a:r>
            <a:endParaRPr lang="de-DE" dirty="0"/>
          </a:p>
        </p:txBody>
      </p:sp>
      <p:sp>
        <p:nvSpPr>
          <p:cNvPr id="10" name="Slide Number Placeholder 9"/>
          <p:cNvSpPr>
            <a:spLocks noGrp="1"/>
          </p:cNvSpPr>
          <p:nvPr>
            <p:ph type="sldNum" sz="quarter" idx="12"/>
          </p:nvPr>
        </p:nvSpPr>
        <p:spPr/>
        <p:txBody>
          <a:bodyPr/>
          <a:lstStyle/>
          <a:p>
            <a:fld id="{082C2255-A999-4BE8-9244-B749E28B25F4}" type="slidenum">
              <a:rPr lang="de-CH" smtClean="0"/>
              <a:pPr/>
              <a:t>‹#›</a:t>
            </a:fld>
            <a:endParaRPr lang="de-CH"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Click to edit Master title style</a:t>
            </a:r>
            <a:endParaRPr lang="de-CH"/>
          </a:p>
        </p:txBody>
      </p:sp>
      <p:sp>
        <p:nvSpPr>
          <p:cNvPr id="6" name="Date Placeholder 5"/>
          <p:cNvSpPr>
            <a:spLocks noGrp="1"/>
          </p:cNvSpPr>
          <p:nvPr>
            <p:ph type="dt" sz="half" idx="10"/>
          </p:nvPr>
        </p:nvSpPr>
        <p:spPr/>
        <p:txBody>
          <a:bodyPr/>
          <a:lstStyle/>
          <a:p>
            <a:r>
              <a:rPr lang="de-DE" smtClean="0"/>
              <a:t>18.12.2014</a:t>
            </a:r>
            <a:endParaRPr lang="de-DE" dirty="0"/>
          </a:p>
        </p:txBody>
      </p:sp>
      <p:sp>
        <p:nvSpPr>
          <p:cNvPr id="7" name="Footer Placeholder 6"/>
          <p:cNvSpPr>
            <a:spLocks noGrp="1"/>
          </p:cNvSpPr>
          <p:nvPr>
            <p:ph type="ftr" sz="quarter" idx="11"/>
          </p:nvPr>
        </p:nvSpPr>
        <p:spPr/>
        <p:txBody>
          <a:bodyPr/>
          <a:lstStyle/>
          <a:p>
            <a:r>
              <a:rPr lang="de-DE" smtClean="0"/>
              <a:t>Julian Tschannen</a:t>
            </a:r>
            <a:endParaRPr lang="de-DE" dirty="0"/>
          </a:p>
        </p:txBody>
      </p:sp>
      <p:sp>
        <p:nvSpPr>
          <p:cNvPr id="8" name="Slide Number Placeholder 7"/>
          <p:cNvSpPr>
            <a:spLocks noGrp="1"/>
          </p:cNvSpPr>
          <p:nvPr>
            <p:ph type="sldNum" sz="quarter" idx="12"/>
          </p:nvPr>
        </p:nvSpPr>
        <p:spPr/>
        <p:txBody>
          <a:bodyPr/>
          <a:lstStyle/>
          <a:p>
            <a:fld id="{082C2255-A999-4BE8-9244-B749E28B25F4}" type="slidenum">
              <a:rPr lang="de-CH" smtClean="0"/>
              <a:pPr/>
              <a:t>‹#›</a:t>
            </a:fld>
            <a:endParaRPr lang="de-CH"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10" name="Bildplatzhalter 9"/>
          <p:cNvSpPr>
            <a:spLocks noGrp="1"/>
          </p:cNvSpPr>
          <p:nvPr>
            <p:ph type="pic" sz="quarter" idx="13"/>
          </p:nvPr>
        </p:nvSpPr>
        <p:spPr>
          <a:xfrm>
            <a:off x="323850" y="620713"/>
            <a:ext cx="8496300" cy="5607860"/>
          </a:xfrm>
          <a:noFill/>
        </p:spPr>
        <p:txBody>
          <a:bodyPr/>
          <a:lstStyle>
            <a:lvl1pPr marL="0" indent="0">
              <a:buNone/>
              <a:defRPr/>
            </a:lvl1pPr>
          </a:lstStyle>
          <a:p>
            <a:r>
              <a:rPr lang="en-US" dirty="0" smtClean="0"/>
              <a:t>Click icon to add picture</a:t>
            </a:r>
            <a:endParaRPr lang="de-CH" dirty="0"/>
          </a:p>
        </p:txBody>
      </p:sp>
      <p:sp>
        <p:nvSpPr>
          <p:cNvPr id="2" name="Date Placeholder 1"/>
          <p:cNvSpPr>
            <a:spLocks noGrp="1"/>
          </p:cNvSpPr>
          <p:nvPr>
            <p:ph type="dt" sz="half" idx="14"/>
          </p:nvPr>
        </p:nvSpPr>
        <p:spPr/>
        <p:txBody>
          <a:bodyPr/>
          <a:lstStyle/>
          <a:p>
            <a:r>
              <a:rPr lang="de-DE" smtClean="0"/>
              <a:t>18.12.2014</a:t>
            </a:r>
            <a:endParaRPr lang="de-DE" dirty="0"/>
          </a:p>
        </p:txBody>
      </p:sp>
      <p:sp>
        <p:nvSpPr>
          <p:cNvPr id="3" name="Footer Placeholder 2"/>
          <p:cNvSpPr>
            <a:spLocks noGrp="1"/>
          </p:cNvSpPr>
          <p:nvPr>
            <p:ph type="ftr" sz="quarter" idx="15"/>
          </p:nvPr>
        </p:nvSpPr>
        <p:spPr/>
        <p:txBody>
          <a:bodyPr/>
          <a:lstStyle/>
          <a:p>
            <a:r>
              <a:rPr lang="de-DE" smtClean="0"/>
              <a:t>Julian Tschannen</a:t>
            </a:r>
            <a:endParaRPr lang="de-DE" dirty="0"/>
          </a:p>
        </p:txBody>
      </p:sp>
      <p:sp>
        <p:nvSpPr>
          <p:cNvPr id="7" name="Slide Number Placeholder 6"/>
          <p:cNvSpPr>
            <a:spLocks noGrp="1"/>
          </p:cNvSpPr>
          <p:nvPr>
            <p:ph type="sldNum" sz="quarter" idx="16"/>
          </p:nvPr>
        </p:nvSpPr>
        <p:spPr/>
        <p:txBody>
          <a:bodyPr/>
          <a:lstStyle/>
          <a:p>
            <a:fld id="{082C2255-A999-4BE8-9244-B749E28B25F4}" type="slidenum">
              <a:rPr lang="de-CH" smtClean="0"/>
              <a:pPr/>
              <a:t>‹#›</a:t>
            </a:fld>
            <a:endParaRPr lang="de-CH" dirty="0"/>
          </a:p>
        </p:txBody>
      </p:sp>
    </p:spTree>
    <p:extLst>
      <p:ext uri="{BB962C8B-B14F-4D97-AF65-F5344CB8AC3E}">
        <p14:creationId xmlns:p14="http://schemas.microsoft.com/office/powerpoint/2010/main" val="135389624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auftakt A">
    <p:spTree>
      <p:nvGrpSpPr>
        <p:cNvPr id="1" name=""/>
        <p:cNvGrpSpPr/>
        <p:nvPr/>
      </p:nvGrpSpPr>
      <p:grpSpPr>
        <a:xfrm>
          <a:off x="0" y="0"/>
          <a:ext cx="0" cy="0"/>
          <a:chOff x="0" y="0"/>
          <a:chExt cx="0" cy="0"/>
        </a:xfrm>
      </p:grpSpPr>
      <p:sp>
        <p:nvSpPr>
          <p:cNvPr id="8" name="Inhaltsplatzhalter 7"/>
          <p:cNvSpPr>
            <a:spLocks noGrp="1"/>
          </p:cNvSpPr>
          <p:nvPr>
            <p:ph sz="quarter" idx="13" hasCustomPrompt="1"/>
          </p:nvPr>
        </p:nvSpPr>
        <p:spPr>
          <a:xfrm>
            <a:off x="323850" y="1565138"/>
            <a:ext cx="8496300" cy="4672150"/>
          </a:xfrm>
          <a:solidFill>
            <a:schemeClr val="tx1"/>
          </a:solidFill>
        </p:spPr>
        <p:txBody>
          <a:bodyPr lIns="144000" tIns="450000"/>
          <a:lstStyle>
            <a:lvl1pPr marL="0" indent="0">
              <a:lnSpc>
                <a:spcPct val="114000"/>
              </a:lnSpc>
              <a:buNone/>
              <a:defRPr sz="2000">
                <a:solidFill>
                  <a:schemeClr val="bg1"/>
                </a:solidFill>
              </a:defRPr>
            </a:lvl1pPr>
          </a:lstStyle>
          <a:p>
            <a:pPr lvl="0"/>
            <a:r>
              <a:rPr lang="de-DE" dirty="0" smtClean="0"/>
              <a:t>Inhalt und Hintergrundfarbe bearbeiten</a:t>
            </a:r>
          </a:p>
        </p:txBody>
      </p:sp>
      <p:sp>
        <p:nvSpPr>
          <p:cNvPr id="2" name="Titel 1"/>
          <p:cNvSpPr>
            <a:spLocks noGrp="1"/>
          </p:cNvSpPr>
          <p:nvPr>
            <p:ph type="title" hasCustomPrompt="1"/>
          </p:nvPr>
        </p:nvSpPr>
        <p:spPr>
          <a:xfrm>
            <a:off x="323850" y="612000"/>
            <a:ext cx="8496300" cy="972000"/>
          </a:xfrm>
          <a:solidFill>
            <a:schemeClr val="tx1"/>
          </a:solidFill>
        </p:spPr>
        <p:txBody>
          <a:bodyPr lIns="140400"/>
          <a:lstStyle>
            <a:lvl1pPr>
              <a:lnSpc>
                <a:spcPct val="100000"/>
              </a:lnSpc>
              <a:defRPr sz="2800" baseline="0">
                <a:solidFill>
                  <a:schemeClr val="bg1"/>
                </a:solidFill>
              </a:defRPr>
            </a:lvl1pPr>
          </a:lstStyle>
          <a:p>
            <a:r>
              <a:rPr lang="de-DE" dirty="0" smtClean="0"/>
              <a:t>Titel und Hintergrundfarbe bearbeiten</a:t>
            </a:r>
            <a:endParaRPr lang="de-DE" dirty="0"/>
          </a:p>
        </p:txBody>
      </p:sp>
      <p:sp>
        <p:nvSpPr>
          <p:cNvPr id="3" name="Date Placeholder 2"/>
          <p:cNvSpPr>
            <a:spLocks noGrp="1"/>
          </p:cNvSpPr>
          <p:nvPr>
            <p:ph type="dt" sz="half" idx="14"/>
          </p:nvPr>
        </p:nvSpPr>
        <p:spPr/>
        <p:txBody>
          <a:bodyPr/>
          <a:lstStyle/>
          <a:p>
            <a:r>
              <a:rPr lang="de-DE" smtClean="0"/>
              <a:t>18.12.2014</a:t>
            </a:r>
            <a:endParaRPr lang="de-DE" dirty="0"/>
          </a:p>
        </p:txBody>
      </p:sp>
      <p:sp>
        <p:nvSpPr>
          <p:cNvPr id="7" name="Footer Placeholder 6"/>
          <p:cNvSpPr>
            <a:spLocks noGrp="1"/>
          </p:cNvSpPr>
          <p:nvPr>
            <p:ph type="ftr" sz="quarter" idx="15"/>
          </p:nvPr>
        </p:nvSpPr>
        <p:spPr/>
        <p:txBody>
          <a:bodyPr/>
          <a:lstStyle/>
          <a:p>
            <a:r>
              <a:rPr lang="de-DE" smtClean="0"/>
              <a:t>Julian Tschannen</a:t>
            </a:r>
            <a:endParaRPr lang="de-DE" dirty="0"/>
          </a:p>
        </p:txBody>
      </p:sp>
      <p:sp>
        <p:nvSpPr>
          <p:cNvPr id="9" name="Slide Number Placeholder 8"/>
          <p:cNvSpPr>
            <a:spLocks noGrp="1"/>
          </p:cNvSpPr>
          <p:nvPr>
            <p:ph type="sldNum" sz="quarter" idx="16"/>
          </p:nvPr>
        </p:nvSpPr>
        <p:spPr/>
        <p:txBody>
          <a:bodyPr/>
          <a:lstStyle/>
          <a:p>
            <a:fld id="{082C2255-A999-4BE8-9244-B749E28B25F4}" type="slidenum">
              <a:rPr lang="de-CH" smtClean="0"/>
              <a:pPr/>
              <a:t>‹#›</a:t>
            </a:fld>
            <a:endParaRPr lang="de-CH" dirty="0"/>
          </a:p>
        </p:txBody>
      </p:sp>
    </p:spTree>
    <p:extLst>
      <p:ext uri="{BB962C8B-B14F-4D97-AF65-F5344CB8AC3E}">
        <p14:creationId xmlns:p14="http://schemas.microsoft.com/office/powerpoint/2010/main" val="326296274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uppieren 10"/>
          <p:cNvGrpSpPr/>
          <p:nvPr userDrawn="1"/>
        </p:nvGrpSpPr>
        <p:grpSpPr>
          <a:xfrm>
            <a:off x="142874" y="152400"/>
            <a:ext cx="8859601" cy="612775"/>
            <a:chOff x="142874" y="152400"/>
            <a:chExt cx="8859601" cy="612775"/>
          </a:xfrm>
        </p:grpSpPr>
        <p:sp>
          <p:nvSpPr>
            <p:cNvPr id="24" name="Rechteck 23"/>
            <p:cNvSpPr/>
            <p:nvPr userDrawn="1"/>
          </p:nvSpPr>
          <p:spPr>
            <a:xfrm>
              <a:off x="142875" y="152400"/>
              <a:ext cx="8859600" cy="4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hteck 24"/>
            <p:cNvSpPr/>
            <p:nvPr userDrawn="1"/>
          </p:nvSpPr>
          <p:spPr>
            <a:xfrm>
              <a:off x="142874" y="597694"/>
              <a:ext cx="187200" cy="1674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Rechteck 25"/>
            <p:cNvSpPr/>
            <p:nvPr userDrawn="1"/>
          </p:nvSpPr>
          <p:spPr>
            <a:xfrm>
              <a:off x="8814997" y="597693"/>
              <a:ext cx="187200" cy="1674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7" name="Bild 18" descr="g_eth_logo_kurz_neg_Schutzraum.eps"/>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grpSp>
      <p:sp>
        <p:nvSpPr>
          <p:cNvPr id="4" name="Datumsplatzhalter 3"/>
          <p:cNvSpPr>
            <a:spLocks noGrp="1"/>
          </p:cNvSpPr>
          <p:nvPr>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de-DE" dirty="0" smtClean="0"/>
              <a:t>18.12.2014</a:t>
            </a:r>
            <a:endParaRPr lang="de-DE" dirty="0"/>
          </a:p>
        </p:txBody>
      </p:sp>
      <p:sp>
        <p:nvSpPr>
          <p:cNvPr id="5" name="Fußzeilenplatzhalter 4"/>
          <p:cNvSpPr>
            <a:spLocks noGrp="1"/>
          </p:cNvSpPr>
          <p:nvPr>
            <p:ph type="ftr" sz="quarter" idx="3"/>
          </p:nvPr>
        </p:nvSpPr>
        <p:spPr>
          <a:xfrm>
            <a:off x="4572000" y="6308726"/>
            <a:ext cx="3208613" cy="468312"/>
          </a:xfrm>
          <a:prstGeom prst="rect">
            <a:avLst/>
          </a:prstGeom>
          <a:noFill/>
        </p:spPr>
        <p:txBody>
          <a:bodyPr vert="horz" wrap="none" lIns="0" tIns="0" rIns="0" bIns="0" rtlCol="0" anchor="ctr"/>
          <a:lstStyle>
            <a:lvl1pPr algn="r">
              <a:defRPr sz="800">
                <a:solidFill>
                  <a:schemeClr val="tx1"/>
                </a:solidFill>
              </a:defRPr>
            </a:lvl1pPr>
          </a:lstStyle>
          <a:p>
            <a:r>
              <a:rPr lang="de-DE" dirty="0" smtClean="0"/>
              <a:t>Julian </a:t>
            </a:r>
            <a:r>
              <a:rPr lang="de-DE" dirty="0" err="1" smtClean="0"/>
              <a:t>Tschannen</a:t>
            </a:r>
            <a:endParaRPr lang="de-DE" dirty="0"/>
          </a:p>
        </p:txBody>
      </p:sp>
      <p:sp>
        <p:nvSpPr>
          <p:cNvPr id="3" name="Textplatzhalter 2"/>
          <p:cNvSpPr>
            <a:spLocks noGrp="1"/>
          </p:cNvSpPr>
          <p:nvPr>
            <p:ph type="body" idx="1"/>
          </p:nvPr>
        </p:nvSpPr>
        <p:spPr>
          <a:xfrm>
            <a:off x="323850" y="2024064"/>
            <a:ext cx="8483938" cy="4213224"/>
          </a:xfrm>
          <a:prstGeom prst="rect">
            <a:avLst/>
          </a:prstGeom>
        </p:spPr>
        <p:txBody>
          <a:bodyPr vert="horz" lIns="140400" tIns="0" rIns="144000" bIns="0" rtlCol="0">
            <a:noAutofit/>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de-CH" sz="800" dirty="0" smtClean="0"/>
              <a:t>|</a:t>
            </a:r>
            <a:endParaRPr lang="de-CH" sz="800" dirty="0"/>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de-CH" sz="800" dirty="0" smtClean="0"/>
              <a:t>|</a:t>
            </a:r>
            <a:endParaRPr lang="de-CH" sz="800" dirty="0"/>
          </a:p>
        </p:txBody>
      </p:sp>
      <p:sp>
        <p:nvSpPr>
          <p:cNvPr id="2" name="Titelplatzhalter 1"/>
          <p:cNvSpPr>
            <a:spLocks noGrp="1"/>
          </p:cNvSpPr>
          <p:nvPr>
            <p:ph type="title"/>
          </p:nvPr>
        </p:nvSpPr>
        <p:spPr>
          <a:xfrm>
            <a:off x="323850" y="620714"/>
            <a:ext cx="8496300" cy="972000"/>
          </a:xfrm>
          <a:prstGeom prst="rect">
            <a:avLst/>
          </a:prstGeom>
          <a:solidFill>
            <a:schemeClr val="bg1"/>
          </a:solidFill>
        </p:spPr>
        <p:txBody>
          <a:bodyPr vert="horz" lIns="140400" tIns="0" rIns="144000" bIns="0" rtlCol="0" anchor="b" anchorCtr="0">
            <a:noAutofit/>
          </a:bodyPr>
          <a:lstStyle/>
          <a:p>
            <a:r>
              <a:rPr lang="en-US" noProof="0" smtClean="0"/>
              <a:t>Titelmasterformat durch Klicken bearbeiten</a:t>
            </a:r>
            <a:endParaRPr lang="en-US" noProof="0"/>
          </a:p>
        </p:txBody>
      </p:sp>
      <p:sp>
        <p:nvSpPr>
          <p:cNvPr id="7" name="Textfeld 6"/>
          <p:cNvSpPr txBox="1"/>
          <p:nvPr userDrawn="1"/>
        </p:nvSpPr>
        <p:spPr>
          <a:xfrm>
            <a:off x="669470" y="6308725"/>
            <a:ext cx="3902529" cy="459775"/>
          </a:xfrm>
          <a:prstGeom prst="rect">
            <a:avLst/>
          </a:prstGeom>
          <a:noFill/>
        </p:spPr>
        <p:txBody>
          <a:bodyPr wrap="square" lIns="0" rIns="0" rtlCol="0" anchor="ctr" anchorCtr="0">
            <a:noAutofit/>
          </a:bodyPr>
          <a:lstStyle/>
          <a:p>
            <a:r>
              <a:rPr lang="en-US" sz="800" b="1" noProof="0" dirty="0" smtClean="0"/>
              <a:t>Department of Computer Science</a:t>
            </a:r>
            <a:r>
              <a:rPr lang="en-US" sz="800" baseline="0" noProof="0" dirty="0" smtClean="0"/>
              <a:t/>
            </a:r>
            <a:br>
              <a:rPr lang="en-US" sz="800" baseline="0" noProof="0" dirty="0" smtClean="0"/>
            </a:br>
            <a:r>
              <a:rPr lang="en-US" sz="800" baseline="0" noProof="0" dirty="0" smtClean="0"/>
              <a:t>Chair of Software Engineering</a:t>
            </a:r>
            <a:endParaRPr lang="en-US" sz="800" noProof="0" dirty="0"/>
          </a:p>
        </p:txBody>
      </p:sp>
      <p:sp>
        <p:nvSpPr>
          <p:cNvPr id="8" name="Slide Number Placeholder 7"/>
          <p:cNvSpPr>
            <a:spLocks noGrp="1"/>
          </p:cNvSpPr>
          <p:nvPr>
            <p:ph type="sldNum" sz="quarter" idx="4"/>
          </p:nvPr>
        </p:nvSpPr>
        <p:spPr>
          <a:xfrm>
            <a:off x="8584341" y="6317264"/>
            <a:ext cx="336390" cy="459774"/>
          </a:xfrm>
          <a:prstGeom prst="rect">
            <a:avLst/>
          </a:prstGeom>
        </p:spPr>
        <p:txBody>
          <a:bodyPr vert="horz" wrap="none" lIns="0" tIns="0" rIns="0" bIns="0" rtlCol="0" anchor="ctr"/>
          <a:lstStyle>
            <a:lvl1pPr algn="ctr">
              <a:defRPr lang="de-CH" sz="800" smtClean="0"/>
            </a:lvl1pPr>
          </a:lstStyle>
          <a:p>
            <a:fld id="{082C2255-A999-4BE8-9244-B749E28B25F4}" type="slidenum">
              <a:rPr lang="en-US" smtClean="0"/>
              <a:pPr/>
              <a:t>‹#›</a:t>
            </a:fld>
            <a:endParaRPr lang="en-US" dirty="0"/>
          </a:p>
        </p:txBody>
      </p:sp>
      <p:pic>
        <p:nvPicPr>
          <p:cNvPr id="29698" name="Picture 2" descr="Chair of Software Engineering Logo"/>
          <p:cNvPicPr>
            <a:picLocks noChangeAspect="1" noChangeArrowheads="1"/>
          </p:cNvPicPr>
          <p:nvPr userDrawn="1"/>
        </p:nvPicPr>
        <p:blipFill>
          <a:blip r:embed="rId13" cstate="print"/>
          <a:srcRect/>
          <a:stretch>
            <a:fillRect/>
          </a:stretch>
        </p:blipFill>
        <p:spPr bwMode="auto">
          <a:xfrm>
            <a:off x="323528" y="6356836"/>
            <a:ext cx="324715" cy="33102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6" r:id="rId4"/>
    <p:sldLayoutId id="2147483650" r:id="rId5"/>
    <p:sldLayoutId id="2147483652" r:id="rId6"/>
    <p:sldLayoutId id="2147483655" r:id="rId7"/>
    <p:sldLayoutId id="2147483665" r:id="rId8"/>
    <p:sldLayoutId id="2147483664" r:id="rId9"/>
    <p:sldLayoutId id="2147483663" r:id="rId10"/>
  </p:sldLayoutIdLst>
  <p:transition>
    <p:fade/>
  </p:transition>
  <p:timing>
    <p:tnLst>
      <p:par>
        <p:cTn id="1" dur="indefinite" restart="never" nodeType="tmRoot"/>
      </p:par>
    </p:tnLst>
  </p:timing>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bg2"/>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bg2"/>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bg2"/>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bg2"/>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bg2"/>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noProof="0" dirty="0" smtClean="0"/>
              <a:t>Doctoral Examination</a:t>
            </a:r>
          </a:p>
          <a:p>
            <a:r>
              <a:rPr lang="en-US" noProof="0" dirty="0" smtClean="0"/>
              <a:t>Julian Tschannen</a:t>
            </a:r>
          </a:p>
        </p:txBody>
      </p:sp>
      <p:sp>
        <p:nvSpPr>
          <p:cNvPr id="3" name="Title 2"/>
          <p:cNvSpPr>
            <a:spLocks noGrp="1"/>
          </p:cNvSpPr>
          <p:nvPr>
            <p:ph type="ctrTitle"/>
          </p:nvPr>
        </p:nvSpPr>
        <p:spPr/>
        <p:txBody>
          <a:bodyPr/>
          <a:lstStyle/>
          <a:p>
            <a:r>
              <a:rPr lang="en-US" noProof="0" dirty="0" smtClean="0"/>
              <a:t>Automated Usable Functional Verification of Object-Oriented Programs</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Slide Number Placeholder 4"/>
          <p:cNvSpPr>
            <a:spLocks noGrp="1"/>
          </p:cNvSpPr>
          <p:nvPr>
            <p:ph type="sldNum" sz="quarter" idx="11"/>
          </p:nvPr>
        </p:nvSpPr>
        <p:spPr/>
        <p:txBody>
          <a:bodyPr/>
          <a:lstStyle/>
          <a:p>
            <a:fld id="{082C2255-A999-4BE8-9244-B749E28B25F4}" type="slidenum">
              <a:rPr lang="en-US" smtClean="0"/>
              <a:pPr/>
              <a:t>1</a:t>
            </a:fld>
            <a:endParaRPr lang="en-US" dirty="0"/>
          </a:p>
        </p:txBody>
      </p:sp>
      <p:sp>
        <p:nvSpPr>
          <p:cNvPr id="6" name="Footer Placeholder 5"/>
          <p:cNvSpPr>
            <a:spLocks noGrp="1"/>
          </p:cNvSpPr>
          <p:nvPr>
            <p:ph type="ftr" sz="quarter" idx="12"/>
          </p:nvPr>
        </p:nvSpPr>
        <p:spPr/>
        <p:txBody>
          <a:bodyPr/>
          <a:lstStyle/>
          <a:p>
            <a:r>
              <a:rPr lang="de-DE" smtClean="0"/>
              <a:t>Julian Tschannen</a:t>
            </a:r>
            <a:endParaRPr lang="de-DE"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CH" dirty="0" smtClean="0">
                <a:solidFill>
                  <a:schemeClr val="bg2"/>
                </a:solidFill>
              </a:rPr>
              <a:t>Verified Software Repository</a:t>
            </a:r>
          </a:p>
          <a:p>
            <a:pPr lvl="1"/>
            <a:r>
              <a:rPr lang="en-US" b="1" dirty="0" smtClean="0"/>
              <a:t>25 </a:t>
            </a:r>
            <a:r>
              <a:rPr lang="en-US" dirty="0" smtClean="0"/>
              <a:t>Examples from verification benchmarks and verification challenges</a:t>
            </a:r>
          </a:p>
          <a:p>
            <a:pPr lvl="1"/>
            <a:r>
              <a:rPr lang="en-US" dirty="0" smtClean="0"/>
              <a:t>Moderate specification overhead: </a:t>
            </a:r>
            <a:r>
              <a:rPr lang="en-US" b="1" dirty="0" smtClean="0"/>
              <a:t>1.7 </a:t>
            </a:r>
            <a:r>
              <a:rPr lang="en-US" dirty="0" smtClean="0"/>
              <a:t>spec tokens per code token</a:t>
            </a:r>
          </a:p>
          <a:p>
            <a:pPr lvl="1"/>
            <a:r>
              <a:rPr lang="en-US" dirty="0" smtClean="0"/>
              <a:t>Responsive performance: on average </a:t>
            </a:r>
            <a:r>
              <a:rPr lang="en-US" b="1" dirty="0" smtClean="0"/>
              <a:t>&lt;1s </a:t>
            </a:r>
            <a:r>
              <a:rPr lang="en-US" dirty="0" smtClean="0"/>
              <a:t>verification time per routine</a:t>
            </a:r>
          </a:p>
          <a:p>
            <a:endParaRPr lang="en-US" dirty="0" smtClean="0"/>
          </a:p>
          <a:p>
            <a:r>
              <a:rPr lang="en-US" dirty="0" smtClean="0">
                <a:solidFill>
                  <a:schemeClr val="bg2"/>
                </a:solidFill>
              </a:rPr>
              <a:t>Software Verification Course</a:t>
            </a:r>
          </a:p>
          <a:p>
            <a:pPr lvl="1"/>
            <a:r>
              <a:rPr lang="en-US" dirty="0" smtClean="0"/>
              <a:t>Course project with </a:t>
            </a:r>
            <a:r>
              <a:rPr lang="en-US" b="1" dirty="0" smtClean="0"/>
              <a:t>9</a:t>
            </a:r>
            <a:r>
              <a:rPr lang="en-US" dirty="0" smtClean="0"/>
              <a:t> teams of up to </a:t>
            </a:r>
            <a:r>
              <a:rPr lang="en-US" b="1" dirty="0" smtClean="0"/>
              <a:t>3</a:t>
            </a:r>
            <a:r>
              <a:rPr lang="en-US" dirty="0" smtClean="0"/>
              <a:t> people</a:t>
            </a:r>
          </a:p>
          <a:p>
            <a:pPr lvl="1"/>
            <a:r>
              <a:rPr lang="en-US" dirty="0" smtClean="0"/>
              <a:t>Verification of full functional correctness for quicksort and bucket sort</a:t>
            </a:r>
          </a:p>
          <a:p>
            <a:pPr lvl="1"/>
            <a:r>
              <a:rPr lang="en-US" dirty="0" smtClean="0"/>
              <a:t>Full verification by </a:t>
            </a:r>
            <a:r>
              <a:rPr lang="en-US" b="1" dirty="0" smtClean="0"/>
              <a:t>2</a:t>
            </a:r>
            <a:r>
              <a:rPr lang="en-US" dirty="0" smtClean="0">
                <a:solidFill>
                  <a:srgbClr val="FF0000"/>
                </a:solidFill>
              </a:rPr>
              <a:t> </a:t>
            </a:r>
            <a:r>
              <a:rPr lang="en-US" dirty="0" smtClean="0"/>
              <a:t>teams, very good results by </a:t>
            </a:r>
            <a:r>
              <a:rPr lang="en-US" b="1" dirty="0" smtClean="0"/>
              <a:t>5</a:t>
            </a:r>
            <a:r>
              <a:rPr lang="en-US" dirty="0" smtClean="0"/>
              <a:t> teams</a:t>
            </a:r>
          </a:p>
        </p:txBody>
      </p:sp>
      <p:sp>
        <p:nvSpPr>
          <p:cNvPr id="3" name="Title 2"/>
          <p:cNvSpPr>
            <a:spLocks noGrp="1"/>
          </p:cNvSpPr>
          <p:nvPr>
            <p:ph type="title"/>
          </p:nvPr>
        </p:nvSpPr>
        <p:spPr/>
        <p:txBody>
          <a:bodyPr/>
          <a:lstStyle/>
          <a:p>
            <a:r>
              <a:rPr lang="en-US" dirty="0" smtClean="0"/>
              <a:t>Evaluation of AutoProof for Experts and Novices</a:t>
            </a:r>
            <a:endParaRPr lang="en-US"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10</a:t>
            </a:fld>
            <a:endParaRPr lang="de-CH" dirty="0"/>
          </a:p>
        </p:txBody>
      </p:sp>
    </p:spTree>
    <p:extLst>
      <p:ext uri="{BB962C8B-B14F-4D97-AF65-F5344CB8AC3E}">
        <p14:creationId xmlns:p14="http://schemas.microsoft.com/office/powerpoint/2010/main" val="7142934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Improve feedback of failed verifications</a:t>
            </a:r>
          </a:p>
          <a:p>
            <a:pPr lvl="1"/>
            <a:r>
              <a:rPr lang="en-US" dirty="0" smtClean="0"/>
              <a:t>Try to find out if specification is to blame</a:t>
            </a:r>
          </a:p>
          <a:p>
            <a:endParaRPr lang="en-US" dirty="0" smtClean="0">
              <a:solidFill>
                <a:schemeClr val="bg2"/>
              </a:solidFill>
            </a:endParaRPr>
          </a:p>
          <a:p>
            <a:r>
              <a:rPr lang="en-US" noProof="0" dirty="0" smtClean="0">
                <a:solidFill>
                  <a:schemeClr val="bg2"/>
                </a:solidFill>
              </a:rPr>
              <a:t>Make two verification attempts</a:t>
            </a:r>
          </a:p>
          <a:p>
            <a:pPr lvl="1"/>
            <a:r>
              <a:rPr lang="en-US" noProof="0" dirty="0" smtClean="0"/>
              <a:t>1. attempt: modular verification</a:t>
            </a:r>
          </a:p>
          <a:p>
            <a:pPr lvl="1"/>
            <a:r>
              <a:rPr lang="en-US" noProof="0" dirty="0" smtClean="0"/>
              <a:t>2. attempt: use </a:t>
            </a:r>
            <a:r>
              <a:rPr lang="en-US" noProof="0" dirty="0" err="1" smtClean="0"/>
              <a:t>inlining</a:t>
            </a:r>
            <a:r>
              <a:rPr lang="en-US" noProof="0" dirty="0" smtClean="0"/>
              <a:t> and unrolling (ignoring specs)</a:t>
            </a:r>
          </a:p>
          <a:p>
            <a:pPr lvl="1"/>
            <a:r>
              <a:rPr lang="en-US" noProof="0" dirty="0" smtClean="0"/>
              <a:t>Second attempt only necessary if first fails</a:t>
            </a:r>
          </a:p>
          <a:p>
            <a:endParaRPr lang="en-US" noProof="0" dirty="0" smtClean="0">
              <a:solidFill>
                <a:schemeClr val="bg2"/>
              </a:solidFill>
            </a:endParaRPr>
          </a:p>
          <a:p>
            <a:r>
              <a:rPr lang="en-US" noProof="0" dirty="0" smtClean="0">
                <a:solidFill>
                  <a:schemeClr val="bg2"/>
                </a:solidFill>
              </a:rPr>
              <a:t>Combine result of both attempts</a:t>
            </a:r>
          </a:p>
          <a:p>
            <a:pPr lvl="1">
              <a:tabLst>
                <a:tab pos="2959100" algn="l"/>
              </a:tabLst>
            </a:pPr>
            <a:r>
              <a:rPr lang="en-US" noProof="0" dirty="0" smtClean="0"/>
              <a:t>1. attempt successful:	</a:t>
            </a:r>
            <a:r>
              <a:rPr lang="en-US" noProof="0" dirty="0" smtClean="0">
                <a:solidFill>
                  <a:schemeClr val="accent1"/>
                </a:solidFill>
              </a:rPr>
              <a:t>report successful verification</a:t>
            </a:r>
          </a:p>
          <a:p>
            <a:pPr lvl="1">
              <a:tabLst>
                <a:tab pos="2959100" algn="l"/>
              </a:tabLst>
            </a:pPr>
            <a:r>
              <a:rPr lang="en-US" noProof="0" dirty="0" smtClean="0"/>
              <a:t>2. attempt successful:	</a:t>
            </a:r>
            <a:r>
              <a:rPr lang="en-US" noProof="0" dirty="0" smtClean="0">
                <a:solidFill>
                  <a:schemeClr val="tx2"/>
                </a:solidFill>
              </a:rPr>
              <a:t>suggest change to specification</a:t>
            </a:r>
          </a:p>
          <a:p>
            <a:pPr lvl="1">
              <a:tabLst>
                <a:tab pos="2959100" algn="l"/>
              </a:tabLst>
            </a:pPr>
            <a:r>
              <a:rPr lang="en-US" noProof="0" dirty="0" smtClean="0"/>
              <a:t>Both attempts failed:	</a:t>
            </a:r>
            <a:r>
              <a:rPr lang="en-US" noProof="0" dirty="0" smtClean="0">
                <a:solidFill>
                  <a:schemeClr val="accent4"/>
                </a:solidFill>
              </a:rPr>
              <a:t>report failure</a:t>
            </a:r>
            <a:endParaRPr lang="en-US" dirty="0"/>
          </a:p>
        </p:txBody>
      </p:sp>
      <p:sp>
        <p:nvSpPr>
          <p:cNvPr id="3" name="Title 2"/>
          <p:cNvSpPr>
            <a:spLocks noGrp="1"/>
          </p:cNvSpPr>
          <p:nvPr>
            <p:ph type="title"/>
          </p:nvPr>
        </p:nvSpPr>
        <p:spPr/>
        <p:txBody>
          <a:bodyPr/>
          <a:lstStyle/>
          <a:p>
            <a:r>
              <a:rPr lang="en-US" noProof="0" dirty="0" smtClean="0"/>
              <a:t>Two-step Verification</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11</a:t>
            </a:fld>
            <a:endParaRPr lang="de-CH" dirty="0"/>
          </a:p>
        </p:txBody>
      </p:sp>
    </p:spTree>
    <p:extLst>
      <p:ext uri="{BB962C8B-B14F-4D97-AF65-F5344CB8AC3E}">
        <p14:creationId xmlns:p14="http://schemas.microsoft.com/office/powerpoint/2010/main" val="24598398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24000" y="1476000"/>
            <a:ext cx="4752056" cy="4524315"/>
          </a:xfrm>
          <a:prstGeom prst="rect">
            <a:avLst/>
          </a:prstGeom>
        </p:spPr>
        <p:txBody>
          <a:bodyPr wrap="square">
            <a:spAutoFit/>
          </a:bodyPr>
          <a:lstStyle/>
          <a:p>
            <a:pPr>
              <a:spcAft>
                <a:spcPts val="0"/>
              </a:spcAft>
            </a:pPr>
            <a:r>
              <a:rPr lang="en-US" b="1" dirty="0">
                <a:solidFill>
                  <a:srgbClr val="000080"/>
                </a:solidFill>
                <a:latin typeface="Consolas" panose="020B0609020204030204" pitchFamily="49" charset="0"/>
                <a:cs typeface="Consolas" panose="020B0609020204030204" pitchFamily="49" charset="0"/>
              </a:rPr>
              <a:t>class</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PLAYER</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b="1" dirty="0" smtClean="0">
                <a:solidFill>
                  <a:srgbClr val="000080"/>
                </a:solidFill>
                <a:latin typeface="Consolas" panose="020B0609020204030204" pitchFamily="49" charset="0"/>
                <a:cs typeface="Consolas" panose="020B0609020204030204" pitchFamily="49" charset="0"/>
              </a:rPr>
              <a:t>feature</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INTEGER</a:t>
            </a:r>
          </a:p>
          <a:p>
            <a:pPr>
              <a:spcAft>
                <a:spcPts val="0"/>
              </a:spcAft>
            </a:pP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play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d1</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d2</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DIE</a:t>
            </a:r>
            <a:r>
              <a:rPr lang="en-US" b="1" dirty="0">
                <a:latin typeface="Consolas" panose="020B0609020204030204" pitchFamily="49" charset="0"/>
                <a:cs typeface="Consolas" panose="020B0609020204030204" pitchFamily="49" charset="0"/>
              </a:rPr>
              <a:t>)</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do</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d1</a:t>
            </a:r>
            <a:r>
              <a:rPr lang="en-US" b="1" dirty="0" smtClean="0">
                <a:latin typeface="Consolas" panose="020B0609020204030204" pitchFamily="49" charset="0"/>
                <a:cs typeface="Consolas" panose="020B0609020204030204" pitchFamily="49" charset="0"/>
              </a:rPr>
              <a:t>.</a:t>
            </a:r>
            <a:r>
              <a:rPr lang="en-US" dirty="0" smtClean="0">
                <a:solidFill>
                  <a:srgbClr val="000000"/>
                </a:solidFill>
                <a:latin typeface="Consolas" panose="020B0609020204030204" pitchFamily="49" charset="0"/>
                <a:cs typeface="Consolas" panose="020B0609020204030204" pitchFamily="49" charset="0"/>
              </a:rPr>
              <a:t>roll</a:t>
            </a:r>
          </a:p>
          <a:p>
            <a:pPr>
              <a:spcAft>
                <a:spcPts val="0"/>
              </a:spcAft>
            </a:pP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d2</a:t>
            </a:r>
            <a:r>
              <a:rPr lang="en-US" b="1" dirty="0" smtClean="0">
                <a:latin typeface="Consolas" panose="020B0609020204030204" pitchFamily="49" charset="0"/>
                <a:cs typeface="Consolas" panose="020B0609020204030204" pitchFamily="49" charset="0"/>
              </a:rPr>
              <a:t>.</a:t>
            </a:r>
            <a:r>
              <a:rPr lang="en-US" dirty="0" smtClean="0">
                <a:solidFill>
                  <a:srgbClr val="000000"/>
                </a:solidFill>
                <a:latin typeface="Consolas" panose="020B0609020204030204" pitchFamily="49" charset="0"/>
                <a:cs typeface="Consolas" panose="020B0609020204030204" pitchFamily="49" charset="0"/>
              </a:rPr>
              <a:t>roll</a:t>
            </a:r>
          </a:p>
          <a:p>
            <a:pPr>
              <a:spcAft>
                <a:spcPts val="0"/>
              </a:spcAft>
            </a:pP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b="1" dirty="0">
                <a:solidFill>
                  <a:srgbClr val="400080"/>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d1</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val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d2</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val</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ensure</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old</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2 </a:t>
            </a:r>
            <a:r>
              <a:rPr lang="en-US" b="1" dirty="0">
                <a:latin typeface="Consolas" panose="020B0609020204030204" pitchFamily="49" charset="0"/>
                <a:cs typeface="Consolas" panose="020B0609020204030204" pitchFamily="49" charset="0"/>
              </a:rPr>
              <a:t>&lt;=</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a:t>
            </a: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old</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12</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end</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b="1" dirty="0" smtClean="0">
                <a:solidFill>
                  <a:srgbClr val="000080"/>
                </a:solidFill>
                <a:latin typeface="Consolas" panose="020B0609020204030204" pitchFamily="49" charset="0"/>
                <a:cs typeface="Consolas" panose="020B0609020204030204" pitchFamily="49" charset="0"/>
              </a:rPr>
              <a:t>end</a:t>
            </a:r>
            <a:endParaRPr lang="en-US" dirty="0">
              <a:latin typeface="Consolas" panose="020B0609020204030204" pitchFamily="49" charset="0"/>
              <a:ea typeface="Times New Roman" panose="02020603050405020304" pitchFamily="18" charset="0"/>
              <a:cs typeface="Consolas" panose="020B0609020204030204" pitchFamily="49" charset="0"/>
            </a:endParaRPr>
          </a:p>
        </p:txBody>
      </p:sp>
      <p:sp>
        <p:nvSpPr>
          <p:cNvPr id="9" name="Content Placeholder 1"/>
          <p:cNvSpPr>
            <a:spLocks noGrp="1"/>
          </p:cNvSpPr>
          <p:nvPr>
            <p:ph idx="1"/>
          </p:nvPr>
        </p:nvSpPr>
        <p:spPr>
          <a:xfrm>
            <a:off x="323850" y="1464733"/>
            <a:ext cx="8496300" cy="4769377"/>
          </a:xfrm>
        </p:spPr>
        <p:txBody>
          <a:bodyPr/>
          <a:lstStyle/>
          <a:p>
            <a:pPr marL="0" indent="0">
              <a:buNone/>
            </a:pPr>
            <a:r>
              <a:rPr lang="en-US" dirty="0" smtClean="0"/>
              <a:t> </a:t>
            </a:r>
            <a:endParaRPr lang="en-US" dirty="0"/>
          </a:p>
        </p:txBody>
      </p:sp>
      <p:cxnSp>
        <p:nvCxnSpPr>
          <p:cNvPr id="7" name="Straight Connector 6"/>
          <p:cNvCxnSpPr/>
          <p:nvPr/>
        </p:nvCxnSpPr>
        <p:spPr>
          <a:xfrm>
            <a:off x="5076056" y="1556792"/>
            <a:ext cx="0" cy="432048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 name="Title 2"/>
          <p:cNvSpPr>
            <a:spLocks noGrp="1"/>
          </p:cNvSpPr>
          <p:nvPr>
            <p:ph type="title"/>
          </p:nvPr>
        </p:nvSpPr>
        <p:spPr/>
        <p:txBody>
          <a:bodyPr/>
          <a:lstStyle/>
          <a:p>
            <a:r>
              <a:rPr lang="en-US" noProof="0" dirty="0" smtClean="0"/>
              <a:t>Two-step Verification Example: Modular step</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12</a:t>
            </a:fld>
            <a:endParaRPr lang="de-CH" dirty="0"/>
          </a:p>
        </p:txBody>
      </p:sp>
      <p:sp>
        <p:nvSpPr>
          <p:cNvPr id="10" name="Rectangle 9"/>
          <p:cNvSpPr/>
          <p:nvPr/>
        </p:nvSpPr>
        <p:spPr>
          <a:xfrm>
            <a:off x="5363766" y="1476000"/>
            <a:ext cx="3456384" cy="3139321"/>
          </a:xfrm>
          <a:prstGeom prst="rect">
            <a:avLst/>
          </a:prstGeom>
        </p:spPr>
        <p:txBody>
          <a:bodyPr wrap="square">
            <a:spAutoFit/>
          </a:bodyPr>
          <a:lstStyle/>
          <a:p>
            <a:r>
              <a:rPr lang="en-US" b="1" dirty="0">
                <a:solidFill>
                  <a:srgbClr val="000080"/>
                </a:solidFill>
                <a:highlight>
                  <a:srgbClr val="FFFFFF"/>
                </a:highlight>
                <a:latin typeface="Consolas" panose="020B0609020204030204" pitchFamily="49" charset="0"/>
                <a:cs typeface="Consolas" panose="020B0609020204030204" pitchFamily="49" charset="0"/>
              </a:rPr>
              <a:t>class</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FF"/>
                </a:solidFill>
                <a:highlight>
                  <a:srgbClr val="FFFFFF"/>
                </a:highlight>
                <a:latin typeface="Consolas" panose="020B0609020204030204" pitchFamily="49" charset="0"/>
                <a:cs typeface="Consolas" panose="020B0609020204030204" pitchFamily="49" charset="0"/>
              </a:rPr>
              <a:t>DIE</a:t>
            </a:r>
          </a:p>
          <a:p>
            <a:r>
              <a:rPr lang="en-US" b="1" dirty="0">
                <a:solidFill>
                  <a:srgbClr val="000080"/>
                </a:solidFill>
                <a:highlight>
                  <a:srgbClr val="FFFFFF"/>
                </a:highlight>
                <a:latin typeface="Consolas" panose="020B0609020204030204" pitchFamily="49" charset="0"/>
                <a:cs typeface="Consolas" panose="020B0609020204030204" pitchFamily="49" charset="0"/>
              </a:rPr>
              <a:t>feature</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val</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FF"/>
                </a:solidFill>
                <a:highlight>
                  <a:srgbClr val="FFFFFF"/>
                </a:highlight>
                <a:latin typeface="Consolas" panose="020B0609020204030204" pitchFamily="49" charset="0"/>
                <a:cs typeface="Consolas" panose="020B0609020204030204" pitchFamily="49" charset="0"/>
              </a:rPr>
              <a:t>INTEGER</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00"/>
                </a:solidFill>
                <a:highlight>
                  <a:srgbClr val="FFFFFF"/>
                </a:highlight>
                <a:latin typeface="Consolas" panose="020B0609020204030204" pitchFamily="49" charset="0"/>
                <a:cs typeface="Consolas" panose="020B0609020204030204" pitchFamily="49" charset="0"/>
              </a:rPr>
              <a:t>r</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FF"/>
                </a:solidFill>
                <a:highlight>
                  <a:srgbClr val="FFFFFF"/>
                </a:highlight>
                <a:latin typeface="Consolas" panose="020B0609020204030204" pitchFamily="49" charset="0"/>
                <a:cs typeface="Consolas" panose="020B0609020204030204" pitchFamily="49" charset="0"/>
              </a:rPr>
              <a:t>V_RANDOM</a:t>
            </a:r>
          </a:p>
          <a:p>
            <a:endParaRPr lang="en-US" dirty="0">
              <a:solidFill>
                <a:srgbClr val="0000FF"/>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00"/>
                </a:solidFill>
                <a:highlight>
                  <a:srgbClr val="FFFFFF"/>
                </a:highlight>
                <a:latin typeface="Consolas" panose="020B0609020204030204" pitchFamily="49" charset="0"/>
                <a:cs typeface="Consolas" panose="020B0609020204030204" pitchFamily="49" charset="0"/>
              </a:rPr>
              <a:t>roll</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do</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r</a:t>
            </a:r>
            <a:r>
              <a:rPr lang="en-US" b="1" dirty="0" err="1">
                <a:highlight>
                  <a:srgbClr val="FFFFFF"/>
                </a:highlight>
                <a:latin typeface="Consolas" panose="020B0609020204030204" pitchFamily="49" charset="0"/>
                <a:cs typeface="Consolas" panose="020B0609020204030204" pitchFamily="49" charset="0"/>
              </a:rPr>
              <a:t>.</a:t>
            </a:r>
            <a:r>
              <a:rPr lang="en-US" dirty="0" err="1">
                <a:solidFill>
                  <a:srgbClr val="000000"/>
                </a:solidFill>
                <a:highlight>
                  <a:srgbClr val="FFFFFF"/>
                </a:highlight>
                <a:latin typeface="Consolas" panose="020B0609020204030204" pitchFamily="49" charset="0"/>
                <a:cs typeface="Consolas" panose="020B0609020204030204" pitchFamily="49" charset="0"/>
              </a:rPr>
              <a:t>forth</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val</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00"/>
                </a:solidFill>
                <a:highlight>
                  <a:srgbClr val="FFFFFF"/>
                </a:highlight>
                <a:latin typeface="Consolas" panose="020B0609020204030204" pitchFamily="49" charset="0"/>
                <a:cs typeface="Consolas" panose="020B0609020204030204" pitchFamily="49" charset="0"/>
              </a:rPr>
              <a:t>r</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in </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1</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6</a:t>
            </a:r>
            <a:r>
              <a:rPr lang="en-US" b="1" dirty="0">
                <a:highlight>
                  <a:srgbClr val="FFFFFF"/>
                </a:highlight>
                <a:latin typeface="Consolas" panose="020B0609020204030204" pitchFamily="49" charset="0"/>
                <a:cs typeface="Consolas" panose="020B0609020204030204" pitchFamily="49" charset="0"/>
              </a:rPr>
              <a:t>)</a:t>
            </a:r>
            <a:endParaRPr lang="en-US" dirty="0">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end</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b="1" dirty="0">
                <a:solidFill>
                  <a:srgbClr val="000080"/>
                </a:solidFill>
                <a:highlight>
                  <a:srgbClr val="FFFFFF"/>
                </a:highlight>
                <a:latin typeface="Consolas" panose="020B0609020204030204" pitchFamily="49" charset="0"/>
                <a:cs typeface="Consolas" panose="020B0609020204030204" pitchFamily="49" charset="0"/>
              </a:rPr>
              <a:t>end</a:t>
            </a:r>
            <a:endParaRPr lang="en-US"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4" name="Rectangle 13"/>
          <p:cNvSpPr/>
          <p:nvPr/>
        </p:nvSpPr>
        <p:spPr>
          <a:xfrm>
            <a:off x="4266000" y="4770000"/>
            <a:ext cx="2592288" cy="61404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Postcondition</a:t>
            </a:r>
          </a:p>
          <a:p>
            <a:pPr algn="ctr"/>
            <a:r>
              <a:rPr lang="en-US" dirty="0" smtClean="0"/>
              <a:t>may be violated</a:t>
            </a:r>
            <a:endParaRPr lang="en-US" dirty="0"/>
          </a:p>
        </p:txBody>
      </p:sp>
      <p:sp>
        <p:nvSpPr>
          <p:cNvPr id="18" name="Freeform 17"/>
          <p:cNvSpPr/>
          <p:nvPr/>
        </p:nvSpPr>
        <p:spPr>
          <a:xfrm>
            <a:off x="1162844" y="5069309"/>
            <a:ext cx="2266950" cy="45719"/>
          </a:xfrm>
          <a:custGeom>
            <a:avLst/>
            <a:gdLst>
              <a:gd name="connsiteX0" fmla="*/ 0 w 2266950"/>
              <a:gd name="connsiteY0" fmla="*/ 57211 h 79444"/>
              <a:gd name="connsiteX1" fmla="*/ 149225 w 2266950"/>
              <a:gd name="connsiteY1" fmla="*/ 61 h 79444"/>
              <a:gd name="connsiteX2" fmla="*/ 269875 w 2266950"/>
              <a:gd name="connsiteY2" fmla="*/ 66736 h 79444"/>
              <a:gd name="connsiteX3" fmla="*/ 406400 w 2266950"/>
              <a:gd name="connsiteY3" fmla="*/ 9586 h 79444"/>
              <a:gd name="connsiteX4" fmla="*/ 533400 w 2266950"/>
              <a:gd name="connsiteY4" fmla="*/ 66736 h 79444"/>
              <a:gd name="connsiteX5" fmla="*/ 688975 w 2266950"/>
              <a:gd name="connsiteY5" fmla="*/ 25461 h 79444"/>
              <a:gd name="connsiteX6" fmla="*/ 809625 w 2266950"/>
              <a:gd name="connsiteY6" fmla="*/ 73086 h 79444"/>
              <a:gd name="connsiteX7" fmla="*/ 942975 w 2266950"/>
              <a:gd name="connsiteY7" fmla="*/ 19111 h 79444"/>
              <a:gd name="connsiteX8" fmla="*/ 1073150 w 2266950"/>
              <a:gd name="connsiteY8" fmla="*/ 63561 h 79444"/>
              <a:gd name="connsiteX9" fmla="*/ 1209675 w 2266950"/>
              <a:gd name="connsiteY9" fmla="*/ 15936 h 79444"/>
              <a:gd name="connsiteX10" fmla="*/ 1349375 w 2266950"/>
              <a:gd name="connsiteY10" fmla="*/ 69911 h 79444"/>
              <a:gd name="connsiteX11" fmla="*/ 1476375 w 2266950"/>
              <a:gd name="connsiteY11" fmla="*/ 19111 h 79444"/>
              <a:gd name="connsiteX12" fmla="*/ 1612900 w 2266950"/>
              <a:gd name="connsiteY12" fmla="*/ 73086 h 79444"/>
              <a:gd name="connsiteX13" fmla="*/ 1736725 w 2266950"/>
              <a:gd name="connsiteY13" fmla="*/ 15936 h 79444"/>
              <a:gd name="connsiteX14" fmla="*/ 1863725 w 2266950"/>
              <a:gd name="connsiteY14" fmla="*/ 73086 h 79444"/>
              <a:gd name="connsiteX15" fmla="*/ 2016125 w 2266950"/>
              <a:gd name="connsiteY15" fmla="*/ 25461 h 79444"/>
              <a:gd name="connsiteX16" fmla="*/ 2139950 w 2266950"/>
              <a:gd name="connsiteY16" fmla="*/ 79436 h 79444"/>
              <a:gd name="connsiteX17" fmla="*/ 2266950 w 2266950"/>
              <a:gd name="connsiteY17" fmla="*/ 28636 h 7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950" h="79444">
                <a:moveTo>
                  <a:pt x="0" y="57211"/>
                </a:moveTo>
                <a:cubicBezTo>
                  <a:pt x="52123" y="27842"/>
                  <a:pt x="104246" y="-1526"/>
                  <a:pt x="149225" y="61"/>
                </a:cubicBezTo>
                <a:cubicBezTo>
                  <a:pt x="194204" y="1648"/>
                  <a:pt x="227013" y="65149"/>
                  <a:pt x="269875" y="66736"/>
                </a:cubicBezTo>
                <a:cubicBezTo>
                  <a:pt x="312737" y="68323"/>
                  <a:pt x="362479" y="9586"/>
                  <a:pt x="406400" y="9586"/>
                </a:cubicBezTo>
                <a:cubicBezTo>
                  <a:pt x="450321" y="9586"/>
                  <a:pt x="486304" y="64090"/>
                  <a:pt x="533400" y="66736"/>
                </a:cubicBezTo>
                <a:cubicBezTo>
                  <a:pt x="580496" y="69382"/>
                  <a:pt x="642938" y="24403"/>
                  <a:pt x="688975" y="25461"/>
                </a:cubicBezTo>
                <a:cubicBezTo>
                  <a:pt x="735012" y="26519"/>
                  <a:pt x="767292" y="74144"/>
                  <a:pt x="809625" y="73086"/>
                </a:cubicBezTo>
                <a:cubicBezTo>
                  <a:pt x="851958" y="72028"/>
                  <a:pt x="899054" y="20698"/>
                  <a:pt x="942975" y="19111"/>
                </a:cubicBezTo>
                <a:cubicBezTo>
                  <a:pt x="986896" y="17524"/>
                  <a:pt x="1028700" y="64090"/>
                  <a:pt x="1073150" y="63561"/>
                </a:cubicBezTo>
                <a:cubicBezTo>
                  <a:pt x="1117600" y="63032"/>
                  <a:pt x="1163638" y="14878"/>
                  <a:pt x="1209675" y="15936"/>
                </a:cubicBezTo>
                <a:cubicBezTo>
                  <a:pt x="1255712" y="16994"/>
                  <a:pt x="1304925" y="69382"/>
                  <a:pt x="1349375" y="69911"/>
                </a:cubicBezTo>
                <a:cubicBezTo>
                  <a:pt x="1393825" y="70440"/>
                  <a:pt x="1432454" y="18582"/>
                  <a:pt x="1476375" y="19111"/>
                </a:cubicBezTo>
                <a:cubicBezTo>
                  <a:pt x="1520296" y="19640"/>
                  <a:pt x="1569508" y="73615"/>
                  <a:pt x="1612900" y="73086"/>
                </a:cubicBezTo>
                <a:cubicBezTo>
                  <a:pt x="1656292" y="72557"/>
                  <a:pt x="1694921" y="15936"/>
                  <a:pt x="1736725" y="15936"/>
                </a:cubicBezTo>
                <a:cubicBezTo>
                  <a:pt x="1778529" y="15936"/>
                  <a:pt x="1817158" y="71499"/>
                  <a:pt x="1863725" y="73086"/>
                </a:cubicBezTo>
                <a:cubicBezTo>
                  <a:pt x="1910292" y="74674"/>
                  <a:pt x="1970088" y="24403"/>
                  <a:pt x="2016125" y="25461"/>
                </a:cubicBezTo>
                <a:cubicBezTo>
                  <a:pt x="2062162" y="26519"/>
                  <a:pt x="2098146" y="78907"/>
                  <a:pt x="2139950" y="79436"/>
                </a:cubicBezTo>
                <a:cubicBezTo>
                  <a:pt x="2181754" y="79965"/>
                  <a:pt x="2224352" y="54300"/>
                  <a:pt x="2266950" y="28636"/>
                </a:cubicBezTo>
              </a:path>
            </a:pathLst>
          </a:custGeom>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9" name="Freeform 18"/>
          <p:cNvSpPr/>
          <p:nvPr/>
        </p:nvSpPr>
        <p:spPr>
          <a:xfrm>
            <a:off x="1165241" y="5356072"/>
            <a:ext cx="2386739" cy="45719"/>
          </a:xfrm>
          <a:custGeom>
            <a:avLst/>
            <a:gdLst>
              <a:gd name="connsiteX0" fmla="*/ 0 w 2266950"/>
              <a:gd name="connsiteY0" fmla="*/ 57211 h 79444"/>
              <a:gd name="connsiteX1" fmla="*/ 149225 w 2266950"/>
              <a:gd name="connsiteY1" fmla="*/ 61 h 79444"/>
              <a:gd name="connsiteX2" fmla="*/ 269875 w 2266950"/>
              <a:gd name="connsiteY2" fmla="*/ 66736 h 79444"/>
              <a:gd name="connsiteX3" fmla="*/ 406400 w 2266950"/>
              <a:gd name="connsiteY3" fmla="*/ 9586 h 79444"/>
              <a:gd name="connsiteX4" fmla="*/ 533400 w 2266950"/>
              <a:gd name="connsiteY4" fmla="*/ 66736 h 79444"/>
              <a:gd name="connsiteX5" fmla="*/ 688975 w 2266950"/>
              <a:gd name="connsiteY5" fmla="*/ 25461 h 79444"/>
              <a:gd name="connsiteX6" fmla="*/ 809625 w 2266950"/>
              <a:gd name="connsiteY6" fmla="*/ 73086 h 79444"/>
              <a:gd name="connsiteX7" fmla="*/ 942975 w 2266950"/>
              <a:gd name="connsiteY7" fmla="*/ 19111 h 79444"/>
              <a:gd name="connsiteX8" fmla="*/ 1073150 w 2266950"/>
              <a:gd name="connsiteY8" fmla="*/ 63561 h 79444"/>
              <a:gd name="connsiteX9" fmla="*/ 1209675 w 2266950"/>
              <a:gd name="connsiteY9" fmla="*/ 15936 h 79444"/>
              <a:gd name="connsiteX10" fmla="*/ 1349375 w 2266950"/>
              <a:gd name="connsiteY10" fmla="*/ 69911 h 79444"/>
              <a:gd name="connsiteX11" fmla="*/ 1476375 w 2266950"/>
              <a:gd name="connsiteY11" fmla="*/ 19111 h 79444"/>
              <a:gd name="connsiteX12" fmla="*/ 1612900 w 2266950"/>
              <a:gd name="connsiteY12" fmla="*/ 73086 h 79444"/>
              <a:gd name="connsiteX13" fmla="*/ 1736725 w 2266950"/>
              <a:gd name="connsiteY13" fmla="*/ 15936 h 79444"/>
              <a:gd name="connsiteX14" fmla="*/ 1863725 w 2266950"/>
              <a:gd name="connsiteY14" fmla="*/ 73086 h 79444"/>
              <a:gd name="connsiteX15" fmla="*/ 2016125 w 2266950"/>
              <a:gd name="connsiteY15" fmla="*/ 25461 h 79444"/>
              <a:gd name="connsiteX16" fmla="*/ 2139950 w 2266950"/>
              <a:gd name="connsiteY16" fmla="*/ 79436 h 79444"/>
              <a:gd name="connsiteX17" fmla="*/ 2266950 w 2266950"/>
              <a:gd name="connsiteY17" fmla="*/ 28636 h 7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950" h="79444">
                <a:moveTo>
                  <a:pt x="0" y="57211"/>
                </a:moveTo>
                <a:cubicBezTo>
                  <a:pt x="52123" y="27842"/>
                  <a:pt x="104246" y="-1526"/>
                  <a:pt x="149225" y="61"/>
                </a:cubicBezTo>
                <a:cubicBezTo>
                  <a:pt x="194204" y="1648"/>
                  <a:pt x="227013" y="65149"/>
                  <a:pt x="269875" y="66736"/>
                </a:cubicBezTo>
                <a:cubicBezTo>
                  <a:pt x="312737" y="68323"/>
                  <a:pt x="362479" y="9586"/>
                  <a:pt x="406400" y="9586"/>
                </a:cubicBezTo>
                <a:cubicBezTo>
                  <a:pt x="450321" y="9586"/>
                  <a:pt x="486304" y="64090"/>
                  <a:pt x="533400" y="66736"/>
                </a:cubicBezTo>
                <a:cubicBezTo>
                  <a:pt x="580496" y="69382"/>
                  <a:pt x="642938" y="24403"/>
                  <a:pt x="688975" y="25461"/>
                </a:cubicBezTo>
                <a:cubicBezTo>
                  <a:pt x="735012" y="26519"/>
                  <a:pt x="767292" y="74144"/>
                  <a:pt x="809625" y="73086"/>
                </a:cubicBezTo>
                <a:cubicBezTo>
                  <a:pt x="851958" y="72028"/>
                  <a:pt x="899054" y="20698"/>
                  <a:pt x="942975" y="19111"/>
                </a:cubicBezTo>
                <a:cubicBezTo>
                  <a:pt x="986896" y="17524"/>
                  <a:pt x="1028700" y="64090"/>
                  <a:pt x="1073150" y="63561"/>
                </a:cubicBezTo>
                <a:cubicBezTo>
                  <a:pt x="1117600" y="63032"/>
                  <a:pt x="1163638" y="14878"/>
                  <a:pt x="1209675" y="15936"/>
                </a:cubicBezTo>
                <a:cubicBezTo>
                  <a:pt x="1255712" y="16994"/>
                  <a:pt x="1304925" y="69382"/>
                  <a:pt x="1349375" y="69911"/>
                </a:cubicBezTo>
                <a:cubicBezTo>
                  <a:pt x="1393825" y="70440"/>
                  <a:pt x="1432454" y="18582"/>
                  <a:pt x="1476375" y="19111"/>
                </a:cubicBezTo>
                <a:cubicBezTo>
                  <a:pt x="1520296" y="19640"/>
                  <a:pt x="1569508" y="73615"/>
                  <a:pt x="1612900" y="73086"/>
                </a:cubicBezTo>
                <a:cubicBezTo>
                  <a:pt x="1656292" y="72557"/>
                  <a:pt x="1694921" y="15936"/>
                  <a:pt x="1736725" y="15936"/>
                </a:cubicBezTo>
                <a:cubicBezTo>
                  <a:pt x="1778529" y="15936"/>
                  <a:pt x="1817158" y="71499"/>
                  <a:pt x="1863725" y="73086"/>
                </a:cubicBezTo>
                <a:cubicBezTo>
                  <a:pt x="1910292" y="74674"/>
                  <a:pt x="1970088" y="24403"/>
                  <a:pt x="2016125" y="25461"/>
                </a:cubicBezTo>
                <a:cubicBezTo>
                  <a:pt x="2062162" y="26519"/>
                  <a:pt x="2098146" y="78907"/>
                  <a:pt x="2139950" y="79436"/>
                </a:cubicBezTo>
                <a:cubicBezTo>
                  <a:pt x="2181754" y="79965"/>
                  <a:pt x="2224352" y="54300"/>
                  <a:pt x="2266950" y="28636"/>
                </a:cubicBezTo>
              </a:path>
            </a:pathLst>
          </a:custGeom>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4918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057128" y="3140968"/>
            <a:ext cx="3208872" cy="1152128"/>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Rectangle 15"/>
          <p:cNvSpPr/>
          <p:nvPr/>
        </p:nvSpPr>
        <p:spPr>
          <a:xfrm>
            <a:off x="324000" y="1476000"/>
            <a:ext cx="4752056" cy="4524315"/>
          </a:xfrm>
          <a:prstGeom prst="rect">
            <a:avLst/>
          </a:prstGeom>
        </p:spPr>
        <p:txBody>
          <a:bodyPr wrap="square">
            <a:spAutoFit/>
          </a:bodyPr>
          <a:lstStyle/>
          <a:p>
            <a:pPr>
              <a:spcAft>
                <a:spcPts val="0"/>
              </a:spcAft>
            </a:pPr>
            <a:r>
              <a:rPr lang="en-US" b="1" dirty="0">
                <a:solidFill>
                  <a:srgbClr val="000080"/>
                </a:solidFill>
                <a:latin typeface="Consolas" panose="020B0609020204030204" pitchFamily="49" charset="0"/>
                <a:cs typeface="Consolas" panose="020B0609020204030204" pitchFamily="49" charset="0"/>
              </a:rPr>
              <a:t>class</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PLAYER</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b="1" dirty="0" smtClean="0">
                <a:solidFill>
                  <a:srgbClr val="000080"/>
                </a:solidFill>
                <a:latin typeface="Consolas" panose="020B0609020204030204" pitchFamily="49" charset="0"/>
                <a:cs typeface="Consolas" panose="020B0609020204030204" pitchFamily="49" charset="0"/>
              </a:rPr>
              <a:t>feature</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INTEGER</a:t>
            </a:r>
          </a:p>
          <a:p>
            <a:pPr>
              <a:spcAft>
                <a:spcPts val="0"/>
              </a:spcAft>
            </a:pP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play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d1</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d2</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DIE</a:t>
            </a:r>
            <a:r>
              <a:rPr lang="en-US" b="1" dirty="0">
                <a:latin typeface="Consolas" panose="020B0609020204030204" pitchFamily="49" charset="0"/>
                <a:cs typeface="Consolas" panose="020B0609020204030204" pitchFamily="49" charset="0"/>
              </a:rPr>
              <a:t>)</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do</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d1</a:t>
            </a:r>
            <a:r>
              <a:rPr lang="en-US" b="1" dirty="0" smtClean="0">
                <a:latin typeface="Consolas" panose="020B0609020204030204" pitchFamily="49" charset="0"/>
                <a:cs typeface="Consolas" panose="020B0609020204030204" pitchFamily="49" charset="0"/>
              </a:rPr>
              <a:t>.</a:t>
            </a:r>
            <a:r>
              <a:rPr lang="en-US" dirty="0" smtClean="0">
                <a:solidFill>
                  <a:srgbClr val="000000"/>
                </a:solidFill>
                <a:latin typeface="Consolas" panose="020B0609020204030204" pitchFamily="49" charset="0"/>
                <a:cs typeface="Consolas" panose="020B0609020204030204" pitchFamily="49" charset="0"/>
              </a:rPr>
              <a:t>roll</a:t>
            </a:r>
          </a:p>
          <a:p>
            <a:pPr>
              <a:spcAft>
                <a:spcPts val="0"/>
              </a:spcAft>
            </a:pP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d2</a:t>
            </a:r>
            <a:r>
              <a:rPr lang="en-US" b="1" dirty="0" smtClean="0">
                <a:latin typeface="Consolas" panose="020B0609020204030204" pitchFamily="49" charset="0"/>
                <a:cs typeface="Consolas" panose="020B0609020204030204" pitchFamily="49" charset="0"/>
              </a:rPr>
              <a:t>.</a:t>
            </a:r>
            <a:r>
              <a:rPr lang="en-US" dirty="0" smtClean="0">
                <a:solidFill>
                  <a:srgbClr val="000000"/>
                </a:solidFill>
                <a:latin typeface="Consolas" panose="020B0609020204030204" pitchFamily="49" charset="0"/>
                <a:cs typeface="Consolas" panose="020B0609020204030204" pitchFamily="49" charset="0"/>
              </a:rPr>
              <a:t>roll</a:t>
            </a:r>
          </a:p>
          <a:p>
            <a:pPr>
              <a:spcAft>
                <a:spcPts val="0"/>
              </a:spcAft>
            </a:pP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b="1" dirty="0">
                <a:solidFill>
                  <a:srgbClr val="400080"/>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d1</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val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d2</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val</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ensure</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old</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2 </a:t>
            </a:r>
            <a:r>
              <a:rPr lang="en-US" b="1" dirty="0">
                <a:latin typeface="Consolas" panose="020B0609020204030204" pitchFamily="49" charset="0"/>
                <a:cs typeface="Consolas" panose="020B0609020204030204" pitchFamily="49" charset="0"/>
              </a:rPr>
              <a:t>&lt;=</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a:t>
            </a: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old</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12</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end</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b="1" dirty="0" smtClean="0">
                <a:solidFill>
                  <a:srgbClr val="000080"/>
                </a:solidFill>
                <a:latin typeface="Consolas" panose="020B0609020204030204" pitchFamily="49" charset="0"/>
                <a:cs typeface="Consolas" panose="020B0609020204030204" pitchFamily="49" charset="0"/>
              </a:rPr>
              <a:t>end</a:t>
            </a:r>
            <a:endParaRPr lang="en-US" dirty="0">
              <a:latin typeface="Consolas" panose="020B0609020204030204" pitchFamily="49" charset="0"/>
              <a:ea typeface="Times New Roman" panose="02020603050405020304" pitchFamily="18" charset="0"/>
              <a:cs typeface="Consolas" panose="020B0609020204030204" pitchFamily="49" charset="0"/>
            </a:endParaRPr>
          </a:p>
        </p:txBody>
      </p:sp>
      <p:sp>
        <p:nvSpPr>
          <p:cNvPr id="15" name="Rectangle 14"/>
          <p:cNvSpPr/>
          <p:nvPr/>
        </p:nvSpPr>
        <p:spPr>
          <a:xfrm>
            <a:off x="324000" y="1476000"/>
            <a:ext cx="4752056" cy="4524315"/>
          </a:xfrm>
          <a:prstGeom prst="rect">
            <a:avLst/>
          </a:prstGeom>
        </p:spPr>
        <p:txBody>
          <a:bodyPr wrap="square">
            <a:spAutoFit/>
          </a:bodyPr>
          <a:lstStyle/>
          <a:p>
            <a:pPr>
              <a:spcAft>
                <a:spcPts val="0"/>
              </a:spcAft>
            </a:pPr>
            <a:r>
              <a:rPr lang="en-US" b="1" dirty="0">
                <a:solidFill>
                  <a:srgbClr val="000080"/>
                </a:solidFill>
                <a:latin typeface="Consolas" panose="020B0609020204030204" pitchFamily="49" charset="0"/>
                <a:cs typeface="Consolas" panose="020B0609020204030204" pitchFamily="49" charset="0"/>
              </a:rPr>
              <a:t>class</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PLAYER</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b="1" dirty="0" smtClean="0">
                <a:solidFill>
                  <a:srgbClr val="000080"/>
                </a:solidFill>
                <a:latin typeface="Consolas" panose="020B0609020204030204" pitchFamily="49" charset="0"/>
                <a:cs typeface="Consolas" panose="020B0609020204030204" pitchFamily="49" charset="0"/>
              </a:rPr>
              <a:t>feature</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INTEGER</a:t>
            </a:r>
          </a:p>
          <a:p>
            <a:pPr>
              <a:spcAft>
                <a:spcPts val="0"/>
              </a:spcAft>
            </a:pP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play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d1</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d2</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DIE</a:t>
            </a:r>
            <a:r>
              <a:rPr lang="en-US" b="1" dirty="0">
                <a:latin typeface="Consolas" panose="020B0609020204030204" pitchFamily="49" charset="0"/>
                <a:cs typeface="Consolas" panose="020B0609020204030204" pitchFamily="49" charset="0"/>
              </a:rPr>
              <a:t>)</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do</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d1</a:t>
            </a:r>
            <a:r>
              <a:rPr lang="en-US" b="1" dirty="0" smtClean="0">
                <a:latin typeface="Consolas" panose="020B0609020204030204" pitchFamily="49" charset="0"/>
                <a:cs typeface="Consolas" panose="020B0609020204030204" pitchFamily="49" charset="0"/>
              </a:rPr>
              <a:t>.</a:t>
            </a:r>
            <a:r>
              <a:rPr lang="en-US" dirty="0" smtClean="0">
                <a:solidFill>
                  <a:srgbClr val="000000"/>
                </a:solidFill>
                <a:latin typeface="Consolas" panose="020B0609020204030204" pitchFamily="49" charset="0"/>
                <a:cs typeface="Consolas" panose="020B0609020204030204" pitchFamily="49" charset="0"/>
              </a:rPr>
              <a:t>r</a:t>
            </a:r>
            <a:r>
              <a:rPr lang="en-US" b="1" dirty="0" smtClean="0">
                <a:latin typeface="Consolas" panose="020B0609020204030204" pitchFamily="49" charset="0"/>
                <a:cs typeface="Consolas" panose="020B0609020204030204" pitchFamily="49" charset="0"/>
              </a:rPr>
              <a:t>.</a:t>
            </a:r>
            <a:r>
              <a:rPr lang="de-CH" dirty="0" smtClean="0">
                <a:latin typeface="Consolas" panose="020B0609020204030204" pitchFamily="49" charset="0"/>
                <a:ea typeface="Times New Roman" panose="02020603050405020304" pitchFamily="18" charset="0"/>
                <a:cs typeface="Consolas" panose="020B0609020204030204" pitchFamily="49" charset="0"/>
              </a:rPr>
              <a:t>forth</a:t>
            </a:r>
            <a:endParaRPr lang="en-US" dirty="0" smtClean="0">
              <a:solidFill>
                <a:srgbClr val="000000"/>
              </a:solidFill>
              <a:latin typeface="Consolas" panose="020B0609020204030204" pitchFamily="49" charset="0"/>
              <a:cs typeface="Consolas" panose="020B0609020204030204" pitchFamily="49" charset="0"/>
            </a:endParaRPr>
          </a:p>
          <a:p>
            <a:pPr>
              <a:spcAft>
                <a:spcPts val="0"/>
              </a:spcAft>
            </a:pPr>
            <a:r>
              <a:rPr lang="de-CH" dirty="0" smtClean="0">
                <a:latin typeface="Consolas" panose="020B0609020204030204" pitchFamily="49" charset="0"/>
                <a:ea typeface="Times New Roman" panose="02020603050405020304" pitchFamily="18" charset="0"/>
                <a:cs typeface="Consolas" panose="020B0609020204030204" pitchFamily="49" charset="0"/>
              </a:rPr>
              <a:t>      d1</a:t>
            </a:r>
            <a:r>
              <a:rPr lang="en-US" b="1" dirty="0" smtClean="0">
                <a:latin typeface="Consolas" panose="020B0609020204030204" pitchFamily="49" charset="0"/>
                <a:cs typeface="Consolas" panose="020B0609020204030204" pitchFamily="49" charset="0"/>
              </a:rPr>
              <a:t>.</a:t>
            </a:r>
            <a:r>
              <a:rPr lang="de-CH" dirty="0" smtClean="0">
                <a:latin typeface="Consolas" panose="020B0609020204030204" pitchFamily="49" charset="0"/>
                <a:ea typeface="Times New Roman" panose="02020603050405020304" pitchFamily="18" charset="0"/>
                <a:cs typeface="Consolas" panose="020B0609020204030204" pitchFamily="49" charset="0"/>
              </a:rPr>
              <a:t>val </a:t>
            </a:r>
            <a:r>
              <a:rPr lang="en-US" b="1" dirty="0">
                <a:latin typeface="Consolas" panose="020B0609020204030204" pitchFamily="49" charset="0"/>
                <a:cs typeface="Consolas" panose="020B0609020204030204" pitchFamily="49" charset="0"/>
              </a:rPr>
              <a:t>:=</a:t>
            </a:r>
            <a:r>
              <a:rPr lang="en-US" dirty="0" smtClean="0">
                <a:latin typeface="Consolas" panose="020B0609020204030204" pitchFamily="49" charset="0"/>
                <a:ea typeface="Times New Roman" panose="02020603050405020304" pitchFamily="18" charset="0"/>
                <a:cs typeface="Consolas" panose="020B0609020204030204" pitchFamily="49" charset="0"/>
              </a:rPr>
              <a:t> d1</a:t>
            </a:r>
            <a:r>
              <a:rPr lang="en-US" b="1" dirty="0" smtClean="0">
                <a:latin typeface="Consolas" panose="020B0609020204030204" pitchFamily="49" charset="0"/>
                <a:cs typeface="Consolas" panose="020B0609020204030204" pitchFamily="49" charset="0"/>
              </a:rPr>
              <a:t>.</a:t>
            </a:r>
            <a:r>
              <a:rPr lang="en-US" dirty="0" smtClean="0">
                <a:latin typeface="Consolas" panose="020B0609020204030204" pitchFamily="49" charset="0"/>
                <a:ea typeface="Times New Roman" panose="02020603050405020304" pitchFamily="18" charset="0"/>
                <a:cs typeface="Consolas" panose="020B0609020204030204" pitchFamily="49" charset="0"/>
              </a:rPr>
              <a:t>r</a:t>
            </a:r>
            <a:r>
              <a:rPr lang="en-US" b="1" dirty="0" smtClean="0">
                <a:latin typeface="Consolas" panose="020B0609020204030204" pitchFamily="49" charset="0"/>
                <a:cs typeface="Consolas" panose="020B0609020204030204" pitchFamily="49" charset="0"/>
              </a:rPr>
              <a:t>.</a:t>
            </a:r>
            <a:r>
              <a:rPr lang="en-US" dirty="0" smtClean="0">
                <a:latin typeface="Consolas" panose="020B0609020204030204" pitchFamily="49" charset="0"/>
                <a:ea typeface="Times New Roman" panose="02020603050405020304" pitchFamily="18" charset="0"/>
                <a:cs typeface="Consolas" panose="020B0609020204030204" pitchFamily="49" charset="0"/>
              </a:rPr>
              <a:t>in </a:t>
            </a:r>
            <a:r>
              <a:rPr lang="en-US" b="1" dirty="0">
                <a:latin typeface="Consolas" panose="020B0609020204030204" pitchFamily="49" charset="0"/>
                <a:cs typeface="Consolas" panose="020B0609020204030204" pitchFamily="49" charset="0"/>
              </a:rPr>
              <a:t>(</a:t>
            </a:r>
            <a:r>
              <a:rPr lang="en-US" dirty="0" smtClean="0">
                <a:latin typeface="Consolas" panose="020B0609020204030204" pitchFamily="49" charset="0"/>
                <a:ea typeface="Times New Roman" panose="02020603050405020304" pitchFamily="18" charset="0"/>
                <a:cs typeface="Consolas" panose="020B0609020204030204" pitchFamily="49" charset="0"/>
              </a:rPr>
              <a:t>1, 6</a:t>
            </a:r>
            <a:r>
              <a:rPr lang="en-US" b="1" dirty="0">
                <a:latin typeface="Consolas" panose="020B0609020204030204" pitchFamily="49" charset="0"/>
                <a:cs typeface="Consolas" panose="020B0609020204030204" pitchFamily="49" charset="0"/>
              </a:rPr>
              <a:t>)</a:t>
            </a: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d2</a:t>
            </a:r>
            <a:r>
              <a:rPr lang="en-US" b="1" dirty="0" smtClean="0">
                <a:latin typeface="Consolas" panose="020B0609020204030204" pitchFamily="49" charset="0"/>
                <a:cs typeface="Consolas" panose="020B0609020204030204" pitchFamily="49" charset="0"/>
              </a:rPr>
              <a:t>.</a:t>
            </a:r>
            <a:r>
              <a:rPr lang="en-US" dirty="0" smtClean="0">
                <a:solidFill>
                  <a:srgbClr val="000000"/>
                </a:solidFill>
                <a:latin typeface="Consolas" panose="020B0609020204030204" pitchFamily="49" charset="0"/>
                <a:cs typeface="Consolas" panose="020B0609020204030204" pitchFamily="49" charset="0"/>
              </a:rPr>
              <a:t>r</a:t>
            </a:r>
            <a:r>
              <a:rPr lang="en-US" b="1" dirty="0" smtClean="0">
                <a:latin typeface="Consolas" panose="020B0609020204030204" pitchFamily="49" charset="0"/>
                <a:cs typeface="Consolas" panose="020B0609020204030204" pitchFamily="49" charset="0"/>
              </a:rPr>
              <a:t>.</a:t>
            </a:r>
            <a:r>
              <a:rPr lang="de-CH" dirty="0" smtClean="0">
                <a:latin typeface="Consolas" panose="020B0609020204030204" pitchFamily="49" charset="0"/>
                <a:ea typeface="Times New Roman" panose="02020603050405020304" pitchFamily="18" charset="0"/>
                <a:cs typeface="Consolas" panose="020B0609020204030204" pitchFamily="49" charset="0"/>
              </a:rPr>
              <a:t>forth</a:t>
            </a:r>
            <a:endParaRPr lang="en-US" dirty="0" smtClean="0">
              <a:solidFill>
                <a:srgbClr val="000000"/>
              </a:solidFill>
              <a:latin typeface="Consolas" panose="020B0609020204030204" pitchFamily="49" charset="0"/>
              <a:cs typeface="Consolas" panose="020B0609020204030204" pitchFamily="49" charset="0"/>
            </a:endParaRPr>
          </a:p>
          <a:p>
            <a:pPr>
              <a:spcAft>
                <a:spcPts val="0"/>
              </a:spcAft>
            </a:pPr>
            <a:r>
              <a:rPr lang="en-US" dirty="0" smtClean="0">
                <a:latin typeface="Consolas" panose="020B0609020204030204" pitchFamily="49" charset="0"/>
                <a:ea typeface="Times New Roman" panose="02020603050405020304" pitchFamily="18" charset="0"/>
                <a:cs typeface="Consolas" panose="020B0609020204030204" pitchFamily="49" charset="0"/>
              </a:rPr>
              <a:t>      d2</a:t>
            </a:r>
            <a:r>
              <a:rPr lang="en-US" b="1" dirty="0" smtClean="0">
                <a:latin typeface="Consolas" panose="020B0609020204030204" pitchFamily="49" charset="0"/>
                <a:cs typeface="Consolas" panose="020B0609020204030204" pitchFamily="49" charset="0"/>
              </a:rPr>
              <a:t>.</a:t>
            </a:r>
            <a:r>
              <a:rPr lang="en-US" dirty="0" smtClean="0">
                <a:latin typeface="Consolas" panose="020B0609020204030204" pitchFamily="49" charset="0"/>
                <a:ea typeface="Times New Roman" panose="02020603050405020304" pitchFamily="18" charset="0"/>
                <a:cs typeface="Consolas" panose="020B0609020204030204" pitchFamily="49" charset="0"/>
              </a:rPr>
              <a:t>val </a:t>
            </a:r>
            <a:r>
              <a:rPr lang="en-US" b="1" dirty="0">
                <a:latin typeface="Consolas" panose="020B0609020204030204" pitchFamily="49" charset="0"/>
                <a:cs typeface="Consolas" panose="020B0609020204030204" pitchFamily="49" charset="0"/>
              </a:rPr>
              <a:t>:=</a:t>
            </a:r>
            <a:r>
              <a:rPr lang="en-US" dirty="0" smtClean="0">
                <a:latin typeface="Consolas" panose="020B0609020204030204" pitchFamily="49" charset="0"/>
                <a:ea typeface="Times New Roman" panose="02020603050405020304" pitchFamily="18" charset="0"/>
                <a:cs typeface="Consolas" panose="020B0609020204030204" pitchFamily="49" charset="0"/>
              </a:rPr>
              <a:t> d2</a:t>
            </a:r>
            <a:r>
              <a:rPr lang="en-US" b="1" dirty="0" smtClean="0">
                <a:latin typeface="Consolas" panose="020B0609020204030204" pitchFamily="49" charset="0"/>
                <a:cs typeface="Consolas" panose="020B0609020204030204" pitchFamily="49" charset="0"/>
              </a:rPr>
              <a:t>.</a:t>
            </a:r>
            <a:r>
              <a:rPr lang="en-US" dirty="0" smtClean="0">
                <a:latin typeface="Consolas" panose="020B0609020204030204" pitchFamily="49" charset="0"/>
                <a:ea typeface="Times New Roman" panose="02020603050405020304" pitchFamily="18" charset="0"/>
                <a:cs typeface="Consolas" panose="020B0609020204030204" pitchFamily="49" charset="0"/>
              </a:rPr>
              <a:t>r</a:t>
            </a:r>
            <a:r>
              <a:rPr lang="en-US" b="1" dirty="0" smtClean="0">
                <a:latin typeface="Consolas" panose="020B0609020204030204" pitchFamily="49" charset="0"/>
                <a:cs typeface="Consolas" panose="020B0609020204030204" pitchFamily="49" charset="0"/>
              </a:rPr>
              <a:t>.</a:t>
            </a:r>
            <a:r>
              <a:rPr lang="en-US" dirty="0" smtClean="0">
                <a:latin typeface="Consolas" panose="020B0609020204030204" pitchFamily="49" charset="0"/>
                <a:ea typeface="Times New Roman" panose="02020603050405020304" pitchFamily="18" charset="0"/>
                <a:cs typeface="Consolas" panose="020B0609020204030204" pitchFamily="49" charset="0"/>
              </a:rPr>
              <a:t>in </a:t>
            </a:r>
            <a:r>
              <a:rPr lang="en-US" b="1" dirty="0">
                <a:latin typeface="Consolas" panose="020B0609020204030204" pitchFamily="49" charset="0"/>
                <a:cs typeface="Consolas" panose="020B0609020204030204" pitchFamily="49" charset="0"/>
              </a:rPr>
              <a:t>(</a:t>
            </a:r>
            <a:r>
              <a:rPr lang="en-US" dirty="0" smtClean="0">
                <a:latin typeface="Consolas" panose="020B0609020204030204" pitchFamily="49" charset="0"/>
                <a:ea typeface="Times New Roman" panose="02020603050405020304" pitchFamily="18" charset="0"/>
                <a:cs typeface="Consolas" panose="020B0609020204030204" pitchFamily="49" charset="0"/>
              </a:rPr>
              <a:t>1, 6</a:t>
            </a:r>
            <a:r>
              <a:rPr lang="en-US" b="1" dirty="0">
                <a:latin typeface="Consolas" panose="020B0609020204030204" pitchFamily="49" charset="0"/>
                <a:cs typeface="Consolas" panose="020B0609020204030204" pitchFamily="49" charset="0"/>
              </a:rPr>
              <a:t>)</a:t>
            </a: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b="1" dirty="0">
                <a:solidFill>
                  <a:srgbClr val="400080"/>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d1</a:t>
            </a:r>
            <a:r>
              <a:rPr lang="en-US" b="1" dirty="0">
                <a:solidFill>
                  <a:srgbClr val="400080"/>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val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d2</a:t>
            </a:r>
            <a:r>
              <a:rPr lang="en-US" b="1" dirty="0">
                <a:solidFill>
                  <a:srgbClr val="400080"/>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val</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ensure</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old</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2 </a:t>
            </a:r>
            <a:r>
              <a:rPr lang="en-US" b="1" dirty="0">
                <a:latin typeface="Consolas" panose="020B0609020204030204" pitchFamily="49" charset="0"/>
                <a:cs typeface="Consolas" panose="020B0609020204030204" pitchFamily="49" charset="0"/>
              </a:rPr>
              <a:t>&lt;=</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a:t>
            </a: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old</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pos</a:t>
            </a:r>
            <a:r>
              <a:rPr lang="en-US" dirty="0">
                <a:solidFill>
                  <a:srgbClr val="00000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12</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end</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b="1" dirty="0" smtClean="0">
                <a:solidFill>
                  <a:srgbClr val="000080"/>
                </a:solidFill>
                <a:latin typeface="Consolas" panose="020B0609020204030204" pitchFamily="49" charset="0"/>
                <a:cs typeface="Consolas" panose="020B0609020204030204" pitchFamily="49" charset="0"/>
              </a:rPr>
              <a:t>end</a:t>
            </a:r>
            <a:endParaRPr lang="en-US" dirty="0">
              <a:latin typeface="Consolas" panose="020B0609020204030204" pitchFamily="49" charset="0"/>
              <a:ea typeface="Times New Roman" panose="02020603050405020304" pitchFamily="18" charset="0"/>
              <a:cs typeface="Consolas" panose="020B0609020204030204" pitchFamily="49" charset="0"/>
            </a:endParaRPr>
          </a:p>
        </p:txBody>
      </p:sp>
      <p:sp>
        <p:nvSpPr>
          <p:cNvPr id="12" name="Rectangle 11"/>
          <p:cNvSpPr/>
          <p:nvPr/>
        </p:nvSpPr>
        <p:spPr>
          <a:xfrm>
            <a:off x="5363767" y="5013176"/>
            <a:ext cx="3185926" cy="1323439"/>
          </a:xfrm>
          <a:prstGeom prst="rect">
            <a:avLst/>
          </a:prstGeom>
        </p:spPr>
        <p:txBody>
          <a:bodyPr wrap="square">
            <a:spAutoFit/>
          </a:bodyPr>
          <a:lstStyle/>
          <a:p>
            <a:r>
              <a:rPr lang="en-US" sz="1600" b="1" dirty="0">
                <a:solidFill>
                  <a:srgbClr val="000080"/>
                </a:solidFill>
                <a:highlight>
                  <a:srgbClr val="FFFFFF"/>
                </a:highlight>
                <a:latin typeface="Consolas" panose="020B0609020204030204" pitchFamily="49" charset="0"/>
                <a:cs typeface="Consolas" panose="020B0609020204030204" pitchFamily="49" charset="0"/>
              </a:rPr>
              <a:t>class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V_RANDOM</a:t>
            </a:r>
          </a:p>
          <a:p>
            <a:r>
              <a:rPr lang="sv-SE" sz="1600" dirty="0">
                <a:solidFill>
                  <a:srgbClr val="000000"/>
                </a:solidFill>
                <a:highlight>
                  <a:srgbClr val="FFFFFF"/>
                </a:highlight>
                <a:latin typeface="Consolas" panose="020B0609020204030204" pitchFamily="49" charset="0"/>
                <a:cs typeface="Consolas" panose="020B0609020204030204" pitchFamily="49" charset="0"/>
              </a:rPr>
              <a:t>  in </a:t>
            </a:r>
            <a:r>
              <a:rPr lang="sv-SE" sz="1600" b="1" dirty="0">
                <a:highlight>
                  <a:srgbClr val="FFFFFF"/>
                </a:highlight>
                <a:latin typeface="Consolas" panose="020B0609020204030204" pitchFamily="49" charset="0"/>
                <a:cs typeface="Consolas" panose="020B0609020204030204" pitchFamily="49" charset="0"/>
              </a:rPr>
              <a:t>(</a:t>
            </a:r>
            <a:r>
              <a:rPr lang="sv-SE" sz="1600" dirty="0">
                <a:solidFill>
                  <a:srgbClr val="000000"/>
                </a:solidFill>
                <a:highlight>
                  <a:srgbClr val="FFFFFF"/>
                </a:highlight>
                <a:latin typeface="Consolas" panose="020B0609020204030204" pitchFamily="49" charset="0"/>
                <a:cs typeface="Consolas" panose="020B0609020204030204" pitchFamily="49" charset="0"/>
              </a:rPr>
              <a:t>min</a:t>
            </a:r>
            <a:r>
              <a:rPr lang="sv-SE" sz="1600" b="1" dirty="0">
                <a:highlight>
                  <a:srgbClr val="FFFFFF"/>
                </a:highlight>
                <a:latin typeface="Consolas" panose="020B0609020204030204" pitchFamily="49" charset="0"/>
                <a:cs typeface="Consolas" panose="020B0609020204030204" pitchFamily="49" charset="0"/>
              </a:rPr>
              <a:t>,</a:t>
            </a:r>
            <a:r>
              <a:rPr lang="sv-SE" sz="1600" dirty="0">
                <a:solidFill>
                  <a:srgbClr val="000000"/>
                </a:solidFill>
                <a:highlight>
                  <a:srgbClr val="FFFFFF"/>
                </a:highlight>
                <a:latin typeface="Consolas" panose="020B0609020204030204" pitchFamily="49" charset="0"/>
                <a:cs typeface="Consolas" panose="020B0609020204030204" pitchFamily="49" charset="0"/>
              </a:rPr>
              <a:t> </a:t>
            </a:r>
            <a:r>
              <a:rPr lang="sv-SE" sz="1600" dirty="0" smtClean="0">
                <a:solidFill>
                  <a:srgbClr val="000000"/>
                </a:solidFill>
                <a:highlight>
                  <a:srgbClr val="FFFFFF"/>
                </a:highlight>
                <a:latin typeface="Consolas" panose="020B0609020204030204" pitchFamily="49" charset="0"/>
                <a:cs typeface="Consolas" panose="020B0609020204030204" pitchFamily="49" charset="0"/>
              </a:rPr>
              <a:t>max</a:t>
            </a:r>
            <a:r>
              <a:rPr lang="sv-SE" sz="1600" b="1" dirty="0" smtClean="0">
                <a:highlight>
                  <a:srgbClr val="FFFFFF"/>
                </a:highlight>
                <a:latin typeface="Consolas" panose="020B0609020204030204" pitchFamily="49" charset="0"/>
                <a:cs typeface="Consolas" panose="020B0609020204030204" pitchFamily="49" charset="0"/>
              </a:rPr>
              <a:t>):</a:t>
            </a:r>
            <a:r>
              <a:rPr lang="sv-SE" sz="1600" dirty="0" smtClean="0">
                <a:solidFill>
                  <a:srgbClr val="000000"/>
                </a:solidFill>
                <a:highlight>
                  <a:srgbClr val="FFFFFF"/>
                </a:highlight>
                <a:latin typeface="Consolas" panose="020B0609020204030204" pitchFamily="49" charset="0"/>
                <a:cs typeface="Consolas" panose="020B0609020204030204" pitchFamily="49" charset="0"/>
              </a:rPr>
              <a:t> </a:t>
            </a:r>
            <a:r>
              <a:rPr lang="sv-SE" sz="1600" dirty="0">
                <a:solidFill>
                  <a:srgbClr val="0000FF"/>
                </a:solidFill>
                <a:highlight>
                  <a:srgbClr val="FFFFFF"/>
                </a:highlight>
                <a:latin typeface="Consolas" panose="020B0609020204030204" pitchFamily="49" charset="0"/>
                <a:cs typeface="Consolas" panose="020B0609020204030204" pitchFamily="49" charset="0"/>
              </a:rPr>
              <a:t>INTEGER</a:t>
            </a:r>
            <a:endParaRPr lang="sv-SE"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ensure</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min </a:t>
            </a:r>
            <a:r>
              <a:rPr lang="en-US" sz="1600" b="1" dirty="0">
                <a:highlight>
                  <a:srgbClr val="FFFFFF"/>
                </a:highlight>
                <a:latin typeface="Consolas" panose="020B0609020204030204" pitchFamily="49" charset="0"/>
                <a:cs typeface="Consolas" panose="020B0609020204030204" pitchFamily="49" charset="0"/>
              </a:rPr>
              <a:t>&lt;=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80FF"/>
                </a:solidFill>
                <a:highlight>
                  <a:srgbClr val="FFFFFF"/>
                </a:highlight>
                <a:latin typeface="Consolas" panose="020B0609020204030204" pitchFamily="49" charset="0"/>
                <a:cs typeface="Consolas" panose="020B0609020204030204" pitchFamily="49" charset="0"/>
              </a:rPr>
              <a:t>Result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highlight>
                  <a:srgbClr val="FFFFFF"/>
                </a:highlight>
                <a:latin typeface="Consolas" panose="020B0609020204030204" pitchFamily="49" charset="0"/>
                <a:cs typeface="Consolas" panose="020B0609020204030204" pitchFamily="49" charset="0"/>
              </a:rPr>
              <a:t>&lt;=</a:t>
            </a:r>
            <a:r>
              <a:rPr lang="en-US" sz="1600" dirty="0">
                <a:solidFill>
                  <a:srgbClr val="000000"/>
                </a:solidFill>
                <a:highlight>
                  <a:srgbClr val="FFFFFF"/>
                </a:highlight>
                <a:latin typeface="Consolas" panose="020B0609020204030204" pitchFamily="49" charset="0"/>
                <a:cs typeface="Consolas" panose="020B0609020204030204" pitchFamily="49" charset="0"/>
              </a:rPr>
              <a:t> max</a:t>
            </a:r>
          </a:p>
          <a:p>
            <a:r>
              <a:rPr lang="en-US" sz="1600" b="1" dirty="0">
                <a:solidFill>
                  <a:srgbClr val="000080"/>
                </a:solidFill>
                <a:highlight>
                  <a:srgbClr val="FFFFFF"/>
                </a:highlight>
                <a:latin typeface="Consolas" panose="020B0609020204030204" pitchFamily="49" charset="0"/>
                <a:cs typeface="Consolas" panose="020B0609020204030204" pitchFamily="49" charset="0"/>
              </a:rPr>
              <a:t>end</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1" name="Content Placeholder 1"/>
          <p:cNvSpPr>
            <a:spLocks noGrp="1"/>
          </p:cNvSpPr>
          <p:nvPr>
            <p:ph idx="1"/>
          </p:nvPr>
        </p:nvSpPr>
        <p:spPr>
          <a:xfrm>
            <a:off x="323850" y="1464733"/>
            <a:ext cx="8496300" cy="4769377"/>
          </a:xfrm>
        </p:spPr>
        <p:txBody>
          <a:bodyPr/>
          <a:lstStyle/>
          <a:p>
            <a:pPr marL="0" indent="0">
              <a:buNone/>
            </a:pPr>
            <a:r>
              <a:rPr lang="en-US" dirty="0" smtClean="0"/>
              <a:t> </a:t>
            </a:r>
            <a:endParaRPr lang="en-US" dirty="0"/>
          </a:p>
        </p:txBody>
      </p:sp>
      <p:cxnSp>
        <p:nvCxnSpPr>
          <p:cNvPr id="14" name="Straight Connector 13"/>
          <p:cNvCxnSpPr/>
          <p:nvPr/>
        </p:nvCxnSpPr>
        <p:spPr>
          <a:xfrm>
            <a:off x="5076056" y="1556792"/>
            <a:ext cx="0" cy="432048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 name="Title 2"/>
          <p:cNvSpPr>
            <a:spLocks noGrp="1"/>
          </p:cNvSpPr>
          <p:nvPr>
            <p:ph type="title"/>
          </p:nvPr>
        </p:nvSpPr>
        <p:spPr/>
        <p:txBody>
          <a:bodyPr/>
          <a:lstStyle/>
          <a:p>
            <a:r>
              <a:rPr lang="en-US" noProof="0" dirty="0" smtClean="0"/>
              <a:t>Two-step Verification Example: </a:t>
            </a:r>
            <a:r>
              <a:rPr lang="en-US" noProof="0" dirty="0" err="1" smtClean="0"/>
              <a:t>Inlined</a:t>
            </a:r>
            <a:r>
              <a:rPr lang="en-US" noProof="0" dirty="0" smtClean="0"/>
              <a:t> step</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13</a:t>
            </a:fld>
            <a:endParaRPr lang="de-CH" dirty="0"/>
          </a:p>
        </p:txBody>
      </p:sp>
      <p:sp>
        <p:nvSpPr>
          <p:cNvPr id="9" name="Rectangle 8"/>
          <p:cNvSpPr/>
          <p:nvPr/>
        </p:nvSpPr>
        <p:spPr>
          <a:xfrm>
            <a:off x="5363766" y="1476000"/>
            <a:ext cx="3456384" cy="3139321"/>
          </a:xfrm>
          <a:prstGeom prst="rect">
            <a:avLst/>
          </a:prstGeom>
        </p:spPr>
        <p:txBody>
          <a:bodyPr wrap="square">
            <a:spAutoFit/>
          </a:bodyPr>
          <a:lstStyle/>
          <a:p>
            <a:r>
              <a:rPr lang="en-US" b="1" dirty="0">
                <a:solidFill>
                  <a:srgbClr val="000080"/>
                </a:solidFill>
                <a:highlight>
                  <a:srgbClr val="FFFFFF"/>
                </a:highlight>
                <a:latin typeface="Consolas" panose="020B0609020204030204" pitchFamily="49" charset="0"/>
                <a:cs typeface="Consolas" panose="020B0609020204030204" pitchFamily="49" charset="0"/>
              </a:rPr>
              <a:t>class</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FF"/>
                </a:solidFill>
                <a:highlight>
                  <a:srgbClr val="FFFFFF"/>
                </a:highlight>
                <a:latin typeface="Consolas" panose="020B0609020204030204" pitchFamily="49" charset="0"/>
                <a:cs typeface="Consolas" panose="020B0609020204030204" pitchFamily="49" charset="0"/>
              </a:rPr>
              <a:t>DIE</a:t>
            </a:r>
          </a:p>
          <a:p>
            <a:r>
              <a:rPr lang="en-US" b="1" dirty="0">
                <a:solidFill>
                  <a:srgbClr val="000080"/>
                </a:solidFill>
                <a:highlight>
                  <a:srgbClr val="FFFFFF"/>
                </a:highlight>
                <a:latin typeface="Consolas" panose="020B0609020204030204" pitchFamily="49" charset="0"/>
                <a:cs typeface="Consolas" panose="020B0609020204030204" pitchFamily="49" charset="0"/>
              </a:rPr>
              <a:t>feature</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val</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FF"/>
                </a:solidFill>
                <a:highlight>
                  <a:srgbClr val="FFFFFF"/>
                </a:highlight>
                <a:latin typeface="Consolas" panose="020B0609020204030204" pitchFamily="49" charset="0"/>
                <a:cs typeface="Consolas" panose="020B0609020204030204" pitchFamily="49" charset="0"/>
              </a:rPr>
              <a:t>INTEGER</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00"/>
                </a:solidFill>
                <a:highlight>
                  <a:srgbClr val="FFFFFF"/>
                </a:highlight>
                <a:latin typeface="Consolas" panose="020B0609020204030204" pitchFamily="49" charset="0"/>
                <a:cs typeface="Consolas" panose="020B0609020204030204" pitchFamily="49" charset="0"/>
              </a:rPr>
              <a:t>r</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FF"/>
                </a:solidFill>
                <a:highlight>
                  <a:srgbClr val="FFFFFF"/>
                </a:highlight>
                <a:latin typeface="Consolas" panose="020B0609020204030204" pitchFamily="49" charset="0"/>
                <a:cs typeface="Consolas" panose="020B0609020204030204" pitchFamily="49" charset="0"/>
              </a:rPr>
              <a:t>V_RANDOM</a:t>
            </a:r>
          </a:p>
          <a:p>
            <a:endParaRPr lang="en-US" dirty="0">
              <a:solidFill>
                <a:srgbClr val="0000FF"/>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00"/>
                </a:solidFill>
                <a:highlight>
                  <a:srgbClr val="FFFFFF"/>
                </a:highlight>
                <a:latin typeface="Consolas" panose="020B0609020204030204" pitchFamily="49" charset="0"/>
                <a:cs typeface="Consolas" panose="020B0609020204030204" pitchFamily="49" charset="0"/>
              </a:rPr>
              <a:t>roll</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do</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r</a:t>
            </a:r>
            <a:r>
              <a:rPr lang="en-US" b="1" dirty="0" err="1">
                <a:highlight>
                  <a:srgbClr val="FFFFFF"/>
                </a:highlight>
                <a:latin typeface="Consolas" panose="020B0609020204030204" pitchFamily="49" charset="0"/>
                <a:cs typeface="Consolas" panose="020B0609020204030204" pitchFamily="49" charset="0"/>
              </a:rPr>
              <a:t>.</a:t>
            </a:r>
            <a:r>
              <a:rPr lang="en-US" dirty="0" err="1">
                <a:solidFill>
                  <a:srgbClr val="000000"/>
                </a:solidFill>
                <a:highlight>
                  <a:srgbClr val="FFFFFF"/>
                </a:highlight>
                <a:latin typeface="Consolas" panose="020B0609020204030204" pitchFamily="49" charset="0"/>
                <a:cs typeface="Consolas" panose="020B0609020204030204" pitchFamily="49" charset="0"/>
              </a:rPr>
              <a:t>forth</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val</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00"/>
                </a:solidFill>
                <a:highlight>
                  <a:srgbClr val="FFFFFF"/>
                </a:highlight>
                <a:latin typeface="Consolas" panose="020B0609020204030204" pitchFamily="49" charset="0"/>
                <a:cs typeface="Consolas" panose="020B0609020204030204" pitchFamily="49" charset="0"/>
              </a:rPr>
              <a:t>r</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in </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1</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6</a:t>
            </a:r>
            <a:r>
              <a:rPr lang="en-US" b="1" dirty="0">
                <a:highlight>
                  <a:srgbClr val="FFFFFF"/>
                </a:highlight>
                <a:latin typeface="Consolas" panose="020B0609020204030204" pitchFamily="49" charset="0"/>
                <a:cs typeface="Consolas" panose="020B0609020204030204" pitchFamily="49" charset="0"/>
              </a:rPr>
              <a:t>)</a:t>
            </a:r>
            <a:endParaRPr lang="en-US" dirty="0">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end</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b="1" dirty="0">
                <a:solidFill>
                  <a:srgbClr val="000080"/>
                </a:solidFill>
                <a:highlight>
                  <a:srgbClr val="FFFFFF"/>
                </a:highlight>
                <a:latin typeface="Consolas" panose="020B0609020204030204" pitchFamily="49" charset="0"/>
                <a:cs typeface="Consolas" panose="020B0609020204030204" pitchFamily="49" charset="0"/>
              </a:rPr>
              <a:t>end</a:t>
            </a:r>
            <a:endParaRPr lang="en-US"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0" name="Rectangle 9"/>
          <p:cNvSpPr/>
          <p:nvPr/>
        </p:nvSpPr>
        <p:spPr>
          <a:xfrm>
            <a:off x="4266000" y="4770000"/>
            <a:ext cx="2592288" cy="630776"/>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Verification successful after </a:t>
            </a:r>
            <a:r>
              <a:rPr lang="en-US" dirty="0" err="1" smtClean="0"/>
              <a:t>inlining</a:t>
            </a:r>
            <a:endParaRPr lang="en-US" dirty="0"/>
          </a:p>
        </p:txBody>
      </p:sp>
      <p:sp>
        <p:nvSpPr>
          <p:cNvPr id="19" name="TextBox 18"/>
          <p:cNvSpPr txBox="1"/>
          <p:nvPr/>
        </p:nvSpPr>
        <p:spPr>
          <a:xfrm>
            <a:off x="3635896" y="4779708"/>
            <a:ext cx="648072" cy="769441"/>
          </a:xfrm>
          <a:prstGeom prst="rect">
            <a:avLst/>
          </a:prstGeom>
          <a:noFill/>
        </p:spPr>
        <p:txBody>
          <a:bodyPr wrap="square" rtlCol="0">
            <a:spAutoFit/>
          </a:bodyPr>
          <a:lstStyle/>
          <a:p>
            <a:r>
              <a:rPr lang="en-US" sz="4400" dirty="0" smtClean="0">
                <a:ln>
                  <a:solidFill>
                    <a:srgbClr val="008000"/>
                  </a:solidFill>
                </a:ln>
                <a:solidFill>
                  <a:srgbClr val="33CC33"/>
                </a:solidFill>
                <a:effectLst>
                  <a:outerShdw blurRad="50800" dist="38100" dir="2700000" algn="tl" rotWithShape="0">
                    <a:prstClr val="black">
                      <a:alpha val="40000"/>
                    </a:prstClr>
                  </a:outerShdw>
                </a:effectLst>
                <a:sym typeface="Wingdings" panose="05000000000000000000" pitchFamily="2" charset="2"/>
              </a:rPr>
              <a:t></a:t>
            </a:r>
            <a:endParaRPr lang="en-US" sz="4400" dirty="0">
              <a:ln>
                <a:solidFill>
                  <a:srgbClr val="008000"/>
                </a:solidFill>
              </a:ln>
              <a:solidFill>
                <a:srgbClr val="33CC33"/>
              </a:solidFill>
              <a:effectLst>
                <a:outerShdw blurRad="50800" dist="38100" dir="2700000" algn="tl" rotWithShape="0">
                  <a:prstClr val="black">
                    <a:alpha val="40000"/>
                  </a:prstClr>
                </a:outerShdw>
              </a:effectLst>
            </a:endParaRPr>
          </a:p>
        </p:txBody>
      </p:sp>
      <p:sp>
        <p:nvSpPr>
          <p:cNvPr id="2" name="Rectangle 1"/>
          <p:cNvSpPr/>
          <p:nvPr/>
        </p:nvSpPr>
        <p:spPr>
          <a:xfrm>
            <a:off x="3067895" y="5410484"/>
            <a:ext cx="3789065" cy="63077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You might need to strengthen the postcondition of called routines</a:t>
            </a:r>
            <a:endParaRPr lang="en-US" dirty="0"/>
          </a:p>
        </p:txBody>
      </p:sp>
    </p:spTree>
    <p:extLst>
      <p:ext uri="{BB962C8B-B14F-4D97-AF65-F5344CB8AC3E}">
        <p14:creationId xmlns:p14="http://schemas.microsoft.com/office/powerpoint/2010/main" val="204918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p:bldP spid="15" grpId="0"/>
      <p:bldP spid="12" grpId="0"/>
      <p:bldP spid="10" grpId="0" animBg="1"/>
      <p:bldP spid="19"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467" y="4012163"/>
            <a:ext cx="2016223" cy="541176"/>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1" name="Straight Connector 10"/>
          <p:cNvCxnSpPr/>
          <p:nvPr/>
        </p:nvCxnSpPr>
        <p:spPr>
          <a:xfrm>
            <a:off x="5076056" y="1556792"/>
            <a:ext cx="0" cy="432048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 name="Content Placeholder 1"/>
          <p:cNvSpPr>
            <a:spLocks noGrp="1"/>
          </p:cNvSpPr>
          <p:nvPr>
            <p:ph idx="1"/>
          </p:nvPr>
        </p:nvSpPr>
        <p:spPr>
          <a:xfrm>
            <a:off x="323850" y="1464733"/>
            <a:ext cx="8496300" cy="4769377"/>
          </a:xfrm>
        </p:spPr>
        <p:txBody>
          <a:bodyPr/>
          <a:lstStyle/>
          <a:p>
            <a:r>
              <a:rPr lang="en-US" dirty="0" smtClean="0"/>
              <a:t> </a:t>
            </a:r>
            <a:endParaRPr lang="en-US" dirty="0"/>
          </a:p>
        </p:txBody>
      </p:sp>
      <p:sp>
        <p:nvSpPr>
          <p:cNvPr id="3" name="Title 2"/>
          <p:cNvSpPr>
            <a:spLocks noGrp="1"/>
          </p:cNvSpPr>
          <p:nvPr>
            <p:ph type="title"/>
          </p:nvPr>
        </p:nvSpPr>
        <p:spPr/>
        <p:txBody>
          <a:bodyPr/>
          <a:lstStyle/>
          <a:p>
            <a:r>
              <a:rPr lang="en-US" noProof="0" dirty="0" smtClean="0"/>
              <a:t>Two-step Verification Example: Fixed version</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14</a:t>
            </a:fld>
            <a:endParaRPr lang="de-CH" dirty="0"/>
          </a:p>
        </p:txBody>
      </p:sp>
      <p:sp>
        <p:nvSpPr>
          <p:cNvPr id="10" name="Rectangle 9"/>
          <p:cNvSpPr/>
          <p:nvPr/>
        </p:nvSpPr>
        <p:spPr>
          <a:xfrm>
            <a:off x="5363766" y="1476000"/>
            <a:ext cx="3456384" cy="3693319"/>
          </a:xfrm>
          <a:prstGeom prst="rect">
            <a:avLst/>
          </a:prstGeom>
        </p:spPr>
        <p:txBody>
          <a:bodyPr wrap="square">
            <a:spAutoFit/>
          </a:bodyPr>
          <a:lstStyle/>
          <a:p>
            <a:r>
              <a:rPr lang="en-US" b="1" dirty="0">
                <a:solidFill>
                  <a:srgbClr val="000080"/>
                </a:solidFill>
                <a:highlight>
                  <a:srgbClr val="FFFFFF"/>
                </a:highlight>
                <a:latin typeface="Consolas" panose="020B0609020204030204" pitchFamily="49" charset="0"/>
                <a:cs typeface="Consolas" panose="020B0609020204030204" pitchFamily="49" charset="0"/>
              </a:rPr>
              <a:t>class</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FF"/>
                </a:solidFill>
                <a:highlight>
                  <a:srgbClr val="FFFFFF"/>
                </a:highlight>
                <a:latin typeface="Consolas" panose="020B0609020204030204" pitchFamily="49" charset="0"/>
                <a:cs typeface="Consolas" panose="020B0609020204030204" pitchFamily="49" charset="0"/>
              </a:rPr>
              <a:t>DIE</a:t>
            </a:r>
          </a:p>
          <a:p>
            <a:r>
              <a:rPr lang="en-US" b="1" dirty="0">
                <a:solidFill>
                  <a:srgbClr val="000080"/>
                </a:solidFill>
                <a:highlight>
                  <a:srgbClr val="FFFFFF"/>
                </a:highlight>
                <a:latin typeface="Consolas" panose="020B0609020204030204" pitchFamily="49" charset="0"/>
                <a:cs typeface="Consolas" panose="020B0609020204030204" pitchFamily="49" charset="0"/>
              </a:rPr>
              <a:t>feature</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val</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FF"/>
                </a:solidFill>
                <a:highlight>
                  <a:srgbClr val="FFFFFF"/>
                </a:highlight>
                <a:latin typeface="Consolas" panose="020B0609020204030204" pitchFamily="49" charset="0"/>
                <a:cs typeface="Consolas" panose="020B0609020204030204" pitchFamily="49" charset="0"/>
              </a:rPr>
              <a:t>INTEGER</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00"/>
                </a:solidFill>
                <a:highlight>
                  <a:srgbClr val="FFFFFF"/>
                </a:highlight>
                <a:latin typeface="Consolas" panose="020B0609020204030204" pitchFamily="49" charset="0"/>
                <a:cs typeface="Consolas" panose="020B0609020204030204" pitchFamily="49" charset="0"/>
              </a:rPr>
              <a:t>r</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FF"/>
                </a:solidFill>
                <a:highlight>
                  <a:srgbClr val="FFFFFF"/>
                </a:highlight>
                <a:latin typeface="Consolas" panose="020B0609020204030204" pitchFamily="49" charset="0"/>
                <a:cs typeface="Consolas" panose="020B0609020204030204" pitchFamily="49" charset="0"/>
              </a:rPr>
              <a:t>V_RANDOM</a:t>
            </a:r>
          </a:p>
          <a:p>
            <a:endParaRPr lang="en-US" dirty="0">
              <a:solidFill>
                <a:srgbClr val="0000FF"/>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00"/>
                </a:solidFill>
                <a:highlight>
                  <a:srgbClr val="FFFFFF"/>
                </a:highlight>
                <a:latin typeface="Consolas" panose="020B0609020204030204" pitchFamily="49" charset="0"/>
                <a:cs typeface="Consolas" panose="020B0609020204030204" pitchFamily="49" charset="0"/>
              </a:rPr>
              <a:t>roll</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do</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r</a:t>
            </a:r>
            <a:r>
              <a:rPr lang="en-US" b="1" dirty="0" err="1">
                <a:highlight>
                  <a:srgbClr val="FFFFFF"/>
                </a:highlight>
                <a:latin typeface="Consolas" panose="020B0609020204030204" pitchFamily="49" charset="0"/>
                <a:cs typeface="Consolas" panose="020B0609020204030204" pitchFamily="49" charset="0"/>
              </a:rPr>
              <a:t>.</a:t>
            </a:r>
            <a:r>
              <a:rPr lang="en-US" dirty="0" err="1">
                <a:solidFill>
                  <a:srgbClr val="000000"/>
                </a:solidFill>
                <a:highlight>
                  <a:srgbClr val="FFFFFF"/>
                </a:highlight>
                <a:latin typeface="Consolas" panose="020B0609020204030204" pitchFamily="49" charset="0"/>
                <a:cs typeface="Consolas" panose="020B0609020204030204" pitchFamily="49" charset="0"/>
              </a:rPr>
              <a:t>forth</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val</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00"/>
                </a:solidFill>
                <a:highlight>
                  <a:srgbClr val="FFFFFF"/>
                </a:highlight>
                <a:latin typeface="Consolas" panose="020B0609020204030204" pitchFamily="49" charset="0"/>
                <a:cs typeface="Consolas" panose="020B0609020204030204" pitchFamily="49" charset="0"/>
              </a:rPr>
              <a:t>r</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in </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1</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6</a:t>
            </a:r>
            <a:r>
              <a:rPr lang="en-US" b="1" dirty="0">
                <a:highlight>
                  <a:srgbClr val="FFFFFF"/>
                </a:highlight>
                <a:latin typeface="Consolas" panose="020B0609020204030204" pitchFamily="49" charset="0"/>
                <a:cs typeface="Consolas" panose="020B0609020204030204" pitchFamily="49" charset="0"/>
              </a:rPr>
              <a:t>)</a:t>
            </a:r>
            <a:endParaRPr lang="en-US" dirty="0">
              <a:highlight>
                <a:srgbClr val="FFFFFF"/>
              </a:highlight>
              <a:latin typeface="Consolas" panose="020B0609020204030204" pitchFamily="49" charset="0"/>
              <a:cs typeface="Consolas" panose="020B0609020204030204" pitchFamily="49" charset="0"/>
            </a:endParaRPr>
          </a:p>
          <a:p>
            <a:r>
              <a:rPr lang="en-US" b="1" dirty="0" smtClean="0">
                <a:solidFill>
                  <a:srgbClr val="00008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ensure</a:t>
            </a:r>
          </a:p>
          <a:p>
            <a:r>
              <a:rPr lang="de-CH"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1</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a:t>
            </a:r>
            <a:r>
              <a:rPr lang="en-US" b="1" dirty="0" smtClean="0">
                <a:solidFill>
                  <a:srgbClr val="40008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val</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a:t>
            </a:r>
            <a:r>
              <a:rPr lang="en-US" b="1" dirty="0" smtClean="0">
                <a:solidFill>
                  <a:srgbClr val="400080"/>
                </a:solidFill>
                <a:highlight>
                  <a:srgbClr val="FFFFFF"/>
                </a:highlight>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6</a:t>
            </a: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latin typeface="Consolas" panose="020B0609020204030204" pitchFamily="49" charset="0"/>
                <a:cs typeface="Consolas" panose="020B0609020204030204" pitchFamily="49" charset="0"/>
              </a:rPr>
              <a:t>end</a:t>
            </a:r>
          </a:p>
          <a:p>
            <a:r>
              <a:rPr lang="en-US" b="1" dirty="0">
                <a:solidFill>
                  <a:srgbClr val="000080"/>
                </a:solidFill>
                <a:highlight>
                  <a:srgbClr val="FFFFFF"/>
                </a:highlight>
                <a:latin typeface="Consolas" panose="020B0609020204030204" pitchFamily="49" charset="0"/>
                <a:cs typeface="Consolas" panose="020B0609020204030204" pitchFamily="49" charset="0"/>
              </a:rPr>
              <a:t>end</a:t>
            </a:r>
            <a:endParaRPr lang="en-US"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2" name="Rectangle 11"/>
          <p:cNvSpPr/>
          <p:nvPr/>
        </p:nvSpPr>
        <p:spPr>
          <a:xfrm>
            <a:off x="324000" y="1476000"/>
            <a:ext cx="4752056" cy="4524315"/>
          </a:xfrm>
          <a:prstGeom prst="rect">
            <a:avLst/>
          </a:prstGeom>
        </p:spPr>
        <p:txBody>
          <a:bodyPr wrap="square">
            <a:spAutoFit/>
          </a:bodyPr>
          <a:lstStyle/>
          <a:p>
            <a:r>
              <a:rPr lang="en-US" b="1" dirty="0">
                <a:solidFill>
                  <a:srgbClr val="000080"/>
                </a:solidFill>
                <a:highlight>
                  <a:srgbClr val="FFFFFF"/>
                </a:highlight>
                <a:latin typeface="Consolas" panose="020B0609020204030204" pitchFamily="49" charset="0"/>
                <a:cs typeface="Consolas" panose="020B0609020204030204" pitchFamily="49" charset="0"/>
              </a:rPr>
              <a:t>class</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FF"/>
                </a:solidFill>
                <a:highlight>
                  <a:srgbClr val="FFFFFF"/>
                </a:highlight>
                <a:latin typeface="Consolas" panose="020B0609020204030204" pitchFamily="49" charset="0"/>
                <a:cs typeface="Consolas" panose="020B0609020204030204" pitchFamily="49" charset="0"/>
              </a:rPr>
              <a:t>PLAYER</a:t>
            </a:r>
          </a:p>
          <a:p>
            <a:r>
              <a:rPr lang="en-US" b="1" dirty="0">
                <a:solidFill>
                  <a:srgbClr val="000080"/>
                </a:solidFill>
                <a:highlight>
                  <a:srgbClr val="FFFFFF"/>
                </a:highlight>
                <a:latin typeface="Consolas" panose="020B0609020204030204" pitchFamily="49" charset="0"/>
                <a:cs typeface="Consolas" panose="020B0609020204030204" pitchFamily="49" charset="0"/>
              </a:rPr>
              <a:t>feature</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pos</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FF"/>
                </a:solidFill>
                <a:highlight>
                  <a:srgbClr val="FFFFFF"/>
                </a:highlight>
                <a:latin typeface="Consolas" panose="020B0609020204030204" pitchFamily="49" charset="0"/>
                <a:cs typeface="Consolas" panose="020B0609020204030204" pitchFamily="49" charset="0"/>
              </a:rPr>
              <a:t>INTEGER</a:t>
            </a:r>
          </a:p>
          <a:p>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00"/>
                </a:solidFill>
                <a:highlight>
                  <a:srgbClr val="FFFFFF"/>
                </a:highlight>
                <a:latin typeface="Consolas" panose="020B0609020204030204" pitchFamily="49" charset="0"/>
                <a:cs typeface="Consolas" panose="020B0609020204030204" pitchFamily="49" charset="0"/>
              </a:rPr>
              <a:t>play </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d1</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d2</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FF"/>
                </a:solidFill>
                <a:highlight>
                  <a:srgbClr val="FFFFFF"/>
                </a:highlight>
                <a:latin typeface="Consolas" panose="020B0609020204030204" pitchFamily="49" charset="0"/>
                <a:cs typeface="Consolas" panose="020B0609020204030204" pitchFamily="49" charset="0"/>
              </a:rPr>
              <a:t>DIE</a:t>
            </a:r>
            <a:r>
              <a:rPr lang="en-US" b="1" dirty="0">
                <a:highlight>
                  <a:srgbClr val="FFFFFF"/>
                </a:highlight>
                <a:latin typeface="Consolas" panose="020B0609020204030204" pitchFamily="49" charset="0"/>
                <a:cs typeface="Consolas" panose="020B0609020204030204" pitchFamily="49" charset="0"/>
              </a:rPr>
              <a:t>)</a:t>
            </a:r>
            <a:endParaRPr lang="en-US" dirty="0">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do</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00"/>
                </a:solidFill>
                <a:highlight>
                  <a:srgbClr val="FFFFFF"/>
                </a:highlight>
                <a:latin typeface="Consolas" panose="020B0609020204030204" pitchFamily="49" charset="0"/>
                <a:cs typeface="Consolas" panose="020B0609020204030204" pitchFamily="49" charset="0"/>
              </a:rPr>
              <a:t>d1</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roll</a:t>
            </a:r>
          </a:p>
          <a:p>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00"/>
                </a:solidFill>
                <a:highlight>
                  <a:srgbClr val="FFFFFF"/>
                </a:highlight>
                <a:latin typeface="Consolas" panose="020B0609020204030204" pitchFamily="49" charset="0"/>
                <a:cs typeface="Consolas" panose="020B0609020204030204" pitchFamily="49" charset="0"/>
              </a:rPr>
              <a:t>d2</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roll</a:t>
            </a:r>
          </a:p>
          <a:p>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pos</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pos</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smtClean="0">
                <a:highlight>
                  <a:srgbClr val="FFFFFF"/>
                </a:highlight>
                <a:latin typeface="Consolas" panose="020B0609020204030204" pitchFamily="49" charset="0"/>
                <a:cs typeface="Consolas" panose="020B0609020204030204" pitchFamily="49" charset="0"/>
              </a:rPr>
              <a:t>+</a:t>
            </a:r>
            <a:r>
              <a:rPr lang="en-US" b="1" dirty="0" smtClean="0">
                <a:solidFill>
                  <a:srgbClr val="400080"/>
                </a:solidFill>
                <a:highlight>
                  <a:srgbClr val="FFFFFF"/>
                </a:highlight>
                <a:latin typeface="Consolas" panose="020B0609020204030204" pitchFamily="49" charset="0"/>
                <a:cs typeface="Consolas" panose="020B0609020204030204" pitchFamily="49" charset="0"/>
              </a:rPr>
              <a:t> </a:t>
            </a:r>
            <a:r>
              <a:rPr lang="en-US" dirty="0" smtClean="0">
                <a:solidFill>
                  <a:srgbClr val="000000"/>
                </a:solidFill>
                <a:highlight>
                  <a:srgbClr val="FFFFFF"/>
                </a:highlight>
                <a:latin typeface="Consolas" panose="020B0609020204030204" pitchFamily="49" charset="0"/>
                <a:cs typeface="Consolas" panose="020B0609020204030204" pitchFamily="49" charset="0"/>
              </a:rPr>
              <a:t>d1</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val </a:t>
            </a:r>
            <a:r>
              <a:rPr lang="en-US" b="1" dirty="0">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0000"/>
                </a:solidFill>
                <a:highlight>
                  <a:srgbClr val="FFFFFF"/>
                </a:highlight>
                <a:latin typeface="Consolas" panose="020B0609020204030204" pitchFamily="49" charset="0"/>
                <a:cs typeface="Consolas" panose="020B0609020204030204" pitchFamily="49" charset="0"/>
              </a:rPr>
              <a:t>d2</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val</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ensure</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smtClean="0">
                <a:solidFill>
                  <a:srgbClr val="000080"/>
                </a:solidFill>
                <a:highlight>
                  <a:srgbClr val="FFFFFF"/>
                </a:highlight>
                <a:latin typeface="Consolas" panose="020B0609020204030204" pitchFamily="49" charset="0"/>
                <a:cs typeface="Consolas" panose="020B0609020204030204" pitchFamily="49" charset="0"/>
              </a:rPr>
              <a:t>old</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pos</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 2</a:t>
            </a:r>
            <a:r>
              <a:rPr lang="en-US" dirty="0" smtClean="0">
                <a:highlight>
                  <a:srgbClr val="FFFFFF"/>
                </a:highlight>
                <a:latin typeface="Consolas" panose="020B0609020204030204" pitchFamily="49" charset="0"/>
                <a:cs typeface="Consolas" panose="020B0609020204030204" pitchFamily="49" charset="0"/>
              </a:rPr>
              <a:t> </a:t>
            </a:r>
            <a:r>
              <a:rPr lang="en-US" b="1" dirty="0" smtClean="0">
                <a:highlight>
                  <a:srgbClr val="FFFFFF"/>
                </a:highlight>
                <a:latin typeface="Consolas" panose="020B0609020204030204" pitchFamily="49" charset="0"/>
                <a:cs typeface="Consolas" panose="020B0609020204030204" pitchFamily="49" charset="0"/>
              </a:rPr>
              <a:t>&lt;=</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pos</a:t>
            </a:r>
            <a:endParaRPr lang="en-US"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pos</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smtClean="0">
                <a:highlight>
                  <a:srgbClr val="FFFFFF"/>
                </a:highlight>
                <a:latin typeface="Consolas" panose="020B0609020204030204" pitchFamily="49" charset="0"/>
                <a:cs typeface="Consolas" panose="020B0609020204030204" pitchFamily="49" charset="0"/>
              </a:rPr>
              <a:t>&lt;=</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smtClean="0">
                <a:solidFill>
                  <a:srgbClr val="000080"/>
                </a:solidFill>
                <a:highlight>
                  <a:srgbClr val="FFFFFF"/>
                </a:highlight>
                <a:latin typeface="Consolas" panose="020B0609020204030204" pitchFamily="49" charset="0"/>
                <a:cs typeface="Consolas" panose="020B0609020204030204" pitchFamily="49" charset="0"/>
              </a:rPr>
              <a:t>old</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err="1" smtClean="0">
                <a:solidFill>
                  <a:srgbClr val="000000"/>
                </a:solidFill>
                <a:highlight>
                  <a:srgbClr val="FFFFFF"/>
                </a:highlight>
                <a:latin typeface="Consolas" panose="020B0609020204030204" pitchFamily="49" charset="0"/>
                <a:cs typeface="Consolas" panose="020B0609020204030204" pitchFamily="49" charset="0"/>
              </a:rPr>
              <a:t>pos</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smtClean="0">
                <a:highlight>
                  <a:srgbClr val="FFFFFF"/>
                </a:highlight>
                <a:latin typeface="Consolas" panose="020B0609020204030204" pitchFamily="49" charset="0"/>
                <a:cs typeface="Consolas" panose="020B0609020204030204" pitchFamily="49" charset="0"/>
              </a:rPr>
              <a:t>+</a:t>
            </a:r>
            <a:r>
              <a:rPr lang="en-US" dirty="0" smtClean="0">
                <a:solidFill>
                  <a:srgbClr val="000000"/>
                </a:solidFill>
                <a:highlight>
                  <a:srgbClr val="FFFFFF"/>
                </a:highlight>
                <a:latin typeface="Consolas" panose="020B0609020204030204" pitchFamily="49" charset="0"/>
                <a:cs typeface="Consolas" panose="020B0609020204030204" pitchFamily="49" charset="0"/>
              </a:rPr>
              <a:t> 12</a:t>
            </a:r>
          </a:p>
          <a:p>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end</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b="1" dirty="0" smtClean="0">
                <a:solidFill>
                  <a:srgbClr val="000080"/>
                </a:solidFill>
                <a:highlight>
                  <a:srgbClr val="FFFFFF"/>
                </a:highlight>
                <a:latin typeface="Consolas" panose="020B0609020204030204" pitchFamily="49" charset="0"/>
                <a:cs typeface="Consolas" panose="020B0609020204030204" pitchFamily="49" charset="0"/>
              </a:rPr>
              <a:t>end</a:t>
            </a:r>
            <a:endParaRPr lang="en-US"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5" name="Rectangle 14"/>
          <p:cNvSpPr/>
          <p:nvPr/>
        </p:nvSpPr>
        <p:spPr>
          <a:xfrm>
            <a:off x="4266000" y="4770000"/>
            <a:ext cx="2592288" cy="614045"/>
          </a:xfrm>
          <a:prstGeom prst="rect">
            <a:avLst/>
          </a:prstGeom>
          <a:gradFill>
            <a:gsLst>
              <a:gs pos="0">
                <a:srgbClr val="B1F0B1"/>
              </a:gs>
              <a:gs pos="35000">
                <a:srgbClr val="C8FAC8"/>
              </a:gs>
              <a:gs pos="100000">
                <a:srgbClr val="E2FFE1"/>
              </a:gs>
            </a:gsLst>
          </a:gra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Verification successful</a:t>
            </a:r>
            <a:endParaRPr lang="en-US" dirty="0"/>
          </a:p>
        </p:txBody>
      </p:sp>
      <p:sp>
        <p:nvSpPr>
          <p:cNvPr id="14" name="TextBox 13"/>
          <p:cNvSpPr txBox="1"/>
          <p:nvPr/>
        </p:nvSpPr>
        <p:spPr>
          <a:xfrm>
            <a:off x="3635896" y="4779708"/>
            <a:ext cx="648072" cy="769441"/>
          </a:xfrm>
          <a:prstGeom prst="rect">
            <a:avLst/>
          </a:prstGeom>
          <a:noFill/>
        </p:spPr>
        <p:txBody>
          <a:bodyPr wrap="square" rtlCol="0">
            <a:spAutoFit/>
          </a:bodyPr>
          <a:lstStyle/>
          <a:p>
            <a:r>
              <a:rPr lang="en-US" sz="4400" dirty="0" smtClean="0">
                <a:ln>
                  <a:solidFill>
                    <a:srgbClr val="008000"/>
                  </a:solidFill>
                </a:ln>
                <a:solidFill>
                  <a:srgbClr val="33CC33"/>
                </a:solidFill>
                <a:effectLst>
                  <a:outerShdw blurRad="50800" dist="38100" dir="2700000" algn="tl" rotWithShape="0">
                    <a:prstClr val="black">
                      <a:alpha val="40000"/>
                    </a:prstClr>
                  </a:outerShdw>
                </a:effectLst>
                <a:sym typeface="Wingdings" panose="05000000000000000000" pitchFamily="2" charset="2"/>
              </a:rPr>
              <a:t></a:t>
            </a:r>
            <a:endParaRPr lang="en-US" sz="4400" dirty="0">
              <a:ln>
                <a:solidFill>
                  <a:srgbClr val="008000"/>
                </a:solidFill>
              </a:ln>
              <a:solidFill>
                <a:srgbClr val="33CC33"/>
              </a:solidFill>
              <a:effectLst>
                <a:outerShdw blurRad="50800" dist="38100" dir="2700000" algn="tl" rotWithShape="0">
                  <a:prstClr val="black">
                    <a:alpha val="40000"/>
                  </a:prstClr>
                </a:outerShdw>
              </a:effectLst>
            </a:endParaRPr>
          </a:p>
        </p:txBody>
      </p:sp>
      <p:sp>
        <p:nvSpPr>
          <p:cNvPr id="13" name="TextBox 12"/>
          <p:cNvSpPr txBox="1"/>
          <p:nvPr/>
        </p:nvSpPr>
        <p:spPr>
          <a:xfrm>
            <a:off x="8025552" y="4010267"/>
            <a:ext cx="648072" cy="769441"/>
          </a:xfrm>
          <a:prstGeom prst="rect">
            <a:avLst/>
          </a:prstGeom>
          <a:noFill/>
        </p:spPr>
        <p:txBody>
          <a:bodyPr wrap="square" rtlCol="0">
            <a:spAutoFit/>
          </a:bodyPr>
          <a:lstStyle/>
          <a:p>
            <a:r>
              <a:rPr lang="en-US" sz="4400" dirty="0" smtClean="0">
                <a:ln>
                  <a:solidFill>
                    <a:srgbClr val="008000"/>
                  </a:solidFill>
                </a:ln>
                <a:solidFill>
                  <a:srgbClr val="33CC33"/>
                </a:solidFill>
                <a:effectLst>
                  <a:outerShdw blurRad="50800" dist="38100" dir="2700000" algn="tl" rotWithShape="0">
                    <a:prstClr val="black">
                      <a:alpha val="40000"/>
                    </a:prstClr>
                  </a:outerShdw>
                </a:effectLst>
                <a:sym typeface="Wingdings" panose="05000000000000000000" pitchFamily="2" charset="2"/>
              </a:rPr>
              <a:t></a:t>
            </a:r>
            <a:endParaRPr lang="en-US" sz="4400" dirty="0">
              <a:ln>
                <a:solidFill>
                  <a:srgbClr val="008000"/>
                </a:solidFill>
              </a:ln>
              <a:solidFill>
                <a:srgbClr val="33CC33"/>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229782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noProof="0" dirty="0" smtClean="0"/>
              <a:t>Demo: AutoProof with Two-step Verification</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15</a:t>
            </a:fld>
            <a:endParaRPr lang="de-CH" dirty="0"/>
          </a:p>
        </p:txBody>
      </p:sp>
      <p:pic>
        <p:nvPicPr>
          <p:cNvPr id="1027" name="Picture 3" descr="D:\Dropbox\ETH\thesis\images\comcom_screenshot.png"/>
          <p:cNvPicPr>
            <a:picLocks noChangeAspect="1" noChangeArrowheads="1"/>
          </p:cNvPicPr>
          <p:nvPr/>
        </p:nvPicPr>
        <p:blipFill>
          <a:blip r:embed="rId3" cstate="print"/>
          <a:srcRect/>
          <a:stretch>
            <a:fillRect/>
          </a:stretch>
        </p:blipFill>
        <p:spPr bwMode="auto">
          <a:xfrm>
            <a:off x="323850" y="1458380"/>
            <a:ext cx="4383572" cy="4775730"/>
          </a:xfrm>
          <a:prstGeom prst="rect">
            <a:avLst/>
          </a:prstGeom>
          <a:noFill/>
          <a:effectLst>
            <a:glow rad="139700">
              <a:schemeClr val="accent3">
                <a:satMod val="175000"/>
                <a:alpha val="40000"/>
              </a:schemeClr>
            </a:glow>
          </a:effectLst>
        </p:spPr>
      </p:pic>
      <p:pic>
        <p:nvPicPr>
          <p:cNvPr id="1029" name="Picture 5" descr="D:\Dropbox\ETH\thesis\images\eve_panel_results.png"/>
          <p:cNvPicPr>
            <a:picLocks noChangeAspect="1" noChangeArrowheads="1"/>
          </p:cNvPicPr>
          <p:nvPr/>
        </p:nvPicPr>
        <p:blipFill rotWithShape="1">
          <a:blip r:embed="rId4" cstate="print"/>
          <a:srcRect b="-1449"/>
          <a:stretch/>
        </p:blipFill>
        <p:spPr bwMode="auto">
          <a:xfrm>
            <a:off x="2687468" y="2447365"/>
            <a:ext cx="5963074" cy="2133763"/>
          </a:xfrm>
          <a:prstGeom prst="rect">
            <a:avLst/>
          </a:prstGeom>
          <a:noFill/>
          <a:effectLst>
            <a:glow rad="139700">
              <a:schemeClr val="accent3">
                <a:satMod val="175000"/>
                <a:alpha val="40000"/>
              </a:schemeClr>
            </a:glow>
          </a:effectLst>
        </p:spPr>
      </p:pic>
    </p:spTree>
    <p:extLst>
      <p:ext uri="{BB962C8B-B14F-4D97-AF65-F5344CB8AC3E}">
        <p14:creationId xmlns:p14="http://schemas.microsoft.com/office/powerpoint/2010/main" val="310201981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AutoProof: State-of-the-art auto-active verifier</a:t>
            </a:r>
          </a:p>
          <a:p>
            <a:pPr lvl="1"/>
            <a:r>
              <a:rPr lang="en-US" dirty="0" smtClean="0"/>
              <a:t>Supports much of Eiffel, enhanced with custom annotations</a:t>
            </a:r>
          </a:p>
          <a:p>
            <a:pPr lvl="1"/>
            <a:r>
              <a:rPr lang="en-US" dirty="0" smtClean="0"/>
              <a:t>For novices: two-step verification, implicit contracts, </a:t>
            </a:r>
            <a:r>
              <a:rPr lang="en-US" dirty="0" err="1" smtClean="0"/>
              <a:t>inlining</a:t>
            </a:r>
            <a:r>
              <a:rPr lang="en-US" dirty="0" smtClean="0"/>
              <a:t>, unrolling</a:t>
            </a:r>
          </a:p>
          <a:p>
            <a:pPr lvl="1"/>
            <a:r>
              <a:rPr lang="en-US" dirty="0" smtClean="0"/>
              <a:t>For experts: semantic collaboration, agents, polymorphic calls</a:t>
            </a:r>
          </a:p>
          <a:p>
            <a:pPr lvl="1"/>
            <a:r>
              <a:rPr lang="en-US" dirty="0" smtClean="0"/>
              <a:t>Evaluated on verification benchmarks and competitions</a:t>
            </a:r>
          </a:p>
          <a:p>
            <a:pPr lvl="1"/>
            <a:r>
              <a:rPr lang="en-US" dirty="0" smtClean="0"/>
              <a:t>Extendable architecture and translation</a:t>
            </a:r>
            <a:endParaRPr lang="en-US" dirty="0"/>
          </a:p>
          <a:p>
            <a:endParaRPr lang="en-US" dirty="0" smtClean="0"/>
          </a:p>
          <a:p>
            <a:r>
              <a:rPr lang="en-US" dirty="0" smtClean="0">
                <a:solidFill>
                  <a:schemeClr val="bg2"/>
                </a:solidFill>
              </a:rPr>
              <a:t>Integrated Verification Environment</a:t>
            </a:r>
          </a:p>
          <a:p>
            <a:pPr lvl="1"/>
            <a:r>
              <a:rPr lang="en-US" dirty="0" smtClean="0"/>
              <a:t>Scoring system to highlight program’s state of correctness</a:t>
            </a:r>
          </a:p>
          <a:p>
            <a:pPr lvl="1"/>
            <a:r>
              <a:rPr lang="en-US" dirty="0" smtClean="0"/>
              <a:t>Prototype implementation integrating diverse tools:</a:t>
            </a:r>
            <a:br>
              <a:rPr lang="en-US" dirty="0" smtClean="0"/>
            </a:br>
            <a:r>
              <a:rPr lang="en-US" dirty="0" smtClean="0"/>
              <a:t>AutoProof, </a:t>
            </a:r>
            <a:r>
              <a:rPr lang="en-US" dirty="0" err="1" smtClean="0"/>
              <a:t>AutoTest</a:t>
            </a:r>
            <a:r>
              <a:rPr lang="en-US" dirty="0" smtClean="0"/>
              <a:t>, Eiffel Inspector</a:t>
            </a:r>
          </a:p>
        </p:txBody>
      </p:sp>
      <p:sp>
        <p:nvSpPr>
          <p:cNvPr id="3" name="Title 2"/>
          <p:cNvSpPr>
            <a:spLocks noGrp="1"/>
          </p:cNvSpPr>
          <p:nvPr>
            <p:ph type="title"/>
          </p:nvPr>
        </p:nvSpPr>
        <p:spPr/>
        <p:txBody>
          <a:bodyPr/>
          <a:lstStyle/>
          <a:p>
            <a:r>
              <a:rPr lang="en-US" noProof="0" dirty="0" smtClean="0"/>
              <a:t>Conclusions</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16</a:t>
            </a:fld>
            <a:endParaRPr lang="de-CH" dirty="0"/>
          </a:p>
        </p:txBody>
      </p:sp>
    </p:spTree>
    <p:extLst>
      <p:ext uri="{BB962C8B-B14F-4D97-AF65-F5344CB8AC3E}">
        <p14:creationId xmlns:p14="http://schemas.microsoft.com/office/powerpoint/2010/main" val="335789014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17</a:t>
            </a:fld>
            <a:endParaRPr lang="de-CH"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1660" y="623446"/>
            <a:ext cx="6120679" cy="5757882"/>
          </a:xfr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18</a:t>
            </a:fld>
            <a:endParaRPr lang="de-CH" dirty="0"/>
          </a:p>
        </p:txBody>
      </p:sp>
    </p:spTree>
    <p:extLst>
      <p:ext uri="{BB962C8B-B14F-4D97-AF65-F5344CB8AC3E}">
        <p14:creationId xmlns:p14="http://schemas.microsoft.com/office/powerpoint/2010/main" val="301507869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noProof="0" dirty="0" smtClean="0">
                <a:solidFill>
                  <a:schemeClr val="bg2"/>
                </a:solidFill>
              </a:rPr>
              <a:t>Language support</a:t>
            </a:r>
          </a:p>
          <a:p>
            <a:pPr lvl="1"/>
            <a:r>
              <a:rPr lang="en-US" noProof="0" dirty="0" smtClean="0"/>
              <a:t>Supports most statements and expressions of Eiffel</a:t>
            </a:r>
          </a:p>
          <a:p>
            <a:pPr lvl="1"/>
            <a:r>
              <a:rPr lang="en-US" noProof="0" dirty="0" smtClean="0"/>
              <a:t>Custom annotations for richer specifications</a:t>
            </a:r>
          </a:p>
          <a:p>
            <a:r>
              <a:rPr lang="en-US" noProof="0" dirty="0" smtClean="0">
                <a:solidFill>
                  <a:schemeClr val="bg2"/>
                </a:solidFill>
              </a:rPr>
              <a:t>Library support</a:t>
            </a:r>
          </a:p>
          <a:p>
            <a:pPr lvl="1"/>
            <a:r>
              <a:rPr lang="en-US" noProof="0" dirty="0" smtClean="0"/>
              <a:t>Limited support for </a:t>
            </a:r>
            <a:r>
              <a:rPr lang="en-US" noProof="0" dirty="0" err="1" smtClean="0"/>
              <a:t>EiffelBase</a:t>
            </a:r>
            <a:r>
              <a:rPr lang="en-US" noProof="0" dirty="0" smtClean="0"/>
              <a:t> with some replacements</a:t>
            </a:r>
          </a:p>
          <a:p>
            <a:pPr lvl="1"/>
            <a:r>
              <a:rPr lang="en-US" noProof="0" dirty="0" smtClean="0"/>
              <a:t>Supports MML and large subset of EiffelBase2</a:t>
            </a:r>
          </a:p>
          <a:p>
            <a:r>
              <a:rPr lang="en-US" noProof="0" dirty="0" smtClean="0">
                <a:solidFill>
                  <a:schemeClr val="bg2"/>
                </a:solidFill>
              </a:rPr>
              <a:t>Verification techniques</a:t>
            </a:r>
          </a:p>
          <a:p>
            <a:pPr lvl="1"/>
            <a:r>
              <a:rPr lang="en-US" noProof="0" dirty="0" smtClean="0"/>
              <a:t>Semantic collaboration</a:t>
            </a:r>
          </a:p>
          <a:p>
            <a:pPr lvl="1"/>
            <a:r>
              <a:rPr lang="en-US" noProof="0" dirty="0" smtClean="0"/>
              <a:t>Polymorphic calls</a:t>
            </a:r>
          </a:p>
          <a:p>
            <a:pPr lvl="1"/>
            <a:r>
              <a:rPr lang="en-US" noProof="0" dirty="0" smtClean="0"/>
              <a:t>Agent verification</a:t>
            </a:r>
          </a:p>
          <a:p>
            <a:pPr lvl="1"/>
            <a:r>
              <a:rPr lang="en-US" noProof="0" dirty="0" smtClean="0"/>
              <a:t>Two-step verification</a:t>
            </a:r>
            <a:endParaRPr lang="en-US" dirty="0"/>
          </a:p>
        </p:txBody>
      </p:sp>
      <p:sp>
        <p:nvSpPr>
          <p:cNvPr id="3" name="Title 2"/>
          <p:cNvSpPr>
            <a:spLocks noGrp="1"/>
          </p:cNvSpPr>
          <p:nvPr>
            <p:ph type="title"/>
          </p:nvPr>
        </p:nvSpPr>
        <p:spPr/>
        <p:txBody>
          <a:bodyPr/>
          <a:lstStyle/>
          <a:p>
            <a:r>
              <a:rPr lang="en-US" noProof="0" dirty="0" smtClean="0"/>
              <a:t>Coverage and Techniques</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19</a:t>
            </a:fld>
            <a:endParaRPr lang="de-CH" dirty="0"/>
          </a:p>
        </p:txBody>
      </p:sp>
    </p:spTree>
    <p:extLst>
      <p:ext uri="{BB962C8B-B14F-4D97-AF65-F5344CB8AC3E}">
        <p14:creationId xmlns:p14="http://schemas.microsoft.com/office/powerpoint/2010/main" val="22547010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noProof="0" dirty="0" smtClean="0">
                <a:solidFill>
                  <a:schemeClr val="bg2"/>
                </a:solidFill>
              </a:rPr>
              <a:t>Help developers write correct software</a:t>
            </a:r>
          </a:p>
          <a:p>
            <a:pPr lvl="1"/>
            <a:r>
              <a:rPr lang="en-US" dirty="0" smtClean="0"/>
              <a:t>Great challenge in today’s software development</a:t>
            </a:r>
            <a:endParaRPr lang="en-US" dirty="0"/>
          </a:p>
          <a:p>
            <a:r>
              <a:rPr lang="en-US" noProof="0" dirty="0" smtClean="0">
                <a:solidFill>
                  <a:schemeClr val="bg2"/>
                </a:solidFill>
              </a:rPr>
              <a:t>Full functional program verification</a:t>
            </a:r>
          </a:p>
          <a:p>
            <a:pPr lvl="1"/>
            <a:r>
              <a:rPr lang="en-US" noProof="0" dirty="0" smtClean="0"/>
              <a:t>Target realistic object-oriented programming language</a:t>
            </a:r>
          </a:p>
          <a:p>
            <a:pPr lvl="1"/>
            <a:r>
              <a:rPr lang="en-US" dirty="0"/>
              <a:t>Capable of verifying challenging examples</a:t>
            </a:r>
          </a:p>
          <a:p>
            <a:pPr lvl="1"/>
            <a:r>
              <a:rPr lang="en-US" dirty="0" smtClean="0"/>
              <a:t>Automated tool support</a:t>
            </a:r>
          </a:p>
          <a:p>
            <a:pPr lvl="1"/>
            <a:r>
              <a:rPr lang="en-US" noProof="0" dirty="0" smtClean="0"/>
              <a:t>Support for verification novices as well as verification experts</a:t>
            </a:r>
          </a:p>
          <a:p>
            <a:r>
              <a:rPr lang="en-US" noProof="0" dirty="0" smtClean="0">
                <a:solidFill>
                  <a:schemeClr val="bg2"/>
                </a:solidFill>
              </a:rPr>
              <a:t>IDE integration</a:t>
            </a:r>
          </a:p>
          <a:p>
            <a:pPr lvl="1"/>
            <a:r>
              <a:rPr lang="en-US" dirty="0" smtClean="0"/>
              <a:t>Verification as standard part of software development</a:t>
            </a:r>
            <a:endParaRPr lang="en-US" noProof="0" dirty="0" smtClean="0"/>
          </a:p>
          <a:p>
            <a:pPr lvl="1"/>
            <a:r>
              <a:rPr lang="en-US" noProof="0" dirty="0" smtClean="0"/>
              <a:t>Automated and unobtrusive interface</a:t>
            </a:r>
          </a:p>
          <a:p>
            <a:pPr lvl="1"/>
            <a:r>
              <a:rPr lang="en-US" dirty="0" smtClean="0"/>
              <a:t>Flexible architecture integrating diverse tools</a:t>
            </a:r>
          </a:p>
          <a:p>
            <a:pPr lvl="1"/>
            <a:endParaRPr lang="en-US" noProof="0" dirty="0" smtClean="0"/>
          </a:p>
        </p:txBody>
      </p:sp>
      <p:sp>
        <p:nvSpPr>
          <p:cNvPr id="3" name="Title 2"/>
          <p:cNvSpPr>
            <a:spLocks noGrp="1"/>
          </p:cNvSpPr>
          <p:nvPr>
            <p:ph type="title"/>
          </p:nvPr>
        </p:nvSpPr>
        <p:spPr/>
        <p:txBody>
          <a:bodyPr/>
          <a:lstStyle/>
          <a:p>
            <a:r>
              <a:rPr lang="en-US" noProof="0" dirty="0" smtClean="0"/>
              <a:t>Motivation and Goals</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2</a:t>
            </a:fld>
            <a:endParaRPr lang="de-CH" dirty="0"/>
          </a:p>
        </p:txBody>
      </p:sp>
    </p:spTree>
    <p:extLst>
      <p:ext uri="{BB962C8B-B14F-4D97-AF65-F5344CB8AC3E}">
        <p14:creationId xmlns:p14="http://schemas.microsoft.com/office/powerpoint/2010/main" val="2218785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noProof="0" dirty="0" smtClean="0">
                <a:solidFill>
                  <a:schemeClr val="bg2"/>
                </a:solidFill>
              </a:rPr>
              <a:t>25 Examples from verification benchmarks and challenges</a:t>
            </a:r>
          </a:p>
          <a:p>
            <a:pPr lvl="1"/>
            <a:r>
              <a:rPr lang="en-US" noProof="0" dirty="0" smtClean="0"/>
              <a:t>10 algorithmic: search, sorting, and other array algorithms</a:t>
            </a:r>
          </a:p>
          <a:p>
            <a:pPr lvl="1"/>
            <a:r>
              <a:rPr lang="en-US" noProof="0" dirty="0" smtClean="0"/>
              <a:t>7 on complex invariants and framing</a:t>
            </a:r>
          </a:p>
          <a:p>
            <a:pPr lvl="1"/>
            <a:r>
              <a:rPr lang="en-US" noProof="0" dirty="0" smtClean="0"/>
              <a:t>8 on data structures and related topics</a:t>
            </a:r>
          </a:p>
          <a:p>
            <a:pPr lvl="1"/>
            <a:r>
              <a:rPr lang="en-US" noProof="0" dirty="0" smtClean="0"/>
              <a:t>Included patterns: iterator, observer, composite, strategy, command</a:t>
            </a:r>
          </a:p>
          <a:p>
            <a:endParaRPr lang="en-US" noProof="0" dirty="0" smtClean="0"/>
          </a:p>
          <a:p>
            <a:r>
              <a:rPr lang="en-US" noProof="0" dirty="0" smtClean="0">
                <a:solidFill>
                  <a:schemeClr val="bg2"/>
                </a:solidFill>
              </a:rPr>
              <a:t>Moderate specification overhead</a:t>
            </a:r>
          </a:p>
          <a:p>
            <a:pPr lvl="1"/>
            <a:r>
              <a:rPr lang="en-US" noProof="0" dirty="0" smtClean="0"/>
              <a:t>In average 1.7 </a:t>
            </a:r>
            <a:r>
              <a:rPr lang="en-US" i="1" noProof="0" dirty="0" smtClean="0"/>
              <a:t>spec tokens </a:t>
            </a:r>
            <a:r>
              <a:rPr lang="en-US" noProof="0" dirty="0" smtClean="0"/>
              <a:t>per </a:t>
            </a:r>
            <a:r>
              <a:rPr lang="en-US" i="1" noProof="0" dirty="0" smtClean="0"/>
              <a:t>code token</a:t>
            </a:r>
          </a:p>
          <a:p>
            <a:endParaRPr lang="en-US" noProof="0" dirty="0" smtClean="0"/>
          </a:p>
          <a:p>
            <a:r>
              <a:rPr lang="en-US" noProof="0" dirty="0" smtClean="0">
                <a:solidFill>
                  <a:schemeClr val="bg2"/>
                </a:solidFill>
              </a:rPr>
              <a:t>Responsive performance</a:t>
            </a:r>
          </a:p>
          <a:p>
            <a:pPr lvl="1"/>
            <a:r>
              <a:rPr lang="en-US" noProof="0" dirty="0" smtClean="0"/>
              <a:t>In average &lt;1 second verification time per routine</a:t>
            </a:r>
          </a:p>
        </p:txBody>
      </p:sp>
      <p:sp>
        <p:nvSpPr>
          <p:cNvPr id="3" name="Title 2"/>
          <p:cNvSpPr>
            <a:spLocks noGrp="1"/>
          </p:cNvSpPr>
          <p:nvPr>
            <p:ph type="title"/>
          </p:nvPr>
        </p:nvSpPr>
        <p:spPr/>
        <p:txBody>
          <a:bodyPr/>
          <a:lstStyle/>
          <a:p>
            <a:r>
              <a:rPr lang="en-US" noProof="0" dirty="0" smtClean="0"/>
              <a:t>AutoProof Verified Software Repository</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20</a:t>
            </a:fld>
            <a:endParaRPr lang="de-CH" dirty="0"/>
          </a:p>
        </p:txBody>
      </p:sp>
    </p:spTree>
    <p:extLst>
      <p:ext uri="{BB962C8B-B14F-4D97-AF65-F5344CB8AC3E}">
        <p14:creationId xmlns:p14="http://schemas.microsoft.com/office/powerpoint/2010/main" val="33589437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High-level combination of verification tools</a:t>
            </a:r>
          </a:p>
          <a:p>
            <a:pPr lvl="1"/>
            <a:r>
              <a:rPr lang="en-US" dirty="0" smtClean="0"/>
              <a:t>Allows integrating diverse tools</a:t>
            </a:r>
          </a:p>
          <a:p>
            <a:pPr lvl="1"/>
            <a:r>
              <a:rPr lang="en-US" dirty="0" smtClean="0"/>
              <a:t>No dependency on specific tool</a:t>
            </a:r>
          </a:p>
          <a:p>
            <a:r>
              <a:rPr lang="en-US" dirty="0" smtClean="0">
                <a:solidFill>
                  <a:schemeClr val="bg2"/>
                </a:solidFill>
              </a:rPr>
              <a:t>Show overview of a program’s correctness</a:t>
            </a:r>
          </a:p>
          <a:p>
            <a:pPr lvl="1"/>
            <a:r>
              <a:rPr lang="en-US" dirty="0" smtClean="0"/>
              <a:t>Single unobtrusive interface</a:t>
            </a:r>
          </a:p>
          <a:p>
            <a:pPr lvl="1"/>
            <a:r>
              <a:rPr lang="en-US" dirty="0" smtClean="0"/>
              <a:t>Automatic and in background</a:t>
            </a:r>
          </a:p>
          <a:p>
            <a:r>
              <a:rPr lang="de-CH" dirty="0" err="1" smtClean="0">
                <a:solidFill>
                  <a:schemeClr val="bg2"/>
                </a:solidFill>
              </a:rPr>
              <a:t>Example</a:t>
            </a:r>
            <a:r>
              <a:rPr lang="de-CH" dirty="0" smtClean="0">
                <a:solidFill>
                  <a:schemeClr val="bg2"/>
                </a:solidFill>
              </a:rPr>
              <a:t> </a:t>
            </a:r>
            <a:r>
              <a:rPr lang="de-CH" dirty="0" err="1" smtClean="0">
                <a:solidFill>
                  <a:schemeClr val="bg2"/>
                </a:solidFill>
              </a:rPr>
              <a:t>output</a:t>
            </a:r>
            <a:r>
              <a:rPr lang="de-CH" dirty="0" smtClean="0">
                <a:solidFill>
                  <a:schemeClr val="bg2"/>
                </a:solidFill>
              </a:rPr>
              <a:t> </a:t>
            </a:r>
            <a:r>
              <a:rPr lang="de-CH" dirty="0" err="1" smtClean="0">
                <a:solidFill>
                  <a:schemeClr val="bg2"/>
                </a:solidFill>
              </a:rPr>
              <a:t>of</a:t>
            </a:r>
            <a:r>
              <a:rPr lang="de-CH" dirty="0" smtClean="0">
                <a:solidFill>
                  <a:schemeClr val="bg2"/>
                </a:solidFill>
              </a:rPr>
              <a:t> </a:t>
            </a:r>
            <a:r>
              <a:rPr lang="de-CH" dirty="0" err="1" smtClean="0">
                <a:solidFill>
                  <a:schemeClr val="bg2"/>
                </a:solidFill>
              </a:rPr>
              <a:t>the</a:t>
            </a:r>
            <a:r>
              <a:rPr lang="de-CH" dirty="0" smtClean="0">
                <a:solidFill>
                  <a:schemeClr val="bg2"/>
                </a:solidFill>
              </a:rPr>
              <a:t> </a:t>
            </a:r>
            <a:r>
              <a:rPr lang="de-CH" dirty="0" err="1" smtClean="0">
                <a:solidFill>
                  <a:schemeClr val="bg2"/>
                </a:solidFill>
              </a:rPr>
              <a:t>Verification</a:t>
            </a:r>
            <a:r>
              <a:rPr lang="de-CH" dirty="0" smtClean="0">
                <a:solidFill>
                  <a:schemeClr val="bg2"/>
                </a:solidFill>
              </a:rPr>
              <a:t> </a:t>
            </a:r>
            <a:r>
              <a:rPr lang="de-CH" dirty="0" err="1" smtClean="0">
                <a:solidFill>
                  <a:schemeClr val="bg2"/>
                </a:solidFill>
              </a:rPr>
              <a:t>Assistant</a:t>
            </a:r>
            <a:endParaRPr lang="en-US" dirty="0">
              <a:solidFill>
                <a:schemeClr val="bg2"/>
              </a:solidFill>
            </a:endParaRPr>
          </a:p>
        </p:txBody>
      </p:sp>
      <p:sp>
        <p:nvSpPr>
          <p:cNvPr id="3" name="Title 2"/>
          <p:cNvSpPr>
            <a:spLocks noGrp="1"/>
          </p:cNvSpPr>
          <p:nvPr>
            <p:ph type="title"/>
          </p:nvPr>
        </p:nvSpPr>
        <p:spPr/>
        <p:txBody>
          <a:bodyPr/>
          <a:lstStyle/>
          <a:p>
            <a:r>
              <a:rPr lang="en-US" noProof="0" dirty="0" smtClean="0"/>
              <a:t>Tool Integration in EVE</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21</a:t>
            </a:fld>
            <a:endParaRPr lang="de-CH" dirty="0"/>
          </a:p>
        </p:txBody>
      </p:sp>
      <p:pic>
        <p:nvPicPr>
          <p:cNvPr id="7" name="Picture 2" descr="D:\Dropbox\ETH\thesis\images\va_screenshot.png"/>
          <p:cNvPicPr>
            <a:picLocks noChangeAspect="1" noChangeArrowheads="1"/>
          </p:cNvPicPr>
          <p:nvPr/>
        </p:nvPicPr>
        <p:blipFill>
          <a:blip r:embed="rId3" cstate="print"/>
          <a:srcRect/>
          <a:stretch>
            <a:fillRect/>
          </a:stretch>
        </p:blipFill>
        <p:spPr bwMode="auto">
          <a:xfrm>
            <a:off x="785812" y="4221088"/>
            <a:ext cx="7572375" cy="1628775"/>
          </a:xfrm>
          <a:prstGeom prst="rect">
            <a:avLst/>
          </a:prstGeom>
          <a:noFill/>
        </p:spPr>
      </p:pic>
    </p:spTree>
    <p:extLst>
      <p:ext uri="{BB962C8B-B14F-4D97-AF65-F5344CB8AC3E}">
        <p14:creationId xmlns:p14="http://schemas.microsoft.com/office/powerpoint/2010/main" val="3608231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solidFill>
                  <a:schemeClr val="bg2"/>
                </a:solidFill>
              </a:rPr>
              <a:t>Weight for </a:t>
            </a:r>
            <a:r>
              <a:rPr lang="en-US" dirty="0" err="1" smtClean="0">
                <a:solidFill>
                  <a:schemeClr val="bg2"/>
                </a:solidFill>
              </a:rPr>
              <a:t>AutoTest</a:t>
            </a:r>
            <a:endParaRPr lang="en-US" dirty="0" smtClean="0">
              <a:solidFill>
                <a:schemeClr val="bg2"/>
              </a:solidFill>
            </a:endParaRPr>
          </a:p>
          <a:p>
            <a:pPr lvl="1"/>
            <a:r>
              <a:rPr lang="en-US" b="1" dirty="0" smtClean="0"/>
              <a:t>1</a:t>
            </a:r>
            <a:r>
              <a:rPr lang="en-US" dirty="0" smtClean="0"/>
              <a:t>: by default</a:t>
            </a:r>
          </a:p>
          <a:p>
            <a:pPr lvl="1"/>
            <a:r>
              <a:rPr lang="en-US" b="1" dirty="0" smtClean="0"/>
              <a:t>100</a:t>
            </a:r>
            <a:r>
              <a:rPr lang="en-US" dirty="0" smtClean="0"/>
              <a:t>: fault detected</a:t>
            </a:r>
          </a:p>
          <a:p>
            <a:pPr lvl="1"/>
            <a:endParaRPr lang="en-US" dirty="0"/>
          </a:p>
        </p:txBody>
      </p:sp>
      <p:sp>
        <p:nvSpPr>
          <p:cNvPr id="3" name="Title 2"/>
          <p:cNvSpPr>
            <a:spLocks noGrp="1"/>
          </p:cNvSpPr>
          <p:nvPr>
            <p:ph type="title"/>
          </p:nvPr>
        </p:nvSpPr>
        <p:spPr/>
        <p:txBody>
          <a:bodyPr/>
          <a:lstStyle/>
          <a:p>
            <a:r>
              <a:rPr lang="en-US" noProof="0" dirty="0" smtClean="0"/>
              <a:t>Scores and Weights for Tests</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22</a:t>
            </a:fld>
            <a:endParaRPr lang="de-CH" dirty="0"/>
          </a:p>
        </p:txBody>
      </p:sp>
      <p:sp>
        <p:nvSpPr>
          <p:cNvPr id="7" name="Rectangular Callout 6"/>
          <p:cNvSpPr/>
          <p:nvPr/>
        </p:nvSpPr>
        <p:spPr>
          <a:xfrm>
            <a:off x="323850" y="1558712"/>
            <a:ext cx="1727870" cy="649992"/>
          </a:xfrm>
          <a:prstGeom prst="wedgeRectCallout">
            <a:avLst>
              <a:gd name="adj1" fmla="val 16719"/>
              <a:gd name="adj2" fmla="val 78522"/>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chemeClr val="bg2"/>
                </a:solidFill>
              </a:rPr>
              <a:t>Failing</a:t>
            </a:r>
            <a:r>
              <a:rPr lang="en-US" dirty="0" smtClean="0">
                <a:solidFill>
                  <a:schemeClr val="bg2"/>
                </a:solidFill>
              </a:rPr>
              <a:t> </a:t>
            </a:r>
            <a:r>
              <a:rPr lang="en-US" dirty="0" smtClean="0"/>
              <a:t>test case</a:t>
            </a:r>
            <a:endParaRPr lang="en-US" dirty="0"/>
          </a:p>
        </p:txBody>
      </p:sp>
      <p:sp>
        <p:nvSpPr>
          <p:cNvPr id="8" name="Rectangular Callout 7"/>
          <p:cNvSpPr/>
          <p:nvPr/>
        </p:nvSpPr>
        <p:spPr>
          <a:xfrm>
            <a:off x="5225020" y="1558712"/>
            <a:ext cx="1799878" cy="648221"/>
          </a:xfrm>
          <a:prstGeom prst="wedgeRectCallout">
            <a:avLst>
              <a:gd name="adj1" fmla="val -16275"/>
              <a:gd name="adj2" fmla="val 82264"/>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chemeClr val="bg2"/>
                </a:solidFill>
              </a:rPr>
              <a:t>Passing</a:t>
            </a:r>
            <a:r>
              <a:rPr lang="en-US" dirty="0" smtClean="0">
                <a:solidFill>
                  <a:schemeClr val="bg2"/>
                </a:solidFill>
              </a:rPr>
              <a:t> </a:t>
            </a:r>
            <a:r>
              <a:rPr lang="en-US" dirty="0" smtClean="0"/>
              <a:t>test case</a:t>
            </a:r>
            <a:endParaRPr lang="en-US" dirty="0"/>
          </a:p>
        </p:txBody>
      </p:sp>
      <p:sp>
        <p:nvSpPr>
          <p:cNvPr id="17" name="Rectangular Callout 16"/>
          <p:cNvSpPr/>
          <p:nvPr/>
        </p:nvSpPr>
        <p:spPr>
          <a:xfrm>
            <a:off x="5513052" y="1590096"/>
            <a:ext cx="1820169" cy="648221"/>
          </a:xfrm>
          <a:prstGeom prst="wedgeRectCallout">
            <a:avLst>
              <a:gd name="adj1" fmla="val -16275"/>
              <a:gd name="adj2" fmla="val 82264"/>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chemeClr val="bg2"/>
                </a:solidFill>
              </a:rPr>
              <a:t>Passing</a:t>
            </a:r>
            <a:r>
              <a:rPr lang="en-US" dirty="0" smtClean="0">
                <a:solidFill>
                  <a:schemeClr val="bg2"/>
                </a:solidFill>
              </a:rPr>
              <a:t> </a:t>
            </a:r>
            <a:r>
              <a:rPr lang="en-US" dirty="0" smtClean="0"/>
              <a:t>test case</a:t>
            </a:r>
            <a:endParaRPr lang="en-US" dirty="0"/>
          </a:p>
        </p:txBody>
      </p:sp>
      <p:sp>
        <p:nvSpPr>
          <p:cNvPr id="18" name="Rectangular Callout 17"/>
          <p:cNvSpPr/>
          <p:nvPr/>
        </p:nvSpPr>
        <p:spPr>
          <a:xfrm>
            <a:off x="5801084" y="1627404"/>
            <a:ext cx="1817193" cy="648221"/>
          </a:xfrm>
          <a:prstGeom prst="wedgeRectCallout">
            <a:avLst>
              <a:gd name="adj1" fmla="val -16275"/>
              <a:gd name="adj2" fmla="val 82264"/>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chemeClr val="bg2"/>
                </a:solidFill>
              </a:rPr>
              <a:t>Passing</a:t>
            </a:r>
            <a:r>
              <a:rPr lang="en-US" dirty="0" smtClean="0">
                <a:solidFill>
                  <a:schemeClr val="bg2"/>
                </a:solidFill>
              </a:rPr>
              <a:t> </a:t>
            </a:r>
            <a:r>
              <a:rPr lang="en-US" dirty="0" smtClean="0"/>
              <a:t>test case</a:t>
            </a:r>
            <a:endParaRPr lang="en-US" dirty="0"/>
          </a:p>
        </p:txBody>
      </p:sp>
      <p:grpSp>
        <p:nvGrpSpPr>
          <p:cNvPr id="20" name="Group 19"/>
          <p:cNvGrpSpPr/>
          <p:nvPr/>
        </p:nvGrpSpPr>
        <p:grpSpPr>
          <a:xfrm>
            <a:off x="1187785" y="2516477"/>
            <a:ext cx="6768430" cy="408467"/>
            <a:chOff x="1187785" y="3507598"/>
            <a:chExt cx="6768430" cy="408467"/>
          </a:xfrm>
        </p:grpSpPr>
        <p:cxnSp>
          <p:nvCxnSpPr>
            <p:cNvPr id="21" name="Straight Connector 20"/>
            <p:cNvCxnSpPr/>
            <p:nvPr/>
          </p:nvCxnSpPr>
          <p:spPr>
            <a:xfrm>
              <a:off x="1475656" y="3717032"/>
              <a:ext cx="6192688" cy="0"/>
            </a:xfrm>
            <a:prstGeom prst="line">
              <a:avLst/>
            </a:prstGeom>
            <a:ln w="228600" cap="rnd" cmpd="sng">
              <a:gradFill flip="none" rotWithShape="1">
                <a:gsLst>
                  <a:gs pos="0">
                    <a:srgbClr val="C80000"/>
                  </a:gs>
                  <a:gs pos="50000">
                    <a:srgbClr val="E6E600"/>
                  </a:gs>
                  <a:gs pos="100000">
                    <a:srgbClr val="00C800"/>
                  </a:gs>
                </a:gsLst>
                <a:lin ang="0" scaled="1"/>
                <a:tileRect/>
              </a:gradFill>
              <a:headEnd type="oval" w="sm" len="sm"/>
              <a:tailEnd type="oval" w="sm" len="sm"/>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4283968" y="3511297"/>
              <a:ext cx="576064" cy="400110"/>
            </a:xfrm>
            <a:prstGeom prst="rect">
              <a:avLst/>
            </a:prstGeom>
            <a:noFill/>
          </p:spPr>
          <p:txBody>
            <a:bodyPr wrap="square" rtlCol="0">
              <a:spAutoFit/>
            </a:bodyPr>
            <a:lstStyle/>
            <a:p>
              <a:pPr algn="ctr"/>
              <a:r>
                <a:rPr lang="de-CH" sz="2000" b="1" dirty="0" smtClean="0"/>
                <a:t>0</a:t>
              </a:r>
              <a:endParaRPr lang="de-CH" sz="2000" b="1" dirty="0"/>
            </a:p>
          </p:txBody>
        </p:sp>
        <p:sp>
          <p:nvSpPr>
            <p:cNvPr id="23" name="TextBox 22"/>
            <p:cNvSpPr txBox="1"/>
            <p:nvPr/>
          </p:nvSpPr>
          <p:spPr>
            <a:xfrm>
              <a:off x="1187785" y="3507598"/>
              <a:ext cx="576064" cy="400110"/>
            </a:xfrm>
            <a:prstGeom prst="rect">
              <a:avLst/>
            </a:prstGeom>
            <a:noFill/>
          </p:spPr>
          <p:txBody>
            <a:bodyPr wrap="square" rtlCol="0">
              <a:spAutoFit/>
            </a:bodyPr>
            <a:lstStyle/>
            <a:p>
              <a:pPr algn="ctr"/>
              <a:r>
                <a:rPr lang="de-CH" sz="2000" b="1" dirty="0" smtClean="0"/>
                <a:t>-1</a:t>
              </a:r>
              <a:endParaRPr lang="de-CH" sz="2000" b="1" dirty="0"/>
            </a:p>
          </p:txBody>
        </p:sp>
        <p:sp>
          <p:nvSpPr>
            <p:cNvPr id="24" name="TextBox 23"/>
            <p:cNvSpPr txBox="1"/>
            <p:nvPr/>
          </p:nvSpPr>
          <p:spPr>
            <a:xfrm>
              <a:off x="7380151" y="3515955"/>
              <a:ext cx="576064" cy="400110"/>
            </a:xfrm>
            <a:prstGeom prst="rect">
              <a:avLst/>
            </a:prstGeom>
            <a:noFill/>
          </p:spPr>
          <p:txBody>
            <a:bodyPr wrap="square" rtlCol="0">
              <a:spAutoFit/>
            </a:bodyPr>
            <a:lstStyle/>
            <a:p>
              <a:pPr algn="ctr"/>
              <a:r>
                <a:rPr lang="de-CH" sz="2000" b="1" dirty="0" smtClean="0"/>
                <a:t>1</a:t>
              </a:r>
              <a:endParaRPr lang="de-CH" sz="2000" b="1" dirty="0"/>
            </a:p>
          </p:txBody>
        </p:sp>
      </p:grpSp>
      <p:sp>
        <p:nvSpPr>
          <p:cNvPr id="25" name="Rectangular Callout 24"/>
          <p:cNvSpPr/>
          <p:nvPr/>
        </p:nvSpPr>
        <p:spPr>
          <a:xfrm>
            <a:off x="3429768" y="1556792"/>
            <a:ext cx="1435377" cy="649992"/>
          </a:xfrm>
          <a:prstGeom prst="wedgeRectCallout">
            <a:avLst>
              <a:gd name="adj1" fmla="val 29480"/>
              <a:gd name="adj2" fmla="val 90571"/>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No tests</a:t>
            </a:r>
            <a:endParaRPr lang="en-US" dirty="0"/>
          </a:p>
        </p:txBody>
      </p:sp>
    </p:spTree>
    <p:extLst>
      <p:ext uri="{BB962C8B-B14F-4D97-AF65-F5344CB8AC3E}">
        <p14:creationId xmlns:p14="http://schemas.microsoft.com/office/powerpoint/2010/main" val="1231414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7" grpId="0" animBg="1"/>
      <p:bldP spid="18"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solidFill>
                  <a:schemeClr val="bg2"/>
                </a:solidFill>
              </a:rPr>
              <a:t>Weight for Eiffel Inspector</a:t>
            </a:r>
          </a:p>
          <a:p>
            <a:pPr lvl="1"/>
            <a:r>
              <a:rPr lang="en-US" b="1" dirty="0" smtClean="0"/>
              <a:t>0</a:t>
            </a:r>
            <a:r>
              <a:rPr lang="en-US" dirty="0" smtClean="0"/>
              <a:t>: no error or warning rules violated</a:t>
            </a:r>
          </a:p>
          <a:p>
            <a:pPr lvl="1"/>
            <a:r>
              <a:rPr lang="en-US" b="1" dirty="0" smtClean="0"/>
              <a:t>1</a:t>
            </a:r>
            <a:r>
              <a:rPr lang="en-US" dirty="0" smtClean="0"/>
              <a:t>: only warning rules violated</a:t>
            </a:r>
          </a:p>
          <a:p>
            <a:pPr lvl="1"/>
            <a:r>
              <a:rPr lang="en-US" b="1" dirty="0" smtClean="0"/>
              <a:t>100</a:t>
            </a:r>
            <a:r>
              <a:rPr lang="en-US" dirty="0" smtClean="0"/>
              <a:t>: some error rules violated</a:t>
            </a:r>
          </a:p>
        </p:txBody>
      </p:sp>
      <p:sp>
        <p:nvSpPr>
          <p:cNvPr id="3" name="Title 2"/>
          <p:cNvSpPr>
            <a:spLocks noGrp="1"/>
          </p:cNvSpPr>
          <p:nvPr>
            <p:ph type="title"/>
          </p:nvPr>
        </p:nvSpPr>
        <p:spPr/>
        <p:txBody>
          <a:bodyPr/>
          <a:lstStyle/>
          <a:p>
            <a:r>
              <a:rPr lang="en-US" noProof="0" dirty="0" smtClean="0"/>
              <a:t>Scores and Weights for Code Checker</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23</a:t>
            </a:fld>
            <a:endParaRPr lang="de-CH" dirty="0"/>
          </a:p>
        </p:txBody>
      </p:sp>
      <p:sp>
        <p:nvSpPr>
          <p:cNvPr id="7" name="Rectangular Callout 6"/>
          <p:cNvSpPr/>
          <p:nvPr/>
        </p:nvSpPr>
        <p:spPr>
          <a:xfrm>
            <a:off x="323850" y="1556792"/>
            <a:ext cx="1727870" cy="649992"/>
          </a:xfrm>
          <a:prstGeom prst="wedgeRectCallout">
            <a:avLst>
              <a:gd name="adj1" fmla="val 16719"/>
              <a:gd name="adj2" fmla="val 78522"/>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chemeClr val="bg2"/>
                </a:solidFill>
              </a:rPr>
              <a:t>Error</a:t>
            </a:r>
            <a:r>
              <a:rPr lang="en-US" dirty="0" smtClean="0">
                <a:solidFill>
                  <a:schemeClr val="bg2"/>
                </a:solidFill>
              </a:rPr>
              <a:t> </a:t>
            </a:r>
            <a:r>
              <a:rPr lang="en-US" dirty="0" smtClean="0"/>
              <a:t>rule violated</a:t>
            </a:r>
            <a:endParaRPr lang="en-US" dirty="0"/>
          </a:p>
        </p:txBody>
      </p:sp>
      <p:sp>
        <p:nvSpPr>
          <p:cNvPr id="8" name="Rectangular Callout 7"/>
          <p:cNvSpPr/>
          <p:nvPr/>
        </p:nvSpPr>
        <p:spPr>
          <a:xfrm>
            <a:off x="3852242" y="1556792"/>
            <a:ext cx="1727870" cy="648221"/>
          </a:xfrm>
          <a:prstGeom prst="wedgeRectCallout">
            <a:avLst>
              <a:gd name="adj1" fmla="val -16275"/>
              <a:gd name="adj2" fmla="val 82264"/>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chemeClr val="bg2"/>
                </a:solidFill>
              </a:rPr>
              <a:t>Warning</a:t>
            </a:r>
            <a:r>
              <a:rPr lang="en-US" dirty="0" smtClean="0"/>
              <a:t> rule violated</a:t>
            </a:r>
            <a:endParaRPr lang="en-US" dirty="0"/>
          </a:p>
        </p:txBody>
      </p:sp>
      <p:sp>
        <p:nvSpPr>
          <p:cNvPr id="9" name="Rectangular Callout 8"/>
          <p:cNvSpPr/>
          <p:nvPr/>
        </p:nvSpPr>
        <p:spPr>
          <a:xfrm>
            <a:off x="3707904" y="1588176"/>
            <a:ext cx="1727870" cy="648221"/>
          </a:xfrm>
          <a:prstGeom prst="wedgeRectCallout">
            <a:avLst>
              <a:gd name="adj1" fmla="val -16275"/>
              <a:gd name="adj2" fmla="val 82264"/>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chemeClr val="bg2"/>
                </a:solidFill>
              </a:rPr>
              <a:t>Warning</a:t>
            </a:r>
            <a:r>
              <a:rPr lang="en-US" dirty="0"/>
              <a:t> rule violated</a:t>
            </a:r>
          </a:p>
        </p:txBody>
      </p:sp>
      <p:sp>
        <p:nvSpPr>
          <p:cNvPr id="10" name="Rectangular Callout 9"/>
          <p:cNvSpPr/>
          <p:nvPr/>
        </p:nvSpPr>
        <p:spPr>
          <a:xfrm>
            <a:off x="3564210" y="1625484"/>
            <a:ext cx="1727870" cy="648221"/>
          </a:xfrm>
          <a:prstGeom prst="wedgeRectCallout">
            <a:avLst>
              <a:gd name="adj1" fmla="val -16275"/>
              <a:gd name="adj2" fmla="val 82264"/>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chemeClr val="bg2"/>
                </a:solidFill>
              </a:rPr>
              <a:t>Warning</a:t>
            </a:r>
            <a:r>
              <a:rPr lang="en-US" dirty="0"/>
              <a:t> rule violated</a:t>
            </a:r>
          </a:p>
        </p:txBody>
      </p:sp>
      <p:grpSp>
        <p:nvGrpSpPr>
          <p:cNvPr id="12" name="Group 11"/>
          <p:cNvGrpSpPr/>
          <p:nvPr/>
        </p:nvGrpSpPr>
        <p:grpSpPr>
          <a:xfrm>
            <a:off x="1187785" y="2516477"/>
            <a:ext cx="6768430" cy="408467"/>
            <a:chOff x="1187785" y="3507598"/>
            <a:chExt cx="6768430" cy="408467"/>
          </a:xfrm>
        </p:grpSpPr>
        <p:cxnSp>
          <p:nvCxnSpPr>
            <p:cNvPr id="13" name="Straight Connector 12"/>
            <p:cNvCxnSpPr/>
            <p:nvPr/>
          </p:nvCxnSpPr>
          <p:spPr>
            <a:xfrm>
              <a:off x="1475656" y="3717032"/>
              <a:ext cx="6192688" cy="0"/>
            </a:xfrm>
            <a:prstGeom prst="line">
              <a:avLst/>
            </a:prstGeom>
            <a:ln w="228600" cap="rnd" cmpd="sng">
              <a:gradFill flip="none" rotWithShape="1">
                <a:gsLst>
                  <a:gs pos="0">
                    <a:srgbClr val="C80000"/>
                  </a:gs>
                  <a:gs pos="50000">
                    <a:srgbClr val="E6E600"/>
                  </a:gs>
                  <a:gs pos="100000">
                    <a:srgbClr val="00C800"/>
                  </a:gs>
                </a:gsLst>
                <a:lin ang="0" scaled="1"/>
                <a:tileRect/>
              </a:gradFill>
              <a:headEnd type="oval" w="sm" len="sm"/>
              <a:tailEnd type="oval" w="sm" len="sm"/>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4283968" y="3511297"/>
              <a:ext cx="576064" cy="400110"/>
            </a:xfrm>
            <a:prstGeom prst="rect">
              <a:avLst/>
            </a:prstGeom>
            <a:noFill/>
          </p:spPr>
          <p:txBody>
            <a:bodyPr wrap="square" rtlCol="0">
              <a:spAutoFit/>
            </a:bodyPr>
            <a:lstStyle/>
            <a:p>
              <a:pPr algn="ctr"/>
              <a:r>
                <a:rPr lang="de-CH" sz="2000" b="1" dirty="0" smtClean="0"/>
                <a:t>0</a:t>
              </a:r>
              <a:endParaRPr lang="de-CH" sz="2000" b="1" dirty="0"/>
            </a:p>
          </p:txBody>
        </p:sp>
        <p:sp>
          <p:nvSpPr>
            <p:cNvPr id="15" name="TextBox 14"/>
            <p:cNvSpPr txBox="1"/>
            <p:nvPr/>
          </p:nvSpPr>
          <p:spPr>
            <a:xfrm>
              <a:off x="1187785" y="3507598"/>
              <a:ext cx="576064" cy="400110"/>
            </a:xfrm>
            <a:prstGeom prst="rect">
              <a:avLst/>
            </a:prstGeom>
            <a:noFill/>
          </p:spPr>
          <p:txBody>
            <a:bodyPr wrap="square" rtlCol="0">
              <a:spAutoFit/>
            </a:bodyPr>
            <a:lstStyle/>
            <a:p>
              <a:pPr algn="ctr"/>
              <a:r>
                <a:rPr lang="de-CH" sz="2000" b="1" dirty="0" smtClean="0"/>
                <a:t>-1</a:t>
              </a:r>
              <a:endParaRPr lang="de-CH" sz="2000" b="1" dirty="0"/>
            </a:p>
          </p:txBody>
        </p:sp>
        <p:sp>
          <p:nvSpPr>
            <p:cNvPr id="16" name="TextBox 15"/>
            <p:cNvSpPr txBox="1"/>
            <p:nvPr/>
          </p:nvSpPr>
          <p:spPr>
            <a:xfrm>
              <a:off x="7380151" y="3515955"/>
              <a:ext cx="576064" cy="400110"/>
            </a:xfrm>
            <a:prstGeom prst="rect">
              <a:avLst/>
            </a:prstGeom>
            <a:noFill/>
          </p:spPr>
          <p:txBody>
            <a:bodyPr wrap="square" rtlCol="0">
              <a:spAutoFit/>
            </a:bodyPr>
            <a:lstStyle/>
            <a:p>
              <a:pPr algn="ctr"/>
              <a:r>
                <a:rPr lang="de-CH" sz="2000" b="1" dirty="0" smtClean="0"/>
                <a:t>1</a:t>
              </a:r>
              <a:endParaRPr lang="de-CH" sz="2000" b="1" dirty="0"/>
            </a:p>
          </p:txBody>
        </p:sp>
      </p:grpSp>
      <p:sp>
        <p:nvSpPr>
          <p:cNvPr id="17" name="Rectangular Callout 16"/>
          <p:cNvSpPr/>
          <p:nvPr/>
        </p:nvSpPr>
        <p:spPr>
          <a:xfrm>
            <a:off x="3702791" y="3166757"/>
            <a:ext cx="1589289" cy="649992"/>
          </a:xfrm>
          <a:prstGeom prst="wedgeRectCallout">
            <a:avLst>
              <a:gd name="adj1" fmla="val 5186"/>
              <a:gd name="adj2" fmla="val -86742"/>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No warnings or errors</a:t>
            </a:r>
            <a:endParaRPr lang="en-US" dirty="0"/>
          </a:p>
        </p:txBody>
      </p:sp>
    </p:spTree>
    <p:extLst>
      <p:ext uri="{BB962C8B-B14F-4D97-AF65-F5344CB8AC3E}">
        <p14:creationId xmlns:p14="http://schemas.microsoft.com/office/powerpoint/2010/main" val="3331382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tabLst>
                <a:tab pos="8100000" algn="r"/>
              </a:tabLst>
            </a:pPr>
            <a:r>
              <a:rPr lang="en-US" noProof="0" dirty="0" smtClean="0">
                <a:solidFill>
                  <a:srgbClr val="1F407A"/>
                </a:solidFill>
              </a:rPr>
              <a:t>Methodology for auto-active verification</a:t>
            </a:r>
          </a:p>
          <a:p>
            <a:pPr lvl="1">
              <a:tabLst>
                <a:tab pos="8100000" algn="r"/>
              </a:tabLst>
            </a:pPr>
            <a:r>
              <a:rPr lang="en-US" noProof="0" dirty="0" smtClean="0"/>
              <a:t>Two-step verification	</a:t>
            </a:r>
            <a:r>
              <a:rPr lang="en-US" sz="1600" noProof="0" dirty="0" smtClean="0">
                <a:solidFill>
                  <a:schemeClr val="accent3"/>
                </a:solidFill>
              </a:rPr>
              <a:t>[VSTTE’13]</a:t>
            </a:r>
          </a:p>
          <a:p>
            <a:pPr lvl="1">
              <a:tabLst>
                <a:tab pos="8100000" algn="r"/>
              </a:tabLst>
            </a:pPr>
            <a:r>
              <a:rPr lang="en-US" noProof="0" dirty="0" smtClean="0"/>
              <a:t>Polymorphic calls and Eiffel exception handling 	</a:t>
            </a:r>
            <a:r>
              <a:rPr lang="en-US" sz="1600" noProof="0" dirty="0" smtClean="0">
                <a:solidFill>
                  <a:schemeClr val="accent3"/>
                </a:solidFill>
              </a:rPr>
              <a:t>[LASER’12]</a:t>
            </a:r>
          </a:p>
          <a:p>
            <a:pPr>
              <a:tabLst>
                <a:tab pos="8100000" algn="r"/>
              </a:tabLst>
            </a:pPr>
            <a:r>
              <a:rPr lang="en-US" noProof="0" dirty="0" smtClean="0">
                <a:solidFill>
                  <a:srgbClr val="1F407A"/>
                </a:solidFill>
              </a:rPr>
              <a:t>AutoProof: an auto-active verifier for Eiffel</a:t>
            </a:r>
            <a:r>
              <a:rPr lang="en-US" noProof="0" dirty="0" smtClean="0"/>
              <a:t>	</a:t>
            </a:r>
            <a:endParaRPr lang="en-US" sz="1600" noProof="0" dirty="0" smtClean="0">
              <a:solidFill>
                <a:schemeClr val="accent3"/>
              </a:solidFill>
            </a:endParaRPr>
          </a:p>
          <a:p>
            <a:pPr lvl="1">
              <a:tabLst>
                <a:tab pos="8100000" algn="r"/>
              </a:tabLst>
            </a:pPr>
            <a:r>
              <a:rPr lang="en-US" noProof="0" dirty="0" smtClean="0"/>
              <a:t>Integrated in the Eiffel Verification Environment (EVE)</a:t>
            </a:r>
          </a:p>
          <a:p>
            <a:pPr lvl="1">
              <a:tabLst>
                <a:tab pos="8100000" algn="r"/>
              </a:tabLst>
            </a:pPr>
            <a:r>
              <a:rPr lang="en-US" noProof="0" dirty="0" smtClean="0"/>
              <a:t>Supports advanced methodologies</a:t>
            </a:r>
          </a:p>
          <a:p>
            <a:pPr lvl="2">
              <a:tabLst>
                <a:tab pos="8100000" algn="r"/>
              </a:tabLst>
            </a:pPr>
            <a:r>
              <a:rPr lang="en-US" noProof="0" dirty="0" smtClean="0"/>
              <a:t>Two-step verification and polymorphic calls</a:t>
            </a:r>
          </a:p>
          <a:p>
            <a:pPr lvl="2">
              <a:tabLst>
                <a:tab pos="8100000" algn="r"/>
              </a:tabLst>
            </a:pPr>
            <a:r>
              <a:rPr lang="en-US" noProof="0" dirty="0" smtClean="0"/>
              <a:t>Semantic collaboration	</a:t>
            </a:r>
            <a:r>
              <a:rPr lang="en-US" sz="1600" noProof="0" dirty="0" smtClean="0">
                <a:solidFill>
                  <a:schemeClr val="accent3"/>
                </a:solidFill>
              </a:rPr>
              <a:t>[co-author, FM’14]</a:t>
            </a:r>
          </a:p>
          <a:p>
            <a:pPr lvl="2">
              <a:tabLst>
                <a:tab pos="8100000" algn="r"/>
              </a:tabLst>
            </a:pPr>
            <a:r>
              <a:rPr lang="en-US" noProof="0" dirty="0" smtClean="0"/>
              <a:t>Verification of function objects	</a:t>
            </a:r>
            <a:r>
              <a:rPr lang="en-US" sz="1600" noProof="0" dirty="0" smtClean="0">
                <a:solidFill>
                  <a:schemeClr val="accent3"/>
                </a:solidFill>
              </a:rPr>
              <a:t>[co-author, TOOLS’10]</a:t>
            </a:r>
          </a:p>
          <a:p>
            <a:pPr lvl="1">
              <a:tabLst>
                <a:tab pos="8100000" algn="r"/>
              </a:tabLst>
            </a:pPr>
            <a:r>
              <a:rPr lang="en-US" noProof="0" dirty="0" smtClean="0"/>
              <a:t>Evaluated on benchmark and challenge problems 	</a:t>
            </a:r>
            <a:r>
              <a:rPr lang="en-US" sz="1600" noProof="0" dirty="0" smtClean="0">
                <a:solidFill>
                  <a:schemeClr val="accent3"/>
                </a:solidFill>
              </a:rPr>
              <a:t> [STTT’14]</a:t>
            </a:r>
          </a:p>
          <a:p>
            <a:pPr>
              <a:tabLst>
                <a:tab pos="8100000" algn="r"/>
              </a:tabLst>
            </a:pPr>
            <a:r>
              <a:rPr lang="en-US" noProof="0" dirty="0" smtClean="0">
                <a:solidFill>
                  <a:srgbClr val="1F407A"/>
                </a:solidFill>
              </a:rPr>
              <a:t>Design of an integrated verification environment</a:t>
            </a:r>
            <a:r>
              <a:rPr lang="en-US" noProof="0" dirty="0" smtClean="0"/>
              <a:t>	</a:t>
            </a:r>
            <a:r>
              <a:rPr lang="en-US" sz="1600" noProof="0" dirty="0" smtClean="0">
                <a:solidFill>
                  <a:prstClr val="black"/>
                </a:solidFill>
              </a:rPr>
              <a:t> </a:t>
            </a:r>
            <a:r>
              <a:rPr lang="en-US" sz="1600" noProof="0" dirty="0" smtClean="0">
                <a:solidFill>
                  <a:schemeClr val="accent3"/>
                </a:solidFill>
              </a:rPr>
              <a:t>[SEFM’11]</a:t>
            </a:r>
          </a:p>
          <a:p>
            <a:pPr lvl="1">
              <a:tabLst>
                <a:tab pos="8100000" algn="r"/>
              </a:tabLst>
            </a:pPr>
            <a:r>
              <a:rPr lang="en-US" noProof="0" dirty="0" smtClean="0"/>
              <a:t>Scoring system for verification tools</a:t>
            </a:r>
          </a:p>
          <a:p>
            <a:pPr lvl="1">
              <a:tabLst>
                <a:tab pos="8100000" algn="r"/>
              </a:tabLst>
            </a:pPr>
            <a:r>
              <a:rPr lang="en-US" noProof="0" dirty="0" smtClean="0"/>
              <a:t>Prototype implementation in EVE combining three tools</a:t>
            </a:r>
            <a:endParaRPr lang="en-US" sz="1400" noProof="0" dirty="0"/>
          </a:p>
        </p:txBody>
      </p:sp>
      <p:sp>
        <p:nvSpPr>
          <p:cNvPr id="3" name="Title 2"/>
          <p:cNvSpPr>
            <a:spLocks noGrp="1"/>
          </p:cNvSpPr>
          <p:nvPr>
            <p:ph type="title"/>
          </p:nvPr>
        </p:nvSpPr>
        <p:spPr/>
        <p:txBody>
          <a:bodyPr/>
          <a:lstStyle/>
          <a:p>
            <a:r>
              <a:rPr lang="en-US" noProof="0" dirty="0" smtClean="0"/>
              <a:t>Contributions</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3</a:t>
            </a:fld>
            <a:endParaRPr lang="de-CH" dirty="0"/>
          </a:p>
        </p:txBody>
      </p:sp>
    </p:spTree>
    <p:extLst>
      <p:ext uri="{BB962C8B-B14F-4D97-AF65-F5344CB8AC3E}">
        <p14:creationId xmlns:p14="http://schemas.microsoft.com/office/powerpoint/2010/main" val="15891532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solidFill>
                <a:schemeClr val="bg2"/>
              </a:solidFill>
            </a:endParaRPr>
          </a:p>
          <a:p>
            <a:endParaRPr lang="en-US" dirty="0">
              <a:solidFill>
                <a:schemeClr val="bg2"/>
              </a:solidFill>
            </a:endParaRPr>
          </a:p>
          <a:p>
            <a:endParaRPr lang="en-US" dirty="0" smtClean="0">
              <a:solidFill>
                <a:schemeClr val="bg2"/>
              </a:solidFill>
            </a:endParaRPr>
          </a:p>
          <a:p>
            <a:endParaRPr lang="en-US" dirty="0">
              <a:solidFill>
                <a:schemeClr val="bg2"/>
              </a:solidFill>
            </a:endParaRPr>
          </a:p>
          <a:p>
            <a:endParaRPr lang="en-US" dirty="0" smtClean="0">
              <a:solidFill>
                <a:schemeClr val="bg2"/>
              </a:solidFill>
            </a:endParaRPr>
          </a:p>
          <a:p>
            <a:endParaRPr lang="en-US" dirty="0">
              <a:solidFill>
                <a:schemeClr val="bg2"/>
              </a:solidFill>
            </a:endParaRPr>
          </a:p>
          <a:p>
            <a:r>
              <a:rPr lang="en-US" dirty="0" smtClean="0">
                <a:solidFill>
                  <a:schemeClr val="bg2"/>
                </a:solidFill>
              </a:rPr>
              <a:t>High-level combination of verification tools</a:t>
            </a:r>
          </a:p>
          <a:p>
            <a:pPr lvl="1"/>
            <a:r>
              <a:rPr lang="en-US" dirty="0"/>
              <a:t>Allows integrating diverse tools</a:t>
            </a:r>
          </a:p>
          <a:p>
            <a:pPr lvl="1"/>
            <a:r>
              <a:rPr lang="en-US" dirty="0"/>
              <a:t>No dependency on specific </a:t>
            </a:r>
            <a:r>
              <a:rPr lang="en-US" dirty="0" smtClean="0"/>
              <a:t>tool</a:t>
            </a:r>
          </a:p>
          <a:p>
            <a:pPr lvl="1"/>
            <a:r>
              <a:rPr lang="en-US" dirty="0" smtClean="0"/>
              <a:t>Tools run automatically </a:t>
            </a:r>
            <a:r>
              <a:rPr lang="en-US" dirty="0"/>
              <a:t>and in </a:t>
            </a:r>
            <a:r>
              <a:rPr lang="en-US" dirty="0" smtClean="0"/>
              <a:t>background</a:t>
            </a:r>
            <a:endParaRPr lang="en-US" dirty="0"/>
          </a:p>
        </p:txBody>
      </p:sp>
      <p:sp>
        <p:nvSpPr>
          <p:cNvPr id="3" name="Title 2"/>
          <p:cNvSpPr>
            <a:spLocks noGrp="1"/>
          </p:cNvSpPr>
          <p:nvPr>
            <p:ph type="title"/>
          </p:nvPr>
        </p:nvSpPr>
        <p:spPr/>
        <p:txBody>
          <a:bodyPr/>
          <a:lstStyle/>
          <a:p>
            <a:r>
              <a:rPr lang="en-US" dirty="0" smtClean="0"/>
              <a:t>Tool Integration for Scoring System</a:t>
            </a:r>
            <a:endParaRPr lang="en-US"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4</a:t>
            </a:fld>
            <a:endParaRPr lang="de-CH" dirty="0"/>
          </a:p>
        </p:txBody>
      </p:sp>
      <p:sp>
        <p:nvSpPr>
          <p:cNvPr id="7" name="Rectangle 6"/>
          <p:cNvSpPr/>
          <p:nvPr/>
        </p:nvSpPr>
        <p:spPr>
          <a:xfrm>
            <a:off x="6409301" y="1772816"/>
            <a:ext cx="1980220" cy="57834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AutoProof</a:t>
            </a:r>
            <a:endParaRPr lang="en-US" sz="2000" dirty="0"/>
          </a:p>
        </p:txBody>
      </p:sp>
      <p:sp>
        <p:nvSpPr>
          <p:cNvPr id="8" name="Rectangle 7"/>
          <p:cNvSpPr/>
          <p:nvPr/>
        </p:nvSpPr>
        <p:spPr>
          <a:xfrm>
            <a:off x="6409978" y="3232200"/>
            <a:ext cx="1980220" cy="57614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Eiffel Inspector</a:t>
            </a:r>
            <a:endParaRPr lang="en-US" sz="2000" dirty="0"/>
          </a:p>
        </p:txBody>
      </p:sp>
      <p:sp>
        <p:nvSpPr>
          <p:cNvPr id="9" name="Rectangle 8"/>
          <p:cNvSpPr/>
          <p:nvPr/>
        </p:nvSpPr>
        <p:spPr>
          <a:xfrm>
            <a:off x="6409978" y="2506323"/>
            <a:ext cx="1980220" cy="57614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err="1" smtClean="0"/>
              <a:t>AutoTest</a:t>
            </a:r>
            <a:endParaRPr lang="en-US" sz="2000" dirty="0"/>
          </a:p>
        </p:txBody>
      </p:sp>
      <p:sp>
        <p:nvSpPr>
          <p:cNvPr id="10" name="Rectangle 9"/>
          <p:cNvSpPr/>
          <p:nvPr/>
        </p:nvSpPr>
        <p:spPr>
          <a:xfrm>
            <a:off x="3347489" y="1772816"/>
            <a:ext cx="2196244" cy="57614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Verification Assistant</a:t>
            </a:r>
            <a:endParaRPr lang="en-US" dirty="0"/>
          </a:p>
        </p:txBody>
      </p:sp>
      <p:sp>
        <p:nvSpPr>
          <p:cNvPr id="32" name="Rectangle 31"/>
          <p:cNvSpPr/>
          <p:nvPr/>
        </p:nvSpPr>
        <p:spPr>
          <a:xfrm>
            <a:off x="3689527" y="2506198"/>
            <a:ext cx="1512168" cy="1008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Blackboard</a:t>
            </a:r>
          </a:p>
          <a:p>
            <a:pPr algn="ctr"/>
            <a:r>
              <a:rPr lang="en-US" dirty="0" smtClean="0"/>
              <a:t>data pool</a:t>
            </a:r>
            <a:endParaRPr lang="en-US" dirty="0"/>
          </a:p>
        </p:txBody>
      </p:sp>
      <p:sp>
        <p:nvSpPr>
          <p:cNvPr id="33" name="Rectangle 32"/>
          <p:cNvSpPr/>
          <p:nvPr/>
        </p:nvSpPr>
        <p:spPr>
          <a:xfrm>
            <a:off x="753802" y="1780446"/>
            <a:ext cx="1727442" cy="57614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User</a:t>
            </a:r>
            <a:endParaRPr lang="en-US" dirty="0"/>
          </a:p>
        </p:txBody>
      </p:sp>
      <p:cxnSp>
        <p:nvCxnSpPr>
          <p:cNvPr id="29" name="Straight Arrow Connector 28"/>
          <p:cNvCxnSpPr>
            <a:stCxn id="33" idx="3"/>
            <a:endCxn id="10" idx="1"/>
          </p:cNvCxnSpPr>
          <p:nvPr/>
        </p:nvCxnSpPr>
        <p:spPr>
          <a:xfrm flipV="1">
            <a:off x="2481244" y="2060890"/>
            <a:ext cx="866245" cy="7630"/>
          </a:xfrm>
          <a:prstGeom prst="straightConnector1">
            <a:avLst/>
          </a:prstGeom>
          <a:ln w="190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0" idx="3"/>
            <a:endCxn id="7" idx="1"/>
          </p:cNvCxnSpPr>
          <p:nvPr/>
        </p:nvCxnSpPr>
        <p:spPr>
          <a:xfrm>
            <a:off x="5543733" y="2060890"/>
            <a:ext cx="865568" cy="1100"/>
          </a:xfrm>
          <a:prstGeom prst="bentConnector3">
            <a:avLst/>
          </a:prstGeom>
          <a:ln w="190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0" idx="3"/>
            <a:endCxn id="9" idx="1"/>
          </p:cNvCxnSpPr>
          <p:nvPr/>
        </p:nvCxnSpPr>
        <p:spPr>
          <a:xfrm>
            <a:off x="5543733" y="2060890"/>
            <a:ext cx="866245" cy="733507"/>
          </a:xfrm>
          <a:prstGeom prst="bentConnector3">
            <a:avLst/>
          </a:prstGeom>
          <a:ln w="190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0" idx="3"/>
            <a:endCxn id="8" idx="1"/>
          </p:cNvCxnSpPr>
          <p:nvPr/>
        </p:nvCxnSpPr>
        <p:spPr>
          <a:xfrm>
            <a:off x="5543733" y="2060890"/>
            <a:ext cx="866245" cy="1459384"/>
          </a:xfrm>
          <a:prstGeom prst="bentConnector3">
            <a:avLst/>
          </a:prstGeom>
          <a:ln w="190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51106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Quantitative estimate of correctness in interval [-1, 1]</a:t>
            </a:r>
          </a:p>
          <a:p>
            <a:endParaRPr lang="en-US" dirty="0" smtClean="0"/>
          </a:p>
          <a:p>
            <a:endParaRPr lang="en-US" dirty="0" smtClean="0"/>
          </a:p>
          <a:p>
            <a:endParaRPr lang="en-US" dirty="0" smtClean="0"/>
          </a:p>
          <a:p>
            <a:endParaRPr lang="en-US" dirty="0" smtClean="0"/>
          </a:p>
          <a:p>
            <a:endParaRPr lang="en-US" dirty="0" smtClean="0">
              <a:solidFill>
                <a:schemeClr val="bg2"/>
              </a:solidFill>
            </a:endParaRPr>
          </a:p>
          <a:p>
            <a:r>
              <a:rPr lang="en-US" dirty="0" smtClean="0">
                <a:solidFill>
                  <a:schemeClr val="bg2"/>
                </a:solidFill>
              </a:rPr>
              <a:t>Score and weight per tool</a:t>
            </a:r>
          </a:p>
          <a:p>
            <a:pPr lvl="1"/>
            <a:r>
              <a:rPr lang="de-CH" dirty="0" smtClean="0"/>
              <a:t>Score represents estimate of correctness</a:t>
            </a:r>
            <a:endParaRPr lang="en-US" dirty="0" smtClean="0"/>
          </a:p>
          <a:p>
            <a:pPr lvl="1"/>
            <a:r>
              <a:rPr lang="en-US" dirty="0" smtClean="0"/>
              <a:t>Weights </a:t>
            </a:r>
            <a:r>
              <a:rPr lang="en-US" dirty="0"/>
              <a:t>represent applicability of </a:t>
            </a:r>
            <a:r>
              <a:rPr lang="en-US" dirty="0" smtClean="0"/>
              <a:t>result to routine</a:t>
            </a:r>
            <a:endParaRPr lang="en-US" dirty="0" smtClean="0">
              <a:solidFill>
                <a:schemeClr val="bg2"/>
              </a:solidFill>
            </a:endParaRPr>
          </a:p>
          <a:p>
            <a:r>
              <a:rPr lang="en-US" dirty="0" smtClean="0">
                <a:solidFill>
                  <a:schemeClr val="bg2"/>
                </a:solidFill>
              </a:rPr>
              <a:t>Combined score for routines and classes</a:t>
            </a:r>
          </a:p>
          <a:p>
            <a:pPr lvl="1"/>
            <a:r>
              <a:rPr lang="en-US" dirty="0" smtClean="0"/>
              <a:t>Weighted average of individual scores</a:t>
            </a:r>
          </a:p>
        </p:txBody>
      </p:sp>
      <p:sp>
        <p:nvSpPr>
          <p:cNvPr id="3" name="Title 2"/>
          <p:cNvSpPr>
            <a:spLocks noGrp="1"/>
          </p:cNvSpPr>
          <p:nvPr>
            <p:ph type="title"/>
          </p:nvPr>
        </p:nvSpPr>
        <p:spPr/>
        <p:txBody>
          <a:bodyPr/>
          <a:lstStyle/>
          <a:p>
            <a:r>
              <a:rPr lang="en-US" noProof="0" dirty="0" smtClean="0"/>
              <a:t>Verification Assistant Scoring System</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5</a:t>
            </a:fld>
            <a:endParaRPr lang="de-CH" dirty="0"/>
          </a:p>
        </p:txBody>
      </p:sp>
      <p:grpSp>
        <p:nvGrpSpPr>
          <p:cNvPr id="13" name="Group 12"/>
          <p:cNvGrpSpPr/>
          <p:nvPr/>
        </p:nvGrpSpPr>
        <p:grpSpPr>
          <a:xfrm>
            <a:off x="1187785" y="2516477"/>
            <a:ext cx="6768430" cy="408467"/>
            <a:chOff x="1187785" y="3507598"/>
            <a:chExt cx="6768430" cy="408467"/>
          </a:xfrm>
        </p:grpSpPr>
        <p:cxnSp>
          <p:nvCxnSpPr>
            <p:cNvPr id="7" name="Straight Connector 6"/>
            <p:cNvCxnSpPr/>
            <p:nvPr/>
          </p:nvCxnSpPr>
          <p:spPr>
            <a:xfrm>
              <a:off x="1475656" y="3717032"/>
              <a:ext cx="6192688" cy="0"/>
            </a:xfrm>
            <a:prstGeom prst="line">
              <a:avLst/>
            </a:prstGeom>
            <a:ln w="228600" cap="rnd">
              <a:gradFill flip="none" rotWithShape="1">
                <a:gsLst>
                  <a:gs pos="0">
                    <a:srgbClr val="C80000"/>
                  </a:gs>
                  <a:gs pos="50000">
                    <a:srgbClr val="E6E600"/>
                  </a:gs>
                  <a:gs pos="100000">
                    <a:srgbClr val="00C800"/>
                  </a:gs>
                </a:gsLst>
                <a:lin ang="0" scaled="1"/>
                <a:tileRect/>
              </a:gradFill>
              <a:headEnd type="oval" w="sm" len="sm"/>
              <a:tailEnd type="oval" w="sm" len="sm"/>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283968" y="3511297"/>
              <a:ext cx="576064" cy="400110"/>
            </a:xfrm>
            <a:prstGeom prst="rect">
              <a:avLst/>
            </a:prstGeom>
            <a:noFill/>
          </p:spPr>
          <p:txBody>
            <a:bodyPr wrap="square" rtlCol="0">
              <a:spAutoFit/>
            </a:bodyPr>
            <a:lstStyle/>
            <a:p>
              <a:pPr algn="ctr"/>
              <a:r>
                <a:rPr lang="de-CH" sz="2000" b="1" dirty="0" smtClean="0"/>
                <a:t>0</a:t>
              </a:r>
              <a:endParaRPr lang="de-CH" sz="2000" b="1" dirty="0"/>
            </a:p>
          </p:txBody>
        </p:sp>
        <p:sp>
          <p:nvSpPr>
            <p:cNvPr id="9" name="TextBox 8"/>
            <p:cNvSpPr txBox="1"/>
            <p:nvPr/>
          </p:nvSpPr>
          <p:spPr>
            <a:xfrm>
              <a:off x="1187785" y="3507598"/>
              <a:ext cx="576064" cy="400110"/>
            </a:xfrm>
            <a:prstGeom prst="rect">
              <a:avLst/>
            </a:prstGeom>
            <a:noFill/>
          </p:spPr>
          <p:txBody>
            <a:bodyPr wrap="square" rtlCol="0">
              <a:spAutoFit/>
            </a:bodyPr>
            <a:lstStyle/>
            <a:p>
              <a:pPr algn="ctr"/>
              <a:r>
                <a:rPr lang="de-CH" sz="2000" b="1" dirty="0" smtClean="0"/>
                <a:t>-1</a:t>
              </a:r>
              <a:endParaRPr lang="de-CH" sz="2000" b="1" dirty="0"/>
            </a:p>
          </p:txBody>
        </p:sp>
        <p:sp>
          <p:nvSpPr>
            <p:cNvPr id="10" name="TextBox 9"/>
            <p:cNvSpPr txBox="1"/>
            <p:nvPr/>
          </p:nvSpPr>
          <p:spPr>
            <a:xfrm>
              <a:off x="7380151" y="3515955"/>
              <a:ext cx="576064" cy="400110"/>
            </a:xfrm>
            <a:prstGeom prst="rect">
              <a:avLst/>
            </a:prstGeom>
            <a:noFill/>
          </p:spPr>
          <p:txBody>
            <a:bodyPr wrap="square" rtlCol="0">
              <a:spAutoFit/>
            </a:bodyPr>
            <a:lstStyle/>
            <a:p>
              <a:pPr algn="ctr"/>
              <a:r>
                <a:rPr lang="de-CH" sz="2000" b="1" dirty="0" smtClean="0"/>
                <a:t>1</a:t>
              </a:r>
              <a:endParaRPr lang="de-CH" sz="2000" b="1" dirty="0"/>
            </a:p>
          </p:txBody>
        </p:sp>
      </p:grpSp>
      <p:sp>
        <p:nvSpPr>
          <p:cNvPr id="14" name="Right Brace 13"/>
          <p:cNvSpPr/>
          <p:nvPr/>
        </p:nvSpPr>
        <p:spPr>
          <a:xfrm rot="5400000">
            <a:off x="2843808" y="1628801"/>
            <a:ext cx="288032" cy="3024336"/>
          </a:xfrm>
          <a:prstGeom prst="rightBrac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15" name="Right Brace 14"/>
          <p:cNvSpPr/>
          <p:nvPr/>
        </p:nvSpPr>
        <p:spPr>
          <a:xfrm rot="5400000">
            <a:off x="6019360" y="1621600"/>
            <a:ext cx="288032" cy="3038737"/>
          </a:xfrm>
          <a:prstGeom prst="rightBrac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6" name="TextBox 15"/>
          <p:cNvSpPr txBox="1"/>
          <p:nvPr/>
        </p:nvSpPr>
        <p:spPr>
          <a:xfrm>
            <a:off x="2051720" y="3244005"/>
            <a:ext cx="1872208" cy="646331"/>
          </a:xfrm>
          <a:prstGeom prst="rect">
            <a:avLst/>
          </a:prstGeom>
          <a:noFill/>
        </p:spPr>
        <p:txBody>
          <a:bodyPr wrap="square" rtlCol="0">
            <a:spAutoFit/>
          </a:bodyPr>
          <a:lstStyle/>
          <a:p>
            <a:pPr algn="ctr"/>
            <a:r>
              <a:rPr lang="en-US" dirty="0" smtClean="0"/>
              <a:t>Evidence of incorrectness</a:t>
            </a:r>
            <a:endParaRPr lang="en-US" dirty="0"/>
          </a:p>
        </p:txBody>
      </p:sp>
      <p:sp>
        <p:nvSpPr>
          <p:cNvPr id="17" name="TextBox 16"/>
          <p:cNvSpPr txBox="1"/>
          <p:nvPr/>
        </p:nvSpPr>
        <p:spPr>
          <a:xfrm>
            <a:off x="5227272" y="3288917"/>
            <a:ext cx="1872208" cy="646331"/>
          </a:xfrm>
          <a:prstGeom prst="rect">
            <a:avLst/>
          </a:prstGeom>
          <a:noFill/>
        </p:spPr>
        <p:txBody>
          <a:bodyPr wrap="square" rtlCol="0">
            <a:spAutoFit/>
          </a:bodyPr>
          <a:lstStyle/>
          <a:p>
            <a:pPr algn="ctr"/>
            <a:r>
              <a:rPr lang="en-US" dirty="0" smtClean="0"/>
              <a:t>Evidence of correctness</a:t>
            </a:r>
            <a:endParaRPr lang="en-US" dirty="0"/>
          </a:p>
        </p:txBody>
      </p:sp>
    </p:spTree>
    <p:extLst>
      <p:ext uri="{BB962C8B-B14F-4D97-AF65-F5344CB8AC3E}">
        <p14:creationId xmlns:p14="http://schemas.microsoft.com/office/powerpoint/2010/main" val="40520776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solidFill>
                  <a:schemeClr val="bg2"/>
                </a:solidFill>
              </a:rPr>
              <a:t>Weight for AutoProof (sound, incomplete)</a:t>
            </a:r>
          </a:p>
          <a:p>
            <a:pPr lvl="1"/>
            <a:r>
              <a:rPr lang="en-US" b="1" dirty="0" smtClean="0"/>
              <a:t>1</a:t>
            </a:r>
            <a:r>
              <a:rPr lang="en-US" dirty="0" smtClean="0"/>
              <a:t>: sound verification possible</a:t>
            </a:r>
            <a:endParaRPr lang="en-US" b="1" dirty="0" smtClean="0"/>
          </a:p>
          <a:p>
            <a:pPr lvl="1"/>
            <a:r>
              <a:rPr lang="en-US" b="1" dirty="0" smtClean="0"/>
              <a:t>(0, 1)</a:t>
            </a:r>
            <a:r>
              <a:rPr lang="en-US" dirty="0" smtClean="0"/>
              <a:t>: potential sources of unsoundness (e.g. floating point arithmetic)</a:t>
            </a:r>
          </a:p>
          <a:p>
            <a:pPr lvl="1"/>
            <a:r>
              <a:rPr lang="en-US" b="1" dirty="0" smtClean="0"/>
              <a:t>0</a:t>
            </a:r>
            <a:r>
              <a:rPr lang="en-US" dirty="0" smtClean="0"/>
              <a:t>: no verification possible (unsupported code)</a:t>
            </a:r>
          </a:p>
        </p:txBody>
      </p:sp>
      <p:sp>
        <p:nvSpPr>
          <p:cNvPr id="3" name="Title 2"/>
          <p:cNvSpPr>
            <a:spLocks noGrp="1"/>
          </p:cNvSpPr>
          <p:nvPr>
            <p:ph type="title"/>
          </p:nvPr>
        </p:nvSpPr>
        <p:spPr/>
        <p:txBody>
          <a:bodyPr/>
          <a:lstStyle/>
          <a:p>
            <a:r>
              <a:rPr lang="en-US" dirty="0"/>
              <a:t>Scores </a:t>
            </a:r>
            <a:r>
              <a:rPr lang="en-US" dirty="0" smtClean="0"/>
              <a:t>and Weights for </a:t>
            </a:r>
            <a:r>
              <a:rPr lang="en-US" dirty="0"/>
              <a:t>Proofs</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6</a:t>
            </a:fld>
            <a:endParaRPr lang="de-CH" dirty="0"/>
          </a:p>
        </p:txBody>
      </p:sp>
      <p:sp>
        <p:nvSpPr>
          <p:cNvPr id="14" name="Rectangular Callout 13"/>
          <p:cNvSpPr/>
          <p:nvPr/>
        </p:nvSpPr>
        <p:spPr>
          <a:xfrm>
            <a:off x="323850" y="1556792"/>
            <a:ext cx="1727870" cy="649992"/>
          </a:xfrm>
          <a:prstGeom prst="wedgeRectCallout">
            <a:avLst>
              <a:gd name="adj1" fmla="val 16719"/>
              <a:gd name="adj2" fmla="val 78522"/>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Failed proof for</a:t>
            </a:r>
          </a:p>
          <a:p>
            <a:pPr algn="ctr"/>
            <a:r>
              <a:rPr lang="en-US" b="1" dirty="0" smtClean="0">
                <a:solidFill>
                  <a:srgbClr val="002060"/>
                </a:solidFill>
              </a:rPr>
              <a:t>complete</a:t>
            </a:r>
            <a:r>
              <a:rPr lang="en-US" dirty="0" smtClean="0">
                <a:solidFill>
                  <a:srgbClr val="002060"/>
                </a:solidFill>
              </a:rPr>
              <a:t> </a:t>
            </a:r>
            <a:r>
              <a:rPr lang="en-US" dirty="0" smtClean="0"/>
              <a:t>tool</a:t>
            </a:r>
            <a:endParaRPr lang="en-US" dirty="0"/>
          </a:p>
        </p:txBody>
      </p:sp>
      <p:sp>
        <p:nvSpPr>
          <p:cNvPr id="15" name="Rectangular Callout 14"/>
          <p:cNvSpPr/>
          <p:nvPr/>
        </p:nvSpPr>
        <p:spPr>
          <a:xfrm>
            <a:off x="7092280" y="1556792"/>
            <a:ext cx="1727870" cy="648221"/>
          </a:xfrm>
          <a:prstGeom prst="wedgeRectCallout">
            <a:avLst>
              <a:gd name="adj1" fmla="val -16275"/>
              <a:gd name="adj2" fmla="val 82264"/>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Successful proof for </a:t>
            </a:r>
            <a:r>
              <a:rPr lang="en-US" b="1" dirty="0" smtClean="0">
                <a:solidFill>
                  <a:srgbClr val="002060"/>
                </a:solidFill>
              </a:rPr>
              <a:t>sound </a:t>
            </a:r>
            <a:r>
              <a:rPr lang="en-US" dirty="0" smtClean="0"/>
              <a:t>tool</a:t>
            </a:r>
            <a:endParaRPr lang="en-US" dirty="0"/>
          </a:p>
        </p:txBody>
      </p:sp>
      <p:sp>
        <p:nvSpPr>
          <p:cNvPr id="16" name="Rectangular Callout 15"/>
          <p:cNvSpPr/>
          <p:nvPr/>
        </p:nvSpPr>
        <p:spPr>
          <a:xfrm>
            <a:off x="3993379" y="1556792"/>
            <a:ext cx="1157241" cy="649992"/>
          </a:xfrm>
          <a:prstGeom prst="wedgeRectCallout">
            <a:avLst>
              <a:gd name="adj1" fmla="val 87"/>
              <a:gd name="adj2" fmla="val 91920"/>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Timeout</a:t>
            </a:r>
            <a:endParaRPr lang="en-US" dirty="0"/>
          </a:p>
        </p:txBody>
      </p:sp>
      <p:sp>
        <p:nvSpPr>
          <p:cNvPr id="18" name="Rectangular Callout 17"/>
          <p:cNvSpPr/>
          <p:nvPr/>
        </p:nvSpPr>
        <p:spPr>
          <a:xfrm>
            <a:off x="1969164" y="3068795"/>
            <a:ext cx="1810426" cy="649992"/>
          </a:xfrm>
          <a:prstGeom prst="wedgeRectCallout">
            <a:avLst>
              <a:gd name="adj1" fmla="val 26545"/>
              <a:gd name="adj2" fmla="val -7019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Failed proof for</a:t>
            </a:r>
          </a:p>
          <a:p>
            <a:pPr algn="ctr"/>
            <a:r>
              <a:rPr lang="en-US" b="1" dirty="0" smtClean="0">
                <a:solidFill>
                  <a:srgbClr val="002060"/>
                </a:solidFill>
              </a:rPr>
              <a:t>incomplete</a:t>
            </a:r>
            <a:r>
              <a:rPr lang="en-US" dirty="0" smtClean="0">
                <a:solidFill>
                  <a:srgbClr val="002060"/>
                </a:solidFill>
              </a:rPr>
              <a:t> </a:t>
            </a:r>
            <a:r>
              <a:rPr lang="en-US" dirty="0" smtClean="0"/>
              <a:t>tool</a:t>
            </a:r>
            <a:endParaRPr lang="en-US" dirty="0"/>
          </a:p>
        </p:txBody>
      </p:sp>
      <p:sp>
        <p:nvSpPr>
          <p:cNvPr id="19" name="Rectangular Callout 18"/>
          <p:cNvSpPr/>
          <p:nvPr/>
        </p:nvSpPr>
        <p:spPr>
          <a:xfrm>
            <a:off x="5353862" y="3068795"/>
            <a:ext cx="1810426" cy="648221"/>
          </a:xfrm>
          <a:prstGeom prst="wedgeRectCallout">
            <a:avLst>
              <a:gd name="adj1" fmla="val -25115"/>
              <a:gd name="adj2" fmla="val -68204"/>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Successful proof for </a:t>
            </a:r>
            <a:r>
              <a:rPr lang="en-US" b="1" dirty="0" smtClean="0">
                <a:solidFill>
                  <a:srgbClr val="002060"/>
                </a:solidFill>
              </a:rPr>
              <a:t>unsound </a:t>
            </a:r>
            <a:r>
              <a:rPr lang="en-US" dirty="0" smtClean="0"/>
              <a:t>tool</a:t>
            </a:r>
            <a:endParaRPr lang="en-US" dirty="0"/>
          </a:p>
        </p:txBody>
      </p:sp>
      <p:grpSp>
        <p:nvGrpSpPr>
          <p:cNvPr id="21" name="Group 20"/>
          <p:cNvGrpSpPr/>
          <p:nvPr/>
        </p:nvGrpSpPr>
        <p:grpSpPr>
          <a:xfrm>
            <a:off x="1187785" y="2516477"/>
            <a:ext cx="6768430" cy="408467"/>
            <a:chOff x="1187785" y="3507598"/>
            <a:chExt cx="6768430" cy="408467"/>
          </a:xfrm>
        </p:grpSpPr>
        <p:cxnSp>
          <p:nvCxnSpPr>
            <p:cNvPr id="26" name="Straight Connector 25"/>
            <p:cNvCxnSpPr/>
            <p:nvPr/>
          </p:nvCxnSpPr>
          <p:spPr>
            <a:xfrm>
              <a:off x="1475656" y="3717032"/>
              <a:ext cx="6192688" cy="0"/>
            </a:xfrm>
            <a:prstGeom prst="line">
              <a:avLst/>
            </a:prstGeom>
            <a:ln w="228600" cap="rnd" cmpd="sng">
              <a:gradFill flip="none" rotWithShape="1">
                <a:gsLst>
                  <a:gs pos="0">
                    <a:srgbClr val="C80000"/>
                  </a:gs>
                  <a:gs pos="50000">
                    <a:srgbClr val="E6E600"/>
                  </a:gs>
                  <a:gs pos="100000">
                    <a:srgbClr val="00C800"/>
                  </a:gs>
                </a:gsLst>
                <a:lin ang="0" scaled="1"/>
                <a:tileRect/>
              </a:gradFill>
              <a:headEnd type="oval" w="sm" len="sm"/>
              <a:tailEnd type="oval" w="sm" len="sm"/>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283968" y="3511297"/>
              <a:ext cx="576064" cy="400110"/>
            </a:xfrm>
            <a:prstGeom prst="rect">
              <a:avLst/>
            </a:prstGeom>
            <a:noFill/>
          </p:spPr>
          <p:txBody>
            <a:bodyPr wrap="square" rtlCol="0">
              <a:spAutoFit/>
            </a:bodyPr>
            <a:lstStyle/>
            <a:p>
              <a:pPr algn="ctr"/>
              <a:r>
                <a:rPr lang="de-CH" sz="2000" b="1" dirty="0" smtClean="0"/>
                <a:t>0</a:t>
              </a:r>
              <a:endParaRPr lang="de-CH" sz="2000" b="1" dirty="0"/>
            </a:p>
          </p:txBody>
        </p:sp>
        <p:sp>
          <p:nvSpPr>
            <p:cNvPr id="28" name="TextBox 27"/>
            <p:cNvSpPr txBox="1"/>
            <p:nvPr/>
          </p:nvSpPr>
          <p:spPr>
            <a:xfrm>
              <a:off x="1187785" y="3507598"/>
              <a:ext cx="576064" cy="400110"/>
            </a:xfrm>
            <a:prstGeom prst="rect">
              <a:avLst/>
            </a:prstGeom>
            <a:noFill/>
          </p:spPr>
          <p:txBody>
            <a:bodyPr wrap="square" rtlCol="0">
              <a:spAutoFit/>
            </a:bodyPr>
            <a:lstStyle/>
            <a:p>
              <a:pPr algn="ctr"/>
              <a:r>
                <a:rPr lang="de-CH" sz="2000" b="1" dirty="0" smtClean="0"/>
                <a:t>-1</a:t>
              </a:r>
              <a:endParaRPr lang="de-CH" sz="2000" b="1" dirty="0"/>
            </a:p>
          </p:txBody>
        </p:sp>
        <p:sp>
          <p:nvSpPr>
            <p:cNvPr id="29" name="TextBox 28"/>
            <p:cNvSpPr txBox="1"/>
            <p:nvPr/>
          </p:nvSpPr>
          <p:spPr>
            <a:xfrm>
              <a:off x="7380151" y="3515955"/>
              <a:ext cx="576064" cy="400110"/>
            </a:xfrm>
            <a:prstGeom prst="rect">
              <a:avLst/>
            </a:prstGeom>
            <a:noFill/>
          </p:spPr>
          <p:txBody>
            <a:bodyPr wrap="square" rtlCol="0">
              <a:spAutoFit/>
            </a:bodyPr>
            <a:lstStyle/>
            <a:p>
              <a:pPr algn="ctr"/>
              <a:r>
                <a:rPr lang="de-CH" sz="2000" b="1" dirty="0" smtClean="0"/>
                <a:t>1</a:t>
              </a:r>
              <a:endParaRPr lang="de-CH" sz="2000" b="1" dirty="0"/>
            </a:p>
          </p:txBody>
        </p:sp>
      </p:grpSp>
    </p:spTree>
    <p:extLst>
      <p:ext uri="{BB962C8B-B14F-4D97-AF65-F5344CB8AC3E}">
        <p14:creationId xmlns:p14="http://schemas.microsoft.com/office/powerpoint/2010/main" val="1516891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Shows </a:t>
            </a:r>
            <a:r>
              <a:rPr lang="en-US" dirty="0">
                <a:solidFill>
                  <a:schemeClr val="bg2"/>
                </a:solidFill>
              </a:rPr>
              <a:t>overview of </a:t>
            </a:r>
            <a:r>
              <a:rPr lang="en-US" dirty="0" smtClean="0">
                <a:solidFill>
                  <a:schemeClr val="bg2"/>
                </a:solidFill>
              </a:rPr>
              <a:t>program’s </a:t>
            </a:r>
            <a:r>
              <a:rPr lang="en-US" dirty="0">
                <a:solidFill>
                  <a:schemeClr val="bg2"/>
                </a:solidFill>
              </a:rPr>
              <a:t>correctness</a:t>
            </a:r>
          </a:p>
          <a:p>
            <a:pPr lvl="1"/>
            <a:r>
              <a:rPr lang="en-US" dirty="0"/>
              <a:t>Single unobtrusive </a:t>
            </a:r>
            <a:r>
              <a:rPr lang="en-US" dirty="0" smtClean="0"/>
              <a:t>interface</a:t>
            </a:r>
          </a:p>
          <a:p>
            <a:pPr lvl="1"/>
            <a:r>
              <a:rPr lang="en-US" dirty="0" smtClean="0"/>
              <a:t>Immediate visual feedback</a:t>
            </a:r>
            <a:endParaRPr lang="en-US" dirty="0"/>
          </a:p>
          <a:p>
            <a:endParaRPr lang="de-CH" dirty="0" smtClean="0">
              <a:solidFill>
                <a:schemeClr val="bg2"/>
              </a:solidFill>
            </a:endParaRPr>
          </a:p>
          <a:p>
            <a:r>
              <a:rPr lang="en-US" dirty="0" smtClean="0">
                <a:solidFill>
                  <a:schemeClr val="bg2"/>
                </a:solidFill>
              </a:rPr>
              <a:t>Example output of the Verification Assistant</a:t>
            </a:r>
            <a:endParaRPr lang="en-US" dirty="0">
              <a:solidFill>
                <a:schemeClr val="bg2"/>
              </a:solidFill>
            </a:endParaRPr>
          </a:p>
        </p:txBody>
      </p:sp>
      <p:sp>
        <p:nvSpPr>
          <p:cNvPr id="3" name="Title 2"/>
          <p:cNvSpPr>
            <a:spLocks noGrp="1"/>
          </p:cNvSpPr>
          <p:nvPr>
            <p:ph type="title"/>
          </p:nvPr>
        </p:nvSpPr>
        <p:spPr/>
        <p:txBody>
          <a:bodyPr/>
          <a:lstStyle/>
          <a:p>
            <a:r>
              <a:rPr lang="en-US" dirty="0" smtClean="0"/>
              <a:t>Verification Assistant Interface</a:t>
            </a:r>
            <a:endParaRPr lang="en-US"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7</a:t>
            </a:fld>
            <a:endParaRPr lang="de-CH" dirty="0"/>
          </a:p>
        </p:txBody>
      </p:sp>
      <p:pic>
        <p:nvPicPr>
          <p:cNvPr id="7" name="Picture 2" descr="D:\Dropbox\ETH\thesis\images\va_screenshot.png"/>
          <p:cNvPicPr>
            <a:picLocks noChangeAspect="1" noChangeArrowheads="1"/>
          </p:cNvPicPr>
          <p:nvPr/>
        </p:nvPicPr>
        <p:blipFill>
          <a:blip r:embed="rId2" cstate="print"/>
          <a:srcRect/>
          <a:stretch>
            <a:fillRect/>
          </a:stretch>
        </p:blipFill>
        <p:spPr bwMode="auto">
          <a:xfrm>
            <a:off x="755845" y="3573016"/>
            <a:ext cx="7572375" cy="1628775"/>
          </a:xfrm>
          <a:prstGeom prst="rect">
            <a:avLst/>
          </a:prstGeom>
          <a:noFill/>
        </p:spPr>
      </p:pic>
    </p:spTree>
    <p:extLst>
      <p:ext uri="{BB962C8B-B14F-4D97-AF65-F5344CB8AC3E}">
        <p14:creationId xmlns:p14="http://schemas.microsoft.com/office/powerpoint/2010/main" val="7155495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9" descr="Z3"/>
          <p:cNvPicPr>
            <a:picLocks noChangeAspect="1" noChangeArrowheads="1"/>
          </p:cNvPicPr>
          <p:nvPr/>
        </p:nvPicPr>
        <p:blipFill>
          <a:blip r:embed="rId3" cstate="print">
            <a:grayscl/>
          </a:blip>
          <a:srcRect/>
          <a:stretch>
            <a:fillRect/>
          </a:stretch>
        </p:blipFill>
        <p:spPr bwMode="auto">
          <a:xfrm>
            <a:off x="6703244" y="4874461"/>
            <a:ext cx="1009650" cy="581026"/>
          </a:xfrm>
          <a:prstGeom prst="rect">
            <a:avLst/>
          </a:prstGeom>
          <a:noFill/>
        </p:spPr>
      </p:pic>
      <p:sp>
        <p:nvSpPr>
          <p:cNvPr id="2" name="Content Placeholder 1"/>
          <p:cNvSpPr>
            <a:spLocks noGrp="1"/>
          </p:cNvSpPr>
          <p:nvPr>
            <p:ph idx="1"/>
          </p:nvPr>
        </p:nvSpPr>
        <p:spPr/>
        <p:txBody>
          <a:bodyPr/>
          <a:lstStyle/>
          <a:p>
            <a:endParaRPr lang="en-US" noProof="0" dirty="0" smtClean="0">
              <a:solidFill>
                <a:schemeClr val="bg2"/>
              </a:solidFill>
            </a:endParaRPr>
          </a:p>
          <a:p>
            <a:endParaRPr lang="en-US" noProof="0" dirty="0" smtClean="0"/>
          </a:p>
          <a:p>
            <a:endParaRPr lang="en-US" noProof="0" dirty="0" smtClean="0"/>
          </a:p>
          <a:p>
            <a:endParaRPr lang="en-US" noProof="0" dirty="0"/>
          </a:p>
        </p:txBody>
      </p:sp>
      <p:sp>
        <p:nvSpPr>
          <p:cNvPr id="3" name="Title 2"/>
          <p:cNvSpPr>
            <a:spLocks noGrp="1"/>
          </p:cNvSpPr>
          <p:nvPr>
            <p:ph type="title"/>
          </p:nvPr>
        </p:nvSpPr>
        <p:spPr/>
        <p:txBody>
          <a:bodyPr/>
          <a:lstStyle/>
          <a:p>
            <a:r>
              <a:rPr lang="en-US" noProof="0" dirty="0" smtClean="0"/>
              <a:t>Auto-active Verification with AutoProof</a:t>
            </a:r>
            <a:endParaRPr lang="en-US" noProof="0"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8</a:t>
            </a:fld>
            <a:endParaRPr lang="de-CH" dirty="0"/>
          </a:p>
        </p:txBody>
      </p:sp>
      <p:pic>
        <p:nvPicPr>
          <p:cNvPr id="1027" name="Picture 3" descr="D:\Dropbox\ETH\thesis\presentation\ap1.png"/>
          <p:cNvPicPr>
            <a:picLocks noChangeAspect="1" noChangeArrowheads="1"/>
          </p:cNvPicPr>
          <p:nvPr/>
        </p:nvPicPr>
        <p:blipFill>
          <a:blip r:embed="rId4" cstate="print"/>
          <a:srcRect/>
          <a:stretch>
            <a:fillRect/>
          </a:stretch>
        </p:blipFill>
        <p:spPr bwMode="auto">
          <a:xfrm>
            <a:off x="728116" y="1781264"/>
            <a:ext cx="4248473" cy="3184020"/>
          </a:xfrm>
          <a:prstGeom prst="rect">
            <a:avLst/>
          </a:prstGeom>
          <a:ln>
            <a:noFill/>
          </a:ln>
          <a:effectLst>
            <a:outerShdw blurRad="292100" dist="139700" dir="2700000" algn="tl" rotWithShape="0">
              <a:srgbClr val="333333">
                <a:alpha val="65000"/>
              </a:srgbClr>
            </a:outerShdw>
          </a:effectLst>
        </p:spPr>
      </p:pic>
      <p:pic>
        <p:nvPicPr>
          <p:cNvPr id="1028" name="Picture 4" descr="D:\Dropbox\ETH\thesis\presentation\ap2.png"/>
          <p:cNvPicPr>
            <a:picLocks noChangeAspect="1" noChangeArrowheads="1"/>
          </p:cNvPicPr>
          <p:nvPr/>
        </p:nvPicPr>
        <p:blipFill>
          <a:blip r:embed="rId5" cstate="print"/>
          <a:srcRect/>
          <a:stretch>
            <a:fillRect/>
          </a:stretch>
        </p:blipFill>
        <p:spPr bwMode="auto">
          <a:xfrm>
            <a:off x="728118" y="1781333"/>
            <a:ext cx="4248472" cy="3184020"/>
          </a:xfrm>
          <a:prstGeom prst="rect">
            <a:avLst/>
          </a:prstGeom>
          <a:noFill/>
        </p:spPr>
      </p:pic>
      <p:pic>
        <p:nvPicPr>
          <p:cNvPr id="1029" name="Picture 5" descr="D:\Dropbox\ETH\thesis\presentation\ap3.png"/>
          <p:cNvPicPr>
            <a:picLocks noChangeAspect="1" noChangeArrowheads="1"/>
          </p:cNvPicPr>
          <p:nvPr/>
        </p:nvPicPr>
        <p:blipFill>
          <a:blip r:embed="rId6" cstate="print"/>
          <a:srcRect/>
          <a:stretch>
            <a:fillRect/>
          </a:stretch>
        </p:blipFill>
        <p:spPr bwMode="auto">
          <a:xfrm>
            <a:off x="728117" y="1781264"/>
            <a:ext cx="4248472" cy="3184020"/>
          </a:xfrm>
          <a:prstGeom prst="rect">
            <a:avLst/>
          </a:prstGeom>
          <a:noFill/>
        </p:spPr>
      </p:pic>
      <p:pic>
        <p:nvPicPr>
          <p:cNvPr id="1030" name="Picture 6" descr="D:\Dropbox\ETH\thesis\presentation\ap4.png"/>
          <p:cNvPicPr>
            <a:picLocks noChangeAspect="1" noChangeArrowheads="1"/>
          </p:cNvPicPr>
          <p:nvPr/>
        </p:nvPicPr>
        <p:blipFill>
          <a:blip r:embed="rId7" cstate="print"/>
          <a:srcRect/>
          <a:stretch>
            <a:fillRect/>
          </a:stretch>
        </p:blipFill>
        <p:spPr bwMode="auto">
          <a:xfrm>
            <a:off x="728118" y="1781333"/>
            <a:ext cx="4248472" cy="3184020"/>
          </a:xfrm>
          <a:prstGeom prst="rect">
            <a:avLst/>
          </a:prstGeom>
          <a:noFill/>
        </p:spPr>
      </p:pic>
      <p:pic>
        <p:nvPicPr>
          <p:cNvPr id="41" name="Picture 7"/>
          <p:cNvPicPr>
            <a:picLocks noChangeAspect="1" noChangeArrowheads="1"/>
          </p:cNvPicPr>
          <p:nvPr/>
        </p:nvPicPr>
        <p:blipFill>
          <a:blip r:embed="rId8" cstate="print">
            <a:grayscl/>
          </a:blip>
          <a:srcRect/>
          <a:stretch>
            <a:fillRect/>
          </a:stretch>
        </p:blipFill>
        <p:spPr bwMode="auto">
          <a:xfrm>
            <a:off x="5984701" y="3524955"/>
            <a:ext cx="2547739" cy="541548"/>
          </a:xfrm>
          <a:prstGeom prst="rect">
            <a:avLst/>
          </a:prstGeom>
          <a:noFill/>
          <a:ln w="9525">
            <a:noFill/>
            <a:miter lim="800000"/>
            <a:headEnd/>
            <a:tailEnd/>
          </a:ln>
        </p:spPr>
      </p:pic>
      <p:pic>
        <p:nvPicPr>
          <p:cNvPr id="1033" name="Picture 9" descr="Z3"/>
          <p:cNvPicPr>
            <a:picLocks noChangeAspect="1" noChangeArrowheads="1"/>
          </p:cNvPicPr>
          <p:nvPr/>
        </p:nvPicPr>
        <p:blipFill>
          <a:blip r:embed="rId3" cstate="print"/>
          <a:srcRect/>
          <a:stretch>
            <a:fillRect/>
          </a:stretch>
        </p:blipFill>
        <p:spPr bwMode="auto">
          <a:xfrm>
            <a:off x="6703244" y="4874461"/>
            <a:ext cx="1009650" cy="581026"/>
          </a:xfrm>
          <a:prstGeom prst="rect">
            <a:avLst/>
          </a:prstGeom>
          <a:noFill/>
        </p:spPr>
      </p:pic>
      <p:pic>
        <p:nvPicPr>
          <p:cNvPr id="1031" name="Picture 7"/>
          <p:cNvPicPr>
            <a:picLocks noChangeAspect="1" noChangeArrowheads="1"/>
          </p:cNvPicPr>
          <p:nvPr/>
        </p:nvPicPr>
        <p:blipFill>
          <a:blip r:embed="rId8" cstate="print"/>
          <a:srcRect/>
          <a:stretch>
            <a:fillRect/>
          </a:stretch>
        </p:blipFill>
        <p:spPr bwMode="auto">
          <a:xfrm>
            <a:off x="5984701" y="3524955"/>
            <a:ext cx="2547739" cy="541548"/>
          </a:xfrm>
          <a:prstGeom prst="rect">
            <a:avLst/>
          </a:prstGeom>
          <a:noFill/>
          <a:ln w="9525">
            <a:noFill/>
            <a:miter lim="800000"/>
            <a:headEnd/>
            <a:tailEnd/>
          </a:ln>
        </p:spPr>
      </p:pic>
      <p:cxnSp>
        <p:nvCxnSpPr>
          <p:cNvPr id="57" name="Straight Arrow Connector 56"/>
          <p:cNvCxnSpPr/>
          <p:nvPr/>
        </p:nvCxnSpPr>
        <p:spPr>
          <a:xfrm>
            <a:off x="7352853" y="4140858"/>
            <a:ext cx="1" cy="587332"/>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58" name="Straight Arrow Connector 57"/>
          <p:cNvCxnSpPr/>
          <p:nvPr/>
        </p:nvCxnSpPr>
        <p:spPr>
          <a:xfrm flipH="1" flipV="1">
            <a:off x="7076416" y="4140858"/>
            <a:ext cx="1" cy="587332"/>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72" name="Straight Arrow Connector 71"/>
          <p:cNvCxnSpPr/>
          <p:nvPr/>
        </p:nvCxnSpPr>
        <p:spPr>
          <a:xfrm>
            <a:off x="5204231" y="2070140"/>
            <a:ext cx="1428542" cy="0"/>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75" name="Straight Arrow Connector 74"/>
          <p:cNvCxnSpPr/>
          <p:nvPr/>
        </p:nvCxnSpPr>
        <p:spPr>
          <a:xfrm flipH="1">
            <a:off x="5192614" y="2329408"/>
            <a:ext cx="1440159" cy="11251"/>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sp>
        <p:nvSpPr>
          <p:cNvPr id="80" name="TextBox 79"/>
          <p:cNvSpPr txBox="1"/>
          <p:nvPr/>
        </p:nvSpPr>
        <p:spPr>
          <a:xfrm>
            <a:off x="5204231" y="2329408"/>
            <a:ext cx="1428542" cy="369332"/>
          </a:xfrm>
          <a:prstGeom prst="rect">
            <a:avLst/>
          </a:prstGeom>
          <a:noFill/>
        </p:spPr>
        <p:txBody>
          <a:bodyPr wrap="square" rtlCol="0">
            <a:spAutoFit/>
          </a:bodyPr>
          <a:lstStyle/>
          <a:p>
            <a:pPr algn="ctr"/>
            <a:r>
              <a:rPr lang="de-CH" dirty="0" smtClean="0">
                <a:solidFill>
                  <a:schemeClr val="tx1">
                    <a:lumMod val="65000"/>
                    <a:lumOff val="35000"/>
                  </a:schemeClr>
                </a:solidFill>
              </a:rPr>
              <a:t>Eiffel results</a:t>
            </a:r>
            <a:endParaRPr lang="en-US" dirty="0">
              <a:solidFill>
                <a:schemeClr val="tx1">
                  <a:lumMod val="65000"/>
                  <a:lumOff val="35000"/>
                </a:schemeClr>
              </a:solidFill>
            </a:endParaRPr>
          </a:p>
        </p:txBody>
      </p:sp>
      <p:sp>
        <p:nvSpPr>
          <p:cNvPr id="81" name="TextBox 80"/>
          <p:cNvSpPr txBox="1"/>
          <p:nvPr/>
        </p:nvSpPr>
        <p:spPr>
          <a:xfrm>
            <a:off x="5120605" y="1700808"/>
            <a:ext cx="1569115" cy="369332"/>
          </a:xfrm>
          <a:prstGeom prst="rect">
            <a:avLst/>
          </a:prstGeom>
          <a:noFill/>
        </p:spPr>
        <p:txBody>
          <a:bodyPr wrap="square" rtlCol="0">
            <a:spAutoFit/>
          </a:bodyPr>
          <a:lstStyle/>
          <a:p>
            <a:pPr algn="ctr"/>
            <a:r>
              <a:rPr lang="de-CH" dirty="0" smtClean="0">
                <a:solidFill>
                  <a:schemeClr val="tx1">
                    <a:lumMod val="65000"/>
                    <a:lumOff val="35000"/>
                  </a:schemeClr>
                </a:solidFill>
              </a:rPr>
              <a:t>Eiffel program</a:t>
            </a:r>
            <a:endParaRPr lang="en-US" dirty="0">
              <a:solidFill>
                <a:schemeClr val="tx1">
                  <a:lumMod val="65000"/>
                  <a:lumOff val="35000"/>
                </a:schemeClr>
              </a:solidFill>
            </a:endParaRPr>
          </a:p>
        </p:txBody>
      </p:sp>
      <p:pic>
        <p:nvPicPr>
          <p:cNvPr id="1037" name="Picture 13" descr="Tool Logo"/>
          <p:cNvPicPr>
            <a:picLocks noChangeAspect="1" noChangeArrowheads="1"/>
          </p:cNvPicPr>
          <p:nvPr/>
        </p:nvPicPr>
        <p:blipFill>
          <a:blip r:embed="rId9" cstate="print">
            <a:grayscl/>
          </a:blip>
          <a:srcRect/>
          <a:stretch>
            <a:fillRect/>
          </a:stretch>
        </p:blipFill>
        <p:spPr bwMode="auto">
          <a:xfrm>
            <a:off x="6848797" y="1780851"/>
            <a:ext cx="763710" cy="763710"/>
          </a:xfrm>
          <a:prstGeom prst="rect">
            <a:avLst/>
          </a:prstGeom>
          <a:noFill/>
        </p:spPr>
      </p:pic>
      <p:sp>
        <p:nvSpPr>
          <p:cNvPr id="84" name="TextBox 83"/>
          <p:cNvSpPr txBox="1"/>
          <p:nvPr/>
        </p:nvSpPr>
        <p:spPr>
          <a:xfrm>
            <a:off x="7352853" y="4121325"/>
            <a:ext cx="1231487" cy="646331"/>
          </a:xfrm>
          <a:prstGeom prst="rect">
            <a:avLst/>
          </a:prstGeom>
          <a:noFill/>
        </p:spPr>
        <p:txBody>
          <a:bodyPr wrap="square" rtlCol="0">
            <a:spAutoFit/>
          </a:bodyPr>
          <a:lstStyle/>
          <a:p>
            <a:r>
              <a:rPr lang="en-US" dirty="0" smtClean="0">
                <a:solidFill>
                  <a:schemeClr val="tx1">
                    <a:lumMod val="65000"/>
                    <a:lumOff val="35000"/>
                  </a:schemeClr>
                </a:solidFill>
              </a:rPr>
              <a:t>verification</a:t>
            </a:r>
          </a:p>
          <a:p>
            <a:r>
              <a:rPr lang="en-US" dirty="0" smtClean="0">
                <a:solidFill>
                  <a:schemeClr val="tx1">
                    <a:lumMod val="65000"/>
                    <a:lumOff val="35000"/>
                  </a:schemeClr>
                </a:solidFill>
              </a:rPr>
              <a:t>conditions</a:t>
            </a:r>
            <a:endParaRPr lang="en-US" dirty="0">
              <a:solidFill>
                <a:schemeClr val="tx1">
                  <a:lumMod val="65000"/>
                  <a:lumOff val="35000"/>
                </a:schemeClr>
              </a:solidFill>
            </a:endParaRPr>
          </a:p>
        </p:txBody>
      </p:sp>
      <p:sp>
        <p:nvSpPr>
          <p:cNvPr id="88" name="TextBox 87"/>
          <p:cNvSpPr txBox="1"/>
          <p:nvPr/>
        </p:nvSpPr>
        <p:spPr>
          <a:xfrm>
            <a:off x="5763924" y="4291519"/>
            <a:ext cx="1312492" cy="369332"/>
          </a:xfrm>
          <a:prstGeom prst="rect">
            <a:avLst/>
          </a:prstGeom>
          <a:noFill/>
        </p:spPr>
        <p:txBody>
          <a:bodyPr wrap="square" rtlCol="0">
            <a:spAutoFit/>
          </a:bodyPr>
          <a:lstStyle/>
          <a:p>
            <a:pPr algn="r"/>
            <a:r>
              <a:rPr lang="de-CH" dirty="0" smtClean="0">
                <a:solidFill>
                  <a:schemeClr val="tx1">
                    <a:lumMod val="65000"/>
                    <a:lumOff val="35000"/>
                  </a:schemeClr>
                </a:solidFill>
              </a:rPr>
              <a:t>valid/invalid</a:t>
            </a:r>
            <a:endParaRPr lang="en-US" dirty="0">
              <a:solidFill>
                <a:schemeClr val="tx1">
                  <a:lumMod val="65000"/>
                  <a:lumOff val="35000"/>
                </a:schemeClr>
              </a:solidFill>
            </a:endParaRPr>
          </a:p>
        </p:txBody>
      </p:sp>
      <p:pic>
        <p:nvPicPr>
          <p:cNvPr id="89" name="Picture 13" descr="Tool Logo"/>
          <p:cNvPicPr>
            <a:picLocks noChangeAspect="1" noChangeArrowheads="1"/>
          </p:cNvPicPr>
          <p:nvPr/>
        </p:nvPicPr>
        <p:blipFill>
          <a:blip r:embed="rId9" cstate="print"/>
          <a:srcRect/>
          <a:stretch>
            <a:fillRect/>
          </a:stretch>
        </p:blipFill>
        <p:spPr bwMode="auto">
          <a:xfrm>
            <a:off x="6848797" y="1780851"/>
            <a:ext cx="763710" cy="763710"/>
          </a:xfrm>
          <a:prstGeom prst="rect">
            <a:avLst/>
          </a:prstGeom>
          <a:noFill/>
        </p:spPr>
      </p:pic>
      <p:cxnSp>
        <p:nvCxnSpPr>
          <p:cNvPr id="100" name="Straight Arrow Connector 99"/>
          <p:cNvCxnSpPr/>
          <p:nvPr/>
        </p:nvCxnSpPr>
        <p:spPr>
          <a:xfrm flipV="1">
            <a:off x="7076416" y="2698740"/>
            <a:ext cx="0" cy="707141"/>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a:off x="7352852" y="2698740"/>
            <a:ext cx="1" cy="707141"/>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sp>
        <p:nvSpPr>
          <p:cNvPr id="105" name="TextBox 104"/>
          <p:cNvSpPr txBox="1"/>
          <p:nvPr/>
        </p:nvSpPr>
        <p:spPr>
          <a:xfrm>
            <a:off x="7352854" y="2698740"/>
            <a:ext cx="824712" cy="646331"/>
          </a:xfrm>
          <a:prstGeom prst="rect">
            <a:avLst/>
          </a:prstGeom>
          <a:noFill/>
        </p:spPr>
        <p:txBody>
          <a:bodyPr wrap="square" rtlCol="0">
            <a:spAutoFit/>
          </a:bodyPr>
          <a:lstStyle/>
          <a:p>
            <a:r>
              <a:rPr lang="de-CH" dirty="0" smtClean="0">
                <a:solidFill>
                  <a:schemeClr val="tx1">
                    <a:lumMod val="65000"/>
                    <a:lumOff val="35000"/>
                  </a:schemeClr>
                </a:solidFill>
              </a:rPr>
              <a:t>Boogie file</a:t>
            </a:r>
            <a:endParaRPr lang="en-US" dirty="0">
              <a:solidFill>
                <a:schemeClr val="tx1">
                  <a:lumMod val="65000"/>
                  <a:lumOff val="35000"/>
                </a:schemeClr>
              </a:solidFill>
            </a:endParaRPr>
          </a:p>
        </p:txBody>
      </p:sp>
      <p:sp>
        <p:nvSpPr>
          <p:cNvPr id="106" name="TextBox 105"/>
          <p:cNvSpPr txBox="1"/>
          <p:nvPr/>
        </p:nvSpPr>
        <p:spPr>
          <a:xfrm>
            <a:off x="6251705" y="2698740"/>
            <a:ext cx="824712" cy="646331"/>
          </a:xfrm>
          <a:prstGeom prst="rect">
            <a:avLst/>
          </a:prstGeom>
          <a:noFill/>
        </p:spPr>
        <p:txBody>
          <a:bodyPr wrap="square" rtlCol="0">
            <a:spAutoFit/>
          </a:bodyPr>
          <a:lstStyle/>
          <a:p>
            <a:pPr algn="r"/>
            <a:r>
              <a:rPr lang="de-CH" dirty="0" smtClean="0">
                <a:solidFill>
                  <a:schemeClr val="tx1">
                    <a:lumMod val="65000"/>
                    <a:lumOff val="35000"/>
                  </a:schemeClr>
                </a:solidFill>
              </a:rPr>
              <a:t>Boogie results</a:t>
            </a:r>
            <a:endParaRPr lang="en-US" dirty="0">
              <a:solidFill>
                <a:schemeClr val="tx1">
                  <a:lumMod val="65000"/>
                  <a:lumOff val="35000"/>
                </a:schemeClr>
              </a:solidFill>
            </a:endParaRPr>
          </a:p>
        </p:txBody>
      </p:sp>
      <p:sp>
        <p:nvSpPr>
          <p:cNvPr id="7" name="Oval 6"/>
          <p:cNvSpPr/>
          <p:nvPr/>
        </p:nvSpPr>
        <p:spPr>
          <a:xfrm>
            <a:off x="584102" y="3524955"/>
            <a:ext cx="648072" cy="34635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7031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4" grpId="0"/>
      <p:bldP spid="88" grpId="0"/>
      <p:bldP spid="105" grpId="0"/>
      <p:bldP spid="106" grpId="0"/>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Extension points</a:t>
            </a:r>
          </a:p>
          <a:p>
            <a:pPr lvl="1"/>
            <a:r>
              <a:rPr lang="en-US" dirty="0" smtClean="0"/>
              <a:t>Three types: </a:t>
            </a:r>
            <a:r>
              <a:rPr lang="en-US" i="1" dirty="0" smtClean="0"/>
              <a:t>Calls</a:t>
            </a:r>
            <a:r>
              <a:rPr lang="en-US" dirty="0" smtClean="0"/>
              <a:t>, </a:t>
            </a:r>
            <a:r>
              <a:rPr lang="en-US" i="1" dirty="0" smtClean="0"/>
              <a:t>Nested Expressions</a:t>
            </a:r>
            <a:r>
              <a:rPr lang="en-US" dirty="0" smtClean="0"/>
              <a:t>, </a:t>
            </a:r>
            <a:r>
              <a:rPr lang="en-US" i="1" dirty="0" smtClean="0"/>
              <a:t>Across Expressions</a:t>
            </a:r>
          </a:p>
          <a:p>
            <a:pPr lvl="1"/>
            <a:r>
              <a:rPr lang="en-US" dirty="0" smtClean="0"/>
              <a:t>Example: across handlers for </a:t>
            </a:r>
            <a:r>
              <a:rPr lang="en-US" dirty="0" smtClean="0">
                <a:solidFill>
                  <a:srgbClr val="0000FF"/>
                </a:solidFill>
                <a:latin typeface="Consolas" panose="020B0609020204030204" pitchFamily="49" charset="0"/>
                <a:cs typeface="Consolas" panose="020B0609020204030204" pitchFamily="49" charset="0"/>
              </a:rPr>
              <a:t>INTERVAL</a:t>
            </a:r>
            <a:r>
              <a:rPr lang="en-US" dirty="0" smtClean="0"/>
              <a:t> (80 LOC) and </a:t>
            </a:r>
            <a:r>
              <a:rPr lang="en-US" dirty="0" smtClean="0">
                <a:solidFill>
                  <a:srgbClr val="0000FF"/>
                </a:solidFill>
                <a:latin typeface="Consolas" panose="020B0609020204030204" pitchFamily="49" charset="0"/>
                <a:cs typeface="Consolas" panose="020B0609020204030204" pitchFamily="49" charset="0"/>
              </a:rPr>
              <a:t>MML_SET</a:t>
            </a:r>
            <a:r>
              <a:rPr lang="en-US" dirty="0" smtClean="0"/>
              <a:t> (40 LOC)</a:t>
            </a:r>
          </a:p>
          <a:p>
            <a:endParaRPr lang="de-CH" dirty="0" smtClean="0"/>
          </a:p>
          <a:p>
            <a:endParaRPr lang="de-CH" dirty="0" smtClean="0"/>
          </a:p>
          <a:p>
            <a:endParaRPr lang="en-US" dirty="0" smtClean="0">
              <a:solidFill>
                <a:schemeClr val="bg2"/>
              </a:solidFill>
            </a:endParaRPr>
          </a:p>
          <a:p>
            <a:r>
              <a:rPr lang="en-US" dirty="0" smtClean="0">
                <a:solidFill>
                  <a:schemeClr val="bg2"/>
                </a:solidFill>
              </a:rPr>
              <a:t>Code annotations</a:t>
            </a:r>
          </a:p>
          <a:p>
            <a:pPr lvl="1"/>
            <a:r>
              <a:rPr lang="en-US" dirty="0" smtClean="0"/>
              <a:t>Direct mapping to Boogie types or Boogie functions</a:t>
            </a:r>
          </a:p>
          <a:p>
            <a:pPr lvl="1"/>
            <a:r>
              <a:rPr lang="en-US" dirty="0" smtClean="0"/>
              <a:t>Include Boogie theory files</a:t>
            </a:r>
          </a:p>
          <a:p>
            <a:pPr lvl="1"/>
            <a:r>
              <a:rPr lang="en-US" dirty="0" smtClean="0"/>
              <a:t>Example: </a:t>
            </a:r>
            <a:r>
              <a:rPr lang="en-US" dirty="0">
                <a:solidFill>
                  <a:srgbClr val="0000FF"/>
                </a:solidFill>
                <a:latin typeface="Consolas" panose="020B0609020204030204" pitchFamily="49" charset="0"/>
                <a:cs typeface="Consolas" panose="020B0609020204030204" pitchFamily="49" charset="0"/>
              </a:rPr>
              <a:t>MML_SEQUENCE</a:t>
            </a:r>
            <a:r>
              <a:rPr lang="en-US" dirty="0" smtClean="0"/>
              <a:t> maps </a:t>
            </a:r>
            <a:br>
              <a:rPr lang="en-US" dirty="0" smtClean="0"/>
            </a:br>
            <a:r>
              <a:rPr lang="en-US" dirty="0" smtClean="0"/>
              <a:t>to custom Boogie </a:t>
            </a:r>
            <a:r>
              <a:rPr lang="en-US" b="1" dirty="0" err="1" smtClean="0">
                <a:solidFill>
                  <a:srgbClr val="C00000"/>
                </a:solidFill>
                <a:latin typeface="Consolas" pitchFamily="49" charset="0"/>
                <a:cs typeface="Consolas" pitchFamily="49" charset="0"/>
              </a:rPr>
              <a:t>Seq</a:t>
            </a:r>
            <a:r>
              <a:rPr lang="en-US" dirty="0" smtClean="0"/>
              <a:t> type</a:t>
            </a:r>
          </a:p>
        </p:txBody>
      </p:sp>
      <p:sp>
        <p:nvSpPr>
          <p:cNvPr id="3" name="Title 2"/>
          <p:cNvSpPr>
            <a:spLocks noGrp="1"/>
          </p:cNvSpPr>
          <p:nvPr>
            <p:ph type="title"/>
          </p:nvPr>
        </p:nvSpPr>
        <p:spPr/>
        <p:txBody>
          <a:bodyPr/>
          <a:lstStyle/>
          <a:p>
            <a:r>
              <a:rPr lang="en-US" dirty="0" smtClean="0"/>
              <a:t>Flexible Implementation and Translation</a:t>
            </a:r>
            <a:endParaRPr lang="en-US" dirty="0"/>
          </a:p>
        </p:txBody>
      </p:sp>
      <p:sp>
        <p:nvSpPr>
          <p:cNvPr id="4" name="Date Placeholder 3"/>
          <p:cNvSpPr>
            <a:spLocks noGrp="1"/>
          </p:cNvSpPr>
          <p:nvPr>
            <p:ph type="dt" sz="half" idx="10"/>
          </p:nvPr>
        </p:nvSpPr>
        <p:spPr/>
        <p:txBody>
          <a:bodyPr/>
          <a:lstStyle/>
          <a:p>
            <a:r>
              <a:rPr lang="de-DE" smtClean="0"/>
              <a:t>18.12.2014</a:t>
            </a:r>
            <a:endParaRPr lang="de-DE" dirty="0"/>
          </a:p>
        </p:txBody>
      </p:sp>
      <p:sp>
        <p:nvSpPr>
          <p:cNvPr id="5" name="Footer Placeholder 4"/>
          <p:cNvSpPr>
            <a:spLocks noGrp="1"/>
          </p:cNvSpPr>
          <p:nvPr>
            <p:ph type="ftr" sz="quarter" idx="11"/>
          </p:nvPr>
        </p:nvSpPr>
        <p:spPr/>
        <p:txBody>
          <a:bodyPr/>
          <a:lstStyle/>
          <a:p>
            <a:r>
              <a:rPr lang="de-DE" smtClean="0"/>
              <a:t>Julian Tschannen</a:t>
            </a:r>
            <a:endParaRPr lang="de-DE" dirty="0"/>
          </a:p>
        </p:txBody>
      </p:sp>
      <p:sp>
        <p:nvSpPr>
          <p:cNvPr id="6" name="Slide Number Placeholder 5"/>
          <p:cNvSpPr>
            <a:spLocks noGrp="1"/>
          </p:cNvSpPr>
          <p:nvPr>
            <p:ph type="sldNum" sz="quarter" idx="12"/>
          </p:nvPr>
        </p:nvSpPr>
        <p:spPr/>
        <p:txBody>
          <a:bodyPr/>
          <a:lstStyle/>
          <a:p>
            <a:fld id="{082C2255-A999-4BE8-9244-B749E28B25F4}" type="slidenum">
              <a:rPr lang="de-CH" smtClean="0"/>
              <a:pPr/>
              <a:t>9</a:t>
            </a:fld>
            <a:endParaRPr lang="de-CH" dirty="0"/>
          </a:p>
        </p:txBody>
      </p:sp>
      <p:sp>
        <p:nvSpPr>
          <p:cNvPr id="8" name="Rectangle 7"/>
          <p:cNvSpPr/>
          <p:nvPr/>
        </p:nvSpPr>
        <p:spPr>
          <a:xfrm>
            <a:off x="694453" y="2708920"/>
            <a:ext cx="3726160" cy="432048"/>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nSpc>
                <a:spcPct val="115000"/>
              </a:lnSpc>
              <a:spcAft>
                <a:spcPts val="1000"/>
              </a:spcAft>
            </a:pPr>
            <a:r>
              <a:rPr lang="en-US" b="1" dirty="0" smtClean="0">
                <a:solidFill>
                  <a:srgbClr val="000080"/>
                </a:solidFill>
                <a:latin typeface="Consolas"/>
                <a:cs typeface="Times New Roman"/>
              </a:rPr>
              <a:t>across</a:t>
            </a:r>
            <a:r>
              <a:rPr lang="nn-NO" sz="1000" dirty="0" smtClean="0">
                <a:solidFill>
                  <a:srgbClr val="000000"/>
                </a:solidFill>
                <a:latin typeface="Consolas" pitchFamily="49" charset="0"/>
                <a:cs typeface="Consolas" pitchFamily="49" charset="0"/>
              </a:rPr>
              <a:t> </a:t>
            </a:r>
            <a:r>
              <a:rPr lang="en-US" dirty="0" smtClean="0">
                <a:solidFill>
                  <a:srgbClr val="000000"/>
                </a:solidFill>
                <a:latin typeface="Consolas"/>
                <a:cs typeface="Times New Roman"/>
              </a:rPr>
              <a:t>a</a:t>
            </a:r>
            <a:r>
              <a:rPr lang="en-US" b="1" dirty="0" smtClean="0">
                <a:solidFill>
                  <a:srgbClr val="000000"/>
                </a:solidFill>
                <a:latin typeface="Consolas"/>
                <a:cs typeface="Times New Roman"/>
              </a:rPr>
              <a:t>..</a:t>
            </a:r>
            <a:r>
              <a:rPr lang="en-US" dirty="0" smtClean="0">
                <a:solidFill>
                  <a:srgbClr val="000000"/>
                </a:solidFill>
                <a:latin typeface="Consolas"/>
                <a:cs typeface="Times New Roman"/>
              </a:rPr>
              <a:t>b</a:t>
            </a:r>
            <a:r>
              <a:rPr lang="nn-NO" sz="1000" dirty="0" smtClean="0">
                <a:solidFill>
                  <a:srgbClr val="000000"/>
                </a:solidFill>
                <a:latin typeface="Consolas" pitchFamily="49" charset="0"/>
                <a:cs typeface="Consolas" pitchFamily="49" charset="0"/>
              </a:rPr>
              <a:t> </a:t>
            </a:r>
            <a:r>
              <a:rPr lang="en-US" b="1" dirty="0" smtClean="0">
                <a:solidFill>
                  <a:srgbClr val="000080"/>
                </a:solidFill>
                <a:latin typeface="Consolas"/>
                <a:cs typeface="Times New Roman"/>
              </a:rPr>
              <a:t>as</a:t>
            </a:r>
            <a:r>
              <a:rPr lang="nn-NO" sz="1000" dirty="0" smtClean="0">
                <a:solidFill>
                  <a:srgbClr val="000000"/>
                </a:solidFill>
                <a:latin typeface="Consolas" pitchFamily="49" charset="0"/>
                <a:cs typeface="Consolas" pitchFamily="49" charset="0"/>
              </a:rPr>
              <a:t> </a:t>
            </a:r>
            <a:r>
              <a:rPr lang="en-US" dirty="0" err="1" smtClean="0">
                <a:solidFill>
                  <a:srgbClr val="000000"/>
                </a:solidFill>
                <a:latin typeface="Consolas"/>
                <a:cs typeface="Times New Roman"/>
              </a:rPr>
              <a:t>i</a:t>
            </a:r>
            <a:r>
              <a:rPr lang="nn-NO" sz="1000" dirty="0" smtClean="0">
                <a:solidFill>
                  <a:srgbClr val="000000"/>
                </a:solidFill>
                <a:latin typeface="Consolas" pitchFamily="49" charset="0"/>
                <a:cs typeface="Consolas" pitchFamily="49" charset="0"/>
              </a:rPr>
              <a:t> </a:t>
            </a:r>
            <a:r>
              <a:rPr lang="en-US" b="1" dirty="0" smtClean="0">
                <a:solidFill>
                  <a:srgbClr val="000080"/>
                </a:solidFill>
                <a:latin typeface="Consolas"/>
                <a:cs typeface="Times New Roman"/>
              </a:rPr>
              <a:t>all</a:t>
            </a:r>
            <a:r>
              <a:rPr lang="nn-NO" sz="1000" dirty="0" smtClean="0">
                <a:solidFill>
                  <a:srgbClr val="000000"/>
                </a:solidFill>
                <a:latin typeface="Consolas" pitchFamily="49" charset="0"/>
                <a:cs typeface="Consolas" pitchFamily="49" charset="0"/>
              </a:rPr>
              <a:t> </a:t>
            </a:r>
            <a:r>
              <a:rPr lang="en-US" dirty="0" smtClean="0">
                <a:solidFill>
                  <a:srgbClr val="000000"/>
                </a:solidFill>
                <a:latin typeface="Consolas"/>
                <a:cs typeface="Times New Roman"/>
              </a:rPr>
              <a:t>f</a:t>
            </a:r>
            <a:r>
              <a:rPr lang="nn-NO" sz="1000" dirty="0" smtClean="0">
                <a:solidFill>
                  <a:srgbClr val="000000"/>
                </a:solidFill>
                <a:latin typeface="Consolas" pitchFamily="49" charset="0"/>
                <a:cs typeface="Consolas" pitchFamily="49" charset="0"/>
              </a:rPr>
              <a:t> </a:t>
            </a:r>
            <a:r>
              <a:rPr lang="en-US" b="1" dirty="0" smtClean="0">
                <a:solidFill>
                  <a:srgbClr val="000000"/>
                </a:solidFill>
                <a:latin typeface="Consolas"/>
                <a:cs typeface="Times New Roman"/>
              </a:rPr>
              <a:t>(</a:t>
            </a:r>
            <a:r>
              <a:rPr lang="en-US" dirty="0" err="1" smtClean="0">
                <a:solidFill>
                  <a:srgbClr val="000000"/>
                </a:solidFill>
                <a:latin typeface="Consolas"/>
                <a:cs typeface="Times New Roman"/>
              </a:rPr>
              <a:t>i</a:t>
            </a:r>
            <a:r>
              <a:rPr lang="en-US" b="1" dirty="0" smtClean="0">
                <a:solidFill>
                  <a:srgbClr val="000000"/>
                </a:solidFill>
                <a:latin typeface="Consolas"/>
                <a:cs typeface="Times New Roman"/>
              </a:rPr>
              <a:t>)</a:t>
            </a:r>
            <a:r>
              <a:rPr lang="nn-NO" sz="1000" dirty="0" smtClean="0">
                <a:solidFill>
                  <a:srgbClr val="000000"/>
                </a:solidFill>
                <a:latin typeface="Consolas" pitchFamily="49" charset="0"/>
                <a:cs typeface="Consolas" pitchFamily="49" charset="0"/>
              </a:rPr>
              <a:t> </a:t>
            </a:r>
            <a:r>
              <a:rPr lang="en-US" b="1" dirty="0" smtClean="0">
                <a:solidFill>
                  <a:srgbClr val="000080"/>
                </a:solidFill>
                <a:latin typeface="Consolas"/>
                <a:cs typeface="Times New Roman"/>
              </a:rPr>
              <a:t>end</a:t>
            </a:r>
            <a:endParaRPr lang="en-US" sz="1000" dirty="0">
              <a:ea typeface="Calibri"/>
              <a:cs typeface="Times New Roman"/>
            </a:endParaRPr>
          </a:p>
        </p:txBody>
      </p:sp>
      <p:sp>
        <p:nvSpPr>
          <p:cNvPr id="9" name="Rectangle 8"/>
          <p:cNvSpPr/>
          <p:nvPr/>
        </p:nvSpPr>
        <p:spPr>
          <a:xfrm>
            <a:off x="4834417" y="2708920"/>
            <a:ext cx="3726160" cy="432048"/>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nSpc>
                <a:spcPct val="115000"/>
              </a:lnSpc>
              <a:spcAft>
                <a:spcPts val="1000"/>
              </a:spcAft>
            </a:pPr>
            <a:r>
              <a:rPr lang="nn-NO" b="1" dirty="0" smtClean="0">
                <a:solidFill>
                  <a:srgbClr val="C00000"/>
                </a:solidFill>
                <a:latin typeface="Consolas" pitchFamily="49" charset="0"/>
                <a:cs typeface="Consolas" pitchFamily="49" charset="0"/>
              </a:rPr>
              <a:t>forall</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i:</a:t>
            </a:r>
            <a:r>
              <a:rPr lang="nn-NO" sz="1000" dirty="0" smtClean="0">
                <a:solidFill>
                  <a:srgbClr val="000000"/>
                </a:solidFill>
                <a:latin typeface="Consolas" pitchFamily="49" charset="0"/>
                <a:cs typeface="Consolas" pitchFamily="49" charset="0"/>
              </a:rPr>
              <a:t> </a:t>
            </a:r>
            <a:r>
              <a:rPr lang="nn-NO" dirty="0" smtClean="0">
                <a:solidFill>
                  <a:srgbClr val="C00000"/>
                </a:solidFill>
                <a:latin typeface="Consolas" pitchFamily="49" charset="0"/>
                <a:cs typeface="Consolas" pitchFamily="49" charset="0"/>
              </a:rPr>
              <a:t>int</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a</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i</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b</a:t>
            </a:r>
            <a:r>
              <a:rPr lang="nn-NO" sz="1000" dirty="0" smtClean="0">
                <a:solidFill>
                  <a:srgbClr val="000000"/>
                </a:solidFill>
                <a:latin typeface="Consolas" pitchFamily="49" charset="0"/>
                <a:cs typeface="Consolas" pitchFamily="49" charset="0"/>
              </a:rPr>
              <a:t> </a:t>
            </a:r>
            <a:r>
              <a:rPr lang="en-US" dirty="0" smtClean="0">
                <a:solidFill>
                  <a:srgbClr val="000000"/>
                </a:solidFill>
                <a:latin typeface="Consolas" pitchFamily="49" charset="0"/>
                <a:cs typeface="Consolas" pitchFamily="49" charset="0"/>
              </a:rPr>
              <a:t>⇒</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f(i)</a:t>
            </a:r>
            <a:endParaRPr lang="en-US" sz="1000" dirty="0">
              <a:latin typeface="Consolas" pitchFamily="49" charset="0"/>
              <a:ea typeface="Calibri"/>
              <a:cs typeface="Consolas" pitchFamily="49" charset="0"/>
            </a:endParaRPr>
          </a:p>
        </p:txBody>
      </p:sp>
      <p:sp>
        <p:nvSpPr>
          <p:cNvPr id="10" name="Right Arrow 9"/>
          <p:cNvSpPr/>
          <p:nvPr/>
        </p:nvSpPr>
        <p:spPr>
          <a:xfrm>
            <a:off x="4494639" y="2765850"/>
            <a:ext cx="251532" cy="2880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34417" y="4728346"/>
            <a:ext cx="3726160" cy="1364950"/>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nSpc>
                <a:spcPct val="115000"/>
              </a:lnSpc>
              <a:spcAft>
                <a:spcPts val="0"/>
              </a:spcAft>
            </a:pPr>
            <a:r>
              <a:rPr lang="en-US" b="1" dirty="0" smtClean="0">
                <a:solidFill>
                  <a:srgbClr val="000080"/>
                </a:solidFill>
                <a:latin typeface="Consolas"/>
                <a:ea typeface="Calibri"/>
                <a:cs typeface="Times New Roman"/>
              </a:rPr>
              <a:t>note</a:t>
            </a:r>
            <a:endParaRPr lang="en-US" sz="1600" dirty="0" smtClean="0">
              <a:ea typeface="Calibri"/>
              <a:cs typeface="Times New Roman"/>
            </a:endParaRPr>
          </a:p>
          <a:p>
            <a:pPr>
              <a:lnSpc>
                <a:spcPct val="115000"/>
              </a:lnSpc>
              <a:spcAft>
                <a:spcPts val="0"/>
              </a:spcAft>
            </a:pPr>
            <a:r>
              <a:rPr lang="en-US" dirty="0" smtClean="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maps_to</a:t>
            </a:r>
            <a:r>
              <a:rPr lang="en-US" b="1" dirty="0" smtClean="0">
                <a:solidFill>
                  <a:schemeClr val="tx1"/>
                </a:solidFill>
                <a:latin typeface="Consolas"/>
                <a:ea typeface="Calibri"/>
                <a:cs typeface="Times New Roman"/>
              </a:rPr>
              <a:t>:</a:t>
            </a:r>
            <a:r>
              <a:rPr lang="en-US" sz="1000" dirty="0" smtClean="0">
                <a:solidFill>
                  <a:srgbClr val="000000"/>
                </a:solidFill>
                <a:latin typeface="Consolas"/>
                <a:ea typeface="Calibri"/>
                <a:cs typeface="Times New Roman"/>
              </a:rPr>
              <a:t> </a:t>
            </a:r>
            <a:r>
              <a:rPr lang="en-US" dirty="0" smtClean="0">
                <a:solidFill>
                  <a:srgbClr val="008040"/>
                </a:solidFill>
                <a:latin typeface="Consolas"/>
                <a:ea typeface="Calibri"/>
                <a:cs typeface="Times New Roman"/>
              </a:rPr>
              <a:t>"</a:t>
            </a:r>
            <a:r>
              <a:rPr lang="en-US" dirty="0" err="1" smtClean="0">
                <a:solidFill>
                  <a:srgbClr val="008040"/>
                </a:solidFill>
                <a:latin typeface="Consolas"/>
                <a:ea typeface="Calibri"/>
                <a:cs typeface="Times New Roman"/>
              </a:rPr>
              <a:t>Seq</a:t>
            </a:r>
            <a:r>
              <a:rPr lang="en-US" dirty="0" smtClean="0">
                <a:solidFill>
                  <a:srgbClr val="008040"/>
                </a:solidFill>
                <a:latin typeface="Consolas"/>
                <a:ea typeface="Calibri"/>
                <a:cs typeface="Times New Roman"/>
              </a:rPr>
              <a:t>"</a:t>
            </a:r>
            <a:endParaRPr lang="en-US" sz="1600" dirty="0" smtClean="0">
              <a:ea typeface="Calibri"/>
              <a:cs typeface="Times New Roman"/>
            </a:endParaRPr>
          </a:p>
          <a:p>
            <a:pPr>
              <a:lnSpc>
                <a:spcPct val="115000"/>
              </a:lnSpc>
              <a:spcAft>
                <a:spcPts val="0"/>
              </a:spcAft>
            </a:pPr>
            <a:r>
              <a:rPr lang="en-US" dirty="0" smtClean="0">
                <a:solidFill>
                  <a:srgbClr val="000000"/>
                </a:solidFill>
                <a:latin typeface="Consolas"/>
                <a:ea typeface="Calibri"/>
                <a:cs typeface="Times New Roman"/>
              </a:rPr>
              <a:t>  theory</a:t>
            </a:r>
            <a:r>
              <a:rPr lang="en-US" b="1" dirty="0" smtClean="0">
                <a:solidFill>
                  <a:schemeClr val="tx1"/>
                </a:solidFill>
                <a:latin typeface="Consolas"/>
                <a:ea typeface="Calibri"/>
                <a:cs typeface="Times New Roman"/>
              </a:rPr>
              <a:t>:</a:t>
            </a:r>
            <a:r>
              <a:rPr lang="en-US" sz="1000" dirty="0" smtClean="0">
                <a:solidFill>
                  <a:srgbClr val="000000"/>
                </a:solidFill>
                <a:latin typeface="Consolas"/>
                <a:ea typeface="Calibri"/>
                <a:cs typeface="Times New Roman"/>
              </a:rPr>
              <a:t> </a:t>
            </a:r>
            <a:r>
              <a:rPr lang="en-US" dirty="0" smtClean="0">
                <a:solidFill>
                  <a:srgbClr val="008040"/>
                </a:solidFill>
                <a:latin typeface="Consolas"/>
                <a:ea typeface="Calibri"/>
                <a:cs typeface="Times New Roman"/>
              </a:rPr>
              <a:t>"sequence.bpl"</a:t>
            </a:r>
            <a:endParaRPr lang="en-US" sz="1600" dirty="0" smtClean="0">
              <a:ea typeface="Calibri"/>
              <a:cs typeface="Times New Roman"/>
            </a:endParaRPr>
          </a:p>
          <a:p>
            <a:pPr>
              <a:lnSpc>
                <a:spcPct val="115000"/>
              </a:lnSpc>
              <a:spcAft>
                <a:spcPts val="0"/>
              </a:spcAft>
            </a:pPr>
            <a:r>
              <a:rPr lang="en-US" b="1" dirty="0" smtClean="0">
                <a:solidFill>
                  <a:srgbClr val="000080"/>
                </a:solidFill>
                <a:latin typeface="Consolas"/>
                <a:ea typeface="Calibri"/>
                <a:cs typeface="Times New Roman"/>
              </a:rPr>
              <a:t>class</a:t>
            </a:r>
            <a:r>
              <a:rPr lang="en-US" dirty="0" smtClean="0">
                <a:solidFill>
                  <a:srgbClr val="000000"/>
                </a:solidFill>
                <a:latin typeface="Consolas"/>
                <a:ea typeface="Calibri"/>
                <a:cs typeface="Times New Roman"/>
              </a:rPr>
              <a:t> </a:t>
            </a:r>
            <a:r>
              <a:rPr lang="en-US" dirty="0" smtClean="0">
                <a:solidFill>
                  <a:srgbClr val="0000FF"/>
                </a:solidFill>
                <a:latin typeface="Consolas" panose="020B0609020204030204" pitchFamily="49" charset="0"/>
                <a:cs typeface="Consolas" panose="020B0609020204030204" pitchFamily="49" charset="0"/>
              </a:rPr>
              <a:t>MML_SEQUENCE</a:t>
            </a:r>
            <a:r>
              <a:rPr lang="en-US" sz="1000" dirty="0" smtClean="0">
                <a:solidFill>
                  <a:srgbClr val="000000"/>
                </a:solidFill>
                <a:latin typeface="Consolas"/>
                <a:ea typeface="Calibri"/>
                <a:cs typeface="Times New Roman"/>
              </a:rPr>
              <a:t> </a:t>
            </a:r>
            <a:r>
              <a:rPr lang="en-US" b="1" dirty="0" smtClean="0">
                <a:solidFill>
                  <a:schemeClr val="tx1"/>
                </a:solidFill>
                <a:latin typeface="Consolas"/>
                <a:ea typeface="Calibri"/>
                <a:cs typeface="Times New Roman"/>
              </a:rPr>
              <a:t>[</a:t>
            </a:r>
            <a:r>
              <a:rPr lang="en-US" dirty="0" smtClean="0">
                <a:solidFill>
                  <a:schemeClr val="tx1"/>
                </a:solidFill>
                <a:latin typeface="Consolas"/>
                <a:ea typeface="Calibri"/>
                <a:cs typeface="Times New Roman"/>
              </a:rPr>
              <a:t>G</a:t>
            </a:r>
            <a:r>
              <a:rPr lang="en-US" b="1" dirty="0" smtClean="0">
                <a:solidFill>
                  <a:schemeClr val="tx1"/>
                </a:solidFill>
                <a:latin typeface="Consolas"/>
                <a:ea typeface="Calibri"/>
                <a:cs typeface="Times New Roman"/>
              </a:rPr>
              <a:t>]</a:t>
            </a:r>
            <a:endParaRPr lang="en-US" sz="1600" b="1" dirty="0">
              <a:solidFill>
                <a:schemeClr val="tx1"/>
              </a:solidFill>
              <a:ea typeface="Calibri"/>
              <a:cs typeface="Times New Roman"/>
            </a:endParaRPr>
          </a:p>
        </p:txBody>
      </p:sp>
      <p:sp>
        <p:nvSpPr>
          <p:cNvPr id="12" name="Rectangle 11"/>
          <p:cNvSpPr/>
          <p:nvPr/>
        </p:nvSpPr>
        <p:spPr>
          <a:xfrm>
            <a:off x="694453" y="3212976"/>
            <a:ext cx="3726160" cy="432048"/>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nSpc>
                <a:spcPct val="115000"/>
              </a:lnSpc>
            </a:pPr>
            <a:r>
              <a:rPr lang="en-US" b="1" dirty="0" smtClean="0">
                <a:solidFill>
                  <a:srgbClr val="000080"/>
                </a:solidFill>
                <a:latin typeface="Consolas"/>
                <a:ea typeface="Calibri"/>
                <a:cs typeface="Times New Roman"/>
              </a:rPr>
              <a:t>across</a:t>
            </a:r>
            <a:r>
              <a:rPr lang="nn-NO" sz="1000" dirty="0" smtClean="0">
                <a:solidFill>
                  <a:srgbClr val="000000"/>
                </a:solidFill>
                <a:latin typeface="Consolas" pitchFamily="49" charset="0"/>
                <a:cs typeface="Consolas" pitchFamily="49" charset="0"/>
              </a:rPr>
              <a:t> </a:t>
            </a:r>
            <a:r>
              <a:rPr lang="en-US" dirty="0" smtClean="0">
                <a:solidFill>
                  <a:srgbClr val="000000"/>
                </a:solidFill>
                <a:latin typeface="Consolas"/>
                <a:ea typeface="Calibri"/>
                <a:cs typeface="Times New Roman"/>
              </a:rPr>
              <a:t>set</a:t>
            </a:r>
            <a:r>
              <a:rPr lang="en-US" sz="1000" dirty="0" smtClean="0">
                <a:solidFill>
                  <a:srgbClr val="000000"/>
                </a:solidFill>
                <a:latin typeface="Consolas"/>
                <a:ea typeface="Calibri"/>
                <a:cs typeface="Times New Roman"/>
              </a:rPr>
              <a:t> </a:t>
            </a:r>
            <a:r>
              <a:rPr lang="en-US" b="1" dirty="0" smtClean="0">
                <a:solidFill>
                  <a:srgbClr val="000080"/>
                </a:solidFill>
                <a:latin typeface="Consolas"/>
                <a:ea typeface="Calibri"/>
                <a:cs typeface="Times New Roman"/>
              </a:rPr>
              <a:t>as</a:t>
            </a:r>
            <a:r>
              <a:rPr lang="en-US" sz="1000" dirty="0" smtClean="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i</a:t>
            </a:r>
            <a:r>
              <a:rPr lang="en-US" sz="1000" dirty="0" smtClean="0">
                <a:solidFill>
                  <a:srgbClr val="000000"/>
                </a:solidFill>
                <a:latin typeface="Consolas"/>
                <a:ea typeface="Calibri"/>
                <a:cs typeface="Times New Roman"/>
              </a:rPr>
              <a:t> </a:t>
            </a:r>
            <a:r>
              <a:rPr lang="en-US" b="1" dirty="0" smtClean="0">
                <a:solidFill>
                  <a:srgbClr val="000080"/>
                </a:solidFill>
                <a:latin typeface="Consolas"/>
                <a:ea typeface="Calibri"/>
                <a:cs typeface="Times New Roman"/>
              </a:rPr>
              <a:t>all</a:t>
            </a:r>
            <a:r>
              <a:rPr lang="en-US" sz="1000" dirty="0" smtClean="0">
                <a:solidFill>
                  <a:srgbClr val="000000"/>
                </a:solidFill>
                <a:latin typeface="Consolas"/>
                <a:ea typeface="Calibri"/>
                <a:cs typeface="Times New Roman"/>
              </a:rPr>
              <a:t> </a:t>
            </a:r>
            <a:r>
              <a:rPr lang="en-US" dirty="0">
                <a:solidFill>
                  <a:srgbClr val="000000"/>
                </a:solidFill>
                <a:latin typeface="Consolas"/>
                <a:cs typeface="Times New Roman"/>
              </a:rPr>
              <a:t>f</a:t>
            </a:r>
            <a:r>
              <a:rPr lang="nn-NO" sz="1000" dirty="0">
                <a:solidFill>
                  <a:srgbClr val="000000"/>
                </a:solidFill>
                <a:latin typeface="Consolas" pitchFamily="49" charset="0"/>
                <a:cs typeface="Consolas" pitchFamily="49" charset="0"/>
              </a:rPr>
              <a:t> </a:t>
            </a:r>
            <a:r>
              <a:rPr lang="en-US" b="1" dirty="0">
                <a:solidFill>
                  <a:srgbClr val="000000"/>
                </a:solidFill>
                <a:latin typeface="Consolas"/>
                <a:cs typeface="Times New Roman"/>
              </a:rPr>
              <a:t>(</a:t>
            </a:r>
            <a:r>
              <a:rPr lang="en-US" dirty="0" err="1">
                <a:solidFill>
                  <a:srgbClr val="000000"/>
                </a:solidFill>
                <a:latin typeface="Consolas"/>
                <a:cs typeface="Times New Roman"/>
              </a:rPr>
              <a:t>i</a:t>
            </a:r>
            <a:r>
              <a:rPr lang="en-US" b="1" dirty="0">
                <a:solidFill>
                  <a:srgbClr val="000000"/>
                </a:solidFill>
                <a:latin typeface="Consolas"/>
                <a:cs typeface="Times New Roman"/>
              </a:rPr>
              <a:t>)</a:t>
            </a:r>
            <a:r>
              <a:rPr lang="en-US" sz="1000" dirty="0" smtClean="0">
                <a:solidFill>
                  <a:srgbClr val="000000"/>
                </a:solidFill>
                <a:latin typeface="Consolas"/>
                <a:ea typeface="Calibri"/>
                <a:cs typeface="Times New Roman"/>
              </a:rPr>
              <a:t> </a:t>
            </a:r>
            <a:r>
              <a:rPr lang="en-US" b="1" dirty="0" smtClean="0">
                <a:solidFill>
                  <a:srgbClr val="000080"/>
                </a:solidFill>
                <a:latin typeface="Consolas"/>
                <a:ea typeface="Calibri"/>
                <a:cs typeface="Times New Roman"/>
              </a:rPr>
              <a:t>end</a:t>
            </a:r>
            <a:endParaRPr lang="en-US" sz="1600" dirty="0">
              <a:ea typeface="Calibri"/>
              <a:cs typeface="Times New Roman"/>
            </a:endParaRPr>
          </a:p>
        </p:txBody>
      </p:sp>
      <p:sp>
        <p:nvSpPr>
          <p:cNvPr id="13" name="Rectangle 12"/>
          <p:cNvSpPr/>
          <p:nvPr/>
        </p:nvSpPr>
        <p:spPr>
          <a:xfrm>
            <a:off x="4834417" y="3212976"/>
            <a:ext cx="3726160" cy="432048"/>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nSpc>
                <a:spcPct val="115000"/>
              </a:lnSpc>
              <a:spcAft>
                <a:spcPts val="1000"/>
              </a:spcAft>
            </a:pPr>
            <a:r>
              <a:rPr lang="nn-NO" b="1" dirty="0" smtClean="0">
                <a:solidFill>
                  <a:srgbClr val="C00000"/>
                </a:solidFill>
                <a:latin typeface="Consolas" pitchFamily="49" charset="0"/>
                <a:cs typeface="Consolas" pitchFamily="49" charset="0"/>
              </a:rPr>
              <a:t>forall</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i:</a:t>
            </a:r>
            <a:r>
              <a:rPr lang="nn-NO" sz="1000" dirty="0" smtClean="0">
                <a:solidFill>
                  <a:srgbClr val="000000"/>
                </a:solidFill>
                <a:latin typeface="Consolas" pitchFamily="49" charset="0"/>
                <a:cs typeface="Consolas" pitchFamily="49" charset="0"/>
              </a:rPr>
              <a:t> </a:t>
            </a:r>
            <a:r>
              <a:rPr lang="nn-NO" dirty="0" smtClean="0">
                <a:solidFill>
                  <a:srgbClr val="C00000"/>
                </a:solidFill>
                <a:latin typeface="Consolas" pitchFamily="49" charset="0"/>
                <a:cs typeface="Consolas" pitchFamily="49" charset="0"/>
              </a:rPr>
              <a:t>int</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a:t>
            </a:r>
            <a:r>
              <a:rPr lang="nn-NO" sz="1000" dirty="0" smtClean="0">
                <a:solidFill>
                  <a:srgbClr val="000000"/>
                </a:solidFill>
                <a:latin typeface="Consolas" pitchFamily="49" charset="0"/>
                <a:cs typeface="Consolas" pitchFamily="49" charset="0"/>
              </a:rPr>
              <a:t> </a:t>
            </a:r>
            <a:r>
              <a:rPr lang="nn-NO" dirty="0" smtClean="0">
                <a:latin typeface="Consolas" pitchFamily="49" charset="0"/>
                <a:cs typeface="Consolas" pitchFamily="49" charset="0"/>
              </a:rPr>
              <a:t>i∈</a:t>
            </a:r>
            <a:r>
              <a:rPr lang="en-US" dirty="0" smtClean="0">
                <a:latin typeface="Consolas" pitchFamily="49" charset="0"/>
                <a:cs typeface="Consolas" pitchFamily="49" charset="0"/>
              </a:rPr>
              <a:t>set</a:t>
            </a:r>
            <a:r>
              <a:rPr lang="en-US" sz="1000" dirty="0" smtClean="0">
                <a:latin typeface="Consolas" pitchFamily="49" charset="0"/>
                <a:cs typeface="Consolas" pitchFamily="49" charset="0"/>
              </a:rPr>
              <a:t> </a:t>
            </a:r>
            <a:r>
              <a:rPr lang="en-US" dirty="0" smtClean="0">
                <a:solidFill>
                  <a:srgbClr val="000000"/>
                </a:solidFill>
                <a:latin typeface="Consolas" pitchFamily="49" charset="0"/>
                <a:cs typeface="Consolas" pitchFamily="49" charset="0"/>
              </a:rPr>
              <a:t>⇒</a:t>
            </a:r>
            <a:r>
              <a:rPr lang="nn-NO" sz="1000" dirty="0" smtClean="0">
                <a:solidFill>
                  <a:srgbClr val="000000"/>
                </a:solidFill>
                <a:latin typeface="Consolas" pitchFamily="49" charset="0"/>
                <a:cs typeface="Consolas" pitchFamily="49" charset="0"/>
              </a:rPr>
              <a:t> </a:t>
            </a:r>
            <a:r>
              <a:rPr lang="nn-NO" dirty="0" smtClean="0">
                <a:solidFill>
                  <a:srgbClr val="000000"/>
                </a:solidFill>
                <a:latin typeface="Consolas" pitchFamily="49" charset="0"/>
                <a:cs typeface="Consolas" pitchFamily="49" charset="0"/>
              </a:rPr>
              <a:t>f(i)</a:t>
            </a:r>
            <a:endParaRPr lang="en-US" dirty="0">
              <a:latin typeface="Consolas" pitchFamily="49" charset="0"/>
              <a:ea typeface="Calibri"/>
              <a:cs typeface="Consolas" pitchFamily="49" charset="0"/>
            </a:endParaRPr>
          </a:p>
        </p:txBody>
      </p:sp>
      <p:sp>
        <p:nvSpPr>
          <p:cNvPr id="14" name="Right Arrow 13"/>
          <p:cNvSpPr/>
          <p:nvPr/>
        </p:nvSpPr>
        <p:spPr>
          <a:xfrm>
            <a:off x="4494639" y="3284984"/>
            <a:ext cx="251532" cy="2880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06992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Folienmaster ETH Zuerich">
  <a:themeElements>
    <a:clrScheme name="ETH Zuerich - Externe Kommunikation">
      <a:dk1>
        <a:sysClr val="windowText" lastClr="000000"/>
      </a:dk1>
      <a:lt1>
        <a:sysClr val="window" lastClr="FFFFFF"/>
      </a:lt1>
      <a:dk2>
        <a:srgbClr val="1269B0"/>
      </a:dk2>
      <a:lt2>
        <a:srgbClr val="1F407A"/>
      </a:lt2>
      <a:accent1>
        <a:srgbClr val="72791C"/>
      </a:accent1>
      <a:accent2>
        <a:srgbClr val="91056A"/>
      </a:accent2>
      <a:accent3>
        <a:srgbClr val="6F6F64"/>
      </a:accent3>
      <a:accent4>
        <a:srgbClr val="A8322D"/>
      </a:accent4>
      <a:accent5>
        <a:srgbClr val="007A96"/>
      </a:accent5>
      <a:accent6>
        <a:srgbClr val="956013"/>
      </a:accent6>
      <a:hlink>
        <a:srgbClr val="1269B0"/>
      </a:hlink>
      <a:folHlink>
        <a:srgbClr val="8CB6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eth_praesentation_4zu3_ETH1</Template>
  <TotalTime>5562</TotalTime>
  <Words>3135</Words>
  <Application>Microsoft Office PowerPoint</Application>
  <PresentationFormat>On-screen Show (4:3)</PresentationFormat>
  <Paragraphs>477</Paragraphs>
  <Slides>23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Times New Roman</vt:lpstr>
      <vt:lpstr>Wingdings</vt:lpstr>
      <vt:lpstr>Folienmaster ETH Zuerich</vt:lpstr>
      <vt:lpstr>Automated Usable Functional Verification of Object-Oriented Programs</vt:lpstr>
      <vt:lpstr>Motivation and Goals</vt:lpstr>
      <vt:lpstr>Contributions</vt:lpstr>
      <vt:lpstr>Tool Integration for Scoring System</vt:lpstr>
      <vt:lpstr>Verification Assistant Scoring System</vt:lpstr>
      <vt:lpstr>Scores and Weights for Proofs</vt:lpstr>
      <vt:lpstr>Verification Assistant Interface</vt:lpstr>
      <vt:lpstr>Auto-active Verification with AutoProof</vt:lpstr>
      <vt:lpstr>Flexible Implementation and Translation</vt:lpstr>
      <vt:lpstr>Evaluation of AutoProof for Experts and Novices</vt:lpstr>
      <vt:lpstr>Two-step Verification</vt:lpstr>
      <vt:lpstr>Two-step Verification Example: Modular step</vt:lpstr>
      <vt:lpstr>Two-step Verification Example: Inlined step</vt:lpstr>
      <vt:lpstr>Two-step Verification Example: Fixed version</vt:lpstr>
      <vt:lpstr>Demo: AutoProof with Two-step Verification</vt:lpstr>
      <vt:lpstr>Conclusions</vt:lpstr>
      <vt:lpstr>PowerPoint Presentation</vt:lpstr>
      <vt:lpstr>PowerPoint Presentation</vt:lpstr>
      <vt:lpstr>Coverage and Techniques</vt:lpstr>
      <vt:lpstr>AutoProof Verified Software Repository</vt:lpstr>
      <vt:lpstr>Tool Integration in EVE</vt:lpstr>
      <vt:lpstr>Scores and Weights for Tests</vt:lpstr>
      <vt:lpstr>Scores and Weights for Code Checker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Tschannen</dc:creator>
  <cp:lastModifiedBy>Julian Tschannen</cp:lastModifiedBy>
  <cp:revision>367</cp:revision>
  <cp:lastPrinted>2013-06-08T11:22:51Z</cp:lastPrinted>
  <dcterms:created xsi:type="dcterms:W3CDTF">2014-09-26T08:23:23Z</dcterms:created>
  <dcterms:modified xsi:type="dcterms:W3CDTF">2015-01-13T07:05:27Z</dcterms:modified>
</cp:coreProperties>
</file>