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56" r:id="rId3"/>
    <p:sldId id="262" r:id="rId4"/>
    <p:sldId id="261" r:id="rId5"/>
    <p:sldId id="264" r:id="rId6"/>
    <p:sldId id="269" r:id="rId7"/>
    <p:sldId id="265" r:id="rId8"/>
    <p:sldId id="270" r:id="rId9"/>
    <p:sldId id="272" r:id="rId10"/>
    <p:sldId id="271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AAF"/>
    <a:srgbClr val="FFF68B"/>
    <a:srgbClr val="FFFE84"/>
    <a:srgbClr val="FFFF07"/>
    <a:srgbClr val="F8ED2E"/>
    <a:srgbClr val="ECE22D"/>
    <a:srgbClr val="FFB4AE"/>
    <a:srgbClr val="FF8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>
        <p:scale>
          <a:sx n="84" d="100"/>
          <a:sy n="84" d="100"/>
        </p:scale>
        <p:origin x="2376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EF367-F61C-5741-82C4-3A4DB6A6A94E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969F5-E929-3745-B923-8809C398E3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78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969F5-E929-3745-B923-8809C398E33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969F5-E929-3745-B923-8809C398E33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969F5-E929-3745-B923-8809C398E33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969F5-E929-3745-B923-8809C398E33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Figure S1. 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TGI,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</a:t>
            </a:r>
            <a:r>
              <a:rPr lang="fr-FR" dirty="0" err="1" smtClean="0"/>
              <a:t>enetic</a:t>
            </a:r>
            <a:r>
              <a:rPr lang="fr-FR" dirty="0" smtClean="0"/>
              <a:t> data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randomly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permutated</a:t>
            </a:r>
            <a:r>
              <a:rPr lang="fr-FR" dirty="0" smtClean="0"/>
              <a:t> </a:t>
            </a:r>
            <a:r>
              <a:rPr lang="fr-FR" dirty="0" err="1" smtClean="0"/>
              <a:t>separately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locus (</a:t>
            </a:r>
            <a:r>
              <a:rPr lang="fr-FR" dirty="0" err="1" smtClean="0"/>
              <a:t>column</a:t>
            </a:r>
            <a:r>
              <a:rPr lang="fr-FR" dirty="0" smtClean="0"/>
              <a:t>).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, the permutation of locus </a:t>
            </a:r>
            <a:r>
              <a:rPr lang="fr-FR" i="1" baseline="0" dirty="0" smtClean="0"/>
              <a:t>j</a:t>
            </a:r>
            <a:r>
              <a:rPr lang="fr-FR" baseline="0" dirty="0" smtClean="0"/>
              <a:t> </a:t>
            </a:r>
            <a:r>
              <a:rPr lang="fr-FR" dirty="0" smtClean="0"/>
              <a:t>in population-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genotypic</a:t>
            </a:r>
            <a:r>
              <a:rPr lang="fr-FR" dirty="0" smtClean="0"/>
              <a:t> matrices T1 (</a:t>
            </a:r>
            <a:r>
              <a:rPr lang="fr-FR" dirty="0" err="1" smtClean="0"/>
              <a:t>left</a:t>
            </a:r>
            <a:r>
              <a:rPr lang="fr-FR" dirty="0" smtClean="0"/>
              <a:t>) and T2 (right).</a:t>
            </a:r>
            <a:r>
              <a:rPr lang="fr-FR" baseline="0" dirty="0" smtClean="0"/>
              <a:t> This figure </a:t>
            </a:r>
            <a:r>
              <a:rPr lang="fr-FR" baseline="0" dirty="0" err="1" smtClean="0"/>
              <a:t>presents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a permutation of </a:t>
            </a:r>
            <a:r>
              <a:rPr lang="fr-FR" baseline="0" dirty="0" err="1" smtClean="0"/>
              <a:t>species</a:t>
            </a:r>
            <a:r>
              <a:rPr lang="fr-FR" baseline="0" dirty="0" smtClean="0"/>
              <a:t> j </a:t>
            </a:r>
            <a:r>
              <a:rPr lang="fr-FR" baseline="0" dirty="0" err="1" smtClean="0"/>
              <a:t>brings</a:t>
            </a:r>
            <a:r>
              <a:rPr lang="fr-FR" baseline="0" dirty="0" smtClean="0"/>
              <a:t> value y.1j to position y.9j and value y.5j to position y1.j. The exact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permutation, </a:t>
            </a:r>
            <a:r>
              <a:rPr lang="fr-FR" baseline="0" dirty="0" err="1" smtClean="0"/>
              <a:t>involving</a:t>
            </a:r>
            <a:r>
              <a:rPr lang="fr-FR" baseline="0" dirty="0" smtClean="0"/>
              <a:t> all values in </a:t>
            </a:r>
            <a:r>
              <a:rPr lang="fr-FR" baseline="0" dirty="0" err="1" smtClean="0"/>
              <a:t>column</a:t>
            </a:r>
            <a:r>
              <a:rPr lang="fr-FR" baseline="0" dirty="0" smtClean="0"/>
              <a:t> j,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done</a:t>
            </a:r>
            <a:r>
              <a:rPr lang="fr-FR" baseline="0" dirty="0" smtClean="0"/>
              <a:t> in matrices T1 (</a:t>
            </a:r>
            <a:r>
              <a:rPr lang="fr-FR" baseline="0" dirty="0" err="1" smtClean="0"/>
              <a:t>left</a:t>
            </a:r>
            <a:r>
              <a:rPr lang="fr-FR" baseline="0" dirty="0" smtClean="0"/>
              <a:t>) and T2 (right). </a:t>
            </a:r>
            <a:r>
              <a:rPr lang="fr-FR" baseline="0" dirty="0" err="1" smtClean="0"/>
              <a:t>Following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similar</a:t>
            </a:r>
            <a:r>
              <a:rPr lang="fr-FR" baseline="0" dirty="0" smtClean="0"/>
              <a:t> permutations of all p </a:t>
            </a:r>
            <a:r>
              <a:rPr lang="fr-FR" baseline="0" dirty="0" err="1" smtClean="0"/>
              <a:t>species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dissimilarities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computed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vectors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representing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site i, </a:t>
            </a:r>
            <a:r>
              <a:rPr lang="fr-FR" baseline="0" dirty="0" err="1" smtClean="0"/>
              <a:t>producing</a:t>
            </a:r>
            <a:r>
              <a:rPr lang="fr-FR" baseline="0" dirty="0" smtClean="0"/>
              <a:t> the values </a:t>
            </a:r>
            <a:r>
              <a:rPr lang="fr-FR" baseline="0" dirty="0" err="1" smtClean="0"/>
              <a:t>D.i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under</a:t>
            </a:r>
            <a:r>
              <a:rPr lang="fr-FR" baseline="0" dirty="0" smtClean="0"/>
              <a:t> permutation.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not interested in a systematic difference that would affect all sites concerning the loss or gain of a subset of the species, or of all species. Differences of this type are preserved, through the permutations, by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permuting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between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Mat.1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Mat.2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preserves, in the permutations, the differences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Mat.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and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Mat.2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are found at all sites.</a:t>
            </a:r>
            <a:endParaRPr lang="en-GB" dirty="0" smtClean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969F5-E929-3745-B923-8809C398E33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97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9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87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22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9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43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14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5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83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92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45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49186-A197-9540-973C-BBAF2890F410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04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Fig. 1 (v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4" y="1593206"/>
            <a:ext cx="7923213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r 5"/>
          <p:cNvGrpSpPr/>
          <p:nvPr/>
        </p:nvGrpSpPr>
        <p:grpSpPr>
          <a:xfrm>
            <a:off x="1158611" y="2222500"/>
            <a:ext cx="7311495" cy="406400"/>
            <a:chOff x="1087967" y="2984500"/>
            <a:chExt cx="7311495" cy="406400"/>
          </a:xfrm>
        </p:grpSpPr>
        <p:grpSp>
          <p:nvGrpSpPr>
            <p:cNvPr id="7" name="Grouper 6"/>
            <p:cNvGrpSpPr/>
            <p:nvPr/>
          </p:nvGrpSpPr>
          <p:grpSpPr>
            <a:xfrm>
              <a:off x="1087967" y="2984500"/>
              <a:ext cx="2146300" cy="406400"/>
              <a:chOff x="1087967" y="2984500"/>
              <a:chExt cx="2146300" cy="4064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87967" y="2984500"/>
                <a:ext cx="2146300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1919198" y="2984500"/>
                <a:ext cx="483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rgbClr val="0000FF"/>
                    </a:solidFill>
                    <a:latin typeface="Times"/>
                    <a:cs typeface="Times"/>
                  </a:rPr>
                  <a:t>T1</a:t>
                </a:r>
                <a:r>
                  <a:rPr lang="fr-FR" i="1" baseline="-25000" dirty="0">
                    <a:solidFill>
                      <a:srgbClr val="0000FF"/>
                    </a:solidFill>
                    <a:latin typeface="Times"/>
                    <a:cs typeface="Times"/>
                  </a:rPr>
                  <a:t>i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8" name="Grouper 7"/>
            <p:cNvGrpSpPr/>
            <p:nvPr/>
          </p:nvGrpSpPr>
          <p:grpSpPr>
            <a:xfrm>
              <a:off x="4004733" y="2984500"/>
              <a:ext cx="2146300" cy="406400"/>
              <a:chOff x="4004733" y="2984500"/>
              <a:chExt cx="2146300" cy="4064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004733" y="2984500"/>
                <a:ext cx="2146300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4835964" y="2984500"/>
                <a:ext cx="483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T2</a:t>
                </a:r>
                <a:r>
                  <a:rPr lang="fr-FR" i="1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i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9" name="Grouper 8"/>
            <p:cNvGrpSpPr/>
            <p:nvPr/>
          </p:nvGrpSpPr>
          <p:grpSpPr>
            <a:xfrm>
              <a:off x="7823199" y="2984500"/>
              <a:ext cx="576263" cy="406400"/>
              <a:chOff x="7823199" y="2984500"/>
              <a:chExt cx="576263" cy="4064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823199" y="2984500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7901378" y="2984500"/>
                <a:ext cx="419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i="1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i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6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133503" y="100683"/>
            <a:ext cx="6133370" cy="6782409"/>
            <a:chOff x="133503" y="100683"/>
            <a:chExt cx="6133370" cy="6782409"/>
          </a:xfrm>
        </p:grpSpPr>
        <p:grpSp>
          <p:nvGrpSpPr>
            <p:cNvPr id="4" name="Grouper 105"/>
            <p:cNvGrpSpPr/>
            <p:nvPr/>
          </p:nvGrpSpPr>
          <p:grpSpPr>
            <a:xfrm>
              <a:off x="133503" y="100683"/>
              <a:ext cx="3817797" cy="5630773"/>
              <a:chOff x="-659487" y="557883"/>
              <a:chExt cx="3817797" cy="563077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94141" y="1230283"/>
                <a:ext cx="2016055" cy="23588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 rot="16200000">
                <a:off x="-2548466" y="3776458"/>
                <a:ext cx="4301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fr-FR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populations : </a:t>
                </a:r>
                <a:r>
                  <a:rPr lang="fr-FR" sz="2800" i="1" dirty="0" smtClean="0">
                    <a:solidFill>
                      <a:srgbClr val="012AA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pop1</a:t>
                </a:r>
                <a:r>
                  <a:rPr lang="fr-FR" sz="2800" i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lang="fr-FR" sz="2800" i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pop2</a:t>
                </a:r>
                <a:endParaRPr lang="fr-FR" sz="28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" name="Grouper 6"/>
              <p:cNvGrpSpPr/>
              <p:nvPr/>
            </p:nvGrpSpPr>
            <p:grpSpPr>
              <a:xfrm>
                <a:off x="709968" y="1342252"/>
                <a:ext cx="1789220" cy="974281"/>
                <a:chOff x="709968" y="1342252"/>
                <a:chExt cx="1789220" cy="974281"/>
              </a:xfrm>
            </p:grpSpPr>
            <p:grpSp>
              <p:nvGrpSpPr>
                <p:cNvPr id="66" name="Grouper 4"/>
                <p:cNvGrpSpPr/>
                <p:nvPr/>
              </p:nvGrpSpPr>
              <p:grpSpPr>
                <a:xfrm>
                  <a:off x="709968" y="1342252"/>
                  <a:ext cx="1789220" cy="406400"/>
                  <a:chOff x="709968" y="1342252"/>
                  <a:chExt cx="1789220" cy="406400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709968" y="1342252"/>
                    <a:ext cx="1789220" cy="406400"/>
                  </a:xfrm>
                  <a:prstGeom prst="rect">
                    <a:avLst/>
                  </a:prstGeom>
                  <a:noFill/>
                  <a:ln w="28575" cmpd="sng">
                    <a:solidFill>
                      <a:srgbClr val="0000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" name="ZoneTexte 70"/>
                  <p:cNvSpPr txBox="1"/>
                  <p:nvPr/>
                </p:nvSpPr>
                <p:spPr>
                  <a:xfrm>
                    <a:off x="1938765" y="1342252"/>
                    <a:ext cx="1847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fr-FR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" name="Grouper 16"/>
                <p:cNvGrpSpPr/>
                <p:nvPr/>
              </p:nvGrpSpPr>
              <p:grpSpPr>
                <a:xfrm>
                  <a:off x="709968" y="1910133"/>
                  <a:ext cx="1789220" cy="406400"/>
                  <a:chOff x="709968" y="1342252"/>
                  <a:chExt cx="1789220" cy="406400"/>
                </a:xfrm>
              </p:grpSpPr>
              <p:sp>
                <p:nvSpPr>
                  <p:cNvPr id="68" name="Rectangle 67"/>
                  <p:cNvSpPr/>
                  <p:nvPr/>
                </p:nvSpPr>
                <p:spPr>
                  <a:xfrm>
                    <a:off x="709968" y="1342252"/>
                    <a:ext cx="1789220" cy="406400"/>
                  </a:xfrm>
                  <a:prstGeom prst="rect">
                    <a:avLst/>
                  </a:prstGeom>
                  <a:noFill/>
                  <a:ln w="28575" cmpd="sng">
                    <a:solidFill>
                      <a:srgbClr val="0000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ZoneTexte 68"/>
                  <p:cNvSpPr txBox="1"/>
                  <p:nvPr/>
                </p:nvSpPr>
                <p:spPr>
                  <a:xfrm>
                    <a:off x="1938765" y="1342252"/>
                    <a:ext cx="1847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fr-FR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" name="ZoneTexte 14"/>
              <p:cNvSpPr txBox="1"/>
              <p:nvPr/>
            </p:nvSpPr>
            <p:spPr>
              <a:xfrm>
                <a:off x="85977" y="557883"/>
                <a:ext cx="30723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fr-F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loci</a:t>
                </a:r>
                <a:endParaRPr lang="fr-F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" name="Grouper 47"/>
              <p:cNvGrpSpPr/>
              <p:nvPr/>
            </p:nvGrpSpPr>
            <p:grpSpPr>
              <a:xfrm>
                <a:off x="704480" y="3047715"/>
                <a:ext cx="1789220" cy="459587"/>
                <a:chOff x="689360" y="219028"/>
                <a:chExt cx="1789220" cy="45958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89360" y="219028"/>
                  <a:ext cx="1789220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ZoneTexte 52"/>
                <p:cNvSpPr txBox="1"/>
                <p:nvPr/>
              </p:nvSpPr>
              <p:spPr>
                <a:xfrm>
                  <a:off x="1926527" y="309283"/>
                  <a:ext cx="1847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fr-FR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5" name="Rectangle 74"/>
            <p:cNvSpPr/>
            <p:nvPr/>
          </p:nvSpPr>
          <p:spPr>
            <a:xfrm>
              <a:off x="1519584" y="2020814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1200932" y="3156273"/>
              <a:ext cx="26624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fr-FR" sz="28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fr-F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fr-FR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ampling</a:t>
              </a:r>
              <a:r>
                <a:rPr lang="fr-F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(T1)</a:t>
              </a:r>
              <a:endPara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1634693" y="900779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a/a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1634693" y="2039348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a/c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633679" y="1470557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b/a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1636701" y="2612528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b/c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2683466" y="906554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2683466" y="2045123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d/a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2682452" y="1476332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c/b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2685474" y="2618303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d/c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ZoneTexte 84"/>
            <p:cNvSpPr txBox="1"/>
            <p:nvPr/>
          </p:nvSpPr>
          <p:spPr>
            <a:xfrm rot="16200000">
              <a:off x="119547" y="3338607"/>
              <a:ext cx="1701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fr-FR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</a:t>
              </a: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343856" y="3968018"/>
              <a:ext cx="2016055" cy="2358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459680" y="5232378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ZoneTexte 143"/>
            <p:cNvSpPr txBox="1"/>
            <p:nvPr/>
          </p:nvSpPr>
          <p:spPr>
            <a:xfrm>
              <a:off x="1574789" y="4112343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/c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ZoneTexte 144"/>
            <p:cNvSpPr txBox="1"/>
            <p:nvPr/>
          </p:nvSpPr>
          <p:spPr>
            <a:xfrm>
              <a:off x="1574789" y="5250912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d/d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1573775" y="4682121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a/b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ZoneTexte 146"/>
            <p:cNvSpPr txBox="1"/>
            <p:nvPr/>
          </p:nvSpPr>
          <p:spPr>
            <a:xfrm>
              <a:off x="1576797" y="5824092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a/a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2623562" y="4118118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b/c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ZoneTexte 148"/>
            <p:cNvSpPr txBox="1"/>
            <p:nvPr/>
          </p:nvSpPr>
          <p:spPr>
            <a:xfrm>
              <a:off x="2623562" y="5256687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ZoneTexte 149"/>
            <p:cNvSpPr txBox="1"/>
            <p:nvPr/>
          </p:nvSpPr>
          <p:spPr>
            <a:xfrm>
              <a:off x="2622548" y="4687896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a/d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2625570" y="5829867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c/b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476302" y="4071680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476302" y="4639561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470814" y="5777143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155213" y="6359872"/>
              <a:ext cx="2828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fr-FR" sz="28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fr-FR" sz="28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fr-F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fr-FR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ampling</a:t>
              </a:r>
              <a:r>
                <a:rPr lang="fr-F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(T2)</a:t>
              </a:r>
              <a:endPara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Connecteur droit avec flèche 2"/>
            <p:cNvCxnSpPr/>
            <p:nvPr/>
          </p:nvCxnSpPr>
          <p:spPr>
            <a:xfrm>
              <a:off x="3479971" y="1971292"/>
              <a:ext cx="646259" cy="13434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 flipV="1">
              <a:off x="3403186" y="3765370"/>
              <a:ext cx="723044" cy="13820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202284" y="3003415"/>
              <a:ext cx="2064589" cy="11261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231892" y="2981707"/>
              <a:ext cx="20349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12AA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800" i="1" baseline="-25000" dirty="0" smtClean="0">
                  <a:solidFill>
                    <a:srgbClr val="012AA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pop1</a:t>
              </a:r>
              <a:r>
                <a:rPr lang="en-US" sz="2800" i="1" dirty="0" smtClean="0">
                  <a:solidFill>
                    <a:srgbClr val="012AA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(T1,T2)</a:t>
              </a:r>
              <a:endParaRPr lang="en-US" sz="2800" i="1" dirty="0">
                <a:solidFill>
                  <a:srgbClr val="012AA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38065" y="4274820"/>
              <a:ext cx="1776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TGI values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4224272" y="3545587"/>
              <a:ext cx="2042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800" i="1" baseline="-250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pop2</a:t>
              </a:r>
              <a:r>
                <a:rPr lang="en-US" sz="2800" i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(T1,T2)</a:t>
              </a:r>
              <a:endParaRPr lang="en-US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19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808" y="1208525"/>
            <a:ext cx="2820645" cy="4032777"/>
          </a:xfrm>
          <a:prstGeom prst="rect">
            <a:avLst/>
          </a:prstGeom>
          <a:solidFill>
            <a:srgbClr val="FFF6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ZoneTexte 5"/>
          <p:cNvSpPr txBox="1"/>
          <p:nvPr/>
        </p:nvSpPr>
        <p:spPr>
          <a:xfrm rot="16200000">
            <a:off x="-224239" y="2994081"/>
            <a:ext cx="98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 smtClean="0">
                <a:latin typeface="Times New Roman"/>
                <a:cs typeface="Times New Roman"/>
              </a:rPr>
              <a:t>n</a:t>
            </a:r>
            <a:r>
              <a:rPr lang="fr-FR" sz="2400" dirty="0" smtClean="0">
                <a:latin typeface="Times New Roman"/>
                <a:cs typeface="Times New Roman"/>
              </a:rPr>
              <a:t> sites</a:t>
            </a:r>
            <a:endParaRPr lang="fr-FR" sz="2400" dirty="0">
              <a:latin typeface="Times New Roman"/>
              <a:cs typeface="Times New Roman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25969" y="637556"/>
            <a:ext cx="141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latin typeface="Times New Roman"/>
                <a:cs typeface="Times New Roman"/>
              </a:rPr>
              <a:t>p</a:t>
            </a:r>
            <a:r>
              <a:rPr lang="fr-FR" sz="2400" dirty="0" smtClean="0">
                <a:latin typeface="Times New Roman"/>
                <a:cs typeface="Times New Roman"/>
              </a:rPr>
              <a:t> </a:t>
            </a:r>
            <a:r>
              <a:rPr lang="fr-FR" sz="2400" dirty="0" err="1" smtClean="0">
                <a:latin typeface="Times New Roman"/>
                <a:cs typeface="Times New Roman"/>
              </a:rPr>
              <a:t>species</a:t>
            </a:r>
            <a:endParaRPr lang="fr-FR" sz="2400" dirty="0">
              <a:latin typeface="Times New Roman"/>
              <a:cs typeface="Times New Roman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91611" y="2919630"/>
            <a:ext cx="2279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 1: </a:t>
            </a:r>
            <a:r>
              <a:rPr lang="fr-FR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Mat.1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84158" y="1208525"/>
            <a:ext cx="2820645" cy="4032777"/>
          </a:xfrm>
          <a:prstGeom prst="rect">
            <a:avLst/>
          </a:prstGeom>
          <a:solidFill>
            <a:srgbClr val="FFF6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589319" y="637556"/>
            <a:ext cx="141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smtClean="0">
                <a:latin typeface="Times New Roman"/>
                <a:cs typeface="Times New Roman"/>
              </a:rPr>
              <a:t>p</a:t>
            </a:r>
            <a:r>
              <a:rPr lang="fr-FR" sz="2400" dirty="0" smtClean="0">
                <a:latin typeface="Times New Roman"/>
                <a:cs typeface="Times New Roman"/>
              </a:rPr>
              <a:t> </a:t>
            </a:r>
            <a:r>
              <a:rPr lang="fr-FR" sz="2400" dirty="0" err="1" smtClean="0">
                <a:latin typeface="Times New Roman"/>
                <a:cs typeface="Times New Roman"/>
              </a:rPr>
              <a:t>species</a:t>
            </a:r>
            <a:endParaRPr lang="fr-FR" sz="2400" dirty="0">
              <a:latin typeface="Times New Roman"/>
              <a:cs typeface="Times New Roman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147988" y="2919630"/>
            <a:ext cx="229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 2: </a:t>
            </a:r>
            <a:r>
              <a:rPr lang="fr-FR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Mat.2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3" name="Flèche vers la droite 12"/>
          <p:cNvSpPr/>
          <p:nvPr/>
        </p:nvSpPr>
        <p:spPr>
          <a:xfrm>
            <a:off x="6950598" y="2985958"/>
            <a:ext cx="819327" cy="477911"/>
          </a:xfrm>
          <a:prstGeom prst="rightArrow">
            <a:avLst>
              <a:gd name="adj1" fmla="val 44285"/>
              <a:gd name="adj2" fmla="val 67144"/>
            </a:avLst>
          </a:prstGeom>
          <a:solidFill>
            <a:srgbClr val="0000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7894112" y="1208525"/>
            <a:ext cx="646331" cy="4032777"/>
            <a:chOff x="8153557" y="1208525"/>
            <a:chExt cx="646331" cy="4032777"/>
          </a:xfrm>
          <a:solidFill>
            <a:srgbClr val="FFF68B"/>
          </a:solidFill>
        </p:grpSpPr>
        <p:sp>
          <p:nvSpPr>
            <p:cNvPr id="30" name="Rectangle 29"/>
            <p:cNvSpPr/>
            <p:nvPr/>
          </p:nvSpPr>
          <p:spPr>
            <a:xfrm>
              <a:off x="8215112" y="1208525"/>
              <a:ext cx="552761" cy="4032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 rot="16200000">
              <a:off x="7365143" y="2901748"/>
              <a:ext cx="22231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6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TBI</a:t>
              </a:r>
              <a:r>
                <a:rPr lang="fr-FR" sz="36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 </a:t>
              </a:r>
              <a:r>
                <a:rPr lang="fr-FR" sz="36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values</a:t>
              </a:r>
              <a:endParaRPr lang="fr-FR" sz="3600" b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7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r 44"/>
          <p:cNvGrpSpPr/>
          <p:nvPr/>
        </p:nvGrpSpPr>
        <p:grpSpPr>
          <a:xfrm>
            <a:off x="37486" y="637556"/>
            <a:ext cx="8486950" cy="4603746"/>
            <a:chOff x="37486" y="637556"/>
            <a:chExt cx="8486950" cy="4603746"/>
          </a:xfrm>
        </p:grpSpPr>
        <p:sp>
          <p:nvSpPr>
            <p:cNvPr id="4" name="Rectangle 3"/>
            <p:cNvSpPr/>
            <p:nvPr/>
          </p:nvSpPr>
          <p:spPr>
            <a:xfrm>
              <a:off x="620808" y="1208525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 rot="16200000">
              <a:off x="-224239" y="2994081"/>
              <a:ext cx="9851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400" i="1" dirty="0" smtClean="0">
                  <a:latin typeface="Times New Roman"/>
                  <a:cs typeface="Times New Roman"/>
                </a:rPr>
                <a:t>n</a:t>
              </a:r>
              <a:r>
                <a:rPr lang="fr-FR" sz="2400" dirty="0" smtClean="0">
                  <a:latin typeface="Times New Roman"/>
                  <a:cs typeface="Times New Roman"/>
                </a:rPr>
                <a:t> sites</a:t>
              </a:r>
              <a:endParaRPr lang="fr-FR" sz="2400" dirty="0">
                <a:latin typeface="Times New Roman"/>
                <a:cs typeface="Times New Roman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325969" y="637556"/>
              <a:ext cx="1410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i="1" dirty="0">
                  <a:latin typeface="Times New Roman"/>
                  <a:cs typeface="Times New Roman"/>
                </a:rPr>
                <a:t>p</a:t>
              </a:r>
              <a:r>
                <a:rPr lang="fr-FR" sz="2400" dirty="0" smtClean="0">
                  <a:latin typeface="Times New Roman"/>
                  <a:cs typeface="Times New Roman"/>
                </a:rPr>
                <a:t> </a:t>
              </a:r>
              <a:r>
                <a:rPr lang="fr-FR" sz="2400" dirty="0" err="1" smtClean="0">
                  <a:latin typeface="Times New Roman"/>
                  <a:cs typeface="Times New Roman"/>
                </a:rPr>
                <a:t>species</a:t>
              </a:r>
              <a:endParaRPr lang="fr-FR" sz="2400" dirty="0">
                <a:latin typeface="Times New Roman"/>
                <a:cs typeface="Times New Roman"/>
              </a:endParaRPr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891611" y="3626700"/>
              <a:ext cx="2279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b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Mat.1</a:t>
              </a:r>
              <a:endParaRPr lang="fr-FR" sz="3000" b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84158" y="1208525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589319" y="637556"/>
              <a:ext cx="1410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i="1" dirty="0" smtClean="0">
                  <a:latin typeface="Times New Roman"/>
                  <a:cs typeface="Times New Roman"/>
                </a:rPr>
                <a:t>p</a:t>
              </a:r>
              <a:r>
                <a:rPr lang="fr-FR" sz="2400" dirty="0" smtClean="0">
                  <a:latin typeface="Times New Roman"/>
                  <a:cs typeface="Times New Roman"/>
                </a:rPr>
                <a:t> </a:t>
              </a:r>
              <a:r>
                <a:rPr lang="fr-FR" sz="2400" dirty="0" err="1" smtClean="0">
                  <a:latin typeface="Times New Roman"/>
                  <a:cs typeface="Times New Roman"/>
                </a:rPr>
                <a:t>species</a:t>
              </a:r>
              <a:endParaRPr lang="fr-FR" sz="2400" dirty="0">
                <a:latin typeface="Times New Roman"/>
                <a:cs typeface="Times New Roman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147988" y="3626700"/>
              <a:ext cx="22929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b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Mat.2</a:t>
              </a:r>
              <a:endParaRPr lang="fr-FR" sz="3000" b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" name="Flèche vers la droite 12"/>
            <p:cNvSpPr/>
            <p:nvPr/>
          </p:nvSpPr>
          <p:spPr>
            <a:xfrm>
              <a:off x="6864012" y="3693028"/>
              <a:ext cx="819327" cy="477911"/>
            </a:xfrm>
            <a:prstGeom prst="rightArrow">
              <a:avLst>
                <a:gd name="adj1" fmla="val 44285"/>
                <a:gd name="adj2" fmla="val 67144"/>
              </a:avLst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r 18"/>
            <p:cNvGrpSpPr/>
            <p:nvPr/>
          </p:nvGrpSpPr>
          <p:grpSpPr>
            <a:xfrm>
              <a:off x="7785933" y="1208525"/>
              <a:ext cx="738503" cy="4032777"/>
              <a:chOff x="8045378" y="1208525"/>
              <a:chExt cx="738503" cy="4032777"/>
            </a:xfrm>
            <a:solidFill>
              <a:srgbClr val="FFF68B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8045378" y="1208525"/>
                <a:ext cx="738503" cy="4032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 rot="16200000">
                <a:off x="7303049" y="3608818"/>
                <a:ext cx="22231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36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TBI</a:t>
                </a:r>
                <a:r>
                  <a:rPr lang="fr-FR" sz="360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fr-FR" sz="36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values</a:t>
                </a:r>
                <a:endParaRPr lang="fr-FR" sz="3600" b="1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" name="Grouper 6"/>
            <p:cNvGrpSpPr/>
            <p:nvPr/>
          </p:nvGrpSpPr>
          <p:grpSpPr>
            <a:xfrm>
              <a:off x="70996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5" name="Grouper 4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i="1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17" name="Grouper 16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ZoneTexte 20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i="1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22" name="Grouper 21"/>
            <p:cNvGrpSpPr/>
            <p:nvPr/>
          </p:nvGrpSpPr>
          <p:grpSpPr>
            <a:xfrm>
              <a:off x="397331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23" name="Grouper 22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ZoneTexte 28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i="1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5" name="Grouper 24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i="1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9" name="Grouper 8"/>
            <p:cNvGrpSpPr/>
            <p:nvPr/>
          </p:nvGrpSpPr>
          <p:grpSpPr>
            <a:xfrm>
              <a:off x="7867053" y="1342252"/>
              <a:ext cx="576263" cy="406400"/>
              <a:chOff x="7867053" y="1342252"/>
              <a:chExt cx="576263" cy="406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928137" y="1342252"/>
                <a:ext cx="45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i="1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1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36" name="Grouper 35"/>
            <p:cNvGrpSpPr/>
            <p:nvPr/>
          </p:nvGrpSpPr>
          <p:grpSpPr>
            <a:xfrm>
              <a:off x="7867053" y="1910133"/>
              <a:ext cx="576263" cy="406400"/>
              <a:chOff x="7867053" y="1342252"/>
              <a:chExt cx="576263" cy="4064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7928137" y="1342252"/>
                <a:ext cx="45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i="1" baseline="-25000" dirty="0">
                    <a:solidFill>
                      <a:srgbClr val="0000FF"/>
                    </a:solidFill>
                    <a:latin typeface="Times"/>
                    <a:cs typeface="Times"/>
                  </a:rPr>
                  <a:t>2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1746283" y="2094377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7870337" y="2094377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009633" y="2094377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grpSp>
          <p:nvGrpSpPr>
            <p:cNvPr id="44" name="Grouper 43"/>
            <p:cNvGrpSpPr/>
            <p:nvPr/>
          </p:nvGrpSpPr>
          <p:grpSpPr>
            <a:xfrm>
              <a:off x="6864012" y="1545452"/>
              <a:ext cx="804332" cy="567881"/>
              <a:chOff x="6864012" y="1545452"/>
              <a:chExt cx="712395" cy="567881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6864012" y="1545452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/>
              <p:nvPr/>
            </p:nvCxnSpPr>
            <p:spPr>
              <a:xfrm>
                <a:off x="6864012" y="2113333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ZoneTexte 41"/>
          <p:cNvSpPr txBox="1"/>
          <p:nvPr/>
        </p:nvSpPr>
        <p:spPr>
          <a:xfrm>
            <a:off x="891611" y="5380878"/>
            <a:ext cx="227903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lang="fr-FR" sz="32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lang="fr-FR" sz="32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154961" y="5380878"/>
            <a:ext cx="227903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 2 </a:t>
            </a:r>
            <a:r>
              <a:rPr lang="fr-FR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350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996804" y="164273"/>
            <a:ext cx="6936949" cy="5077029"/>
            <a:chOff x="136539" y="164273"/>
            <a:chExt cx="6936949" cy="5077029"/>
          </a:xfrm>
        </p:grpSpPr>
        <p:grpSp>
          <p:nvGrpSpPr>
            <p:cNvPr id="7" name="Grouper 6"/>
            <p:cNvGrpSpPr/>
            <p:nvPr/>
          </p:nvGrpSpPr>
          <p:grpSpPr>
            <a:xfrm>
              <a:off x="136539" y="164273"/>
              <a:ext cx="3304914" cy="5077029"/>
              <a:chOff x="136539" y="164273"/>
              <a:chExt cx="3304914" cy="507702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20808" y="1208525"/>
                <a:ext cx="2820645" cy="4032777"/>
              </a:xfrm>
              <a:prstGeom prst="rect">
                <a:avLst/>
              </a:prstGeom>
              <a:solidFill>
                <a:srgbClr val="FFF68B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 rot="16200000">
                <a:off x="-89260" y="3024858"/>
                <a:ext cx="851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i="1" dirty="0" smtClean="0">
                    <a:latin typeface="Times New Roman"/>
                    <a:cs typeface="Times New Roman"/>
                  </a:rPr>
                  <a:t>n</a:t>
                </a:r>
                <a:r>
                  <a:rPr lang="fr-FR" sz="2000" dirty="0" smtClean="0">
                    <a:latin typeface="Times New Roman"/>
                    <a:cs typeface="Times New Roman"/>
                  </a:rPr>
                  <a:t> sites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1216028" y="705831"/>
                <a:ext cx="16302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i="1" dirty="0" smtClean="0">
                    <a:latin typeface="Times New Roman"/>
                    <a:cs typeface="Times New Roman"/>
                  </a:rPr>
                  <a:t>p </a:t>
                </a:r>
                <a:r>
                  <a:rPr lang="fr-FR" sz="2000" dirty="0" err="1" smtClean="0">
                    <a:latin typeface="Times New Roman"/>
                    <a:cs typeface="Times New Roman"/>
                  </a:rPr>
                  <a:t>species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921191" y="164273"/>
                <a:ext cx="2295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Time 1: </a:t>
                </a:r>
                <a:r>
                  <a:rPr lang="fr-FR" sz="2800" b="1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Mat.1</a:t>
                </a:r>
                <a:endParaRPr lang="fr-FR" sz="2800" b="1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1537831" y="2958600"/>
                <a:ext cx="986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Times New Roman"/>
                    <a:cs typeface="Times New Roman"/>
                  </a:rPr>
                  <a:t>m</a:t>
                </a:r>
                <a:r>
                  <a:rPr lang="fr-FR" sz="2000" dirty="0" smtClean="0">
                    <a:latin typeface="Times New Roman"/>
                    <a:cs typeface="Times New Roman"/>
                  </a:rPr>
                  <a:t>at.1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" name="Grouper 4"/>
            <p:cNvGrpSpPr/>
            <p:nvPr/>
          </p:nvGrpSpPr>
          <p:grpSpPr>
            <a:xfrm>
              <a:off x="3770804" y="164273"/>
              <a:ext cx="3302684" cy="5077029"/>
              <a:chOff x="3770804" y="164273"/>
              <a:chExt cx="3302684" cy="507702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252843" y="1208525"/>
                <a:ext cx="2820645" cy="4032777"/>
              </a:xfrm>
              <a:prstGeom prst="rect">
                <a:avLst/>
              </a:prstGeom>
              <a:solidFill>
                <a:srgbClr val="FFF68B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4844393" y="705831"/>
                <a:ext cx="16375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i="1" dirty="0" smtClean="0">
                    <a:latin typeface="Times New Roman"/>
                    <a:cs typeface="Times New Roman"/>
                  </a:rPr>
                  <a:t>p</a:t>
                </a:r>
                <a:r>
                  <a:rPr lang="fr-FR" sz="2000" dirty="0" smtClean="0">
                    <a:latin typeface="Times New Roman"/>
                    <a:cs typeface="Times New Roman"/>
                  </a:rPr>
                  <a:t>  </a:t>
                </a:r>
                <a:r>
                  <a:rPr lang="fr-FR" sz="2000" dirty="0" err="1" smtClean="0">
                    <a:latin typeface="Times New Roman"/>
                    <a:cs typeface="Times New Roman"/>
                  </a:rPr>
                  <a:t>species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4457641" y="164273"/>
                <a:ext cx="2295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Time 2: </a:t>
                </a:r>
                <a:r>
                  <a:rPr lang="fr-FR" sz="2800" b="1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Mat.2</a:t>
                </a:r>
                <a:endParaRPr lang="fr-FR" sz="2800" b="1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5169866" y="2958600"/>
                <a:ext cx="986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 smtClean="0">
                    <a:latin typeface="Times New Roman"/>
                    <a:cs typeface="Times New Roman"/>
                  </a:rPr>
                  <a:t>mat.2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 rot="16200000">
                <a:off x="3545005" y="3024858"/>
                <a:ext cx="851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i="1" dirty="0" smtClean="0">
                    <a:latin typeface="Times New Roman"/>
                    <a:cs typeface="Times New Roman"/>
                  </a:rPr>
                  <a:t>n</a:t>
                </a:r>
                <a:r>
                  <a:rPr lang="fr-FR" sz="2000" dirty="0" smtClean="0">
                    <a:latin typeface="Times New Roman"/>
                    <a:cs typeface="Times New Roman"/>
                  </a:rPr>
                  <a:t> sites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705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-24069" y="465088"/>
            <a:ext cx="8548505" cy="4776214"/>
            <a:chOff x="-24069" y="465088"/>
            <a:chExt cx="8548505" cy="4776214"/>
          </a:xfrm>
        </p:grpSpPr>
        <p:sp>
          <p:nvSpPr>
            <p:cNvPr id="4" name="Rectangle 3"/>
            <p:cNvSpPr/>
            <p:nvPr/>
          </p:nvSpPr>
          <p:spPr>
            <a:xfrm>
              <a:off x="620808" y="1208525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 rot="16200000">
              <a:off x="-385600" y="2932526"/>
              <a:ext cx="130783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dirty="0" smtClean="0">
                  <a:latin typeface="Times New Roman"/>
                  <a:cs typeface="Times New Roman"/>
                </a:rPr>
                <a:t>Sites </a:t>
              </a:r>
              <a:r>
                <a:rPr lang="fr-FR" sz="3200" i="1" dirty="0" smtClean="0">
                  <a:latin typeface="Times New Roman"/>
                  <a:cs typeface="Times New Roman"/>
                </a:rPr>
                <a:t>i</a:t>
              </a:r>
              <a:endParaRPr lang="fr-FR" sz="3200" i="1" dirty="0">
                <a:latin typeface="Times New Roman"/>
                <a:cs typeface="Times New Roman"/>
              </a:endParaRPr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891611" y="3626700"/>
              <a:ext cx="2279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b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Mat1</a:t>
              </a:r>
              <a:endParaRPr lang="fr-FR" sz="3000" b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84158" y="1208525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147988" y="3626700"/>
              <a:ext cx="22929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b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Mat2</a:t>
              </a:r>
              <a:endParaRPr lang="fr-FR" sz="3000" b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" name="Flèche vers la droite 12"/>
            <p:cNvSpPr/>
            <p:nvPr/>
          </p:nvSpPr>
          <p:spPr>
            <a:xfrm>
              <a:off x="6864012" y="3693028"/>
              <a:ext cx="819327" cy="477911"/>
            </a:xfrm>
            <a:prstGeom prst="rightArrow">
              <a:avLst>
                <a:gd name="adj1" fmla="val 44285"/>
                <a:gd name="adj2" fmla="val 67144"/>
              </a:avLst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r 18"/>
            <p:cNvGrpSpPr/>
            <p:nvPr/>
          </p:nvGrpSpPr>
          <p:grpSpPr>
            <a:xfrm>
              <a:off x="7785933" y="1208525"/>
              <a:ext cx="738503" cy="4032777"/>
              <a:chOff x="8045378" y="1208525"/>
              <a:chExt cx="738503" cy="4032777"/>
            </a:xfrm>
            <a:solidFill>
              <a:srgbClr val="FFF68B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8045378" y="1208525"/>
                <a:ext cx="738503" cy="4032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 rot="16200000">
                <a:off x="7303049" y="3608818"/>
                <a:ext cx="22231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36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TBI</a:t>
                </a:r>
                <a:r>
                  <a:rPr lang="fr-FR" sz="360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fr-FR" sz="36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values</a:t>
                </a:r>
                <a:endParaRPr lang="fr-FR" sz="3600" b="1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" name="Grouper 6"/>
            <p:cNvGrpSpPr/>
            <p:nvPr/>
          </p:nvGrpSpPr>
          <p:grpSpPr>
            <a:xfrm>
              <a:off x="70996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5" name="Grouper 4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17" name="Grouper 16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ZoneTexte 20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22" name="Grouper 21"/>
            <p:cNvGrpSpPr/>
            <p:nvPr/>
          </p:nvGrpSpPr>
          <p:grpSpPr>
            <a:xfrm>
              <a:off x="397331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23" name="Grouper 22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ZoneTexte 28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5" name="Grouper 24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9" name="Grouper 8"/>
            <p:cNvGrpSpPr/>
            <p:nvPr/>
          </p:nvGrpSpPr>
          <p:grpSpPr>
            <a:xfrm>
              <a:off x="7867053" y="1342252"/>
              <a:ext cx="576263" cy="406400"/>
              <a:chOff x="7867053" y="1342252"/>
              <a:chExt cx="576263" cy="406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928137" y="1342252"/>
                <a:ext cx="45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1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36" name="Grouper 35"/>
            <p:cNvGrpSpPr/>
            <p:nvPr/>
          </p:nvGrpSpPr>
          <p:grpSpPr>
            <a:xfrm>
              <a:off x="7867053" y="1910133"/>
              <a:ext cx="576263" cy="406400"/>
              <a:chOff x="7867053" y="1342252"/>
              <a:chExt cx="576263" cy="4064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7928137" y="1342252"/>
                <a:ext cx="45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baseline="-25000" dirty="0">
                    <a:solidFill>
                      <a:srgbClr val="0000FF"/>
                    </a:solidFill>
                    <a:latin typeface="Times"/>
                    <a:cs typeface="Times"/>
                  </a:rPr>
                  <a:t>2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1746283" y="2094377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009633" y="2094377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grpSp>
          <p:nvGrpSpPr>
            <p:cNvPr id="44" name="Grouper 43"/>
            <p:cNvGrpSpPr/>
            <p:nvPr/>
          </p:nvGrpSpPr>
          <p:grpSpPr>
            <a:xfrm>
              <a:off x="6864012" y="1545452"/>
              <a:ext cx="804332" cy="567881"/>
              <a:chOff x="6864012" y="1545452"/>
              <a:chExt cx="712395" cy="567881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6864012" y="1545452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/>
              <p:nvPr/>
            </p:nvCxnSpPr>
            <p:spPr>
              <a:xfrm>
                <a:off x="6864012" y="2113333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/>
            <p:cNvSpPr txBox="1"/>
            <p:nvPr/>
          </p:nvSpPr>
          <p:spPr>
            <a:xfrm>
              <a:off x="1408500" y="465088"/>
              <a:ext cx="167573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i="1" dirty="0" smtClean="0">
                  <a:latin typeface="Times New Roman"/>
                  <a:cs typeface="Times New Roman"/>
                </a:rPr>
                <a:t>p</a:t>
              </a:r>
              <a:r>
                <a:rPr lang="fr-FR" sz="3200" dirty="0" smtClean="0">
                  <a:latin typeface="Times New Roman"/>
                  <a:cs typeface="Times New Roman"/>
                </a:rPr>
                <a:t> </a:t>
              </a:r>
              <a:r>
                <a:rPr lang="fr-FR" sz="3200" dirty="0" err="1" smtClean="0">
                  <a:latin typeface="Times New Roman"/>
                  <a:cs typeface="Times New Roman"/>
                </a:rPr>
                <a:t>species</a:t>
              </a:r>
              <a:endParaRPr lang="fr-FR" sz="3200" dirty="0">
                <a:latin typeface="Times New Roman"/>
                <a:cs typeface="Times New Roman"/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578306" y="465088"/>
              <a:ext cx="186266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i="1" dirty="0">
                  <a:latin typeface="Times New Roman"/>
                  <a:cs typeface="Times New Roman"/>
                </a:rPr>
                <a:t>p</a:t>
              </a:r>
              <a:r>
                <a:rPr lang="fr-FR" sz="3200" dirty="0" smtClean="0">
                  <a:latin typeface="Times New Roman"/>
                  <a:cs typeface="Times New Roman"/>
                </a:rPr>
                <a:t> </a:t>
              </a:r>
              <a:r>
                <a:rPr lang="fr-FR" sz="3200" dirty="0" err="1">
                  <a:latin typeface="Times New Roman"/>
                  <a:cs typeface="Times New Roman"/>
                </a:rPr>
                <a:t>s</a:t>
              </a:r>
              <a:r>
                <a:rPr lang="fr-FR" sz="3200" dirty="0" err="1" smtClean="0">
                  <a:latin typeface="Times New Roman"/>
                  <a:cs typeface="Times New Roman"/>
                </a:rPr>
                <a:t>pecies</a:t>
              </a:r>
              <a:endParaRPr lang="fr-FR" sz="3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7870337" y="2094377"/>
            <a:ext cx="56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5500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er 105"/>
          <p:cNvGrpSpPr/>
          <p:nvPr/>
        </p:nvGrpSpPr>
        <p:grpSpPr>
          <a:xfrm>
            <a:off x="-24065" y="447783"/>
            <a:ext cx="8748965" cy="4666371"/>
            <a:chOff x="-24065" y="447783"/>
            <a:chExt cx="8748965" cy="4666371"/>
          </a:xfrm>
        </p:grpSpPr>
        <p:sp>
          <p:nvSpPr>
            <p:cNvPr id="4" name="Rectangle 3"/>
            <p:cNvSpPr/>
            <p:nvPr/>
          </p:nvSpPr>
          <p:spPr>
            <a:xfrm>
              <a:off x="645050" y="1049864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 rot="16200000">
              <a:off x="-986989" y="2847680"/>
              <a:ext cx="25106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i="1" dirty="0" smtClean="0">
                  <a:latin typeface="Times New Roman"/>
                  <a:cs typeface="Times New Roman"/>
                </a:rPr>
                <a:t>n  </a:t>
              </a:r>
              <a:r>
                <a:rPr lang="fr-FR" sz="3200" dirty="0" smtClean="0">
                  <a:latin typeface="Times New Roman"/>
                  <a:cs typeface="Times New Roman"/>
                </a:rPr>
                <a:t>populations</a:t>
              </a:r>
              <a:endParaRPr lang="fr-FR" sz="3200" i="1" dirty="0">
                <a:latin typeface="Times New Roman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84158" y="1049864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" name="Flèche vers la droite 12"/>
            <p:cNvSpPr/>
            <p:nvPr/>
          </p:nvSpPr>
          <p:spPr>
            <a:xfrm>
              <a:off x="6864012" y="3693028"/>
              <a:ext cx="819327" cy="477911"/>
            </a:xfrm>
            <a:prstGeom prst="rightArrow">
              <a:avLst>
                <a:gd name="adj1" fmla="val 44285"/>
                <a:gd name="adj2" fmla="val 67144"/>
              </a:avLst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r 18"/>
            <p:cNvGrpSpPr/>
            <p:nvPr/>
          </p:nvGrpSpPr>
          <p:grpSpPr>
            <a:xfrm>
              <a:off x="7785933" y="1049864"/>
              <a:ext cx="938967" cy="4064290"/>
              <a:chOff x="8045378" y="1049864"/>
              <a:chExt cx="738503" cy="4064290"/>
            </a:xfrm>
            <a:solidFill>
              <a:srgbClr val="FFF68B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8045378" y="1049864"/>
                <a:ext cx="738503" cy="4032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 rot="16200000">
                <a:off x="7198590" y="3680254"/>
                <a:ext cx="2432076" cy="435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3000" dirty="0" err="1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TGI</a:t>
                </a:r>
                <a:r>
                  <a:rPr lang="fr-FR" sz="3000" baseline="-25000" dirty="0" err="1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perm</a:t>
                </a:r>
                <a:r>
                  <a:rPr lang="fr-FR" sz="30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values</a:t>
                </a:r>
                <a:endParaRPr lang="fr-FR" sz="3000" b="1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" name="Grouper 6"/>
            <p:cNvGrpSpPr/>
            <p:nvPr/>
          </p:nvGrpSpPr>
          <p:grpSpPr>
            <a:xfrm>
              <a:off x="70996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5" name="Grouper 4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17" name="Grouper 16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ZoneTexte 20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22" name="Grouper 21"/>
            <p:cNvGrpSpPr/>
            <p:nvPr/>
          </p:nvGrpSpPr>
          <p:grpSpPr>
            <a:xfrm>
              <a:off x="397331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23" name="Grouper 22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ZoneTexte 28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5" name="Grouper 24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9" name="Grouper 8"/>
            <p:cNvGrpSpPr/>
            <p:nvPr/>
          </p:nvGrpSpPr>
          <p:grpSpPr>
            <a:xfrm>
              <a:off x="7836508" y="1342252"/>
              <a:ext cx="813178" cy="406400"/>
              <a:chOff x="7805930" y="1342252"/>
              <a:chExt cx="698509" cy="406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805930" y="1342252"/>
                <a:ext cx="698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1.perm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36" name="Grouper 35"/>
            <p:cNvGrpSpPr/>
            <p:nvPr/>
          </p:nvGrpSpPr>
          <p:grpSpPr>
            <a:xfrm>
              <a:off x="7842944" y="1910133"/>
              <a:ext cx="808756" cy="406400"/>
              <a:chOff x="7804694" y="1342252"/>
              <a:chExt cx="700980" cy="4064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7804694" y="1342252"/>
                <a:ext cx="700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2.perm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44" name="Grouper 43"/>
            <p:cNvGrpSpPr/>
            <p:nvPr/>
          </p:nvGrpSpPr>
          <p:grpSpPr>
            <a:xfrm>
              <a:off x="6864012" y="1545452"/>
              <a:ext cx="804332" cy="567881"/>
              <a:chOff x="6864012" y="1545452"/>
              <a:chExt cx="712395" cy="567881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6864012" y="1545452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/>
              <p:nvPr/>
            </p:nvCxnSpPr>
            <p:spPr>
              <a:xfrm>
                <a:off x="6864012" y="2113333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/>
            <p:cNvSpPr txBox="1"/>
            <p:nvPr/>
          </p:nvSpPr>
          <p:spPr>
            <a:xfrm>
              <a:off x="2155846" y="447783"/>
              <a:ext cx="3072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i="1" dirty="0">
                  <a:latin typeface="Times New Roman"/>
                  <a:cs typeface="Times New Roman"/>
                </a:rPr>
                <a:t>L</a:t>
              </a:r>
              <a:r>
                <a:rPr lang="fr-FR" sz="3200" dirty="0" smtClean="0">
                  <a:latin typeface="Times New Roman"/>
                  <a:cs typeface="Times New Roman"/>
                </a:rPr>
                <a:t> </a:t>
              </a:r>
              <a:r>
                <a:rPr lang="fr-FR" sz="3200" dirty="0" err="1" smtClean="0">
                  <a:latin typeface="Times New Roman"/>
                  <a:cs typeface="Times New Roman"/>
                </a:rPr>
                <a:t>loci</a:t>
              </a:r>
              <a:endParaRPr lang="fr-FR" sz="3200" dirty="0">
                <a:latin typeface="Times New Roman"/>
                <a:cs typeface="Times New Roman"/>
              </a:endParaRPr>
            </a:p>
          </p:txBody>
        </p:sp>
        <p:grpSp>
          <p:nvGrpSpPr>
            <p:cNvPr id="48" name="Grouper 47"/>
            <p:cNvGrpSpPr/>
            <p:nvPr/>
          </p:nvGrpSpPr>
          <p:grpSpPr>
            <a:xfrm>
              <a:off x="725088" y="4170939"/>
              <a:ext cx="2642324" cy="406400"/>
              <a:chOff x="709968" y="1342252"/>
              <a:chExt cx="2642324" cy="4064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709968" y="1342252"/>
                <a:ext cx="2642324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1772084" y="1342252"/>
                <a:ext cx="518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T1</a:t>
                </a:r>
                <a:r>
                  <a:rPr lang="fr-FR" baseline="-25000" dirty="0">
                    <a:solidFill>
                      <a:srgbClr val="0000FF"/>
                    </a:solidFill>
                    <a:latin typeface="Times"/>
                    <a:cs typeface="Times"/>
                  </a:rPr>
                  <a:t>n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55" name="Grouper 54"/>
            <p:cNvGrpSpPr/>
            <p:nvPr/>
          </p:nvGrpSpPr>
          <p:grpSpPr>
            <a:xfrm>
              <a:off x="3988438" y="4170939"/>
              <a:ext cx="2642324" cy="406400"/>
              <a:chOff x="709968" y="1342252"/>
              <a:chExt cx="2642324" cy="4064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709968" y="1342252"/>
                <a:ext cx="2642324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ZoneTexte 56"/>
              <p:cNvSpPr txBox="1"/>
              <p:nvPr/>
            </p:nvSpPr>
            <p:spPr>
              <a:xfrm>
                <a:off x="1772084" y="1342252"/>
                <a:ext cx="518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T2</a:t>
                </a:r>
                <a:r>
                  <a:rPr lang="fr-FR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n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sp>
          <p:nvSpPr>
            <p:cNvPr id="60" name="ZoneTexte 59"/>
            <p:cNvSpPr txBox="1"/>
            <p:nvPr/>
          </p:nvSpPr>
          <p:spPr>
            <a:xfrm>
              <a:off x="1788974" y="3369862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052324" y="3369862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2574402" y="1291505"/>
              <a:ext cx="432602" cy="406399"/>
              <a:chOff x="2574402" y="1291505"/>
              <a:chExt cx="432602" cy="406399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574402" y="1381759"/>
                <a:ext cx="432602" cy="316145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86961" y="12915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y</a:t>
                </a:r>
                <a:r>
                  <a:rPr lang="fr-FR" baseline="-25000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1</a:t>
                </a:r>
                <a:r>
                  <a:rPr lang="fr-FR" i="1" baseline="-25000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j</a:t>
                </a:r>
                <a:endParaRPr lang="fr-FR" baseline="-25000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65" name="Grouper 64"/>
            <p:cNvGrpSpPr/>
            <p:nvPr/>
          </p:nvGrpSpPr>
          <p:grpSpPr>
            <a:xfrm>
              <a:off x="5876402" y="1291453"/>
              <a:ext cx="432602" cy="406399"/>
              <a:chOff x="2574402" y="1291505"/>
              <a:chExt cx="432602" cy="406399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574402" y="1381759"/>
                <a:ext cx="432602" cy="316145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ZoneTexte 66"/>
              <p:cNvSpPr txBox="1"/>
              <p:nvPr/>
            </p:nvSpPr>
            <p:spPr>
              <a:xfrm>
                <a:off x="2586961" y="12915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y</a:t>
                </a:r>
                <a:r>
                  <a:rPr lang="fr-FR" baseline="-25000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1</a:t>
                </a:r>
                <a:r>
                  <a:rPr lang="fr-FR" i="1" baseline="-25000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j</a:t>
                </a:r>
                <a:endParaRPr lang="fr-FR" baseline="-25000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74" name="Grouper 73"/>
            <p:cNvGrpSpPr/>
            <p:nvPr/>
          </p:nvGrpSpPr>
          <p:grpSpPr>
            <a:xfrm>
              <a:off x="2574402" y="4121272"/>
              <a:ext cx="432602" cy="406399"/>
              <a:chOff x="2574402" y="1291505"/>
              <a:chExt cx="432602" cy="40639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574402" y="1381759"/>
                <a:ext cx="432602" cy="316145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ZoneTexte 75"/>
              <p:cNvSpPr txBox="1"/>
              <p:nvPr/>
            </p:nvSpPr>
            <p:spPr>
              <a:xfrm>
                <a:off x="2586961" y="12915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err="1" smtClean="0">
                    <a:solidFill>
                      <a:srgbClr val="FF0000"/>
                    </a:solidFill>
                    <a:latin typeface="Times"/>
                    <a:cs typeface="Times"/>
                  </a:rPr>
                  <a:t>y</a:t>
                </a:r>
                <a:r>
                  <a:rPr lang="fr-FR" baseline="-25000" dirty="0" err="1" smtClean="0">
                    <a:solidFill>
                      <a:srgbClr val="FF0000"/>
                    </a:solidFill>
                    <a:latin typeface="Times"/>
                    <a:cs typeface="Times"/>
                  </a:rPr>
                  <a:t>n</a:t>
                </a:r>
                <a:r>
                  <a:rPr lang="fr-FR" i="1" baseline="-25000" dirty="0" err="1" smtClean="0">
                    <a:solidFill>
                      <a:srgbClr val="FF0000"/>
                    </a:solidFill>
                    <a:latin typeface="Times"/>
                    <a:cs typeface="Times"/>
                  </a:rPr>
                  <a:t>j</a:t>
                </a:r>
                <a:endParaRPr lang="fr-FR" baseline="-25000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77" name="Grouper 76"/>
            <p:cNvGrpSpPr/>
            <p:nvPr/>
          </p:nvGrpSpPr>
          <p:grpSpPr>
            <a:xfrm>
              <a:off x="5876402" y="4121220"/>
              <a:ext cx="432602" cy="406399"/>
              <a:chOff x="2574402" y="1291505"/>
              <a:chExt cx="432602" cy="406399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574402" y="1381759"/>
                <a:ext cx="432602" cy="316145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2586961" y="12915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err="1" smtClean="0">
                    <a:solidFill>
                      <a:srgbClr val="FF0000"/>
                    </a:solidFill>
                    <a:latin typeface="Times"/>
                    <a:cs typeface="Times"/>
                  </a:rPr>
                  <a:t>y</a:t>
                </a:r>
                <a:r>
                  <a:rPr lang="fr-FR" baseline="-25000" dirty="0" err="1">
                    <a:solidFill>
                      <a:srgbClr val="FF0000"/>
                    </a:solidFill>
                    <a:latin typeface="Times"/>
                    <a:cs typeface="Times"/>
                  </a:rPr>
                  <a:t>n</a:t>
                </a:r>
                <a:r>
                  <a:rPr lang="fr-FR" i="1" baseline="-25000" dirty="0" err="1" smtClean="0">
                    <a:solidFill>
                      <a:srgbClr val="FF0000"/>
                    </a:solidFill>
                    <a:latin typeface="Times"/>
                    <a:cs typeface="Times"/>
                  </a:rPr>
                  <a:t>j</a:t>
                </a:r>
                <a:endParaRPr lang="fr-FR" baseline="-25000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47" name="Grouper 46"/>
            <p:cNvGrpSpPr/>
            <p:nvPr/>
          </p:nvGrpSpPr>
          <p:grpSpPr>
            <a:xfrm>
              <a:off x="725088" y="2820403"/>
              <a:ext cx="2642324" cy="406400"/>
              <a:chOff x="709968" y="1342252"/>
              <a:chExt cx="2642324" cy="4064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709968" y="1342252"/>
                <a:ext cx="2642324" cy="406400"/>
              </a:xfrm>
              <a:prstGeom prst="rect">
                <a:avLst/>
              </a:prstGeom>
              <a:solidFill>
                <a:srgbClr val="FFF68B"/>
              </a:solidFill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1772085" y="1342252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T1</a:t>
                </a:r>
                <a:r>
                  <a:rPr lang="fr-FR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5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cxnSp>
          <p:nvCxnSpPr>
            <p:cNvPr id="89" name="Connecteur droit avec flèche 88"/>
            <p:cNvCxnSpPr/>
            <p:nvPr/>
          </p:nvCxnSpPr>
          <p:spPr>
            <a:xfrm flipV="1">
              <a:off x="2796055" y="1753919"/>
              <a:ext cx="0" cy="11088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2580153" y="2861041"/>
              <a:ext cx="432602" cy="316145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2592712" y="277078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i="1" dirty="0">
                  <a:solidFill>
                    <a:srgbClr val="FF0000"/>
                  </a:solidFill>
                  <a:latin typeface="Times"/>
                  <a:cs typeface="Times"/>
                </a:rPr>
                <a:t>y</a:t>
              </a:r>
              <a:r>
                <a:rPr lang="fr-FR" baseline="-25000" dirty="0" smtClean="0">
                  <a:solidFill>
                    <a:srgbClr val="FF0000"/>
                  </a:solidFill>
                  <a:latin typeface="Times"/>
                  <a:cs typeface="Times"/>
                </a:rPr>
                <a:t>5</a:t>
              </a:r>
              <a:r>
                <a:rPr lang="fr-FR" i="1" baseline="-25000" dirty="0" smtClean="0">
                  <a:solidFill>
                    <a:srgbClr val="FF0000"/>
                  </a:solidFill>
                  <a:latin typeface="Times"/>
                  <a:cs typeface="Times"/>
                </a:rPr>
                <a:t>j</a:t>
              </a:r>
              <a:endParaRPr lang="fr-FR" baseline="-25000" dirty="0">
                <a:solidFill>
                  <a:srgbClr val="FF0000"/>
                </a:solidFill>
                <a:latin typeface="Times"/>
                <a:cs typeface="Times"/>
              </a:endParaRPr>
            </a:p>
          </p:txBody>
        </p:sp>
        <p:grpSp>
          <p:nvGrpSpPr>
            <p:cNvPr id="93" name="Grouper 92"/>
            <p:cNvGrpSpPr/>
            <p:nvPr/>
          </p:nvGrpSpPr>
          <p:grpSpPr>
            <a:xfrm>
              <a:off x="3988438" y="2820403"/>
              <a:ext cx="2642324" cy="406400"/>
              <a:chOff x="3988438" y="2820403"/>
              <a:chExt cx="2642324" cy="4064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988438" y="2820403"/>
                <a:ext cx="2642324" cy="406400"/>
              </a:xfrm>
              <a:prstGeom prst="rect">
                <a:avLst/>
              </a:prstGeom>
              <a:solidFill>
                <a:srgbClr val="FFF68B"/>
              </a:solidFill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5050555" y="2820403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T2</a:t>
                </a:r>
                <a:r>
                  <a:rPr lang="fr-FR" baseline="-25000" dirty="0">
                    <a:solidFill>
                      <a:srgbClr val="0000FF"/>
                    </a:solidFill>
                    <a:latin typeface="Times"/>
                    <a:cs typeface="Times"/>
                  </a:rPr>
                  <a:t>5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5882153" y="2860989"/>
              <a:ext cx="432602" cy="316145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5894712" y="277073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i="1" dirty="0">
                  <a:solidFill>
                    <a:srgbClr val="FF0000"/>
                  </a:solidFill>
                  <a:latin typeface="Times"/>
                  <a:cs typeface="Times"/>
                </a:rPr>
                <a:t>y</a:t>
              </a:r>
              <a:r>
                <a:rPr lang="fr-FR" baseline="-25000" dirty="0" smtClean="0">
                  <a:solidFill>
                    <a:srgbClr val="FF0000"/>
                  </a:solidFill>
                  <a:latin typeface="Times"/>
                  <a:cs typeface="Times"/>
                </a:rPr>
                <a:t>5</a:t>
              </a:r>
              <a:r>
                <a:rPr lang="fr-FR" i="1" baseline="-25000" dirty="0" smtClean="0">
                  <a:solidFill>
                    <a:srgbClr val="FF0000"/>
                  </a:solidFill>
                  <a:latin typeface="Times"/>
                  <a:cs typeface="Times"/>
                </a:rPr>
                <a:t>j</a:t>
              </a:r>
              <a:endParaRPr lang="fr-FR" baseline="-25000" dirty="0">
                <a:solidFill>
                  <a:srgbClr val="FF0000"/>
                </a:solidFill>
                <a:latin typeface="Times"/>
                <a:cs typeface="Times"/>
              </a:endParaRPr>
            </a:p>
          </p:txBody>
        </p:sp>
        <p:cxnSp>
          <p:nvCxnSpPr>
            <p:cNvPr id="92" name="Connecteur droit avec flèche 91"/>
            <p:cNvCxnSpPr/>
            <p:nvPr/>
          </p:nvCxnSpPr>
          <p:spPr>
            <a:xfrm flipV="1">
              <a:off x="6102283" y="1748652"/>
              <a:ext cx="0" cy="11088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er 99"/>
            <p:cNvGrpSpPr/>
            <p:nvPr/>
          </p:nvGrpSpPr>
          <p:grpSpPr>
            <a:xfrm>
              <a:off x="2267890" y="1548160"/>
              <a:ext cx="302677" cy="2829106"/>
              <a:chOff x="3909876" y="643467"/>
              <a:chExt cx="611325" cy="2468032"/>
            </a:xfrm>
          </p:grpSpPr>
          <p:cxnSp>
            <p:nvCxnSpPr>
              <p:cNvPr id="101" name="Connecteur en arc 100"/>
              <p:cNvCxnSpPr/>
              <p:nvPr/>
            </p:nvCxnSpPr>
            <p:spPr>
              <a:xfrm rot="16200000" flipH="1">
                <a:off x="3595355" y="2185654"/>
                <a:ext cx="1240366" cy="611323"/>
              </a:xfrm>
              <a:prstGeom prst="curvedConnector3">
                <a:avLst>
                  <a:gd name="adj1" fmla="val 100512"/>
                </a:avLst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en arc 101"/>
              <p:cNvCxnSpPr/>
              <p:nvPr/>
            </p:nvCxnSpPr>
            <p:spPr>
              <a:xfrm rot="5400000">
                <a:off x="3601708" y="951639"/>
                <a:ext cx="1227665" cy="611321"/>
              </a:xfrm>
              <a:prstGeom prst="curvedConnector3">
                <a:avLst>
                  <a:gd name="adj1" fmla="val 345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er 102"/>
            <p:cNvGrpSpPr/>
            <p:nvPr/>
          </p:nvGrpSpPr>
          <p:grpSpPr>
            <a:xfrm>
              <a:off x="5561961" y="1540879"/>
              <a:ext cx="302677" cy="2829106"/>
              <a:chOff x="3909876" y="643467"/>
              <a:chExt cx="611325" cy="2468032"/>
            </a:xfrm>
          </p:grpSpPr>
          <p:cxnSp>
            <p:nvCxnSpPr>
              <p:cNvPr id="104" name="Connecteur en arc 103"/>
              <p:cNvCxnSpPr/>
              <p:nvPr/>
            </p:nvCxnSpPr>
            <p:spPr>
              <a:xfrm rot="16200000" flipH="1">
                <a:off x="3595355" y="2185654"/>
                <a:ext cx="1240366" cy="611323"/>
              </a:xfrm>
              <a:prstGeom prst="curvedConnector3">
                <a:avLst>
                  <a:gd name="adj1" fmla="val 100512"/>
                </a:avLst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en arc 104"/>
              <p:cNvCxnSpPr/>
              <p:nvPr/>
            </p:nvCxnSpPr>
            <p:spPr>
              <a:xfrm rot="5400000">
                <a:off x="3601708" y="951639"/>
                <a:ext cx="1227665" cy="611321"/>
              </a:xfrm>
              <a:prstGeom prst="curvedConnector3">
                <a:avLst>
                  <a:gd name="adj1" fmla="val 345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ZoneTexte 79"/>
          <p:cNvSpPr txBox="1"/>
          <p:nvPr/>
        </p:nvSpPr>
        <p:spPr>
          <a:xfrm>
            <a:off x="1746283" y="2094377"/>
            <a:ext cx="56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fr-FR" sz="3600" dirty="0"/>
          </a:p>
        </p:txBody>
      </p:sp>
      <p:sp>
        <p:nvSpPr>
          <p:cNvPr id="81" name="ZoneTexte 80"/>
          <p:cNvSpPr txBox="1"/>
          <p:nvPr/>
        </p:nvSpPr>
        <p:spPr>
          <a:xfrm>
            <a:off x="5009633" y="2094377"/>
            <a:ext cx="56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fr-FR" sz="3600" dirty="0"/>
          </a:p>
        </p:txBody>
      </p:sp>
      <p:sp>
        <p:nvSpPr>
          <p:cNvPr id="82" name="ZoneTexte 81"/>
          <p:cNvSpPr txBox="1"/>
          <p:nvPr/>
        </p:nvSpPr>
        <p:spPr>
          <a:xfrm>
            <a:off x="7870337" y="2094377"/>
            <a:ext cx="56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10814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en arc 6"/>
          <p:cNvCxnSpPr/>
          <p:nvPr/>
        </p:nvCxnSpPr>
        <p:spPr>
          <a:xfrm rot="5400000">
            <a:off x="1113573" y="2949303"/>
            <a:ext cx="2807703" cy="1"/>
          </a:xfrm>
          <a:prstGeom prst="curvedConnector3">
            <a:avLst>
              <a:gd name="adj1" fmla="val 377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er 32"/>
          <p:cNvGrpSpPr/>
          <p:nvPr/>
        </p:nvGrpSpPr>
        <p:grpSpPr>
          <a:xfrm>
            <a:off x="3909876" y="643467"/>
            <a:ext cx="611325" cy="2468032"/>
            <a:chOff x="3909876" y="643467"/>
            <a:chExt cx="611325" cy="2468032"/>
          </a:xfrm>
        </p:grpSpPr>
        <p:cxnSp>
          <p:nvCxnSpPr>
            <p:cNvPr id="6" name="Connecteur en arc 5"/>
            <p:cNvCxnSpPr/>
            <p:nvPr/>
          </p:nvCxnSpPr>
          <p:spPr>
            <a:xfrm rot="16200000" flipH="1">
              <a:off x="3595355" y="2185654"/>
              <a:ext cx="1240366" cy="611323"/>
            </a:xfrm>
            <a:prstGeom prst="curvedConnector3">
              <a:avLst>
                <a:gd name="adj1" fmla="val 100512"/>
              </a:avLst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en arc 24"/>
            <p:cNvCxnSpPr/>
            <p:nvPr/>
          </p:nvCxnSpPr>
          <p:spPr>
            <a:xfrm rot="5400000">
              <a:off x="3601708" y="951639"/>
              <a:ext cx="1227665" cy="611321"/>
            </a:xfrm>
            <a:prstGeom prst="curvedConnector3">
              <a:avLst>
                <a:gd name="adj1" fmla="val 345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>
            <a:off x="4538134" y="381000"/>
            <a:ext cx="0" cy="29040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er 33"/>
          <p:cNvGrpSpPr/>
          <p:nvPr/>
        </p:nvGrpSpPr>
        <p:grpSpPr>
          <a:xfrm>
            <a:off x="2030814" y="1548160"/>
            <a:ext cx="302677" cy="2829106"/>
            <a:chOff x="3909876" y="643467"/>
            <a:chExt cx="611325" cy="2468032"/>
          </a:xfrm>
        </p:grpSpPr>
        <p:cxnSp>
          <p:nvCxnSpPr>
            <p:cNvPr id="35" name="Connecteur en arc 34"/>
            <p:cNvCxnSpPr/>
            <p:nvPr/>
          </p:nvCxnSpPr>
          <p:spPr>
            <a:xfrm rot="16200000" flipH="1">
              <a:off x="3595355" y="2185654"/>
              <a:ext cx="1240366" cy="611323"/>
            </a:xfrm>
            <a:prstGeom prst="curvedConnector3">
              <a:avLst>
                <a:gd name="adj1" fmla="val 100512"/>
              </a:avLst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en arc 35"/>
            <p:cNvCxnSpPr/>
            <p:nvPr/>
          </p:nvCxnSpPr>
          <p:spPr>
            <a:xfrm rot="5400000">
              <a:off x="3601708" y="951639"/>
              <a:ext cx="1227665" cy="611321"/>
            </a:xfrm>
            <a:prstGeom prst="curvedConnector3">
              <a:avLst>
                <a:gd name="adj1" fmla="val 345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r 36"/>
          <p:cNvGrpSpPr/>
          <p:nvPr/>
        </p:nvGrpSpPr>
        <p:grpSpPr>
          <a:xfrm>
            <a:off x="709968" y="1552680"/>
            <a:ext cx="611325" cy="2829106"/>
            <a:chOff x="3909876" y="643467"/>
            <a:chExt cx="611325" cy="2468032"/>
          </a:xfrm>
        </p:grpSpPr>
        <p:cxnSp>
          <p:nvCxnSpPr>
            <p:cNvPr id="38" name="Connecteur en arc 37"/>
            <p:cNvCxnSpPr/>
            <p:nvPr/>
          </p:nvCxnSpPr>
          <p:spPr>
            <a:xfrm rot="16200000" flipH="1">
              <a:off x="3595355" y="2185654"/>
              <a:ext cx="1240366" cy="611323"/>
            </a:xfrm>
            <a:prstGeom prst="curvedConnector3">
              <a:avLst>
                <a:gd name="adj1" fmla="val 100512"/>
              </a:avLst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en arc 38"/>
            <p:cNvCxnSpPr/>
            <p:nvPr/>
          </p:nvCxnSpPr>
          <p:spPr>
            <a:xfrm rot="5400000">
              <a:off x="3601708" y="951639"/>
              <a:ext cx="1227665" cy="611321"/>
            </a:xfrm>
            <a:prstGeom prst="curvedConnector3">
              <a:avLst>
                <a:gd name="adj1" fmla="val 345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355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105"/>
          <p:cNvGrpSpPr/>
          <p:nvPr/>
        </p:nvGrpSpPr>
        <p:grpSpPr>
          <a:xfrm>
            <a:off x="102722" y="100683"/>
            <a:ext cx="3848578" cy="3072572"/>
            <a:chOff x="-690268" y="557883"/>
            <a:chExt cx="3848578" cy="3072572"/>
          </a:xfrm>
        </p:grpSpPr>
        <p:sp>
          <p:nvSpPr>
            <p:cNvPr id="5" name="Rectangle 4"/>
            <p:cNvSpPr/>
            <p:nvPr/>
          </p:nvSpPr>
          <p:spPr>
            <a:xfrm>
              <a:off x="594141" y="1230283"/>
              <a:ext cx="2016055" cy="2358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 rot="16200000">
              <a:off x="-1601896" y="2134051"/>
              <a:ext cx="24080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2</a:t>
              </a:r>
              <a:r>
                <a:rPr lang="fr-FR" sz="3200" i="1" dirty="0" smtClean="0">
                  <a:latin typeface="Times" panose="02020603050405020304" pitchFamily="18" charset="0"/>
                  <a:cs typeface="Times" panose="02020603050405020304" pitchFamily="18" charset="0"/>
                </a:rPr>
                <a:t> </a:t>
              </a:r>
              <a:r>
                <a:rPr lang="fr-FR" sz="3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populations</a:t>
              </a:r>
              <a:endParaRPr lang="fr-FR" sz="3200" i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grpSp>
          <p:nvGrpSpPr>
            <p:cNvPr id="10" name="Grouper 6"/>
            <p:cNvGrpSpPr/>
            <p:nvPr/>
          </p:nvGrpSpPr>
          <p:grpSpPr>
            <a:xfrm>
              <a:off x="709968" y="1342252"/>
              <a:ext cx="1789220" cy="974281"/>
              <a:chOff x="709968" y="1342252"/>
              <a:chExt cx="1789220" cy="974281"/>
            </a:xfrm>
          </p:grpSpPr>
          <p:grpSp>
            <p:nvGrpSpPr>
              <p:cNvPr id="66" name="Grouper 4"/>
              <p:cNvGrpSpPr/>
              <p:nvPr/>
            </p:nvGrpSpPr>
            <p:grpSpPr>
              <a:xfrm>
                <a:off x="709968" y="1342252"/>
                <a:ext cx="1789220" cy="406400"/>
                <a:chOff x="709968" y="1342252"/>
                <a:chExt cx="1789220" cy="406400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709968" y="1342252"/>
                  <a:ext cx="1789220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71" name="ZoneTexte 70"/>
                <p:cNvSpPr txBox="1"/>
                <p:nvPr/>
              </p:nvSpPr>
              <p:spPr>
                <a:xfrm>
                  <a:off x="1938765" y="1342252"/>
                  <a:ext cx="1847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fr-FR" dirty="0">
                    <a:solidFill>
                      <a:srgbClr val="0000FF"/>
                    </a:solidFill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</p:grpSp>
          <p:grpSp>
            <p:nvGrpSpPr>
              <p:cNvPr id="67" name="Grouper 16"/>
              <p:cNvGrpSpPr/>
              <p:nvPr/>
            </p:nvGrpSpPr>
            <p:grpSpPr>
              <a:xfrm>
                <a:off x="709968" y="1910133"/>
                <a:ext cx="1789220" cy="406400"/>
                <a:chOff x="709968" y="1342252"/>
                <a:chExt cx="1789220" cy="406400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709968" y="1342252"/>
                  <a:ext cx="1789220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9" name="ZoneTexte 68"/>
                <p:cNvSpPr txBox="1"/>
                <p:nvPr/>
              </p:nvSpPr>
              <p:spPr>
                <a:xfrm>
                  <a:off x="1938765" y="1342252"/>
                  <a:ext cx="1847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fr-FR" dirty="0">
                    <a:solidFill>
                      <a:srgbClr val="0000FF"/>
                    </a:solidFill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</p:grpSp>
        </p:grpSp>
        <p:sp>
          <p:nvSpPr>
            <p:cNvPr id="15" name="ZoneTexte 14"/>
            <p:cNvSpPr txBox="1"/>
            <p:nvPr/>
          </p:nvSpPr>
          <p:spPr>
            <a:xfrm>
              <a:off x="85977" y="557883"/>
              <a:ext cx="3072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latin typeface="Times" panose="02020603050405020304" pitchFamily="18" charset="0"/>
                  <a:cs typeface="Times" panose="02020603050405020304" pitchFamily="18" charset="0"/>
                </a:rPr>
                <a:t>2</a:t>
              </a:r>
              <a:r>
                <a:rPr lang="fr-FR" sz="3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 </a:t>
              </a:r>
              <a:r>
                <a:rPr lang="fr-FR" sz="3200" dirty="0" err="1" smtClean="0">
                  <a:latin typeface="Times" panose="02020603050405020304" pitchFamily="18" charset="0"/>
                  <a:cs typeface="Times" panose="02020603050405020304" pitchFamily="18" charset="0"/>
                </a:rPr>
                <a:t>loci</a:t>
              </a:r>
              <a:endParaRPr lang="fr-FR" sz="32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grpSp>
          <p:nvGrpSpPr>
            <p:cNvPr id="16" name="Grouper 47"/>
            <p:cNvGrpSpPr/>
            <p:nvPr/>
          </p:nvGrpSpPr>
          <p:grpSpPr>
            <a:xfrm>
              <a:off x="704480" y="3047715"/>
              <a:ext cx="1789220" cy="459587"/>
              <a:chOff x="689360" y="219028"/>
              <a:chExt cx="1789220" cy="45958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89360" y="219028"/>
                <a:ext cx="1789220" cy="406400"/>
              </a:xfrm>
              <a:prstGeom prst="rect">
                <a:avLst/>
              </a:prstGeom>
              <a:noFill/>
              <a:ln w="28575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1926527" y="309283"/>
                <a:ext cx="184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fr-FR" dirty="0">
                  <a:solidFill>
                    <a:srgbClr val="0000FF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p:grpSp>
      </p:grpSp>
      <p:sp>
        <p:nvSpPr>
          <p:cNvPr id="75" name="Rectangle 74"/>
          <p:cNvSpPr/>
          <p:nvPr/>
        </p:nvSpPr>
        <p:spPr>
          <a:xfrm>
            <a:off x="1519584" y="2020814"/>
            <a:ext cx="1789220" cy="406400"/>
          </a:xfrm>
          <a:prstGeom prst="rect">
            <a:avLst/>
          </a:prstGeom>
          <a:noFill/>
          <a:ln w="28575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1200933" y="3293433"/>
            <a:ext cx="227903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fr-FR" sz="32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st</a:t>
            </a:r>
            <a:r>
              <a:rPr lang="fr-F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3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fr-FR" sz="3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ampling</a:t>
            </a:r>
            <a:endParaRPr lang="fr-FR" sz="32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1634693" y="900779"/>
            <a:ext cx="4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Times" panose="02020603050405020304" pitchFamily="18" charset="0"/>
                <a:cs typeface="Times" panose="02020603050405020304" pitchFamily="18" charset="0"/>
              </a:rPr>
              <a:t>a/a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1634693" y="2039348"/>
            <a:ext cx="4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Times" panose="02020603050405020304" pitchFamily="18" charset="0"/>
                <a:cs typeface="Times" panose="02020603050405020304" pitchFamily="18" charset="0"/>
              </a:rPr>
              <a:t>a/c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633679" y="1470557"/>
            <a:ext cx="4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Times" panose="02020603050405020304" pitchFamily="18" charset="0"/>
                <a:cs typeface="Times" panose="02020603050405020304" pitchFamily="18" charset="0"/>
              </a:rPr>
              <a:t>b/a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1636701" y="2612528"/>
            <a:ext cx="4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Times" panose="02020603050405020304" pitchFamily="18" charset="0"/>
                <a:cs typeface="Times" panose="02020603050405020304" pitchFamily="18" charset="0"/>
              </a:rPr>
              <a:t>b/c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2683466" y="906554"/>
            <a:ext cx="4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fr-CA" dirty="0" smtClean="0">
                <a:latin typeface="Times" panose="02020603050405020304" pitchFamily="18" charset="0"/>
                <a:cs typeface="Times" panose="02020603050405020304" pitchFamily="18" charset="0"/>
              </a:rPr>
              <a:t>/a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2683466" y="2045123"/>
            <a:ext cx="4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Times" panose="02020603050405020304" pitchFamily="18" charset="0"/>
                <a:cs typeface="Times" panose="02020603050405020304" pitchFamily="18" charset="0"/>
              </a:rPr>
              <a:t>d/a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2682452" y="1476332"/>
            <a:ext cx="4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Times" panose="02020603050405020304" pitchFamily="18" charset="0"/>
                <a:cs typeface="Times" panose="02020603050405020304" pitchFamily="18" charset="0"/>
              </a:rPr>
              <a:t>c/b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2685474" y="2618303"/>
            <a:ext cx="4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Times" panose="02020603050405020304" pitchFamily="18" charset="0"/>
                <a:cs typeface="Times" panose="02020603050405020304" pitchFamily="18" charset="0"/>
              </a:rPr>
              <a:t>d/c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 rot="16200000">
            <a:off x="119547" y="1738407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r>
              <a:rPr lang="fr-FR" sz="2000" i="1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individual</a:t>
            </a:r>
            <a:r>
              <a:rPr lang="fr-FR" sz="20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fr-FR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fr-FR" sz="20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3479912" y="1969238"/>
            <a:ext cx="4322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/>
          <p:nvPr/>
        </p:nvCxnSpPr>
        <p:spPr>
          <a:xfrm>
            <a:off x="5200644" y="1969238"/>
            <a:ext cx="4655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3884796" y="1499965"/>
            <a:ext cx="1523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Genotype</a:t>
            </a:r>
            <a:r>
              <a:rPr lang="fr-CA" dirty="0" smtClean="0"/>
              <a:t> permutation per locus</a:t>
            </a:r>
          </a:p>
          <a:p>
            <a:endParaRPr lang="fr-CA" dirty="0" smtClean="0"/>
          </a:p>
          <a:p>
            <a:r>
              <a:rPr lang="fr-CA" u="sng" dirty="0" err="1" smtClean="0"/>
              <a:t>Randomized</a:t>
            </a:r>
            <a:r>
              <a:rPr lang="fr-CA" u="sng" dirty="0" smtClean="0"/>
              <a:t> </a:t>
            </a:r>
            <a:r>
              <a:rPr lang="fr-CA" u="sng" dirty="0"/>
              <a:t>i</a:t>
            </a:r>
            <a:r>
              <a:rPr lang="fr-CA" u="sng" dirty="0" smtClean="0"/>
              <a:t>ndices:</a:t>
            </a:r>
          </a:p>
          <a:p>
            <a:r>
              <a:rPr lang="fr-CA" i="1" dirty="0" smtClean="0"/>
              <a:t>L</a:t>
            </a:r>
            <a:r>
              <a:rPr lang="fr-CA" i="1" baseline="-25000" dirty="0" smtClean="0"/>
              <a:t>1</a:t>
            </a:r>
            <a:r>
              <a:rPr lang="fr-CA" i="1" dirty="0" smtClean="0"/>
              <a:t> </a:t>
            </a:r>
            <a:r>
              <a:rPr lang="fr-CA" dirty="0" smtClean="0"/>
              <a:t>(3, 1, 4, 2)</a:t>
            </a:r>
          </a:p>
          <a:p>
            <a:r>
              <a:rPr lang="fr-CA" i="1" dirty="0" smtClean="0"/>
              <a:t>L</a:t>
            </a:r>
            <a:r>
              <a:rPr lang="fr-CA" i="1" baseline="-25000" dirty="0" smtClean="0"/>
              <a:t>2</a:t>
            </a:r>
            <a:r>
              <a:rPr lang="fr-CA" i="1" dirty="0" smtClean="0"/>
              <a:t> </a:t>
            </a:r>
            <a:r>
              <a:rPr lang="fr-CA" dirty="0" smtClean="0"/>
              <a:t>(4, 2, 1, 3)</a:t>
            </a:r>
            <a:endParaRPr lang="en-US" i="1" dirty="0"/>
          </a:p>
        </p:txBody>
      </p:sp>
      <p:sp>
        <p:nvSpPr>
          <p:cNvPr id="142" name="Rectangle 141"/>
          <p:cNvSpPr/>
          <p:nvPr/>
        </p:nvSpPr>
        <p:spPr>
          <a:xfrm>
            <a:off x="5720832" y="775849"/>
            <a:ext cx="2016055" cy="235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836656" y="2040209"/>
            <a:ext cx="1789220" cy="406400"/>
          </a:xfrm>
          <a:prstGeom prst="rect">
            <a:avLst/>
          </a:prstGeom>
          <a:noFill/>
          <a:ln w="28575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4" name="ZoneTexte 143"/>
          <p:cNvSpPr txBox="1"/>
          <p:nvPr/>
        </p:nvSpPr>
        <p:spPr>
          <a:xfrm>
            <a:off x="5951765" y="920174"/>
            <a:ext cx="4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Times" panose="02020603050405020304" pitchFamily="18" charset="0"/>
                <a:cs typeface="Times" panose="02020603050405020304" pitchFamily="18" charset="0"/>
              </a:rPr>
              <a:t>a/c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5951765" y="2058743"/>
            <a:ext cx="4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fr-CA" dirty="0" smtClean="0">
                <a:latin typeface="Times" panose="02020603050405020304" pitchFamily="18" charset="0"/>
                <a:cs typeface="Times" panose="02020603050405020304" pitchFamily="18" charset="0"/>
              </a:rPr>
              <a:t>/c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6" name="ZoneTexte 145"/>
          <p:cNvSpPr txBox="1"/>
          <p:nvPr/>
        </p:nvSpPr>
        <p:spPr>
          <a:xfrm>
            <a:off x="5950751" y="1489952"/>
            <a:ext cx="4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fr-CA" dirty="0" smtClean="0">
                <a:latin typeface="Times" panose="02020603050405020304" pitchFamily="18" charset="0"/>
                <a:cs typeface="Times" panose="02020603050405020304" pitchFamily="18" charset="0"/>
              </a:rPr>
              <a:t>/a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5953773" y="2631923"/>
            <a:ext cx="4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Times" panose="02020603050405020304" pitchFamily="18" charset="0"/>
                <a:cs typeface="Times" panose="02020603050405020304" pitchFamily="18" charset="0"/>
              </a:rPr>
              <a:t>b/a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7000538" y="925949"/>
            <a:ext cx="4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Times" panose="02020603050405020304" pitchFamily="18" charset="0"/>
                <a:cs typeface="Times" panose="02020603050405020304" pitchFamily="18" charset="0"/>
              </a:rPr>
              <a:t>d/c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7000538" y="2064518"/>
            <a:ext cx="4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fr-CA" dirty="0" smtClean="0">
                <a:latin typeface="Times" panose="02020603050405020304" pitchFamily="18" charset="0"/>
                <a:cs typeface="Times" panose="02020603050405020304" pitchFamily="18" charset="0"/>
              </a:rPr>
              <a:t>/a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6999524" y="1495727"/>
            <a:ext cx="4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Times" panose="02020603050405020304" pitchFamily="18" charset="0"/>
                <a:cs typeface="Times" panose="02020603050405020304" pitchFamily="18" charset="0"/>
              </a:rPr>
              <a:t>c/b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7002546" y="2637698"/>
            <a:ext cx="4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Times" panose="02020603050405020304" pitchFamily="18" charset="0"/>
                <a:cs typeface="Times" panose="02020603050405020304" pitchFamily="18" charset="0"/>
              </a:rPr>
              <a:t>d/a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853278" y="879511"/>
            <a:ext cx="1789220" cy="40640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853278" y="1447392"/>
            <a:ext cx="1789220" cy="40640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847790" y="2584974"/>
            <a:ext cx="1789220" cy="406400"/>
          </a:xfrm>
          <a:prstGeom prst="rect">
            <a:avLst/>
          </a:prstGeom>
          <a:noFill/>
          <a:ln w="28575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2" name="Flèche en arc 161"/>
          <p:cNvSpPr/>
          <p:nvPr/>
        </p:nvSpPr>
        <p:spPr>
          <a:xfrm rot="10800000">
            <a:off x="7839757" y="5597090"/>
            <a:ext cx="711439" cy="841205"/>
          </a:xfrm>
          <a:prstGeom prst="circularArrow">
            <a:avLst>
              <a:gd name="adj1" fmla="val 8592"/>
              <a:gd name="adj2" fmla="val 1236791"/>
              <a:gd name="adj3" fmla="val 20357023"/>
              <a:gd name="adj4" fmla="val 10800000"/>
              <a:gd name="adj5" fmla="val 13660"/>
            </a:avLst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4" name="Flèche en arc 163"/>
          <p:cNvSpPr/>
          <p:nvPr/>
        </p:nvSpPr>
        <p:spPr>
          <a:xfrm>
            <a:off x="7839756" y="5627180"/>
            <a:ext cx="711439" cy="841205"/>
          </a:xfrm>
          <a:prstGeom prst="circularArrow">
            <a:avLst>
              <a:gd name="adj1" fmla="val 8592"/>
              <a:gd name="adj2" fmla="val 1236791"/>
              <a:gd name="adj3" fmla="val 20357023"/>
              <a:gd name="adj4" fmla="val 10800000"/>
              <a:gd name="adj5" fmla="val 13660"/>
            </a:avLst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40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-41141" y="100683"/>
            <a:ext cx="9185141" cy="6782409"/>
            <a:chOff x="-41141" y="100683"/>
            <a:chExt cx="9185141" cy="6782409"/>
          </a:xfrm>
        </p:grpSpPr>
        <p:cxnSp>
          <p:nvCxnSpPr>
            <p:cNvPr id="89" name="Connecteur droit 88"/>
            <p:cNvCxnSpPr/>
            <p:nvPr/>
          </p:nvCxnSpPr>
          <p:spPr>
            <a:xfrm>
              <a:off x="3479912" y="1969238"/>
              <a:ext cx="4322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/>
            <p:cNvCxnSpPr/>
            <p:nvPr/>
          </p:nvCxnSpPr>
          <p:spPr>
            <a:xfrm>
              <a:off x="5200644" y="1969238"/>
              <a:ext cx="4655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ZoneTexte 104"/>
            <p:cNvSpPr txBox="1"/>
            <p:nvPr/>
          </p:nvSpPr>
          <p:spPr>
            <a:xfrm>
              <a:off x="3884796" y="1499965"/>
              <a:ext cx="15236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err="1" smtClean="0"/>
                <a:t>Genotype</a:t>
              </a:r>
              <a:r>
                <a:rPr lang="fr-CA" dirty="0" smtClean="0"/>
                <a:t> permutation per locus</a:t>
              </a:r>
            </a:p>
            <a:p>
              <a:endParaRPr lang="fr-CA" dirty="0" smtClean="0"/>
            </a:p>
            <a:p>
              <a:endParaRPr lang="fr-CA" u="sng" dirty="0" smtClean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720832" y="775849"/>
              <a:ext cx="2016055" cy="2358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836656" y="2040209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44" name="ZoneTexte 143"/>
            <p:cNvSpPr txBox="1"/>
            <p:nvPr/>
          </p:nvSpPr>
          <p:spPr>
            <a:xfrm>
              <a:off x="5951765" y="920174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a/c</a:t>
              </a:r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45" name="ZoneTexte 144"/>
            <p:cNvSpPr txBox="1"/>
            <p:nvPr/>
          </p:nvSpPr>
          <p:spPr>
            <a:xfrm>
              <a:off x="5951765" y="2058743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" panose="02020603050405020304" pitchFamily="18" charset="0"/>
                  <a:cs typeface="Times" panose="02020603050405020304" pitchFamily="18" charset="0"/>
                </a:rPr>
                <a:t>b</a:t>
              </a:r>
              <a:r>
                <a:rPr lang="fr-CA" dirty="0" smtClean="0">
                  <a:latin typeface="Times" panose="02020603050405020304" pitchFamily="18" charset="0"/>
                  <a:cs typeface="Times" panose="02020603050405020304" pitchFamily="18" charset="0"/>
                </a:rPr>
                <a:t>/c</a:t>
              </a:r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5950751" y="1489952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" panose="02020603050405020304" pitchFamily="18" charset="0"/>
                  <a:cs typeface="Times" panose="02020603050405020304" pitchFamily="18" charset="0"/>
                </a:rPr>
                <a:t>a</a:t>
              </a:r>
              <a:r>
                <a:rPr lang="fr-CA" dirty="0" smtClean="0">
                  <a:latin typeface="Times" panose="02020603050405020304" pitchFamily="18" charset="0"/>
                  <a:cs typeface="Times" panose="02020603050405020304" pitchFamily="18" charset="0"/>
                </a:rPr>
                <a:t>/a</a:t>
              </a:r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47" name="ZoneTexte 146"/>
            <p:cNvSpPr txBox="1"/>
            <p:nvPr/>
          </p:nvSpPr>
          <p:spPr>
            <a:xfrm>
              <a:off x="5953773" y="2631923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" panose="02020603050405020304" pitchFamily="18" charset="0"/>
                  <a:cs typeface="Times" panose="02020603050405020304" pitchFamily="18" charset="0"/>
                </a:rPr>
                <a:t>b/a</a:t>
              </a:r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7000538" y="925949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" panose="02020603050405020304" pitchFamily="18" charset="0"/>
                  <a:cs typeface="Times" panose="02020603050405020304" pitchFamily="18" charset="0"/>
                </a:rPr>
                <a:t>d/c</a:t>
              </a:r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49" name="ZoneTexte 148"/>
            <p:cNvSpPr txBox="1"/>
            <p:nvPr/>
          </p:nvSpPr>
          <p:spPr>
            <a:xfrm>
              <a:off x="7000538" y="2064518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" panose="02020603050405020304" pitchFamily="18" charset="0"/>
                  <a:cs typeface="Times" panose="02020603050405020304" pitchFamily="18" charset="0"/>
                </a:rPr>
                <a:t>c</a:t>
              </a:r>
              <a:r>
                <a:rPr lang="fr-CA" dirty="0" smtClean="0">
                  <a:latin typeface="Times" panose="02020603050405020304" pitchFamily="18" charset="0"/>
                  <a:cs typeface="Times" panose="02020603050405020304" pitchFamily="18" charset="0"/>
                </a:rPr>
                <a:t>/a</a:t>
              </a:r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50" name="ZoneTexte 149"/>
            <p:cNvSpPr txBox="1"/>
            <p:nvPr/>
          </p:nvSpPr>
          <p:spPr>
            <a:xfrm>
              <a:off x="6999524" y="1495727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" panose="02020603050405020304" pitchFamily="18" charset="0"/>
                  <a:cs typeface="Times" panose="02020603050405020304" pitchFamily="18" charset="0"/>
                </a:rPr>
                <a:t>c/b</a:t>
              </a:r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7002546" y="2637698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" panose="02020603050405020304" pitchFamily="18" charset="0"/>
                  <a:cs typeface="Times" panose="02020603050405020304" pitchFamily="18" charset="0"/>
                </a:rPr>
                <a:t>d/a</a:t>
              </a:r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853278" y="879511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853278" y="1447392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847790" y="2584974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8049253" y="2910504"/>
              <a:ext cx="1094747" cy="1340728"/>
              <a:chOff x="7839756" y="5597090"/>
              <a:chExt cx="711440" cy="871295"/>
            </a:xfrm>
          </p:grpSpPr>
          <p:sp>
            <p:nvSpPr>
              <p:cNvPr id="162" name="Flèche en arc 161"/>
              <p:cNvSpPr/>
              <p:nvPr/>
            </p:nvSpPr>
            <p:spPr>
              <a:xfrm rot="10800000">
                <a:off x="7839757" y="5597090"/>
                <a:ext cx="711439" cy="841205"/>
              </a:xfrm>
              <a:prstGeom prst="circularArrow">
                <a:avLst>
                  <a:gd name="adj1" fmla="val 8592"/>
                  <a:gd name="adj2" fmla="val 1236791"/>
                  <a:gd name="adj3" fmla="val 20357023"/>
                  <a:gd name="adj4" fmla="val 10800000"/>
                  <a:gd name="adj5" fmla="val 13660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Flèche en arc 163"/>
              <p:cNvSpPr/>
              <p:nvPr/>
            </p:nvSpPr>
            <p:spPr>
              <a:xfrm>
                <a:off x="7839756" y="5627180"/>
                <a:ext cx="711439" cy="841205"/>
              </a:xfrm>
              <a:prstGeom prst="circularArrow">
                <a:avLst>
                  <a:gd name="adj1" fmla="val 8592"/>
                  <a:gd name="adj2" fmla="val 1236791"/>
                  <a:gd name="adj3" fmla="val 20357023"/>
                  <a:gd name="adj4" fmla="val 10800000"/>
                  <a:gd name="adj5" fmla="val 13660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er 105"/>
            <p:cNvGrpSpPr/>
            <p:nvPr/>
          </p:nvGrpSpPr>
          <p:grpSpPr>
            <a:xfrm>
              <a:off x="-41141" y="100683"/>
              <a:ext cx="3817797" cy="5630773"/>
              <a:chOff x="-659487" y="557883"/>
              <a:chExt cx="3817797" cy="563077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594141" y="1230283"/>
                <a:ext cx="2016055" cy="23588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 rot="16200000">
                <a:off x="-2548466" y="3776458"/>
                <a:ext cx="4301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fr-FR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populations : </a:t>
                </a:r>
                <a:r>
                  <a:rPr lang="fr-FR" sz="2800" i="1" dirty="0" smtClean="0">
                    <a:solidFill>
                      <a:srgbClr val="012AA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pop1</a:t>
                </a:r>
                <a:r>
                  <a:rPr lang="fr-FR" sz="2800" i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lang="fr-FR" sz="2800" i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pop2</a:t>
                </a:r>
                <a:endParaRPr lang="fr-FR" sz="28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" name="Grouper 6"/>
              <p:cNvGrpSpPr/>
              <p:nvPr/>
            </p:nvGrpSpPr>
            <p:grpSpPr>
              <a:xfrm>
                <a:off x="709968" y="1342252"/>
                <a:ext cx="1789220" cy="974281"/>
                <a:chOff x="709968" y="1342252"/>
                <a:chExt cx="1789220" cy="974281"/>
              </a:xfrm>
            </p:grpSpPr>
            <p:grpSp>
              <p:nvGrpSpPr>
                <p:cNvPr id="55" name="Grouper 4"/>
                <p:cNvGrpSpPr/>
                <p:nvPr/>
              </p:nvGrpSpPr>
              <p:grpSpPr>
                <a:xfrm>
                  <a:off x="709968" y="1342252"/>
                  <a:ext cx="1789220" cy="406400"/>
                  <a:chOff x="709968" y="1342252"/>
                  <a:chExt cx="1789220" cy="4064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709968" y="1342252"/>
                    <a:ext cx="1789220" cy="406400"/>
                  </a:xfrm>
                  <a:prstGeom prst="rect">
                    <a:avLst/>
                  </a:prstGeom>
                  <a:noFill/>
                  <a:ln w="28575" cmpd="sng">
                    <a:solidFill>
                      <a:srgbClr val="0000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ZoneTexte 59"/>
                  <p:cNvSpPr txBox="1"/>
                  <p:nvPr/>
                </p:nvSpPr>
                <p:spPr>
                  <a:xfrm>
                    <a:off x="1938765" y="1342252"/>
                    <a:ext cx="1847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fr-FR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6" name="Grouper 16"/>
                <p:cNvGrpSpPr/>
                <p:nvPr/>
              </p:nvGrpSpPr>
              <p:grpSpPr>
                <a:xfrm>
                  <a:off x="709968" y="1910133"/>
                  <a:ext cx="1789220" cy="406400"/>
                  <a:chOff x="709968" y="1342252"/>
                  <a:chExt cx="1789220" cy="406400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709968" y="1342252"/>
                    <a:ext cx="1789220" cy="406400"/>
                  </a:xfrm>
                  <a:prstGeom prst="rect">
                    <a:avLst/>
                  </a:prstGeom>
                  <a:noFill/>
                  <a:ln w="28575" cmpd="sng">
                    <a:solidFill>
                      <a:srgbClr val="0000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ZoneTexte 57"/>
                  <p:cNvSpPr txBox="1"/>
                  <p:nvPr/>
                </p:nvSpPr>
                <p:spPr>
                  <a:xfrm>
                    <a:off x="1938765" y="1342252"/>
                    <a:ext cx="1847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fr-FR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9" name="ZoneTexte 48"/>
              <p:cNvSpPr txBox="1"/>
              <p:nvPr/>
            </p:nvSpPr>
            <p:spPr>
              <a:xfrm>
                <a:off x="85977" y="557883"/>
                <a:ext cx="30723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fr-F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loci</a:t>
                </a:r>
                <a:endParaRPr lang="fr-F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0" name="Grouper 47"/>
              <p:cNvGrpSpPr/>
              <p:nvPr/>
            </p:nvGrpSpPr>
            <p:grpSpPr>
              <a:xfrm>
                <a:off x="704480" y="3047715"/>
                <a:ext cx="1789220" cy="459587"/>
                <a:chOff x="689360" y="219028"/>
                <a:chExt cx="1789220" cy="459587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689360" y="219028"/>
                  <a:ext cx="1789220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B05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ZoneTexte 53"/>
                <p:cNvSpPr txBox="1"/>
                <p:nvPr/>
              </p:nvSpPr>
              <p:spPr>
                <a:xfrm>
                  <a:off x="1926527" y="309283"/>
                  <a:ext cx="1847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fr-FR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1" name="Rectangle 60"/>
            <p:cNvSpPr/>
            <p:nvPr/>
          </p:nvSpPr>
          <p:spPr>
            <a:xfrm>
              <a:off x="1344940" y="2020814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1026288" y="3156273"/>
              <a:ext cx="26624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fr-FR" sz="28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fr-F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fr-FR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ampling</a:t>
              </a:r>
              <a:r>
                <a:rPr lang="fr-F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(T1)</a:t>
              </a:r>
              <a:endPara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1460049" y="900779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a/a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1460049" y="2039348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a/c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1459035" y="1470557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b/a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1462057" y="2612528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b/c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2508822" y="906554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2508822" y="2045123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d/a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2507808" y="1476332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c/b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2510830" y="2618303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d/c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 rot="16200000">
              <a:off x="-55097" y="3338607"/>
              <a:ext cx="1701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fr-FR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</a:t>
              </a: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69212" y="3968018"/>
              <a:ext cx="2016055" cy="2358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285036" y="5232378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1400145" y="4112343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/c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1400145" y="5250912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d/d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1399131" y="4682121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a/b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1402153" y="5824092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a/a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448918" y="4118118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b/c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2448918" y="5256687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2447904" y="4687896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a/d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450926" y="5829867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c/b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301658" y="4071680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301658" y="4639561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6170" y="5777143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980569" y="6359872"/>
              <a:ext cx="2828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fr-FR" sz="28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fr-FR" sz="28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fr-F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fr-FR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ampling</a:t>
              </a:r>
              <a:r>
                <a:rPr lang="fr-F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(T2)</a:t>
              </a:r>
              <a:endPara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3688695" y="3010122"/>
              <a:ext cx="194569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u="sng" dirty="0" err="1"/>
                <a:t>Same</a:t>
              </a:r>
              <a:r>
                <a:rPr lang="fr-CA" u="sng" dirty="0"/>
                <a:t> </a:t>
              </a:r>
              <a:r>
                <a:rPr lang="fr-CA" u="sng" dirty="0" err="1"/>
                <a:t>randomized</a:t>
              </a:r>
              <a:r>
                <a:rPr lang="fr-CA" u="sng" dirty="0"/>
                <a:t> indices:</a:t>
              </a:r>
            </a:p>
            <a:p>
              <a:r>
                <a:rPr lang="fr-CA" i="1" dirty="0"/>
                <a:t>L</a:t>
              </a:r>
              <a:r>
                <a:rPr lang="fr-CA" i="1" baseline="-25000" dirty="0"/>
                <a:t>1</a:t>
              </a:r>
              <a:r>
                <a:rPr lang="fr-CA" i="1" dirty="0"/>
                <a:t> </a:t>
              </a:r>
              <a:r>
                <a:rPr lang="fr-CA" dirty="0"/>
                <a:t>(3, 1, 4, 2)</a:t>
              </a:r>
            </a:p>
            <a:p>
              <a:r>
                <a:rPr lang="fr-CA" i="1" dirty="0"/>
                <a:t>L</a:t>
              </a:r>
              <a:r>
                <a:rPr lang="fr-CA" i="1" baseline="-25000" dirty="0"/>
                <a:t>2</a:t>
              </a:r>
              <a:r>
                <a:rPr lang="fr-CA" i="1" dirty="0"/>
                <a:t> </a:t>
              </a:r>
              <a:r>
                <a:rPr lang="fr-CA" dirty="0"/>
                <a:t>(4, 2, 1, 3)</a:t>
              </a:r>
              <a:endParaRPr lang="en-US" i="1" dirty="0"/>
            </a:p>
            <a:p>
              <a:endParaRPr lang="en-US" dirty="0"/>
            </a:p>
          </p:txBody>
        </p:sp>
        <p:cxnSp>
          <p:nvCxnSpPr>
            <p:cNvPr id="112" name="Connecteur droit 111"/>
            <p:cNvCxnSpPr/>
            <p:nvPr/>
          </p:nvCxnSpPr>
          <p:spPr>
            <a:xfrm>
              <a:off x="3479912" y="5157169"/>
              <a:ext cx="4322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/>
            <p:nvPr/>
          </p:nvCxnSpPr>
          <p:spPr>
            <a:xfrm>
              <a:off x="5200644" y="5157169"/>
              <a:ext cx="4655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ZoneTexte 113"/>
            <p:cNvSpPr txBox="1"/>
            <p:nvPr/>
          </p:nvSpPr>
          <p:spPr>
            <a:xfrm>
              <a:off x="3884796" y="4687896"/>
              <a:ext cx="15236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err="1" smtClean="0"/>
                <a:t>Genotype</a:t>
              </a:r>
              <a:r>
                <a:rPr lang="fr-CA" dirty="0" smtClean="0"/>
                <a:t> permutation per locus</a:t>
              </a:r>
            </a:p>
            <a:p>
              <a:endParaRPr lang="fr-CA" dirty="0" smtClean="0"/>
            </a:p>
            <a:p>
              <a:endParaRPr lang="fr-CA" u="sng" dirty="0" smtClean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720832" y="3968018"/>
              <a:ext cx="2016055" cy="2358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836656" y="5232378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5951765" y="4112343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" panose="02020603050405020304" pitchFamily="18" charset="0"/>
                  <a:cs typeface="Times" panose="02020603050405020304" pitchFamily="18" charset="0"/>
                </a:rPr>
                <a:t>d/d</a:t>
              </a:r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5951765" y="5250912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a/a</a:t>
              </a:r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5950751" y="4682121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a/b</a:t>
              </a:r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5953773" y="5824092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a/b</a:t>
              </a:r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7000538" y="4118118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" panose="02020603050405020304" pitchFamily="18" charset="0"/>
                  <a:cs typeface="Times" panose="02020603050405020304" pitchFamily="18" charset="0"/>
                </a:rPr>
                <a:t>c/b</a:t>
              </a:r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7000538" y="5256687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" panose="02020603050405020304" pitchFamily="18" charset="0"/>
                  <a:cs typeface="Times" panose="02020603050405020304" pitchFamily="18" charset="0"/>
                </a:rPr>
                <a:t>b/c</a:t>
              </a:r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6999524" y="4687896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a/d</a:t>
              </a:r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7002546" y="5829867"/>
              <a:ext cx="49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" panose="02020603050405020304" pitchFamily="18" charset="0"/>
                  <a:cs typeface="Times" panose="02020603050405020304" pitchFamily="18" charset="0"/>
                </a:rPr>
                <a:t>b</a:t>
              </a:r>
              <a:r>
                <a:rPr lang="fr-CA" dirty="0" smtClean="0">
                  <a:latin typeface="Times" panose="02020603050405020304" pitchFamily="18" charset="0"/>
                  <a:cs typeface="Times" panose="02020603050405020304" pitchFamily="18" charset="0"/>
                </a:rPr>
                <a:t>/a</a:t>
              </a:r>
              <a:endParaRPr 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853278" y="4071680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853278" y="4639561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847790" y="5777143"/>
              <a:ext cx="1789220" cy="406400"/>
            </a:xfrm>
            <a:prstGeom prst="rect">
              <a:avLst/>
            </a:prstGeom>
            <a:noFill/>
            <a:ln w="28575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141" name="Connecteur droit avec flèche 140"/>
            <p:cNvCxnSpPr/>
            <p:nvPr/>
          </p:nvCxnSpPr>
          <p:spPr>
            <a:xfrm flipV="1">
              <a:off x="4499592" y="2548809"/>
              <a:ext cx="0" cy="3401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/>
            <p:cNvCxnSpPr/>
            <p:nvPr/>
          </p:nvCxnSpPr>
          <p:spPr>
            <a:xfrm>
              <a:off x="4499592" y="4270697"/>
              <a:ext cx="3816" cy="3442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8342514" y="3418771"/>
              <a:ext cx="627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999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944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25344</TotalTime>
  <Words>482</Words>
  <Application>Microsoft Office PowerPoint</Application>
  <PresentationFormat>Affichage à l'écran (4:3)</PresentationFormat>
  <Paragraphs>172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Mangal</vt:lpstr>
      <vt:lpstr>Times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</dc:creator>
  <cp:lastModifiedBy>Julian WITTISCHE</cp:lastModifiedBy>
  <cp:revision>102</cp:revision>
  <dcterms:created xsi:type="dcterms:W3CDTF">2017-12-22T17:13:00Z</dcterms:created>
  <dcterms:modified xsi:type="dcterms:W3CDTF">2020-04-12T04:41:03Z</dcterms:modified>
</cp:coreProperties>
</file>