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56" r:id="rId3"/>
    <p:sldId id="262" r:id="rId4"/>
    <p:sldId id="261" r:id="rId5"/>
    <p:sldId id="264" r:id="rId6"/>
    <p:sldId id="269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68B"/>
    <a:srgbClr val="FFFE84"/>
    <a:srgbClr val="FFFF07"/>
    <a:srgbClr val="F8ED2E"/>
    <a:srgbClr val="ECE22D"/>
    <a:srgbClr val="FFB4AE"/>
    <a:srgbClr val="FF8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85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EF367-F61C-5741-82C4-3A4DB6A6A94E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969F5-E929-3745-B923-8809C398E3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787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969F5-E929-3745-B923-8809C398E33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1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969F5-E929-3745-B923-8809C398E33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19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969F5-E929-3745-B923-8809C398E33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1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969F5-E929-3745-B923-8809C398E33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19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dirty="0" smtClean="0"/>
              <a:t>Figure S1. 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TGI,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</a:t>
            </a:r>
            <a:r>
              <a:rPr lang="fr-FR" dirty="0" err="1" smtClean="0"/>
              <a:t>enetic</a:t>
            </a:r>
            <a:r>
              <a:rPr lang="fr-FR" dirty="0" smtClean="0"/>
              <a:t> data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randomly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permutated</a:t>
            </a:r>
            <a:r>
              <a:rPr lang="fr-FR" dirty="0" smtClean="0"/>
              <a:t> </a:t>
            </a:r>
            <a:r>
              <a:rPr lang="fr-FR" dirty="0" err="1" smtClean="0"/>
              <a:t>separately</a:t>
            </a:r>
            <a:r>
              <a:rPr lang="fr-FR" dirty="0" smtClean="0"/>
              <a:t> for </a:t>
            </a:r>
            <a:r>
              <a:rPr lang="fr-FR" dirty="0" err="1" smtClean="0"/>
              <a:t>each</a:t>
            </a:r>
            <a:r>
              <a:rPr lang="fr-FR" dirty="0" smtClean="0"/>
              <a:t> locus (</a:t>
            </a:r>
            <a:r>
              <a:rPr lang="fr-FR" dirty="0" err="1" smtClean="0"/>
              <a:t>column</a:t>
            </a:r>
            <a:r>
              <a:rPr lang="fr-FR" dirty="0" smtClean="0"/>
              <a:t>).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example</a:t>
            </a:r>
            <a:r>
              <a:rPr lang="fr-FR" baseline="0" dirty="0" smtClean="0"/>
              <a:t>, the permutation of locus </a:t>
            </a:r>
            <a:r>
              <a:rPr lang="fr-FR" i="1" baseline="0" dirty="0" smtClean="0"/>
              <a:t>j</a:t>
            </a:r>
            <a:r>
              <a:rPr lang="fr-FR" baseline="0" dirty="0" smtClean="0"/>
              <a:t> </a:t>
            </a:r>
            <a:r>
              <a:rPr lang="fr-FR" dirty="0" smtClean="0"/>
              <a:t>in population-</a:t>
            </a:r>
            <a:r>
              <a:rPr lang="fr-FR" dirty="0" err="1" smtClean="0"/>
              <a:t>level</a:t>
            </a:r>
            <a:r>
              <a:rPr lang="fr-FR" dirty="0" smtClean="0"/>
              <a:t> </a:t>
            </a:r>
            <a:r>
              <a:rPr lang="fr-FR" dirty="0" err="1" smtClean="0"/>
              <a:t>genotypic</a:t>
            </a:r>
            <a:r>
              <a:rPr lang="fr-FR" dirty="0" smtClean="0"/>
              <a:t> matrices T1 (</a:t>
            </a:r>
            <a:r>
              <a:rPr lang="fr-FR" dirty="0" err="1" smtClean="0"/>
              <a:t>left</a:t>
            </a:r>
            <a:r>
              <a:rPr lang="fr-FR" dirty="0" smtClean="0"/>
              <a:t>) and T2 (right).</a:t>
            </a:r>
            <a:r>
              <a:rPr lang="fr-FR" baseline="0" dirty="0" smtClean="0"/>
              <a:t> This figure </a:t>
            </a:r>
            <a:r>
              <a:rPr lang="fr-FR" baseline="0" dirty="0" err="1" smtClean="0"/>
              <a:t>presents</a:t>
            </a:r>
            <a:r>
              <a:rPr lang="fr-FR" baseline="0" dirty="0" smtClean="0"/>
              <a:t> an </a:t>
            </a:r>
            <a:r>
              <a:rPr lang="fr-FR" baseline="0" dirty="0" err="1" smtClean="0"/>
              <a:t>example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where</a:t>
            </a:r>
            <a:r>
              <a:rPr lang="fr-FR" baseline="0" dirty="0" smtClean="0"/>
              <a:t> a permutation of </a:t>
            </a:r>
            <a:r>
              <a:rPr lang="fr-FR" baseline="0" dirty="0" err="1" smtClean="0"/>
              <a:t>species</a:t>
            </a:r>
            <a:r>
              <a:rPr lang="fr-FR" baseline="0" dirty="0" smtClean="0"/>
              <a:t> j </a:t>
            </a:r>
            <a:r>
              <a:rPr lang="fr-FR" baseline="0" dirty="0" err="1" smtClean="0"/>
              <a:t>brings</a:t>
            </a:r>
            <a:r>
              <a:rPr lang="fr-FR" baseline="0" dirty="0" smtClean="0"/>
              <a:t> value y.1j to position y.9j and value y.5j to position y1.j. The exact </a:t>
            </a:r>
            <a:r>
              <a:rPr lang="fr-FR" baseline="0" dirty="0" err="1" smtClean="0"/>
              <a:t>same</a:t>
            </a:r>
            <a:r>
              <a:rPr lang="fr-FR" baseline="0" dirty="0" smtClean="0"/>
              <a:t> permutation, </a:t>
            </a:r>
            <a:r>
              <a:rPr lang="fr-FR" baseline="0" dirty="0" err="1" smtClean="0"/>
              <a:t>involving</a:t>
            </a:r>
            <a:r>
              <a:rPr lang="fr-FR" baseline="0" dirty="0" smtClean="0"/>
              <a:t> all values in </a:t>
            </a:r>
            <a:r>
              <a:rPr lang="fr-FR" baseline="0" dirty="0" err="1" smtClean="0"/>
              <a:t>column</a:t>
            </a:r>
            <a:r>
              <a:rPr lang="fr-FR" baseline="0" dirty="0" smtClean="0"/>
              <a:t> j,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done</a:t>
            </a:r>
            <a:r>
              <a:rPr lang="fr-FR" baseline="0" dirty="0" smtClean="0"/>
              <a:t> in matrices T1 (</a:t>
            </a:r>
            <a:r>
              <a:rPr lang="fr-FR" baseline="0" dirty="0" err="1" smtClean="0"/>
              <a:t>left</a:t>
            </a:r>
            <a:r>
              <a:rPr lang="fr-FR" baseline="0" dirty="0" smtClean="0"/>
              <a:t>) and T2 (right). </a:t>
            </a:r>
            <a:r>
              <a:rPr lang="fr-FR" baseline="0" dirty="0" err="1" smtClean="0"/>
              <a:t>Following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similar</a:t>
            </a:r>
            <a:r>
              <a:rPr lang="fr-FR" baseline="0" dirty="0" smtClean="0"/>
              <a:t> permutations of all p </a:t>
            </a:r>
            <a:r>
              <a:rPr lang="fr-FR" baseline="0" dirty="0" err="1" smtClean="0"/>
              <a:t>species</a:t>
            </a:r>
            <a:r>
              <a:rPr lang="fr-FR" baseline="0" dirty="0" smtClean="0"/>
              <a:t>, the </a:t>
            </a:r>
            <a:r>
              <a:rPr lang="fr-FR" baseline="0" dirty="0" err="1" smtClean="0"/>
              <a:t>dissimilarities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computed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vectors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representing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site i, </a:t>
            </a:r>
            <a:r>
              <a:rPr lang="fr-FR" baseline="0" dirty="0" err="1" smtClean="0"/>
              <a:t>producing</a:t>
            </a:r>
            <a:r>
              <a:rPr lang="fr-FR" baseline="0" dirty="0" smtClean="0"/>
              <a:t> the values </a:t>
            </a:r>
            <a:r>
              <a:rPr lang="fr-FR" baseline="0" dirty="0" err="1" smtClean="0"/>
              <a:t>D.i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under</a:t>
            </a:r>
            <a:r>
              <a:rPr lang="fr-FR" baseline="0" dirty="0" smtClean="0"/>
              <a:t> permutation.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are not interested in a systematic difference that would affect all sites concerning the loss or gain of a subset of the species, or of all species. Differences of this type are preserved, through the permutations, by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permuting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between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Mat.1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Mat.2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preserves, in the permutations, the differences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between </a:t>
            </a:r>
            <a:r>
              <a:rPr lang="en-GB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Mat.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and </a:t>
            </a:r>
            <a:r>
              <a:rPr lang="en-GB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Mat.2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are found at all sites.</a:t>
            </a:r>
            <a:endParaRPr lang="en-GB" dirty="0" smtClean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969F5-E929-3745-B923-8809C398E33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19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9186-A197-9540-973C-BBAF2890F410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83F6-4AE2-FD47-A223-457A9A6B0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97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9186-A197-9540-973C-BBAF2890F410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83F6-4AE2-FD47-A223-457A9A6B0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9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9186-A197-9540-973C-BBAF2890F410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83F6-4AE2-FD47-A223-457A9A6B0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87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9186-A197-9540-973C-BBAF2890F410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83F6-4AE2-FD47-A223-457A9A6B0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22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9186-A197-9540-973C-BBAF2890F410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83F6-4AE2-FD47-A223-457A9A6B0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19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9186-A197-9540-973C-BBAF2890F410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83F6-4AE2-FD47-A223-457A9A6B0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43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9186-A197-9540-973C-BBAF2890F410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83F6-4AE2-FD47-A223-457A9A6B0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14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9186-A197-9540-973C-BBAF2890F410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83F6-4AE2-FD47-A223-457A9A6B0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58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9186-A197-9540-973C-BBAF2890F410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83F6-4AE2-FD47-A223-457A9A6B0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83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9186-A197-9540-973C-BBAF2890F410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83F6-4AE2-FD47-A223-457A9A6B0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92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9186-A197-9540-973C-BBAF2890F410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83F6-4AE2-FD47-A223-457A9A6B0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45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49186-A197-9540-973C-BBAF2890F410}" type="datetimeFigureOut">
              <a:rPr lang="fr-FR" smtClean="0"/>
              <a:t>16/02/2020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B83F6-4AE2-FD47-A223-457A9A6B0B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04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" descr="Fig. 1 (v3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4" y="1593206"/>
            <a:ext cx="7923213" cy="407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er 5"/>
          <p:cNvGrpSpPr/>
          <p:nvPr/>
        </p:nvGrpSpPr>
        <p:grpSpPr>
          <a:xfrm>
            <a:off x="1158611" y="2222500"/>
            <a:ext cx="7311495" cy="406400"/>
            <a:chOff x="1087967" y="2984500"/>
            <a:chExt cx="7311495" cy="406400"/>
          </a:xfrm>
        </p:grpSpPr>
        <p:grpSp>
          <p:nvGrpSpPr>
            <p:cNvPr id="7" name="Grouper 6"/>
            <p:cNvGrpSpPr/>
            <p:nvPr/>
          </p:nvGrpSpPr>
          <p:grpSpPr>
            <a:xfrm>
              <a:off x="1087967" y="2984500"/>
              <a:ext cx="2146300" cy="406400"/>
              <a:chOff x="1087967" y="2984500"/>
              <a:chExt cx="2146300" cy="4064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087967" y="2984500"/>
                <a:ext cx="2146300" cy="4064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ZoneTexte 14"/>
              <p:cNvSpPr txBox="1"/>
              <p:nvPr/>
            </p:nvSpPr>
            <p:spPr>
              <a:xfrm>
                <a:off x="1919198" y="2984500"/>
                <a:ext cx="483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>
                    <a:solidFill>
                      <a:srgbClr val="0000FF"/>
                    </a:solidFill>
                    <a:latin typeface="Times"/>
                    <a:cs typeface="Times"/>
                  </a:rPr>
                  <a:t>T1</a:t>
                </a:r>
                <a:r>
                  <a:rPr lang="fr-FR" i="1" baseline="-25000" dirty="0">
                    <a:solidFill>
                      <a:srgbClr val="0000FF"/>
                    </a:solidFill>
                    <a:latin typeface="Times"/>
                    <a:cs typeface="Times"/>
                  </a:rPr>
                  <a:t>i</a:t>
                </a:r>
                <a:endParaRPr lang="fr-FR" dirty="0">
                  <a:solidFill>
                    <a:srgbClr val="0000FF"/>
                  </a:solidFill>
                  <a:latin typeface="Times"/>
                  <a:cs typeface="Times"/>
                </a:endParaRPr>
              </a:p>
            </p:txBody>
          </p:sp>
        </p:grpSp>
        <p:grpSp>
          <p:nvGrpSpPr>
            <p:cNvPr id="8" name="Grouper 7"/>
            <p:cNvGrpSpPr/>
            <p:nvPr/>
          </p:nvGrpSpPr>
          <p:grpSpPr>
            <a:xfrm>
              <a:off x="4004733" y="2984500"/>
              <a:ext cx="2146300" cy="406400"/>
              <a:chOff x="4004733" y="2984500"/>
              <a:chExt cx="2146300" cy="4064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4004733" y="2984500"/>
                <a:ext cx="2146300" cy="4064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ZoneTexte 12"/>
              <p:cNvSpPr txBox="1"/>
              <p:nvPr/>
            </p:nvSpPr>
            <p:spPr>
              <a:xfrm>
                <a:off x="4835964" y="2984500"/>
                <a:ext cx="483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T2</a:t>
                </a:r>
                <a:r>
                  <a:rPr lang="fr-FR" i="1" baseline="-25000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i</a:t>
                </a:r>
                <a:endParaRPr lang="fr-FR" dirty="0">
                  <a:solidFill>
                    <a:srgbClr val="0000FF"/>
                  </a:solidFill>
                  <a:latin typeface="Times"/>
                  <a:cs typeface="Times"/>
                </a:endParaRPr>
              </a:p>
            </p:txBody>
          </p:sp>
        </p:grpSp>
        <p:grpSp>
          <p:nvGrpSpPr>
            <p:cNvPr id="9" name="Grouper 8"/>
            <p:cNvGrpSpPr/>
            <p:nvPr/>
          </p:nvGrpSpPr>
          <p:grpSpPr>
            <a:xfrm>
              <a:off x="7823199" y="2984500"/>
              <a:ext cx="576263" cy="406400"/>
              <a:chOff x="7823199" y="2984500"/>
              <a:chExt cx="576263" cy="4064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823199" y="2984500"/>
                <a:ext cx="576263" cy="4064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ZoneTexte 10"/>
              <p:cNvSpPr txBox="1"/>
              <p:nvPr/>
            </p:nvSpPr>
            <p:spPr>
              <a:xfrm>
                <a:off x="7901378" y="2984500"/>
                <a:ext cx="419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i="1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D</a:t>
                </a:r>
                <a:r>
                  <a:rPr lang="fr-FR" i="1" baseline="-25000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i</a:t>
                </a:r>
                <a:endParaRPr lang="fr-FR" dirty="0">
                  <a:solidFill>
                    <a:srgbClr val="0000FF"/>
                  </a:solidFill>
                  <a:latin typeface="Times"/>
                  <a:cs typeface="Time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66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0808" y="1208525"/>
            <a:ext cx="2820645" cy="4032777"/>
          </a:xfrm>
          <a:prstGeom prst="rect">
            <a:avLst/>
          </a:prstGeom>
          <a:solidFill>
            <a:srgbClr val="FFF68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" name="ZoneTexte 5"/>
          <p:cNvSpPr txBox="1"/>
          <p:nvPr/>
        </p:nvSpPr>
        <p:spPr>
          <a:xfrm rot="16200000">
            <a:off x="-224239" y="2994081"/>
            <a:ext cx="985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i="1" dirty="0" smtClean="0">
                <a:latin typeface="Times New Roman"/>
                <a:cs typeface="Times New Roman"/>
              </a:rPr>
              <a:t>n</a:t>
            </a:r>
            <a:r>
              <a:rPr lang="fr-FR" sz="2400" dirty="0" smtClean="0">
                <a:latin typeface="Times New Roman"/>
                <a:cs typeface="Times New Roman"/>
              </a:rPr>
              <a:t> sites</a:t>
            </a:r>
            <a:endParaRPr lang="fr-FR" sz="2400" dirty="0">
              <a:latin typeface="Times New Roman"/>
              <a:cs typeface="Times New Roman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325969" y="637556"/>
            <a:ext cx="141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>
                <a:latin typeface="Times New Roman"/>
                <a:cs typeface="Times New Roman"/>
              </a:rPr>
              <a:t>p</a:t>
            </a:r>
            <a:r>
              <a:rPr lang="fr-FR" sz="2400" dirty="0" smtClean="0">
                <a:latin typeface="Times New Roman"/>
                <a:cs typeface="Times New Roman"/>
              </a:rPr>
              <a:t> </a:t>
            </a:r>
            <a:r>
              <a:rPr lang="fr-FR" sz="2400" dirty="0" err="1" smtClean="0">
                <a:latin typeface="Times New Roman"/>
                <a:cs typeface="Times New Roman"/>
              </a:rPr>
              <a:t>species</a:t>
            </a:r>
            <a:endParaRPr lang="fr-FR" sz="2400" dirty="0">
              <a:latin typeface="Times New Roman"/>
              <a:cs typeface="Times New Roman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891611" y="2919630"/>
            <a:ext cx="2279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Time 1: </a:t>
            </a:r>
            <a:r>
              <a:rPr lang="fr-FR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Mat.1</a:t>
            </a:r>
            <a:endParaRPr lang="fr-FR" sz="28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84158" y="1208525"/>
            <a:ext cx="2820645" cy="4032777"/>
          </a:xfrm>
          <a:prstGeom prst="rect">
            <a:avLst/>
          </a:prstGeom>
          <a:solidFill>
            <a:srgbClr val="FFF68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589319" y="637556"/>
            <a:ext cx="141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smtClean="0">
                <a:latin typeface="Times New Roman"/>
                <a:cs typeface="Times New Roman"/>
              </a:rPr>
              <a:t>p</a:t>
            </a:r>
            <a:r>
              <a:rPr lang="fr-FR" sz="2400" dirty="0" smtClean="0">
                <a:latin typeface="Times New Roman"/>
                <a:cs typeface="Times New Roman"/>
              </a:rPr>
              <a:t> </a:t>
            </a:r>
            <a:r>
              <a:rPr lang="fr-FR" sz="2400" dirty="0" err="1" smtClean="0">
                <a:latin typeface="Times New Roman"/>
                <a:cs typeface="Times New Roman"/>
              </a:rPr>
              <a:t>species</a:t>
            </a:r>
            <a:endParaRPr lang="fr-FR" sz="2400" dirty="0">
              <a:latin typeface="Times New Roman"/>
              <a:cs typeface="Times New Roman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147988" y="2919630"/>
            <a:ext cx="2292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Time 2: </a:t>
            </a:r>
            <a:r>
              <a:rPr lang="fr-FR" sz="28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Mat.2</a:t>
            </a:r>
            <a:endParaRPr lang="fr-FR" sz="28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13" name="Flèche vers la droite 12"/>
          <p:cNvSpPr/>
          <p:nvPr/>
        </p:nvSpPr>
        <p:spPr>
          <a:xfrm>
            <a:off x="6950598" y="2985958"/>
            <a:ext cx="819327" cy="477911"/>
          </a:xfrm>
          <a:prstGeom prst="rightArrow">
            <a:avLst>
              <a:gd name="adj1" fmla="val 44285"/>
              <a:gd name="adj2" fmla="val 67144"/>
            </a:avLst>
          </a:prstGeom>
          <a:solidFill>
            <a:srgbClr val="0000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r 18"/>
          <p:cNvGrpSpPr/>
          <p:nvPr/>
        </p:nvGrpSpPr>
        <p:grpSpPr>
          <a:xfrm>
            <a:off x="7894112" y="1208525"/>
            <a:ext cx="646331" cy="4032777"/>
            <a:chOff x="8153557" y="1208525"/>
            <a:chExt cx="646331" cy="4032777"/>
          </a:xfrm>
          <a:solidFill>
            <a:srgbClr val="FFF68B"/>
          </a:solidFill>
        </p:grpSpPr>
        <p:sp>
          <p:nvSpPr>
            <p:cNvPr id="30" name="Rectangle 29"/>
            <p:cNvSpPr/>
            <p:nvPr/>
          </p:nvSpPr>
          <p:spPr>
            <a:xfrm>
              <a:off x="8215112" y="1208525"/>
              <a:ext cx="552761" cy="40327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 rot="16200000">
              <a:off x="7365143" y="2901748"/>
              <a:ext cx="22231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36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TBI</a:t>
              </a:r>
              <a:r>
                <a:rPr lang="fr-FR" sz="360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 </a:t>
              </a:r>
              <a:r>
                <a:rPr lang="fr-FR" sz="36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values</a:t>
              </a:r>
              <a:endParaRPr lang="fr-FR" sz="3600" b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97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er 44"/>
          <p:cNvGrpSpPr/>
          <p:nvPr/>
        </p:nvGrpSpPr>
        <p:grpSpPr>
          <a:xfrm>
            <a:off x="37486" y="637556"/>
            <a:ext cx="8486950" cy="4603746"/>
            <a:chOff x="37486" y="637556"/>
            <a:chExt cx="8486950" cy="4603746"/>
          </a:xfrm>
        </p:grpSpPr>
        <p:sp>
          <p:nvSpPr>
            <p:cNvPr id="4" name="Rectangle 3"/>
            <p:cNvSpPr/>
            <p:nvPr/>
          </p:nvSpPr>
          <p:spPr>
            <a:xfrm>
              <a:off x="620808" y="1208525"/>
              <a:ext cx="2820645" cy="4032777"/>
            </a:xfrm>
            <a:prstGeom prst="rect">
              <a:avLst/>
            </a:prstGeom>
            <a:solidFill>
              <a:srgbClr val="FFF68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 rot="16200000">
              <a:off x="-224239" y="2994081"/>
              <a:ext cx="9851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400" i="1" dirty="0" smtClean="0">
                  <a:latin typeface="Times New Roman"/>
                  <a:cs typeface="Times New Roman"/>
                </a:rPr>
                <a:t>n</a:t>
              </a:r>
              <a:r>
                <a:rPr lang="fr-FR" sz="2400" dirty="0" smtClean="0">
                  <a:latin typeface="Times New Roman"/>
                  <a:cs typeface="Times New Roman"/>
                </a:rPr>
                <a:t> sites</a:t>
              </a:r>
              <a:endParaRPr lang="fr-FR" sz="2400" dirty="0">
                <a:latin typeface="Times New Roman"/>
                <a:cs typeface="Times New Roman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325969" y="637556"/>
              <a:ext cx="14103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i="1" dirty="0">
                  <a:latin typeface="Times New Roman"/>
                  <a:cs typeface="Times New Roman"/>
                </a:rPr>
                <a:t>p</a:t>
              </a:r>
              <a:r>
                <a:rPr lang="fr-FR" sz="2400" dirty="0" smtClean="0">
                  <a:latin typeface="Times New Roman"/>
                  <a:cs typeface="Times New Roman"/>
                </a:rPr>
                <a:t> </a:t>
              </a:r>
              <a:r>
                <a:rPr lang="fr-FR" sz="2400" dirty="0" err="1" smtClean="0">
                  <a:latin typeface="Times New Roman"/>
                  <a:cs typeface="Times New Roman"/>
                </a:rPr>
                <a:t>species</a:t>
              </a:r>
              <a:endParaRPr lang="fr-FR" sz="2400" dirty="0">
                <a:latin typeface="Times New Roman"/>
                <a:cs typeface="Times New Roman"/>
              </a:endParaRPr>
            </a:p>
          </p:txBody>
        </p:sp>
        <p:sp>
          <p:nvSpPr>
            <p:cNvPr id="2" name="ZoneTexte 1"/>
            <p:cNvSpPr txBox="1"/>
            <p:nvPr/>
          </p:nvSpPr>
          <p:spPr>
            <a:xfrm>
              <a:off x="891611" y="3626700"/>
              <a:ext cx="227903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000" b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Mat.1</a:t>
              </a:r>
              <a:endParaRPr lang="fr-FR" sz="3000" b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84158" y="1208525"/>
              <a:ext cx="2820645" cy="4032777"/>
            </a:xfrm>
            <a:prstGeom prst="rect">
              <a:avLst/>
            </a:prstGeom>
            <a:solidFill>
              <a:srgbClr val="FFF68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4589319" y="637556"/>
              <a:ext cx="14103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i="1" dirty="0" smtClean="0">
                  <a:latin typeface="Times New Roman"/>
                  <a:cs typeface="Times New Roman"/>
                </a:rPr>
                <a:t>p</a:t>
              </a:r>
              <a:r>
                <a:rPr lang="fr-FR" sz="2400" dirty="0" smtClean="0">
                  <a:latin typeface="Times New Roman"/>
                  <a:cs typeface="Times New Roman"/>
                </a:rPr>
                <a:t> </a:t>
              </a:r>
              <a:r>
                <a:rPr lang="fr-FR" sz="2400" dirty="0" err="1" smtClean="0">
                  <a:latin typeface="Times New Roman"/>
                  <a:cs typeface="Times New Roman"/>
                </a:rPr>
                <a:t>species</a:t>
              </a:r>
              <a:endParaRPr lang="fr-FR" sz="2400" dirty="0">
                <a:latin typeface="Times New Roman"/>
                <a:cs typeface="Times New Roman"/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147988" y="3626700"/>
              <a:ext cx="229298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000" b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Mat.2</a:t>
              </a:r>
              <a:endParaRPr lang="fr-FR" sz="3000" b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3" name="Flèche vers la droite 12"/>
            <p:cNvSpPr/>
            <p:nvPr/>
          </p:nvSpPr>
          <p:spPr>
            <a:xfrm>
              <a:off x="6864012" y="3693028"/>
              <a:ext cx="819327" cy="477911"/>
            </a:xfrm>
            <a:prstGeom prst="rightArrow">
              <a:avLst>
                <a:gd name="adj1" fmla="val 44285"/>
                <a:gd name="adj2" fmla="val 67144"/>
              </a:avLst>
            </a:prstGeom>
            <a:solidFill>
              <a:srgbClr val="0000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9" name="Grouper 18"/>
            <p:cNvGrpSpPr/>
            <p:nvPr/>
          </p:nvGrpSpPr>
          <p:grpSpPr>
            <a:xfrm>
              <a:off x="7785933" y="1208525"/>
              <a:ext cx="738503" cy="4032777"/>
              <a:chOff x="8045378" y="1208525"/>
              <a:chExt cx="738503" cy="4032777"/>
            </a:xfrm>
            <a:solidFill>
              <a:srgbClr val="FFF68B"/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8045378" y="1208525"/>
                <a:ext cx="738503" cy="40327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2" name="ZoneTexte 31"/>
              <p:cNvSpPr txBox="1"/>
              <p:nvPr/>
            </p:nvSpPr>
            <p:spPr>
              <a:xfrm rot="16200000">
                <a:off x="7303049" y="3608818"/>
                <a:ext cx="22231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3600" dirty="0" smtClean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TBI</a:t>
                </a:r>
                <a:r>
                  <a:rPr lang="fr-FR" sz="360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fr-FR" sz="3600" dirty="0" smtClean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values</a:t>
                </a:r>
                <a:endParaRPr lang="fr-FR" sz="3600" b="1" dirty="0">
                  <a:solidFill>
                    <a:srgbClr val="0000FF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" name="Grouper 6"/>
            <p:cNvGrpSpPr/>
            <p:nvPr/>
          </p:nvGrpSpPr>
          <p:grpSpPr>
            <a:xfrm>
              <a:off x="709968" y="1342252"/>
              <a:ext cx="2642324" cy="974281"/>
              <a:chOff x="709968" y="1342252"/>
              <a:chExt cx="2642324" cy="974281"/>
            </a:xfrm>
          </p:grpSpPr>
          <p:grpSp>
            <p:nvGrpSpPr>
              <p:cNvPr id="5" name="Grouper 4"/>
              <p:cNvGrpSpPr/>
              <p:nvPr/>
            </p:nvGrpSpPr>
            <p:grpSpPr>
              <a:xfrm>
                <a:off x="709968" y="1342252"/>
                <a:ext cx="2642324" cy="406400"/>
                <a:chOff x="709968" y="1342252"/>
                <a:chExt cx="2642324" cy="4064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709968" y="1342252"/>
                  <a:ext cx="2642324" cy="4064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" name="ZoneTexte 14"/>
                <p:cNvSpPr txBox="1"/>
                <p:nvPr/>
              </p:nvSpPr>
              <p:spPr>
                <a:xfrm>
                  <a:off x="1772116" y="1342252"/>
                  <a:ext cx="518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T1</a:t>
                  </a:r>
                  <a:r>
                    <a:rPr lang="fr-FR" i="1" baseline="-25000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1</a:t>
                  </a:r>
                  <a:endParaRPr lang="fr-FR" dirty="0">
                    <a:solidFill>
                      <a:srgbClr val="0000FF"/>
                    </a:solidFill>
                    <a:latin typeface="Times"/>
                    <a:cs typeface="Times"/>
                  </a:endParaRPr>
                </a:p>
              </p:txBody>
            </p:sp>
          </p:grpSp>
          <p:grpSp>
            <p:nvGrpSpPr>
              <p:cNvPr id="17" name="Grouper 16"/>
              <p:cNvGrpSpPr/>
              <p:nvPr/>
            </p:nvGrpSpPr>
            <p:grpSpPr>
              <a:xfrm>
                <a:off x="709968" y="1910133"/>
                <a:ext cx="2642324" cy="406400"/>
                <a:chOff x="709968" y="1342252"/>
                <a:chExt cx="2642324" cy="4064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709968" y="1342252"/>
                  <a:ext cx="2642324" cy="4064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" name="ZoneTexte 20"/>
                <p:cNvSpPr txBox="1"/>
                <p:nvPr/>
              </p:nvSpPr>
              <p:spPr>
                <a:xfrm>
                  <a:off x="1772116" y="1342252"/>
                  <a:ext cx="518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T1</a:t>
                  </a:r>
                  <a:r>
                    <a:rPr lang="fr-FR" i="1" baseline="-25000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2</a:t>
                  </a:r>
                  <a:endParaRPr lang="fr-FR" dirty="0">
                    <a:solidFill>
                      <a:srgbClr val="0000FF"/>
                    </a:solidFill>
                    <a:latin typeface="Times"/>
                    <a:cs typeface="Times"/>
                  </a:endParaRPr>
                </a:p>
              </p:txBody>
            </p:sp>
          </p:grpSp>
        </p:grpSp>
        <p:grpSp>
          <p:nvGrpSpPr>
            <p:cNvPr id="22" name="Grouper 21"/>
            <p:cNvGrpSpPr/>
            <p:nvPr/>
          </p:nvGrpSpPr>
          <p:grpSpPr>
            <a:xfrm>
              <a:off x="3973318" y="1342252"/>
              <a:ext cx="2642324" cy="974281"/>
              <a:chOff x="709968" y="1342252"/>
              <a:chExt cx="2642324" cy="974281"/>
            </a:xfrm>
          </p:grpSpPr>
          <p:grpSp>
            <p:nvGrpSpPr>
              <p:cNvPr id="23" name="Grouper 22"/>
              <p:cNvGrpSpPr/>
              <p:nvPr/>
            </p:nvGrpSpPr>
            <p:grpSpPr>
              <a:xfrm>
                <a:off x="709968" y="1342252"/>
                <a:ext cx="2642324" cy="406400"/>
                <a:chOff x="709968" y="1342252"/>
                <a:chExt cx="2642324" cy="406400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709968" y="1342252"/>
                  <a:ext cx="2642324" cy="4064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ZoneTexte 28"/>
                <p:cNvSpPr txBox="1"/>
                <p:nvPr/>
              </p:nvSpPr>
              <p:spPr>
                <a:xfrm>
                  <a:off x="1772116" y="1342252"/>
                  <a:ext cx="518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T2</a:t>
                  </a:r>
                  <a:r>
                    <a:rPr lang="fr-FR" i="1" baseline="-25000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1</a:t>
                  </a:r>
                  <a:endParaRPr lang="fr-FR" dirty="0">
                    <a:solidFill>
                      <a:srgbClr val="0000FF"/>
                    </a:solidFill>
                    <a:latin typeface="Times"/>
                    <a:cs typeface="Times"/>
                  </a:endParaRPr>
                </a:p>
              </p:txBody>
            </p:sp>
          </p:grpSp>
          <p:grpSp>
            <p:nvGrpSpPr>
              <p:cNvPr id="25" name="Grouper 24"/>
              <p:cNvGrpSpPr/>
              <p:nvPr/>
            </p:nvGrpSpPr>
            <p:grpSpPr>
              <a:xfrm>
                <a:off x="709968" y="1910133"/>
                <a:ext cx="2642324" cy="406400"/>
                <a:chOff x="709968" y="1342252"/>
                <a:chExt cx="2642324" cy="406400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709968" y="1342252"/>
                  <a:ext cx="2642324" cy="4064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ZoneTexte 26"/>
                <p:cNvSpPr txBox="1"/>
                <p:nvPr/>
              </p:nvSpPr>
              <p:spPr>
                <a:xfrm>
                  <a:off x="1772116" y="1342252"/>
                  <a:ext cx="518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T2</a:t>
                  </a:r>
                  <a:r>
                    <a:rPr lang="fr-FR" i="1" baseline="-25000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2</a:t>
                  </a:r>
                  <a:endParaRPr lang="fr-FR" dirty="0">
                    <a:solidFill>
                      <a:srgbClr val="0000FF"/>
                    </a:solidFill>
                    <a:latin typeface="Times"/>
                    <a:cs typeface="Times"/>
                  </a:endParaRPr>
                </a:p>
              </p:txBody>
            </p:sp>
          </p:grpSp>
        </p:grpSp>
        <p:grpSp>
          <p:nvGrpSpPr>
            <p:cNvPr id="9" name="Grouper 8"/>
            <p:cNvGrpSpPr/>
            <p:nvPr/>
          </p:nvGrpSpPr>
          <p:grpSpPr>
            <a:xfrm>
              <a:off x="7867053" y="1342252"/>
              <a:ext cx="576263" cy="406400"/>
              <a:chOff x="7867053" y="1342252"/>
              <a:chExt cx="576263" cy="40640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867053" y="1342252"/>
                <a:ext cx="576263" cy="4064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7928137" y="1342252"/>
                <a:ext cx="454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i="1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D</a:t>
                </a:r>
                <a:r>
                  <a:rPr lang="fr-FR" i="1" baseline="-25000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1</a:t>
                </a:r>
                <a:endParaRPr lang="fr-FR" dirty="0">
                  <a:solidFill>
                    <a:srgbClr val="0000FF"/>
                  </a:solidFill>
                  <a:latin typeface="Times"/>
                  <a:cs typeface="Times"/>
                </a:endParaRPr>
              </a:p>
            </p:txBody>
          </p:sp>
        </p:grpSp>
        <p:grpSp>
          <p:nvGrpSpPr>
            <p:cNvPr id="36" name="Grouper 35"/>
            <p:cNvGrpSpPr/>
            <p:nvPr/>
          </p:nvGrpSpPr>
          <p:grpSpPr>
            <a:xfrm>
              <a:off x="7867053" y="1910133"/>
              <a:ext cx="576263" cy="406400"/>
              <a:chOff x="7867053" y="1342252"/>
              <a:chExt cx="576263" cy="4064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7867053" y="1342252"/>
                <a:ext cx="576263" cy="4064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" name="ZoneTexte 37"/>
              <p:cNvSpPr txBox="1"/>
              <p:nvPr/>
            </p:nvSpPr>
            <p:spPr>
              <a:xfrm>
                <a:off x="7928137" y="1342252"/>
                <a:ext cx="454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i="1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D</a:t>
                </a:r>
                <a:r>
                  <a:rPr lang="fr-FR" i="1" baseline="-25000" dirty="0">
                    <a:solidFill>
                      <a:srgbClr val="0000FF"/>
                    </a:solidFill>
                    <a:latin typeface="Times"/>
                    <a:cs typeface="Times"/>
                  </a:rPr>
                  <a:t>2</a:t>
                </a:r>
                <a:endParaRPr lang="fr-FR" dirty="0">
                  <a:solidFill>
                    <a:srgbClr val="0000FF"/>
                  </a:solidFill>
                  <a:latin typeface="Times"/>
                  <a:cs typeface="Times"/>
                </a:endParaRPr>
              </a:p>
            </p:txBody>
          </p:sp>
        </p:grpSp>
        <p:sp>
          <p:nvSpPr>
            <p:cNvPr id="12" name="ZoneTexte 11"/>
            <p:cNvSpPr txBox="1"/>
            <p:nvPr/>
          </p:nvSpPr>
          <p:spPr>
            <a:xfrm>
              <a:off x="1746283" y="2094377"/>
              <a:ext cx="5696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600" dirty="0" smtClean="0"/>
                <a:t>…</a:t>
              </a:r>
              <a:endParaRPr lang="fr-FR" sz="36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7870337" y="2094377"/>
              <a:ext cx="5696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600" dirty="0" smtClean="0"/>
                <a:t>…</a:t>
              </a:r>
              <a:endParaRPr lang="fr-FR" sz="3600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5009633" y="2094377"/>
              <a:ext cx="5696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600" dirty="0" smtClean="0"/>
                <a:t>…</a:t>
              </a:r>
              <a:endParaRPr lang="fr-FR" sz="3600" dirty="0"/>
            </a:p>
          </p:txBody>
        </p:sp>
        <p:grpSp>
          <p:nvGrpSpPr>
            <p:cNvPr id="44" name="Grouper 43"/>
            <p:cNvGrpSpPr/>
            <p:nvPr/>
          </p:nvGrpSpPr>
          <p:grpSpPr>
            <a:xfrm>
              <a:off x="6864012" y="1545452"/>
              <a:ext cx="804332" cy="567881"/>
              <a:chOff x="6864012" y="1545452"/>
              <a:chExt cx="712395" cy="567881"/>
            </a:xfrm>
          </p:grpSpPr>
          <p:cxnSp>
            <p:nvCxnSpPr>
              <p:cNvPr id="41" name="Connecteur droit avec flèche 40"/>
              <p:cNvCxnSpPr/>
              <p:nvPr/>
            </p:nvCxnSpPr>
            <p:spPr>
              <a:xfrm>
                <a:off x="6864012" y="1545452"/>
                <a:ext cx="712395" cy="0"/>
              </a:xfrm>
              <a:prstGeom prst="straightConnector1">
                <a:avLst/>
              </a:prstGeom>
              <a:ln w="28575" cmpd="sng"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avec flèche 42"/>
              <p:cNvCxnSpPr/>
              <p:nvPr/>
            </p:nvCxnSpPr>
            <p:spPr>
              <a:xfrm>
                <a:off x="6864012" y="2113333"/>
                <a:ext cx="712395" cy="0"/>
              </a:xfrm>
              <a:prstGeom prst="straightConnector1">
                <a:avLst/>
              </a:prstGeom>
              <a:ln w="28575" cmpd="sng"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ZoneTexte 41"/>
          <p:cNvSpPr txBox="1"/>
          <p:nvPr/>
        </p:nvSpPr>
        <p:spPr>
          <a:xfrm>
            <a:off x="891611" y="5380878"/>
            <a:ext cx="227903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Time </a:t>
            </a:r>
            <a:r>
              <a:rPr lang="fr-FR" sz="320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lang="fr-FR" sz="32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4154961" y="5380878"/>
            <a:ext cx="227903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Time 2 </a:t>
            </a:r>
            <a:r>
              <a:rPr lang="fr-FR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endParaRPr lang="fr-FR" sz="2800" b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350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r 8"/>
          <p:cNvGrpSpPr/>
          <p:nvPr/>
        </p:nvGrpSpPr>
        <p:grpSpPr>
          <a:xfrm>
            <a:off x="996804" y="164273"/>
            <a:ext cx="6936949" cy="5077029"/>
            <a:chOff x="136539" y="164273"/>
            <a:chExt cx="6936949" cy="5077029"/>
          </a:xfrm>
        </p:grpSpPr>
        <p:grpSp>
          <p:nvGrpSpPr>
            <p:cNvPr id="7" name="Grouper 6"/>
            <p:cNvGrpSpPr/>
            <p:nvPr/>
          </p:nvGrpSpPr>
          <p:grpSpPr>
            <a:xfrm>
              <a:off x="136539" y="164273"/>
              <a:ext cx="3304914" cy="5077029"/>
              <a:chOff x="136539" y="164273"/>
              <a:chExt cx="3304914" cy="5077029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20808" y="1208525"/>
                <a:ext cx="2820645" cy="4032777"/>
              </a:xfrm>
              <a:prstGeom prst="rect">
                <a:avLst/>
              </a:prstGeom>
              <a:solidFill>
                <a:srgbClr val="FFF68B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" name="ZoneTexte 5"/>
              <p:cNvSpPr txBox="1"/>
              <p:nvPr/>
            </p:nvSpPr>
            <p:spPr>
              <a:xfrm rot="16200000">
                <a:off x="-89260" y="3024858"/>
                <a:ext cx="8517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2000" i="1" dirty="0" smtClean="0">
                    <a:latin typeface="Times New Roman"/>
                    <a:cs typeface="Times New Roman"/>
                  </a:rPr>
                  <a:t>n</a:t>
                </a:r>
                <a:r>
                  <a:rPr lang="fr-FR" sz="2000" dirty="0" smtClean="0">
                    <a:latin typeface="Times New Roman"/>
                    <a:cs typeface="Times New Roman"/>
                  </a:rPr>
                  <a:t> sites</a:t>
                </a:r>
                <a:endParaRPr lang="fr-FR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8" name="ZoneTexte 7"/>
              <p:cNvSpPr txBox="1"/>
              <p:nvPr/>
            </p:nvSpPr>
            <p:spPr>
              <a:xfrm>
                <a:off x="1216028" y="705831"/>
                <a:ext cx="16302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i="1" dirty="0" smtClean="0">
                    <a:latin typeface="Times New Roman"/>
                    <a:cs typeface="Times New Roman"/>
                  </a:rPr>
                  <a:t>p </a:t>
                </a:r>
                <a:r>
                  <a:rPr lang="fr-FR" sz="2000" dirty="0" err="1" smtClean="0">
                    <a:latin typeface="Times New Roman"/>
                    <a:cs typeface="Times New Roman"/>
                  </a:rPr>
                  <a:t>species</a:t>
                </a:r>
                <a:endParaRPr lang="fr-FR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3" name="ZoneTexte 12"/>
              <p:cNvSpPr txBox="1"/>
              <p:nvPr/>
            </p:nvSpPr>
            <p:spPr>
              <a:xfrm>
                <a:off x="921191" y="164273"/>
                <a:ext cx="2295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800" dirty="0" smtClean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Time 1: </a:t>
                </a:r>
                <a:r>
                  <a:rPr lang="fr-FR" sz="2800" b="1" dirty="0" smtClean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Mat.1</a:t>
                </a:r>
                <a:endParaRPr lang="fr-FR" sz="2800" b="1" dirty="0">
                  <a:solidFill>
                    <a:srgbClr val="0000FF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1" name="ZoneTexte 10"/>
              <p:cNvSpPr txBox="1"/>
              <p:nvPr/>
            </p:nvSpPr>
            <p:spPr>
              <a:xfrm>
                <a:off x="1537831" y="2958600"/>
                <a:ext cx="9865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>
                    <a:latin typeface="Times New Roman"/>
                    <a:cs typeface="Times New Roman"/>
                  </a:rPr>
                  <a:t>m</a:t>
                </a:r>
                <a:r>
                  <a:rPr lang="fr-FR" sz="2000" dirty="0" smtClean="0">
                    <a:latin typeface="Times New Roman"/>
                    <a:cs typeface="Times New Roman"/>
                  </a:rPr>
                  <a:t>at.1</a:t>
                </a:r>
                <a:endParaRPr lang="fr-FR" sz="20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5" name="Grouper 4"/>
            <p:cNvGrpSpPr/>
            <p:nvPr/>
          </p:nvGrpSpPr>
          <p:grpSpPr>
            <a:xfrm>
              <a:off x="3770804" y="164273"/>
              <a:ext cx="3302684" cy="5077029"/>
              <a:chOff x="3770804" y="164273"/>
              <a:chExt cx="3302684" cy="5077029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4252843" y="1208525"/>
                <a:ext cx="2820645" cy="4032777"/>
              </a:xfrm>
              <a:prstGeom prst="rect">
                <a:avLst/>
              </a:prstGeom>
              <a:solidFill>
                <a:srgbClr val="FFF68B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4" name="ZoneTexte 23"/>
              <p:cNvSpPr txBox="1"/>
              <p:nvPr/>
            </p:nvSpPr>
            <p:spPr>
              <a:xfrm>
                <a:off x="4844393" y="705831"/>
                <a:ext cx="16375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i="1" dirty="0" smtClean="0">
                    <a:latin typeface="Times New Roman"/>
                    <a:cs typeface="Times New Roman"/>
                  </a:rPr>
                  <a:t>p</a:t>
                </a:r>
                <a:r>
                  <a:rPr lang="fr-FR" sz="2000" dirty="0" smtClean="0">
                    <a:latin typeface="Times New Roman"/>
                    <a:cs typeface="Times New Roman"/>
                  </a:rPr>
                  <a:t>  </a:t>
                </a:r>
                <a:r>
                  <a:rPr lang="fr-FR" sz="2000" dirty="0" err="1" smtClean="0">
                    <a:latin typeface="Times New Roman"/>
                    <a:cs typeface="Times New Roman"/>
                  </a:rPr>
                  <a:t>species</a:t>
                </a:r>
                <a:endParaRPr lang="fr-FR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4" name="ZoneTexte 13"/>
              <p:cNvSpPr txBox="1"/>
              <p:nvPr/>
            </p:nvSpPr>
            <p:spPr>
              <a:xfrm>
                <a:off x="4457641" y="164273"/>
                <a:ext cx="2295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800" dirty="0" smtClean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Time 2: </a:t>
                </a:r>
                <a:r>
                  <a:rPr lang="fr-FR" sz="2800" b="1" dirty="0" smtClean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Mat.2</a:t>
                </a:r>
                <a:endParaRPr lang="fr-FR" sz="2800" b="1" dirty="0">
                  <a:solidFill>
                    <a:srgbClr val="0000FF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2" name="ZoneTexte 11"/>
              <p:cNvSpPr txBox="1"/>
              <p:nvPr/>
            </p:nvSpPr>
            <p:spPr>
              <a:xfrm>
                <a:off x="5169866" y="2958600"/>
                <a:ext cx="9865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 smtClean="0">
                    <a:latin typeface="Times New Roman"/>
                    <a:cs typeface="Times New Roman"/>
                  </a:rPr>
                  <a:t>mat.2</a:t>
                </a:r>
                <a:endParaRPr lang="fr-FR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" name="ZoneTexte 14"/>
              <p:cNvSpPr txBox="1"/>
              <p:nvPr/>
            </p:nvSpPr>
            <p:spPr>
              <a:xfrm rot="16200000">
                <a:off x="3545005" y="3024858"/>
                <a:ext cx="8517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2000" i="1" dirty="0" smtClean="0">
                    <a:latin typeface="Times New Roman"/>
                    <a:cs typeface="Times New Roman"/>
                  </a:rPr>
                  <a:t>n</a:t>
                </a:r>
                <a:r>
                  <a:rPr lang="fr-FR" sz="2000" dirty="0" smtClean="0">
                    <a:latin typeface="Times New Roman"/>
                    <a:cs typeface="Times New Roman"/>
                  </a:rPr>
                  <a:t> sites</a:t>
                </a:r>
                <a:endParaRPr lang="fr-FR" sz="2000" dirty="0"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705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2"/>
          <p:cNvGrpSpPr/>
          <p:nvPr/>
        </p:nvGrpSpPr>
        <p:grpSpPr>
          <a:xfrm>
            <a:off x="-24069" y="465088"/>
            <a:ext cx="8548505" cy="4776214"/>
            <a:chOff x="-24069" y="465088"/>
            <a:chExt cx="8548505" cy="4776214"/>
          </a:xfrm>
        </p:grpSpPr>
        <p:sp>
          <p:nvSpPr>
            <p:cNvPr id="4" name="Rectangle 3"/>
            <p:cNvSpPr/>
            <p:nvPr/>
          </p:nvSpPr>
          <p:spPr>
            <a:xfrm>
              <a:off x="620808" y="1208525"/>
              <a:ext cx="2820645" cy="4032777"/>
            </a:xfrm>
            <a:prstGeom prst="rect">
              <a:avLst/>
            </a:prstGeom>
            <a:solidFill>
              <a:srgbClr val="FFF68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 rot="16200000">
              <a:off x="-385600" y="2932526"/>
              <a:ext cx="130783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3200" dirty="0" smtClean="0">
                  <a:latin typeface="Times New Roman"/>
                  <a:cs typeface="Times New Roman"/>
                </a:rPr>
                <a:t>Sites </a:t>
              </a:r>
              <a:r>
                <a:rPr lang="fr-FR" sz="3200" i="1" dirty="0" smtClean="0">
                  <a:latin typeface="Times New Roman"/>
                  <a:cs typeface="Times New Roman"/>
                </a:rPr>
                <a:t>i</a:t>
              </a:r>
              <a:endParaRPr lang="fr-FR" sz="3200" i="1" dirty="0">
                <a:latin typeface="Times New Roman"/>
                <a:cs typeface="Times New Roman"/>
              </a:endParaRPr>
            </a:p>
          </p:txBody>
        </p:sp>
        <p:sp>
          <p:nvSpPr>
            <p:cNvPr id="2" name="ZoneTexte 1"/>
            <p:cNvSpPr txBox="1"/>
            <p:nvPr/>
          </p:nvSpPr>
          <p:spPr>
            <a:xfrm>
              <a:off x="891611" y="3626700"/>
              <a:ext cx="227903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000" b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Mat1</a:t>
              </a:r>
              <a:endParaRPr lang="fr-FR" sz="3000" b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84158" y="1208525"/>
              <a:ext cx="2820645" cy="4032777"/>
            </a:xfrm>
            <a:prstGeom prst="rect">
              <a:avLst/>
            </a:prstGeom>
            <a:solidFill>
              <a:srgbClr val="FFF68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147988" y="3626700"/>
              <a:ext cx="229298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000" b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Mat2</a:t>
              </a:r>
              <a:endParaRPr lang="fr-FR" sz="3000" b="1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3" name="Flèche vers la droite 12"/>
            <p:cNvSpPr/>
            <p:nvPr/>
          </p:nvSpPr>
          <p:spPr>
            <a:xfrm>
              <a:off x="6864012" y="3693028"/>
              <a:ext cx="819327" cy="477911"/>
            </a:xfrm>
            <a:prstGeom prst="rightArrow">
              <a:avLst>
                <a:gd name="adj1" fmla="val 44285"/>
                <a:gd name="adj2" fmla="val 67144"/>
              </a:avLst>
            </a:prstGeom>
            <a:solidFill>
              <a:srgbClr val="0000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9" name="Grouper 18"/>
            <p:cNvGrpSpPr/>
            <p:nvPr/>
          </p:nvGrpSpPr>
          <p:grpSpPr>
            <a:xfrm>
              <a:off x="7785933" y="1208525"/>
              <a:ext cx="738503" cy="4032777"/>
              <a:chOff x="8045378" y="1208525"/>
              <a:chExt cx="738503" cy="4032777"/>
            </a:xfrm>
            <a:solidFill>
              <a:srgbClr val="FFF68B"/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8045378" y="1208525"/>
                <a:ext cx="738503" cy="40327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2" name="ZoneTexte 31"/>
              <p:cNvSpPr txBox="1"/>
              <p:nvPr/>
            </p:nvSpPr>
            <p:spPr>
              <a:xfrm rot="16200000">
                <a:off x="7303049" y="3608818"/>
                <a:ext cx="22231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3600" dirty="0" smtClean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TBI</a:t>
                </a:r>
                <a:r>
                  <a:rPr lang="fr-FR" sz="360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fr-FR" sz="3600" dirty="0" smtClean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values</a:t>
                </a:r>
                <a:endParaRPr lang="fr-FR" sz="3600" b="1" dirty="0">
                  <a:solidFill>
                    <a:srgbClr val="0000FF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" name="Grouper 6"/>
            <p:cNvGrpSpPr/>
            <p:nvPr/>
          </p:nvGrpSpPr>
          <p:grpSpPr>
            <a:xfrm>
              <a:off x="709968" y="1342252"/>
              <a:ext cx="2642324" cy="974281"/>
              <a:chOff x="709968" y="1342252"/>
              <a:chExt cx="2642324" cy="974281"/>
            </a:xfrm>
          </p:grpSpPr>
          <p:grpSp>
            <p:nvGrpSpPr>
              <p:cNvPr id="5" name="Grouper 4"/>
              <p:cNvGrpSpPr/>
              <p:nvPr/>
            </p:nvGrpSpPr>
            <p:grpSpPr>
              <a:xfrm>
                <a:off x="709968" y="1342252"/>
                <a:ext cx="2642324" cy="406400"/>
                <a:chOff x="709968" y="1342252"/>
                <a:chExt cx="2642324" cy="4064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709968" y="1342252"/>
                  <a:ext cx="2642324" cy="4064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" name="ZoneTexte 14"/>
                <p:cNvSpPr txBox="1"/>
                <p:nvPr/>
              </p:nvSpPr>
              <p:spPr>
                <a:xfrm>
                  <a:off x="1772116" y="1342252"/>
                  <a:ext cx="518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T1</a:t>
                  </a:r>
                  <a:r>
                    <a:rPr lang="fr-FR" baseline="-25000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1</a:t>
                  </a:r>
                  <a:endParaRPr lang="fr-FR" dirty="0">
                    <a:solidFill>
                      <a:srgbClr val="0000FF"/>
                    </a:solidFill>
                    <a:latin typeface="Times"/>
                    <a:cs typeface="Times"/>
                  </a:endParaRPr>
                </a:p>
              </p:txBody>
            </p:sp>
          </p:grpSp>
          <p:grpSp>
            <p:nvGrpSpPr>
              <p:cNvPr id="17" name="Grouper 16"/>
              <p:cNvGrpSpPr/>
              <p:nvPr/>
            </p:nvGrpSpPr>
            <p:grpSpPr>
              <a:xfrm>
                <a:off x="709968" y="1910133"/>
                <a:ext cx="2642324" cy="406400"/>
                <a:chOff x="709968" y="1342252"/>
                <a:chExt cx="2642324" cy="4064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709968" y="1342252"/>
                  <a:ext cx="2642324" cy="4064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" name="ZoneTexte 20"/>
                <p:cNvSpPr txBox="1"/>
                <p:nvPr/>
              </p:nvSpPr>
              <p:spPr>
                <a:xfrm>
                  <a:off x="1772116" y="1342252"/>
                  <a:ext cx="518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T1</a:t>
                  </a:r>
                  <a:r>
                    <a:rPr lang="fr-FR" baseline="-25000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2</a:t>
                  </a:r>
                  <a:endParaRPr lang="fr-FR" dirty="0">
                    <a:solidFill>
                      <a:srgbClr val="0000FF"/>
                    </a:solidFill>
                    <a:latin typeface="Times"/>
                    <a:cs typeface="Times"/>
                  </a:endParaRPr>
                </a:p>
              </p:txBody>
            </p:sp>
          </p:grpSp>
        </p:grpSp>
        <p:grpSp>
          <p:nvGrpSpPr>
            <p:cNvPr id="22" name="Grouper 21"/>
            <p:cNvGrpSpPr/>
            <p:nvPr/>
          </p:nvGrpSpPr>
          <p:grpSpPr>
            <a:xfrm>
              <a:off x="3973318" y="1342252"/>
              <a:ext cx="2642324" cy="974281"/>
              <a:chOff x="709968" y="1342252"/>
              <a:chExt cx="2642324" cy="974281"/>
            </a:xfrm>
          </p:grpSpPr>
          <p:grpSp>
            <p:nvGrpSpPr>
              <p:cNvPr id="23" name="Grouper 22"/>
              <p:cNvGrpSpPr/>
              <p:nvPr/>
            </p:nvGrpSpPr>
            <p:grpSpPr>
              <a:xfrm>
                <a:off x="709968" y="1342252"/>
                <a:ext cx="2642324" cy="406400"/>
                <a:chOff x="709968" y="1342252"/>
                <a:chExt cx="2642324" cy="406400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709968" y="1342252"/>
                  <a:ext cx="2642324" cy="4064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ZoneTexte 28"/>
                <p:cNvSpPr txBox="1"/>
                <p:nvPr/>
              </p:nvSpPr>
              <p:spPr>
                <a:xfrm>
                  <a:off x="1772116" y="1342252"/>
                  <a:ext cx="518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T2</a:t>
                  </a:r>
                  <a:r>
                    <a:rPr lang="fr-FR" baseline="-25000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1</a:t>
                  </a:r>
                  <a:endParaRPr lang="fr-FR" dirty="0">
                    <a:solidFill>
                      <a:srgbClr val="0000FF"/>
                    </a:solidFill>
                    <a:latin typeface="Times"/>
                    <a:cs typeface="Times"/>
                  </a:endParaRPr>
                </a:p>
              </p:txBody>
            </p:sp>
          </p:grpSp>
          <p:grpSp>
            <p:nvGrpSpPr>
              <p:cNvPr id="25" name="Grouper 24"/>
              <p:cNvGrpSpPr/>
              <p:nvPr/>
            </p:nvGrpSpPr>
            <p:grpSpPr>
              <a:xfrm>
                <a:off x="709968" y="1910133"/>
                <a:ext cx="2642324" cy="406400"/>
                <a:chOff x="709968" y="1342252"/>
                <a:chExt cx="2642324" cy="406400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709968" y="1342252"/>
                  <a:ext cx="2642324" cy="4064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ZoneTexte 26"/>
                <p:cNvSpPr txBox="1"/>
                <p:nvPr/>
              </p:nvSpPr>
              <p:spPr>
                <a:xfrm>
                  <a:off x="1772116" y="1342252"/>
                  <a:ext cx="518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T2</a:t>
                  </a:r>
                  <a:r>
                    <a:rPr lang="fr-FR" baseline="-25000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2</a:t>
                  </a:r>
                  <a:endParaRPr lang="fr-FR" dirty="0">
                    <a:solidFill>
                      <a:srgbClr val="0000FF"/>
                    </a:solidFill>
                    <a:latin typeface="Times"/>
                    <a:cs typeface="Times"/>
                  </a:endParaRPr>
                </a:p>
              </p:txBody>
            </p:sp>
          </p:grpSp>
        </p:grpSp>
        <p:grpSp>
          <p:nvGrpSpPr>
            <p:cNvPr id="9" name="Grouper 8"/>
            <p:cNvGrpSpPr/>
            <p:nvPr/>
          </p:nvGrpSpPr>
          <p:grpSpPr>
            <a:xfrm>
              <a:off x="7867053" y="1342252"/>
              <a:ext cx="576263" cy="406400"/>
              <a:chOff x="7867053" y="1342252"/>
              <a:chExt cx="576263" cy="40640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867053" y="1342252"/>
                <a:ext cx="576263" cy="4064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7928137" y="1342252"/>
                <a:ext cx="454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i="1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D</a:t>
                </a:r>
                <a:r>
                  <a:rPr lang="fr-FR" baseline="-25000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1</a:t>
                </a:r>
                <a:endParaRPr lang="fr-FR" dirty="0">
                  <a:solidFill>
                    <a:srgbClr val="0000FF"/>
                  </a:solidFill>
                  <a:latin typeface="Times"/>
                  <a:cs typeface="Times"/>
                </a:endParaRPr>
              </a:p>
            </p:txBody>
          </p:sp>
        </p:grpSp>
        <p:grpSp>
          <p:nvGrpSpPr>
            <p:cNvPr id="36" name="Grouper 35"/>
            <p:cNvGrpSpPr/>
            <p:nvPr/>
          </p:nvGrpSpPr>
          <p:grpSpPr>
            <a:xfrm>
              <a:off x="7867053" y="1910133"/>
              <a:ext cx="576263" cy="406400"/>
              <a:chOff x="7867053" y="1342252"/>
              <a:chExt cx="576263" cy="4064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7867053" y="1342252"/>
                <a:ext cx="576263" cy="4064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" name="ZoneTexte 37"/>
              <p:cNvSpPr txBox="1"/>
              <p:nvPr/>
            </p:nvSpPr>
            <p:spPr>
              <a:xfrm>
                <a:off x="7928137" y="1342252"/>
                <a:ext cx="454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i="1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D</a:t>
                </a:r>
                <a:r>
                  <a:rPr lang="fr-FR" baseline="-25000" dirty="0">
                    <a:solidFill>
                      <a:srgbClr val="0000FF"/>
                    </a:solidFill>
                    <a:latin typeface="Times"/>
                    <a:cs typeface="Times"/>
                  </a:rPr>
                  <a:t>2</a:t>
                </a:r>
                <a:endParaRPr lang="fr-FR" dirty="0">
                  <a:solidFill>
                    <a:srgbClr val="0000FF"/>
                  </a:solidFill>
                  <a:latin typeface="Times"/>
                  <a:cs typeface="Times"/>
                </a:endParaRPr>
              </a:p>
            </p:txBody>
          </p:sp>
        </p:grpSp>
        <p:sp>
          <p:nvSpPr>
            <p:cNvPr id="12" name="ZoneTexte 11"/>
            <p:cNvSpPr txBox="1"/>
            <p:nvPr/>
          </p:nvSpPr>
          <p:spPr>
            <a:xfrm>
              <a:off x="1746283" y="2094377"/>
              <a:ext cx="5696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600" dirty="0" smtClean="0"/>
                <a:t>…</a:t>
              </a:r>
              <a:endParaRPr lang="fr-FR" sz="3600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5009633" y="2094377"/>
              <a:ext cx="5696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600" dirty="0" smtClean="0"/>
                <a:t>…</a:t>
              </a:r>
              <a:endParaRPr lang="fr-FR" sz="3600" dirty="0"/>
            </a:p>
          </p:txBody>
        </p:sp>
        <p:grpSp>
          <p:nvGrpSpPr>
            <p:cNvPr id="44" name="Grouper 43"/>
            <p:cNvGrpSpPr/>
            <p:nvPr/>
          </p:nvGrpSpPr>
          <p:grpSpPr>
            <a:xfrm>
              <a:off x="6864012" y="1545452"/>
              <a:ext cx="804332" cy="567881"/>
              <a:chOff x="6864012" y="1545452"/>
              <a:chExt cx="712395" cy="567881"/>
            </a:xfrm>
          </p:grpSpPr>
          <p:cxnSp>
            <p:nvCxnSpPr>
              <p:cNvPr id="41" name="Connecteur droit avec flèche 40"/>
              <p:cNvCxnSpPr/>
              <p:nvPr/>
            </p:nvCxnSpPr>
            <p:spPr>
              <a:xfrm>
                <a:off x="6864012" y="1545452"/>
                <a:ext cx="712395" cy="0"/>
              </a:xfrm>
              <a:prstGeom prst="straightConnector1">
                <a:avLst/>
              </a:prstGeom>
              <a:ln w="28575" cmpd="sng"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avec flèche 42"/>
              <p:cNvCxnSpPr/>
              <p:nvPr/>
            </p:nvCxnSpPr>
            <p:spPr>
              <a:xfrm>
                <a:off x="6864012" y="2113333"/>
                <a:ext cx="712395" cy="0"/>
              </a:xfrm>
              <a:prstGeom prst="straightConnector1">
                <a:avLst/>
              </a:prstGeom>
              <a:ln w="28575" cmpd="sng"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ZoneTexte 41"/>
            <p:cNvSpPr txBox="1"/>
            <p:nvPr/>
          </p:nvSpPr>
          <p:spPr>
            <a:xfrm>
              <a:off x="1408500" y="465088"/>
              <a:ext cx="1675731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i="1" dirty="0" smtClean="0">
                  <a:latin typeface="Times New Roman"/>
                  <a:cs typeface="Times New Roman"/>
                </a:rPr>
                <a:t>p</a:t>
              </a:r>
              <a:r>
                <a:rPr lang="fr-FR" sz="3200" dirty="0" smtClean="0">
                  <a:latin typeface="Times New Roman"/>
                  <a:cs typeface="Times New Roman"/>
                </a:rPr>
                <a:t> </a:t>
              </a:r>
              <a:r>
                <a:rPr lang="fr-FR" sz="3200" dirty="0" err="1" smtClean="0">
                  <a:latin typeface="Times New Roman"/>
                  <a:cs typeface="Times New Roman"/>
                </a:rPr>
                <a:t>species</a:t>
              </a:r>
              <a:endParaRPr lang="fr-FR" sz="3200" dirty="0">
                <a:latin typeface="Times New Roman"/>
                <a:cs typeface="Times New Roman"/>
              </a:endParaRPr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4578306" y="465088"/>
              <a:ext cx="186266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i="1" dirty="0">
                  <a:latin typeface="Times New Roman"/>
                  <a:cs typeface="Times New Roman"/>
                </a:rPr>
                <a:t>p</a:t>
              </a:r>
              <a:r>
                <a:rPr lang="fr-FR" sz="3200" dirty="0" smtClean="0">
                  <a:latin typeface="Times New Roman"/>
                  <a:cs typeface="Times New Roman"/>
                </a:rPr>
                <a:t> </a:t>
              </a:r>
              <a:r>
                <a:rPr lang="fr-FR" sz="3200" dirty="0" err="1">
                  <a:latin typeface="Times New Roman"/>
                  <a:cs typeface="Times New Roman"/>
                </a:rPr>
                <a:t>s</a:t>
              </a:r>
              <a:r>
                <a:rPr lang="fr-FR" sz="3200" dirty="0" err="1" smtClean="0">
                  <a:latin typeface="Times New Roman"/>
                  <a:cs typeface="Times New Roman"/>
                </a:rPr>
                <a:t>pecies</a:t>
              </a:r>
              <a:endParaRPr lang="fr-FR" sz="3200" dirty="0">
                <a:latin typeface="Times New Roman"/>
                <a:cs typeface="Times New Roman"/>
              </a:endParaRPr>
            </a:p>
          </p:txBody>
        </p:sp>
      </p:grpSp>
      <p:sp>
        <p:nvSpPr>
          <p:cNvPr id="45" name="ZoneTexte 44"/>
          <p:cNvSpPr txBox="1"/>
          <p:nvPr/>
        </p:nvSpPr>
        <p:spPr>
          <a:xfrm>
            <a:off x="7870337" y="2094377"/>
            <a:ext cx="569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600" dirty="0" smtClean="0"/>
              <a:t>…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55007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er 105"/>
          <p:cNvGrpSpPr/>
          <p:nvPr/>
        </p:nvGrpSpPr>
        <p:grpSpPr>
          <a:xfrm>
            <a:off x="-24065" y="447783"/>
            <a:ext cx="8748965" cy="4666371"/>
            <a:chOff x="-24065" y="447783"/>
            <a:chExt cx="8748965" cy="4666371"/>
          </a:xfrm>
        </p:grpSpPr>
        <p:sp>
          <p:nvSpPr>
            <p:cNvPr id="4" name="Rectangle 3"/>
            <p:cNvSpPr/>
            <p:nvPr/>
          </p:nvSpPr>
          <p:spPr>
            <a:xfrm>
              <a:off x="645050" y="1049864"/>
              <a:ext cx="2820645" cy="4032777"/>
            </a:xfrm>
            <a:prstGeom prst="rect">
              <a:avLst/>
            </a:prstGeom>
            <a:solidFill>
              <a:srgbClr val="FFF68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 rot="16200000">
              <a:off x="-986989" y="2847680"/>
              <a:ext cx="25106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3200" i="1" dirty="0" smtClean="0">
                  <a:latin typeface="Times New Roman"/>
                  <a:cs typeface="Times New Roman"/>
                </a:rPr>
                <a:t>n  </a:t>
              </a:r>
              <a:r>
                <a:rPr lang="fr-FR" sz="3200" dirty="0" smtClean="0">
                  <a:latin typeface="Times New Roman"/>
                  <a:cs typeface="Times New Roman"/>
                </a:rPr>
                <a:t>populations</a:t>
              </a:r>
              <a:endParaRPr lang="fr-FR" sz="3200" i="1" dirty="0">
                <a:latin typeface="Times New Roman"/>
                <a:cs typeface="Times New Roman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84158" y="1049864"/>
              <a:ext cx="2820645" cy="4032777"/>
            </a:xfrm>
            <a:prstGeom prst="rect">
              <a:avLst/>
            </a:prstGeom>
            <a:solidFill>
              <a:srgbClr val="FFF68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3" name="Flèche vers la droite 12"/>
            <p:cNvSpPr/>
            <p:nvPr/>
          </p:nvSpPr>
          <p:spPr>
            <a:xfrm>
              <a:off x="6864012" y="3693028"/>
              <a:ext cx="819327" cy="477911"/>
            </a:xfrm>
            <a:prstGeom prst="rightArrow">
              <a:avLst>
                <a:gd name="adj1" fmla="val 44285"/>
                <a:gd name="adj2" fmla="val 67144"/>
              </a:avLst>
            </a:prstGeom>
            <a:solidFill>
              <a:srgbClr val="0000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9" name="Grouper 18"/>
            <p:cNvGrpSpPr/>
            <p:nvPr/>
          </p:nvGrpSpPr>
          <p:grpSpPr>
            <a:xfrm>
              <a:off x="7785933" y="1049864"/>
              <a:ext cx="938967" cy="4064290"/>
              <a:chOff x="8045378" y="1049864"/>
              <a:chExt cx="738503" cy="4064290"/>
            </a:xfrm>
            <a:solidFill>
              <a:srgbClr val="FFF68B"/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8045378" y="1049864"/>
                <a:ext cx="738503" cy="40327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2" name="ZoneTexte 31"/>
              <p:cNvSpPr txBox="1"/>
              <p:nvPr/>
            </p:nvSpPr>
            <p:spPr>
              <a:xfrm rot="16200000">
                <a:off x="7198590" y="3680254"/>
                <a:ext cx="2432076" cy="435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3000" dirty="0" err="1" smtClean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TGI</a:t>
                </a:r>
                <a:r>
                  <a:rPr lang="fr-FR" sz="3000" baseline="-25000" dirty="0" err="1" smtClean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perm</a:t>
                </a:r>
                <a:r>
                  <a:rPr lang="fr-FR" sz="3000" dirty="0" smtClean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values</a:t>
                </a:r>
                <a:endParaRPr lang="fr-FR" sz="3000" b="1" dirty="0">
                  <a:solidFill>
                    <a:srgbClr val="0000FF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" name="Grouper 6"/>
            <p:cNvGrpSpPr/>
            <p:nvPr/>
          </p:nvGrpSpPr>
          <p:grpSpPr>
            <a:xfrm>
              <a:off x="709968" y="1342252"/>
              <a:ext cx="2642324" cy="974281"/>
              <a:chOff x="709968" y="1342252"/>
              <a:chExt cx="2642324" cy="974281"/>
            </a:xfrm>
          </p:grpSpPr>
          <p:grpSp>
            <p:nvGrpSpPr>
              <p:cNvPr id="5" name="Grouper 4"/>
              <p:cNvGrpSpPr/>
              <p:nvPr/>
            </p:nvGrpSpPr>
            <p:grpSpPr>
              <a:xfrm>
                <a:off x="709968" y="1342252"/>
                <a:ext cx="2642324" cy="406400"/>
                <a:chOff x="709968" y="1342252"/>
                <a:chExt cx="2642324" cy="4064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709968" y="1342252"/>
                  <a:ext cx="2642324" cy="4064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" name="ZoneTexte 14"/>
                <p:cNvSpPr txBox="1"/>
                <p:nvPr/>
              </p:nvSpPr>
              <p:spPr>
                <a:xfrm>
                  <a:off x="1772116" y="1342252"/>
                  <a:ext cx="518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T1</a:t>
                  </a:r>
                  <a:r>
                    <a:rPr lang="fr-FR" baseline="-25000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1</a:t>
                  </a:r>
                  <a:endParaRPr lang="fr-FR" dirty="0">
                    <a:solidFill>
                      <a:srgbClr val="0000FF"/>
                    </a:solidFill>
                    <a:latin typeface="Times"/>
                    <a:cs typeface="Times"/>
                  </a:endParaRPr>
                </a:p>
              </p:txBody>
            </p:sp>
          </p:grpSp>
          <p:grpSp>
            <p:nvGrpSpPr>
              <p:cNvPr id="17" name="Grouper 16"/>
              <p:cNvGrpSpPr/>
              <p:nvPr/>
            </p:nvGrpSpPr>
            <p:grpSpPr>
              <a:xfrm>
                <a:off x="709968" y="1910133"/>
                <a:ext cx="2642324" cy="406400"/>
                <a:chOff x="709968" y="1342252"/>
                <a:chExt cx="2642324" cy="4064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709968" y="1342252"/>
                  <a:ext cx="2642324" cy="4064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" name="ZoneTexte 20"/>
                <p:cNvSpPr txBox="1"/>
                <p:nvPr/>
              </p:nvSpPr>
              <p:spPr>
                <a:xfrm>
                  <a:off x="1772116" y="1342252"/>
                  <a:ext cx="518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T1</a:t>
                  </a:r>
                  <a:r>
                    <a:rPr lang="fr-FR" baseline="-25000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2</a:t>
                  </a:r>
                  <a:endParaRPr lang="fr-FR" dirty="0">
                    <a:solidFill>
                      <a:srgbClr val="0000FF"/>
                    </a:solidFill>
                    <a:latin typeface="Times"/>
                    <a:cs typeface="Times"/>
                  </a:endParaRPr>
                </a:p>
              </p:txBody>
            </p:sp>
          </p:grpSp>
        </p:grpSp>
        <p:grpSp>
          <p:nvGrpSpPr>
            <p:cNvPr id="22" name="Grouper 21"/>
            <p:cNvGrpSpPr/>
            <p:nvPr/>
          </p:nvGrpSpPr>
          <p:grpSpPr>
            <a:xfrm>
              <a:off x="3973318" y="1342252"/>
              <a:ext cx="2642324" cy="974281"/>
              <a:chOff x="709968" y="1342252"/>
              <a:chExt cx="2642324" cy="974281"/>
            </a:xfrm>
          </p:grpSpPr>
          <p:grpSp>
            <p:nvGrpSpPr>
              <p:cNvPr id="23" name="Grouper 22"/>
              <p:cNvGrpSpPr/>
              <p:nvPr/>
            </p:nvGrpSpPr>
            <p:grpSpPr>
              <a:xfrm>
                <a:off x="709968" y="1342252"/>
                <a:ext cx="2642324" cy="406400"/>
                <a:chOff x="709968" y="1342252"/>
                <a:chExt cx="2642324" cy="406400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709968" y="1342252"/>
                  <a:ext cx="2642324" cy="4064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ZoneTexte 28"/>
                <p:cNvSpPr txBox="1"/>
                <p:nvPr/>
              </p:nvSpPr>
              <p:spPr>
                <a:xfrm>
                  <a:off x="1772116" y="1342252"/>
                  <a:ext cx="518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T2</a:t>
                  </a:r>
                  <a:r>
                    <a:rPr lang="fr-FR" baseline="-25000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1</a:t>
                  </a:r>
                  <a:endParaRPr lang="fr-FR" dirty="0">
                    <a:solidFill>
                      <a:srgbClr val="0000FF"/>
                    </a:solidFill>
                    <a:latin typeface="Times"/>
                    <a:cs typeface="Times"/>
                  </a:endParaRPr>
                </a:p>
              </p:txBody>
            </p:sp>
          </p:grpSp>
          <p:grpSp>
            <p:nvGrpSpPr>
              <p:cNvPr id="25" name="Grouper 24"/>
              <p:cNvGrpSpPr/>
              <p:nvPr/>
            </p:nvGrpSpPr>
            <p:grpSpPr>
              <a:xfrm>
                <a:off x="709968" y="1910133"/>
                <a:ext cx="2642324" cy="406400"/>
                <a:chOff x="709968" y="1342252"/>
                <a:chExt cx="2642324" cy="406400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709968" y="1342252"/>
                  <a:ext cx="2642324" cy="406400"/>
                </a:xfrm>
                <a:prstGeom prst="rect">
                  <a:avLst/>
                </a:prstGeom>
                <a:noFill/>
                <a:ln w="28575" cmpd="sng">
                  <a:solidFill>
                    <a:srgbClr val="000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ZoneTexte 26"/>
                <p:cNvSpPr txBox="1"/>
                <p:nvPr/>
              </p:nvSpPr>
              <p:spPr>
                <a:xfrm>
                  <a:off x="1772116" y="1342252"/>
                  <a:ext cx="518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T2</a:t>
                  </a:r>
                  <a:r>
                    <a:rPr lang="fr-FR" baseline="-25000" dirty="0" smtClean="0">
                      <a:solidFill>
                        <a:srgbClr val="0000FF"/>
                      </a:solidFill>
                      <a:latin typeface="Times"/>
                      <a:cs typeface="Times"/>
                    </a:rPr>
                    <a:t>2</a:t>
                  </a:r>
                  <a:endParaRPr lang="fr-FR" dirty="0">
                    <a:solidFill>
                      <a:srgbClr val="0000FF"/>
                    </a:solidFill>
                    <a:latin typeface="Times"/>
                    <a:cs typeface="Times"/>
                  </a:endParaRPr>
                </a:p>
              </p:txBody>
            </p:sp>
          </p:grpSp>
        </p:grpSp>
        <p:grpSp>
          <p:nvGrpSpPr>
            <p:cNvPr id="9" name="Grouper 8"/>
            <p:cNvGrpSpPr/>
            <p:nvPr/>
          </p:nvGrpSpPr>
          <p:grpSpPr>
            <a:xfrm>
              <a:off x="7836508" y="1342252"/>
              <a:ext cx="813178" cy="406400"/>
              <a:chOff x="7805930" y="1342252"/>
              <a:chExt cx="698509" cy="40640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867053" y="1342252"/>
                <a:ext cx="576263" cy="4064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7805930" y="1342252"/>
                <a:ext cx="698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i="1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D</a:t>
                </a:r>
                <a:r>
                  <a:rPr lang="fr-FR" baseline="-25000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1.perm</a:t>
                </a:r>
                <a:endParaRPr lang="fr-FR" dirty="0">
                  <a:solidFill>
                    <a:srgbClr val="0000FF"/>
                  </a:solidFill>
                  <a:latin typeface="Times"/>
                  <a:cs typeface="Times"/>
                </a:endParaRPr>
              </a:p>
            </p:txBody>
          </p:sp>
        </p:grpSp>
        <p:grpSp>
          <p:nvGrpSpPr>
            <p:cNvPr id="36" name="Grouper 35"/>
            <p:cNvGrpSpPr/>
            <p:nvPr/>
          </p:nvGrpSpPr>
          <p:grpSpPr>
            <a:xfrm>
              <a:off x="7842944" y="1910133"/>
              <a:ext cx="808756" cy="406400"/>
              <a:chOff x="7804694" y="1342252"/>
              <a:chExt cx="700980" cy="4064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7867053" y="1342252"/>
                <a:ext cx="576263" cy="4064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" name="ZoneTexte 37"/>
              <p:cNvSpPr txBox="1"/>
              <p:nvPr/>
            </p:nvSpPr>
            <p:spPr>
              <a:xfrm>
                <a:off x="7804694" y="1342252"/>
                <a:ext cx="7009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i="1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D</a:t>
                </a:r>
                <a:r>
                  <a:rPr lang="fr-FR" baseline="-25000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2.perm</a:t>
                </a:r>
                <a:endParaRPr lang="fr-FR" dirty="0">
                  <a:solidFill>
                    <a:srgbClr val="0000FF"/>
                  </a:solidFill>
                  <a:latin typeface="Times"/>
                  <a:cs typeface="Times"/>
                </a:endParaRPr>
              </a:p>
            </p:txBody>
          </p:sp>
        </p:grpSp>
        <p:grpSp>
          <p:nvGrpSpPr>
            <p:cNvPr id="44" name="Grouper 43"/>
            <p:cNvGrpSpPr/>
            <p:nvPr/>
          </p:nvGrpSpPr>
          <p:grpSpPr>
            <a:xfrm>
              <a:off x="6864012" y="1545452"/>
              <a:ext cx="804332" cy="567881"/>
              <a:chOff x="6864012" y="1545452"/>
              <a:chExt cx="712395" cy="567881"/>
            </a:xfrm>
          </p:grpSpPr>
          <p:cxnSp>
            <p:nvCxnSpPr>
              <p:cNvPr id="41" name="Connecteur droit avec flèche 40"/>
              <p:cNvCxnSpPr/>
              <p:nvPr/>
            </p:nvCxnSpPr>
            <p:spPr>
              <a:xfrm>
                <a:off x="6864012" y="1545452"/>
                <a:ext cx="712395" cy="0"/>
              </a:xfrm>
              <a:prstGeom prst="straightConnector1">
                <a:avLst/>
              </a:prstGeom>
              <a:ln w="28575" cmpd="sng"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avec flèche 42"/>
              <p:cNvCxnSpPr/>
              <p:nvPr/>
            </p:nvCxnSpPr>
            <p:spPr>
              <a:xfrm>
                <a:off x="6864012" y="2113333"/>
                <a:ext cx="712395" cy="0"/>
              </a:xfrm>
              <a:prstGeom prst="straightConnector1">
                <a:avLst/>
              </a:prstGeom>
              <a:ln w="28575" cmpd="sng"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ZoneTexte 41"/>
            <p:cNvSpPr txBox="1"/>
            <p:nvPr/>
          </p:nvSpPr>
          <p:spPr>
            <a:xfrm>
              <a:off x="2155846" y="447783"/>
              <a:ext cx="30723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i="1" dirty="0">
                  <a:latin typeface="Times New Roman"/>
                  <a:cs typeface="Times New Roman"/>
                </a:rPr>
                <a:t>L</a:t>
              </a:r>
              <a:r>
                <a:rPr lang="fr-FR" sz="3200" dirty="0" smtClean="0">
                  <a:latin typeface="Times New Roman"/>
                  <a:cs typeface="Times New Roman"/>
                </a:rPr>
                <a:t> </a:t>
              </a:r>
              <a:r>
                <a:rPr lang="fr-FR" sz="3200" dirty="0" err="1" smtClean="0">
                  <a:latin typeface="Times New Roman"/>
                  <a:cs typeface="Times New Roman"/>
                </a:rPr>
                <a:t>loci</a:t>
              </a:r>
              <a:endParaRPr lang="fr-FR" sz="3200" dirty="0">
                <a:latin typeface="Times New Roman"/>
                <a:cs typeface="Times New Roman"/>
              </a:endParaRPr>
            </a:p>
          </p:txBody>
        </p:sp>
        <p:grpSp>
          <p:nvGrpSpPr>
            <p:cNvPr id="48" name="Grouper 47"/>
            <p:cNvGrpSpPr/>
            <p:nvPr/>
          </p:nvGrpSpPr>
          <p:grpSpPr>
            <a:xfrm>
              <a:off x="725088" y="4170939"/>
              <a:ext cx="2642324" cy="406400"/>
              <a:chOff x="709968" y="1342252"/>
              <a:chExt cx="2642324" cy="4064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709968" y="1342252"/>
                <a:ext cx="2642324" cy="4064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ZoneTexte 49"/>
              <p:cNvSpPr txBox="1"/>
              <p:nvPr/>
            </p:nvSpPr>
            <p:spPr>
              <a:xfrm>
                <a:off x="1772084" y="1342252"/>
                <a:ext cx="518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T1</a:t>
                </a:r>
                <a:r>
                  <a:rPr lang="fr-FR" baseline="-25000" dirty="0">
                    <a:solidFill>
                      <a:srgbClr val="0000FF"/>
                    </a:solidFill>
                    <a:latin typeface="Times"/>
                    <a:cs typeface="Times"/>
                  </a:rPr>
                  <a:t>n</a:t>
                </a:r>
                <a:endParaRPr lang="fr-FR" dirty="0">
                  <a:solidFill>
                    <a:srgbClr val="0000FF"/>
                  </a:solidFill>
                  <a:latin typeface="Times"/>
                  <a:cs typeface="Times"/>
                </a:endParaRPr>
              </a:p>
            </p:txBody>
          </p:sp>
        </p:grpSp>
        <p:grpSp>
          <p:nvGrpSpPr>
            <p:cNvPr id="55" name="Grouper 54"/>
            <p:cNvGrpSpPr/>
            <p:nvPr/>
          </p:nvGrpSpPr>
          <p:grpSpPr>
            <a:xfrm>
              <a:off x="3988438" y="4170939"/>
              <a:ext cx="2642324" cy="406400"/>
              <a:chOff x="709968" y="1342252"/>
              <a:chExt cx="2642324" cy="4064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709968" y="1342252"/>
                <a:ext cx="2642324" cy="406400"/>
              </a:xfrm>
              <a:prstGeom prst="rect">
                <a:avLst/>
              </a:prstGeom>
              <a:noFill/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ZoneTexte 56"/>
              <p:cNvSpPr txBox="1"/>
              <p:nvPr/>
            </p:nvSpPr>
            <p:spPr>
              <a:xfrm>
                <a:off x="1772084" y="1342252"/>
                <a:ext cx="518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T2</a:t>
                </a:r>
                <a:r>
                  <a:rPr lang="fr-FR" baseline="-25000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n</a:t>
                </a:r>
                <a:endParaRPr lang="fr-FR" dirty="0">
                  <a:solidFill>
                    <a:srgbClr val="0000FF"/>
                  </a:solidFill>
                  <a:latin typeface="Times"/>
                  <a:cs typeface="Times"/>
                </a:endParaRPr>
              </a:p>
            </p:txBody>
          </p:sp>
        </p:grpSp>
        <p:sp>
          <p:nvSpPr>
            <p:cNvPr id="60" name="ZoneTexte 59"/>
            <p:cNvSpPr txBox="1"/>
            <p:nvPr/>
          </p:nvSpPr>
          <p:spPr>
            <a:xfrm>
              <a:off x="1788974" y="3369862"/>
              <a:ext cx="5696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600" dirty="0" smtClean="0"/>
                <a:t>…</a:t>
              </a:r>
              <a:endParaRPr lang="fr-FR" sz="3600" dirty="0"/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5052324" y="3369862"/>
              <a:ext cx="5696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600" dirty="0" smtClean="0"/>
                <a:t>…</a:t>
              </a:r>
              <a:endParaRPr lang="fr-FR" sz="3600" dirty="0"/>
            </a:p>
          </p:txBody>
        </p:sp>
        <p:grpSp>
          <p:nvGrpSpPr>
            <p:cNvPr id="10" name="Grouper 9"/>
            <p:cNvGrpSpPr/>
            <p:nvPr/>
          </p:nvGrpSpPr>
          <p:grpSpPr>
            <a:xfrm>
              <a:off x="2574402" y="1291505"/>
              <a:ext cx="432602" cy="406399"/>
              <a:chOff x="2574402" y="1291505"/>
              <a:chExt cx="432602" cy="406399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2574402" y="1381759"/>
                <a:ext cx="432602" cy="316145"/>
              </a:xfrm>
              <a:prstGeom prst="rect">
                <a:avLst/>
              </a:prstGeom>
              <a:noFill/>
              <a:ln w="28575" cmpd="sng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ZoneTexte 63"/>
              <p:cNvSpPr txBox="1"/>
              <p:nvPr/>
            </p:nvSpPr>
            <p:spPr>
              <a:xfrm>
                <a:off x="2586961" y="1291505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i="1" dirty="0" smtClean="0">
                    <a:solidFill>
                      <a:srgbClr val="FF0000"/>
                    </a:solidFill>
                    <a:latin typeface="Times"/>
                    <a:cs typeface="Times"/>
                  </a:rPr>
                  <a:t>y</a:t>
                </a:r>
                <a:r>
                  <a:rPr lang="fr-FR" baseline="-25000" dirty="0" smtClean="0">
                    <a:solidFill>
                      <a:srgbClr val="FF0000"/>
                    </a:solidFill>
                    <a:latin typeface="Times"/>
                    <a:cs typeface="Times"/>
                  </a:rPr>
                  <a:t>1</a:t>
                </a:r>
                <a:r>
                  <a:rPr lang="fr-FR" i="1" baseline="-25000" dirty="0" smtClean="0">
                    <a:solidFill>
                      <a:srgbClr val="FF0000"/>
                    </a:solidFill>
                    <a:latin typeface="Times"/>
                    <a:cs typeface="Times"/>
                  </a:rPr>
                  <a:t>j</a:t>
                </a:r>
                <a:endParaRPr lang="fr-FR" baseline="-25000" dirty="0">
                  <a:solidFill>
                    <a:srgbClr val="FF0000"/>
                  </a:solidFill>
                  <a:latin typeface="Times"/>
                  <a:cs typeface="Times"/>
                </a:endParaRPr>
              </a:p>
            </p:txBody>
          </p:sp>
        </p:grpSp>
        <p:grpSp>
          <p:nvGrpSpPr>
            <p:cNvPr id="65" name="Grouper 64"/>
            <p:cNvGrpSpPr/>
            <p:nvPr/>
          </p:nvGrpSpPr>
          <p:grpSpPr>
            <a:xfrm>
              <a:off x="5876402" y="1291453"/>
              <a:ext cx="432602" cy="406399"/>
              <a:chOff x="2574402" y="1291505"/>
              <a:chExt cx="432602" cy="406399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574402" y="1381759"/>
                <a:ext cx="432602" cy="316145"/>
              </a:xfrm>
              <a:prstGeom prst="rect">
                <a:avLst/>
              </a:prstGeom>
              <a:noFill/>
              <a:ln w="28575" cmpd="sng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7" name="ZoneTexte 66"/>
              <p:cNvSpPr txBox="1"/>
              <p:nvPr/>
            </p:nvSpPr>
            <p:spPr>
              <a:xfrm>
                <a:off x="2586961" y="1291505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i="1" dirty="0" smtClean="0">
                    <a:solidFill>
                      <a:srgbClr val="FF0000"/>
                    </a:solidFill>
                    <a:latin typeface="Times"/>
                    <a:cs typeface="Times"/>
                  </a:rPr>
                  <a:t>y</a:t>
                </a:r>
                <a:r>
                  <a:rPr lang="fr-FR" baseline="-25000" dirty="0" smtClean="0">
                    <a:solidFill>
                      <a:srgbClr val="FF0000"/>
                    </a:solidFill>
                    <a:latin typeface="Times"/>
                    <a:cs typeface="Times"/>
                  </a:rPr>
                  <a:t>1</a:t>
                </a:r>
                <a:r>
                  <a:rPr lang="fr-FR" i="1" baseline="-25000" dirty="0" smtClean="0">
                    <a:solidFill>
                      <a:srgbClr val="FF0000"/>
                    </a:solidFill>
                    <a:latin typeface="Times"/>
                    <a:cs typeface="Times"/>
                  </a:rPr>
                  <a:t>j</a:t>
                </a:r>
                <a:endParaRPr lang="fr-FR" baseline="-25000" dirty="0">
                  <a:solidFill>
                    <a:srgbClr val="FF0000"/>
                  </a:solidFill>
                  <a:latin typeface="Times"/>
                  <a:cs typeface="Times"/>
                </a:endParaRPr>
              </a:p>
            </p:txBody>
          </p:sp>
        </p:grpSp>
        <p:grpSp>
          <p:nvGrpSpPr>
            <p:cNvPr id="74" name="Grouper 73"/>
            <p:cNvGrpSpPr/>
            <p:nvPr/>
          </p:nvGrpSpPr>
          <p:grpSpPr>
            <a:xfrm>
              <a:off x="2574402" y="4121272"/>
              <a:ext cx="432602" cy="406399"/>
              <a:chOff x="2574402" y="1291505"/>
              <a:chExt cx="432602" cy="406399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2574402" y="1381759"/>
                <a:ext cx="432602" cy="316145"/>
              </a:xfrm>
              <a:prstGeom prst="rect">
                <a:avLst/>
              </a:prstGeom>
              <a:noFill/>
              <a:ln w="28575" cmpd="sng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ZoneTexte 75"/>
              <p:cNvSpPr txBox="1"/>
              <p:nvPr/>
            </p:nvSpPr>
            <p:spPr>
              <a:xfrm>
                <a:off x="2586961" y="1291505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i="1" dirty="0" err="1" smtClean="0">
                    <a:solidFill>
                      <a:srgbClr val="FF0000"/>
                    </a:solidFill>
                    <a:latin typeface="Times"/>
                    <a:cs typeface="Times"/>
                  </a:rPr>
                  <a:t>y</a:t>
                </a:r>
                <a:r>
                  <a:rPr lang="fr-FR" baseline="-25000" dirty="0" err="1" smtClean="0">
                    <a:solidFill>
                      <a:srgbClr val="FF0000"/>
                    </a:solidFill>
                    <a:latin typeface="Times"/>
                    <a:cs typeface="Times"/>
                  </a:rPr>
                  <a:t>n</a:t>
                </a:r>
                <a:r>
                  <a:rPr lang="fr-FR" i="1" baseline="-25000" dirty="0" err="1" smtClean="0">
                    <a:solidFill>
                      <a:srgbClr val="FF0000"/>
                    </a:solidFill>
                    <a:latin typeface="Times"/>
                    <a:cs typeface="Times"/>
                  </a:rPr>
                  <a:t>j</a:t>
                </a:r>
                <a:endParaRPr lang="fr-FR" baseline="-25000" dirty="0">
                  <a:solidFill>
                    <a:srgbClr val="FF0000"/>
                  </a:solidFill>
                  <a:latin typeface="Times"/>
                  <a:cs typeface="Times"/>
                </a:endParaRPr>
              </a:p>
            </p:txBody>
          </p:sp>
        </p:grpSp>
        <p:grpSp>
          <p:nvGrpSpPr>
            <p:cNvPr id="77" name="Grouper 76"/>
            <p:cNvGrpSpPr/>
            <p:nvPr/>
          </p:nvGrpSpPr>
          <p:grpSpPr>
            <a:xfrm>
              <a:off x="5876402" y="4121220"/>
              <a:ext cx="432602" cy="406399"/>
              <a:chOff x="2574402" y="1291505"/>
              <a:chExt cx="432602" cy="406399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2574402" y="1381759"/>
                <a:ext cx="432602" cy="316145"/>
              </a:xfrm>
              <a:prstGeom prst="rect">
                <a:avLst/>
              </a:prstGeom>
              <a:noFill/>
              <a:ln w="28575" cmpd="sng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9" name="ZoneTexte 78"/>
              <p:cNvSpPr txBox="1"/>
              <p:nvPr/>
            </p:nvSpPr>
            <p:spPr>
              <a:xfrm>
                <a:off x="2586961" y="1291505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i="1" dirty="0" err="1" smtClean="0">
                    <a:solidFill>
                      <a:srgbClr val="FF0000"/>
                    </a:solidFill>
                    <a:latin typeface="Times"/>
                    <a:cs typeface="Times"/>
                  </a:rPr>
                  <a:t>y</a:t>
                </a:r>
                <a:r>
                  <a:rPr lang="fr-FR" baseline="-25000" dirty="0" err="1">
                    <a:solidFill>
                      <a:srgbClr val="FF0000"/>
                    </a:solidFill>
                    <a:latin typeface="Times"/>
                    <a:cs typeface="Times"/>
                  </a:rPr>
                  <a:t>n</a:t>
                </a:r>
                <a:r>
                  <a:rPr lang="fr-FR" i="1" baseline="-25000" dirty="0" err="1" smtClean="0">
                    <a:solidFill>
                      <a:srgbClr val="FF0000"/>
                    </a:solidFill>
                    <a:latin typeface="Times"/>
                    <a:cs typeface="Times"/>
                  </a:rPr>
                  <a:t>j</a:t>
                </a:r>
                <a:endParaRPr lang="fr-FR" baseline="-25000" dirty="0">
                  <a:solidFill>
                    <a:srgbClr val="FF0000"/>
                  </a:solidFill>
                  <a:latin typeface="Times"/>
                  <a:cs typeface="Times"/>
                </a:endParaRPr>
              </a:p>
            </p:txBody>
          </p:sp>
        </p:grpSp>
        <p:grpSp>
          <p:nvGrpSpPr>
            <p:cNvPr id="47" name="Grouper 46"/>
            <p:cNvGrpSpPr/>
            <p:nvPr/>
          </p:nvGrpSpPr>
          <p:grpSpPr>
            <a:xfrm>
              <a:off x="725088" y="2820403"/>
              <a:ext cx="2642324" cy="406400"/>
              <a:chOff x="709968" y="1342252"/>
              <a:chExt cx="2642324" cy="4064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709968" y="1342252"/>
                <a:ext cx="2642324" cy="406400"/>
              </a:xfrm>
              <a:prstGeom prst="rect">
                <a:avLst/>
              </a:prstGeom>
              <a:solidFill>
                <a:srgbClr val="FFF68B"/>
              </a:solidFill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ZoneTexte 51"/>
              <p:cNvSpPr txBox="1"/>
              <p:nvPr/>
            </p:nvSpPr>
            <p:spPr>
              <a:xfrm>
                <a:off x="1772085" y="1342252"/>
                <a:ext cx="518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T1</a:t>
                </a:r>
                <a:r>
                  <a:rPr lang="fr-FR" baseline="-25000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5</a:t>
                </a:r>
                <a:endParaRPr lang="fr-FR" dirty="0">
                  <a:solidFill>
                    <a:srgbClr val="0000FF"/>
                  </a:solidFill>
                  <a:latin typeface="Times"/>
                  <a:cs typeface="Times"/>
                </a:endParaRPr>
              </a:p>
            </p:txBody>
          </p:sp>
        </p:grpSp>
        <p:cxnSp>
          <p:nvCxnSpPr>
            <p:cNvPr id="89" name="Connecteur droit avec flèche 88"/>
            <p:cNvCxnSpPr/>
            <p:nvPr/>
          </p:nvCxnSpPr>
          <p:spPr>
            <a:xfrm flipV="1">
              <a:off x="2796055" y="1753919"/>
              <a:ext cx="0" cy="110881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2580153" y="2861041"/>
              <a:ext cx="432602" cy="316145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2592712" y="2770787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i="1" dirty="0">
                  <a:solidFill>
                    <a:srgbClr val="FF0000"/>
                  </a:solidFill>
                  <a:latin typeface="Times"/>
                  <a:cs typeface="Times"/>
                </a:rPr>
                <a:t>y</a:t>
              </a:r>
              <a:r>
                <a:rPr lang="fr-FR" baseline="-25000" dirty="0" smtClean="0">
                  <a:solidFill>
                    <a:srgbClr val="FF0000"/>
                  </a:solidFill>
                  <a:latin typeface="Times"/>
                  <a:cs typeface="Times"/>
                </a:rPr>
                <a:t>5</a:t>
              </a:r>
              <a:r>
                <a:rPr lang="fr-FR" i="1" baseline="-25000" dirty="0" smtClean="0">
                  <a:solidFill>
                    <a:srgbClr val="FF0000"/>
                  </a:solidFill>
                  <a:latin typeface="Times"/>
                  <a:cs typeface="Times"/>
                </a:rPr>
                <a:t>j</a:t>
              </a:r>
              <a:endParaRPr lang="fr-FR" baseline="-25000" dirty="0">
                <a:solidFill>
                  <a:srgbClr val="FF0000"/>
                </a:solidFill>
                <a:latin typeface="Times"/>
                <a:cs typeface="Times"/>
              </a:endParaRPr>
            </a:p>
          </p:txBody>
        </p:sp>
        <p:grpSp>
          <p:nvGrpSpPr>
            <p:cNvPr id="93" name="Grouper 92"/>
            <p:cNvGrpSpPr/>
            <p:nvPr/>
          </p:nvGrpSpPr>
          <p:grpSpPr>
            <a:xfrm>
              <a:off x="3988438" y="2820403"/>
              <a:ext cx="2642324" cy="406400"/>
              <a:chOff x="3988438" y="2820403"/>
              <a:chExt cx="2642324" cy="4064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3988438" y="2820403"/>
                <a:ext cx="2642324" cy="406400"/>
              </a:xfrm>
              <a:prstGeom prst="rect">
                <a:avLst/>
              </a:prstGeom>
              <a:solidFill>
                <a:srgbClr val="FFF68B"/>
              </a:solidFill>
              <a:ln w="285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ZoneTexte 58"/>
              <p:cNvSpPr txBox="1"/>
              <p:nvPr/>
            </p:nvSpPr>
            <p:spPr>
              <a:xfrm>
                <a:off x="5050555" y="2820403"/>
                <a:ext cx="518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 smtClean="0">
                    <a:solidFill>
                      <a:srgbClr val="0000FF"/>
                    </a:solidFill>
                    <a:latin typeface="Times"/>
                    <a:cs typeface="Times"/>
                  </a:rPr>
                  <a:t>T2</a:t>
                </a:r>
                <a:r>
                  <a:rPr lang="fr-FR" baseline="-25000" dirty="0">
                    <a:solidFill>
                      <a:srgbClr val="0000FF"/>
                    </a:solidFill>
                    <a:latin typeface="Times"/>
                    <a:cs typeface="Times"/>
                  </a:rPr>
                  <a:t>5</a:t>
                </a:r>
                <a:endParaRPr lang="fr-FR" dirty="0">
                  <a:solidFill>
                    <a:srgbClr val="0000FF"/>
                  </a:solidFill>
                  <a:latin typeface="Times"/>
                  <a:cs typeface="Times"/>
                </a:endParaRPr>
              </a:p>
            </p:txBody>
          </p:sp>
        </p:grpSp>
        <p:sp>
          <p:nvSpPr>
            <p:cNvPr id="72" name="Rectangle 71"/>
            <p:cNvSpPr/>
            <p:nvPr/>
          </p:nvSpPr>
          <p:spPr>
            <a:xfrm>
              <a:off x="5882153" y="2860989"/>
              <a:ext cx="432602" cy="316145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73" name="ZoneTexte 72"/>
            <p:cNvSpPr txBox="1"/>
            <p:nvPr/>
          </p:nvSpPr>
          <p:spPr>
            <a:xfrm>
              <a:off x="5894712" y="277073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i="1" dirty="0">
                  <a:solidFill>
                    <a:srgbClr val="FF0000"/>
                  </a:solidFill>
                  <a:latin typeface="Times"/>
                  <a:cs typeface="Times"/>
                </a:rPr>
                <a:t>y</a:t>
              </a:r>
              <a:r>
                <a:rPr lang="fr-FR" baseline="-25000" dirty="0" smtClean="0">
                  <a:solidFill>
                    <a:srgbClr val="FF0000"/>
                  </a:solidFill>
                  <a:latin typeface="Times"/>
                  <a:cs typeface="Times"/>
                </a:rPr>
                <a:t>5</a:t>
              </a:r>
              <a:r>
                <a:rPr lang="fr-FR" i="1" baseline="-25000" dirty="0" smtClean="0">
                  <a:solidFill>
                    <a:srgbClr val="FF0000"/>
                  </a:solidFill>
                  <a:latin typeface="Times"/>
                  <a:cs typeface="Times"/>
                </a:rPr>
                <a:t>j</a:t>
              </a:r>
              <a:endParaRPr lang="fr-FR" baseline="-25000" dirty="0">
                <a:solidFill>
                  <a:srgbClr val="FF0000"/>
                </a:solidFill>
                <a:latin typeface="Times"/>
                <a:cs typeface="Times"/>
              </a:endParaRPr>
            </a:p>
          </p:txBody>
        </p:sp>
        <p:cxnSp>
          <p:nvCxnSpPr>
            <p:cNvPr id="92" name="Connecteur droit avec flèche 91"/>
            <p:cNvCxnSpPr/>
            <p:nvPr/>
          </p:nvCxnSpPr>
          <p:spPr>
            <a:xfrm flipV="1">
              <a:off x="6102283" y="1748652"/>
              <a:ext cx="0" cy="110881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er 99"/>
            <p:cNvGrpSpPr/>
            <p:nvPr/>
          </p:nvGrpSpPr>
          <p:grpSpPr>
            <a:xfrm>
              <a:off x="2267890" y="1548160"/>
              <a:ext cx="302677" cy="2829106"/>
              <a:chOff x="3909876" y="643467"/>
              <a:chExt cx="611325" cy="2468032"/>
            </a:xfrm>
          </p:grpSpPr>
          <p:cxnSp>
            <p:nvCxnSpPr>
              <p:cNvPr id="101" name="Connecteur en arc 100"/>
              <p:cNvCxnSpPr/>
              <p:nvPr/>
            </p:nvCxnSpPr>
            <p:spPr>
              <a:xfrm rot="16200000" flipH="1">
                <a:off x="3595355" y="2185654"/>
                <a:ext cx="1240366" cy="611323"/>
              </a:xfrm>
              <a:prstGeom prst="curvedConnector3">
                <a:avLst>
                  <a:gd name="adj1" fmla="val 100512"/>
                </a:avLst>
              </a:prstGeom>
              <a:ln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eur en arc 101"/>
              <p:cNvCxnSpPr/>
              <p:nvPr/>
            </p:nvCxnSpPr>
            <p:spPr>
              <a:xfrm rot="5400000">
                <a:off x="3601708" y="951639"/>
                <a:ext cx="1227665" cy="611321"/>
              </a:xfrm>
              <a:prstGeom prst="curvedConnector3">
                <a:avLst>
                  <a:gd name="adj1" fmla="val 345"/>
                </a:avLst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er 102"/>
            <p:cNvGrpSpPr/>
            <p:nvPr/>
          </p:nvGrpSpPr>
          <p:grpSpPr>
            <a:xfrm>
              <a:off x="5561961" y="1540879"/>
              <a:ext cx="302677" cy="2829106"/>
              <a:chOff x="3909876" y="643467"/>
              <a:chExt cx="611325" cy="2468032"/>
            </a:xfrm>
          </p:grpSpPr>
          <p:cxnSp>
            <p:nvCxnSpPr>
              <p:cNvPr id="104" name="Connecteur en arc 103"/>
              <p:cNvCxnSpPr/>
              <p:nvPr/>
            </p:nvCxnSpPr>
            <p:spPr>
              <a:xfrm rot="16200000" flipH="1">
                <a:off x="3595355" y="2185654"/>
                <a:ext cx="1240366" cy="611323"/>
              </a:xfrm>
              <a:prstGeom prst="curvedConnector3">
                <a:avLst>
                  <a:gd name="adj1" fmla="val 100512"/>
                </a:avLst>
              </a:prstGeom>
              <a:ln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cteur en arc 104"/>
              <p:cNvCxnSpPr/>
              <p:nvPr/>
            </p:nvCxnSpPr>
            <p:spPr>
              <a:xfrm rot="5400000">
                <a:off x="3601708" y="951639"/>
                <a:ext cx="1227665" cy="611321"/>
              </a:xfrm>
              <a:prstGeom prst="curvedConnector3">
                <a:avLst>
                  <a:gd name="adj1" fmla="val 345"/>
                </a:avLst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ZoneTexte 79"/>
          <p:cNvSpPr txBox="1"/>
          <p:nvPr/>
        </p:nvSpPr>
        <p:spPr>
          <a:xfrm>
            <a:off x="1746283" y="2094377"/>
            <a:ext cx="569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600" dirty="0" smtClean="0"/>
              <a:t>…</a:t>
            </a:r>
            <a:endParaRPr lang="fr-FR" sz="3600" dirty="0"/>
          </a:p>
        </p:txBody>
      </p:sp>
      <p:sp>
        <p:nvSpPr>
          <p:cNvPr id="81" name="ZoneTexte 80"/>
          <p:cNvSpPr txBox="1"/>
          <p:nvPr/>
        </p:nvSpPr>
        <p:spPr>
          <a:xfrm>
            <a:off x="5009633" y="2094377"/>
            <a:ext cx="569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600" dirty="0" smtClean="0"/>
              <a:t>…</a:t>
            </a:r>
            <a:endParaRPr lang="fr-FR" sz="3600" dirty="0"/>
          </a:p>
        </p:txBody>
      </p:sp>
      <p:sp>
        <p:nvSpPr>
          <p:cNvPr id="82" name="ZoneTexte 81"/>
          <p:cNvSpPr txBox="1"/>
          <p:nvPr/>
        </p:nvSpPr>
        <p:spPr>
          <a:xfrm>
            <a:off x="7870337" y="2094377"/>
            <a:ext cx="569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600" dirty="0" smtClean="0"/>
              <a:t>…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10814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en arc 6"/>
          <p:cNvCxnSpPr/>
          <p:nvPr/>
        </p:nvCxnSpPr>
        <p:spPr>
          <a:xfrm rot="5400000">
            <a:off x="1113573" y="2949303"/>
            <a:ext cx="2807703" cy="1"/>
          </a:xfrm>
          <a:prstGeom prst="curvedConnector3">
            <a:avLst>
              <a:gd name="adj1" fmla="val 3778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er 32"/>
          <p:cNvGrpSpPr/>
          <p:nvPr/>
        </p:nvGrpSpPr>
        <p:grpSpPr>
          <a:xfrm>
            <a:off x="3909876" y="643467"/>
            <a:ext cx="611325" cy="2468032"/>
            <a:chOff x="3909876" y="643467"/>
            <a:chExt cx="611325" cy="2468032"/>
          </a:xfrm>
        </p:grpSpPr>
        <p:cxnSp>
          <p:nvCxnSpPr>
            <p:cNvPr id="6" name="Connecteur en arc 5"/>
            <p:cNvCxnSpPr/>
            <p:nvPr/>
          </p:nvCxnSpPr>
          <p:spPr>
            <a:xfrm rot="16200000" flipH="1">
              <a:off x="3595355" y="2185654"/>
              <a:ext cx="1240366" cy="611323"/>
            </a:xfrm>
            <a:prstGeom prst="curvedConnector3">
              <a:avLst>
                <a:gd name="adj1" fmla="val 100512"/>
              </a:avLst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en arc 24"/>
            <p:cNvCxnSpPr/>
            <p:nvPr/>
          </p:nvCxnSpPr>
          <p:spPr>
            <a:xfrm rot="5400000">
              <a:off x="3601708" y="951639"/>
              <a:ext cx="1227665" cy="611321"/>
            </a:xfrm>
            <a:prstGeom prst="curvedConnector3">
              <a:avLst>
                <a:gd name="adj1" fmla="val 345"/>
              </a:avLst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necteur droit 29"/>
          <p:cNvCxnSpPr/>
          <p:nvPr/>
        </p:nvCxnSpPr>
        <p:spPr>
          <a:xfrm>
            <a:off x="4538134" y="381000"/>
            <a:ext cx="0" cy="29040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er 33"/>
          <p:cNvGrpSpPr/>
          <p:nvPr/>
        </p:nvGrpSpPr>
        <p:grpSpPr>
          <a:xfrm>
            <a:off x="2030814" y="1548160"/>
            <a:ext cx="302677" cy="2829106"/>
            <a:chOff x="3909876" y="643467"/>
            <a:chExt cx="611325" cy="2468032"/>
          </a:xfrm>
        </p:grpSpPr>
        <p:cxnSp>
          <p:nvCxnSpPr>
            <p:cNvPr id="35" name="Connecteur en arc 34"/>
            <p:cNvCxnSpPr/>
            <p:nvPr/>
          </p:nvCxnSpPr>
          <p:spPr>
            <a:xfrm rot="16200000" flipH="1">
              <a:off x="3595355" y="2185654"/>
              <a:ext cx="1240366" cy="611323"/>
            </a:xfrm>
            <a:prstGeom prst="curvedConnector3">
              <a:avLst>
                <a:gd name="adj1" fmla="val 100512"/>
              </a:avLst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en arc 35"/>
            <p:cNvCxnSpPr/>
            <p:nvPr/>
          </p:nvCxnSpPr>
          <p:spPr>
            <a:xfrm rot="5400000">
              <a:off x="3601708" y="951639"/>
              <a:ext cx="1227665" cy="611321"/>
            </a:xfrm>
            <a:prstGeom prst="curvedConnector3">
              <a:avLst>
                <a:gd name="adj1" fmla="val 345"/>
              </a:avLst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er 36"/>
          <p:cNvGrpSpPr/>
          <p:nvPr/>
        </p:nvGrpSpPr>
        <p:grpSpPr>
          <a:xfrm>
            <a:off x="709968" y="1552680"/>
            <a:ext cx="611325" cy="2829106"/>
            <a:chOff x="3909876" y="643467"/>
            <a:chExt cx="611325" cy="2468032"/>
          </a:xfrm>
        </p:grpSpPr>
        <p:cxnSp>
          <p:nvCxnSpPr>
            <p:cNvPr id="38" name="Connecteur en arc 37"/>
            <p:cNvCxnSpPr/>
            <p:nvPr/>
          </p:nvCxnSpPr>
          <p:spPr>
            <a:xfrm rot="16200000" flipH="1">
              <a:off x="3595355" y="2185654"/>
              <a:ext cx="1240366" cy="611323"/>
            </a:xfrm>
            <a:prstGeom prst="curvedConnector3">
              <a:avLst>
                <a:gd name="adj1" fmla="val 100512"/>
              </a:avLst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en arc 38"/>
            <p:cNvCxnSpPr/>
            <p:nvPr/>
          </p:nvCxnSpPr>
          <p:spPr>
            <a:xfrm rot="5400000">
              <a:off x="3601708" y="951639"/>
              <a:ext cx="1227665" cy="611321"/>
            </a:xfrm>
            <a:prstGeom prst="curvedConnector3">
              <a:avLst>
                <a:gd name="adj1" fmla="val 345"/>
              </a:avLst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35570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22100</TotalTime>
  <Words>298</Words>
  <Application>Microsoft Office PowerPoint</Application>
  <PresentationFormat>Affichage à l'écran (4:3)</PresentationFormat>
  <Paragraphs>80</Paragraphs>
  <Slides>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ＭＳ Ｐゴシック</vt:lpstr>
      <vt:lpstr>Arial</vt:lpstr>
      <vt:lpstr>Calibri</vt:lpstr>
      <vt:lpstr>Mangal</vt:lpstr>
      <vt:lpstr>Times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</dc:creator>
  <cp:lastModifiedBy>Julian WITTISCHE</cp:lastModifiedBy>
  <cp:revision>78</cp:revision>
  <dcterms:created xsi:type="dcterms:W3CDTF">2017-12-22T17:13:00Z</dcterms:created>
  <dcterms:modified xsi:type="dcterms:W3CDTF">2020-02-29T01:45:44Z</dcterms:modified>
</cp:coreProperties>
</file>