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2" r:id="rId4"/>
    <p:sldId id="261" r:id="rId5"/>
    <p:sldId id="264" r:id="rId6"/>
    <p:sldId id="269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8B"/>
    <a:srgbClr val="FFFE84"/>
    <a:srgbClr val="FFFF07"/>
    <a:srgbClr val="F8ED2E"/>
    <a:srgbClr val="ECE22D"/>
    <a:srgbClr val="FFB4AE"/>
    <a:srgbClr val="FF8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F367-F61C-5741-82C4-3A4DB6A6A94E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969F5-E929-3745-B923-8809C398E3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78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Figure </a:t>
            </a:r>
            <a:r>
              <a:rPr lang="fr-FR" dirty="0" smtClean="0"/>
              <a:t>S1. 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TGI,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</a:t>
            </a:r>
            <a:r>
              <a:rPr lang="fr-FR" dirty="0" err="1" smtClean="0"/>
              <a:t>enetic</a:t>
            </a:r>
            <a:r>
              <a:rPr lang="fr-FR" dirty="0" smtClean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randomly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permutated</a:t>
            </a:r>
            <a:r>
              <a:rPr lang="fr-FR" dirty="0" smtClean="0"/>
              <a:t> </a:t>
            </a:r>
            <a:r>
              <a:rPr lang="fr-FR" dirty="0" err="1" smtClean="0"/>
              <a:t>separately</a:t>
            </a:r>
            <a:r>
              <a:rPr lang="fr-FR" dirty="0" smtClean="0"/>
              <a:t> </a:t>
            </a:r>
            <a:r>
              <a:rPr lang="fr-FR" dirty="0" smtClean="0"/>
              <a:t>for </a:t>
            </a:r>
            <a:r>
              <a:rPr lang="fr-FR" dirty="0" err="1" smtClean="0"/>
              <a:t>each</a:t>
            </a:r>
            <a:r>
              <a:rPr lang="fr-FR" dirty="0" smtClean="0"/>
              <a:t> locus </a:t>
            </a:r>
            <a:r>
              <a:rPr lang="fr-FR" dirty="0" smtClean="0"/>
              <a:t>(</a:t>
            </a:r>
            <a:r>
              <a:rPr lang="fr-FR" dirty="0" err="1" smtClean="0"/>
              <a:t>column</a:t>
            </a:r>
            <a:r>
              <a:rPr lang="fr-FR" dirty="0" smtClean="0"/>
              <a:t>).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, the </a:t>
            </a:r>
            <a:r>
              <a:rPr lang="fr-FR" baseline="0" smtClean="0"/>
              <a:t>permutation of locus </a:t>
            </a:r>
            <a:r>
              <a:rPr lang="fr-FR" i="1" baseline="0" smtClean="0"/>
              <a:t>j</a:t>
            </a:r>
            <a:r>
              <a:rPr lang="fr-FR" baseline="0" smtClean="0"/>
              <a:t> </a:t>
            </a:r>
            <a:r>
              <a:rPr lang="fr-FR" dirty="0" smtClean="0"/>
              <a:t>in population-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genotypic</a:t>
            </a:r>
            <a:r>
              <a:rPr lang="fr-FR" dirty="0" smtClean="0"/>
              <a:t> matrices </a:t>
            </a:r>
            <a:r>
              <a:rPr lang="fr-FR" dirty="0" smtClean="0"/>
              <a:t>T1 (</a:t>
            </a:r>
            <a:r>
              <a:rPr lang="fr-FR" dirty="0" err="1" smtClean="0"/>
              <a:t>left</a:t>
            </a:r>
            <a:r>
              <a:rPr lang="fr-FR" dirty="0" smtClean="0"/>
              <a:t>) and T2 (right).</a:t>
            </a:r>
            <a:r>
              <a:rPr lang="fr-FR" baseline="0" dirty="0" smtClean="0"/>
              <a:t> This </a:t>
            </a:r>
            <a:r>
              <a:rPr lang="fr-FR" baseline="0" dirty="0" smtClean="0"/>
              <a:t>figure </a:t>
            </a:r>
            <a:r>
              <a:rPr lang="fr-FR" baseline="0" dirty="0" err="1" smtClean="0"/>
              <a:t>presents</a:t>
            </a:r>
            <a:r>
              <a:rPr lang="fr-FR" baseline="0" dirty="0" smtClean="0"/>
              <a:t> </a:t>
            </a:r>
            <a:r>
              <a:rPr lang="fr-FR" baseline="0" dirty="0" smtClean="0"/>
              <a:t>an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a permutation of </a:t>
            </a:r>
            <a:r>
              <a:rPr lang="fr-FR" baseline="0" dirty="0" err="1" smtClean="0"/>
              <a:t>species</a:t>
            </a:r>
            <a:r>
              <a:rPr lang="fr-FR" baseline="0" dirty="0" smtClean="0"/>
              <a:t> j </a:t>
            </a:r>
            <a:r>
              <a:rPr lang="fr-FR" baseline="0" dirty="0" err="1" smtClean="0"/>
              <a:t>brings</a:t>
            </a:r>
            <a:r>
              <a:rPr lang="fr-FR" baseline="0" dirty="0" smtClean="0"/>
              <a:t> value y.1j to position y.9j and value y.5j to position y1.j. The exact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permutation, </a:t>
            </a:r>
            <a:r>
              <a:rPr lang="fr-FR" baseline="0" dirty="0" err="1" smtClean="0"/>
              <a:t>involving</a:t>
            </a:r>
            <a:r>
              <a:rPr lang="fr-FR" baseline="0" dirty="0" smtClean="0"/>
              <a:t> all values in 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j,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in matrices T1 (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) and T2 (right).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similar</a:t>
            </a:r>
            <a:r>
              <a:rPr lang="fr-FR" baseline="0" dirty="0" smtClean="0"/>
              <a:t> permutations of all p </a:t>
            </a:r>
            <a:r>
              <a:rPr lang="fr-FR" baseline="0" dirty="0" err="1" smtClean="0"/>
              <a:t>species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dissimilarities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computed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site i, </a:t>
            </a:r>
            <a:r>
              <a:rPr lang="fr-FR" baseline="0" dirty="0" err="1" smtClean="0"/>
              <a:t>producing</a:t>
            </a:r>
            <a:r>
              <a:rPr lang="fr-FR" baseline="0" dirty="0" smtClean="0"/>
              <a:t> the values </a:t>
            </a:r>
            <a:r>
              <a:rPr lang="fr-FR" baseline="0" dirty="0" err="1" smtClean="0"/>
              <a:t>D.i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under</a:t>
            </a:r>
            <a:r>
              <a:rPr lang="fr-FR" baseline="0" dirty="0" smtClean="0"/>
              <a:t> permutation.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not interested in a systematic difference that would affect all sites concerning the loss or gain of a subset of the species, or of all species. Differences of this type are preserved, through the permutations, by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permuting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between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preserves, in the permutations, the differences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and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Mat.2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are found at all sites.</a:t>
            </a:r>
            <a:endParaRPr lang="en-GB" dirty="0" smtClean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9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2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9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4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1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5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8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45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9186-A197-9540-973C-BBAF2890F41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4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Fig. 1 (v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4" y="1593206"/>
            <a:ext cx="7923213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r 5"/>
          <p:cNvGrpSpPr/>
          <p:nvPr/>
        </p:nvGrpSpPr>
        <p:grpSpPr>
          <a:xfrm>
            <a:off x="1158611" y="2222500"/>
            <a:ext cx="7311495" cy="406400"/>
            <a:chOff x="1087967" y="2984500"/>
            <a:chExt cx="7311495" cy="406400"/>
          </a:xfrm>
        </p:grpSpPr>
        <p:grpSp>
          <p:nvGrpSpPr>
            <p:cNvPr id="7" name="Grouper 6"/>
            <p:cNvGrpSpPr/>
            <p:nvPr/>
          </p:nvGrpSpPr>
          <p:grpSpPr>
            <a:xfrm>
              <a:off x="1087967" y="2984500"/>
              <a:ext cx="2146300" cy="406400"/>
              <a:chOff x="1087967" y="2984500"/>
              <a:chExt cx="2146300" cy="406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87967" y="2984500"/>
                <a:ext cx="2146300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919198" y="2984500"/>
                <a:ext cx="483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i="1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8" name="Grouper 7"/>
            <p:cNvGrpSpPr/>
            <p:nvPr/>
          </p:nvGrpSpPr>
          <p:grpSpPr>
            <a:xfrm>
              <a:off x="4004733" y="2984500"/>
              <a:ext cx="2146300" cy="406400"/>
              <a:chOff x="4004733" y="2984500"/>
              <a:chExt cx="2146300" cy="406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004733" y="2984500"/>
                <a:ext cx="2146300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4835964" y="2984500"/>
                <a:ext cx="483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9" name="Grouper 8"/>
            <p:cNvGrpSpPr/>
            <p:nvPr/>
          </p:nvGrpSpPr>
          <p:grpSpPr>
            <a:xfrm>
              <a:off x="7823199" y="2984500"/>
              <a:ext cx="576263" cy="406400"/>
              <a:chOff x="7823199" y="2984500"/>
              <a:chExt cx="576263" cy="406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23199" y="2984500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7901378" y="2984500"/>
                <a:ext cx="419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6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808" y="1208525"/>
            <a:ext cx="2820645" cy="4032777"/>
          </a:xfrm>
          <a:prstGeom prst="rect">
            <a:avLst/>
          </a:prstGeom>
          <a:solidFill>
            <a:srgbClr val="FFF6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ZoneTexte 5"/>
          <p:cNvSpPr txBox="1"/>
          <p:nvPr/>
        </p:nvSpPr>
        <p:spPr>
          <a:xfrm rot="16200000">
            <a:off x="-224239" y="2994081"/>
            <a:ext cx="98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 smtClean="0">
                <a:latin typeface="Times New Roman"/>
                <a:cs typeface="Times New Roman"/>
              </a:rPr>
              <a:t>n</a:t>
            </a:r>
            <a:r>
              <a:rPr lang="fr-FR" sz="2400" dirty="0" smtClean="0">
                <a:latin typeface="Times New Roman"/>
                <a:cs typeface="Times New Roman"/>
              </a:rPr>
              <a:t> sites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25969" y="637556"/>
            <a:ext cx="14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Times New Roman"/>
                <a:cs typeface="Times New Roman"/>
              </a:rPr>
              <a:t>p</a:t>
            </a:r>
            <a:r>
              <a:rPr lang="fr-FR" sz="2400" dirty="0" smtClean="0">
                <a:latin typeface="Times New Roman"/>
                <a:cs typeface="Times New Roman"/>
              </a:rPr>
              <a:t> </a:t>
            </a:r>
            <a:r>
              <a:rPr lang="fr-FR" sz="2400" dirty="0" err="1" smtClean="0">
                <a:latin typeface="Times New Roman"/>
                <a:cs typeface="Times New Roman"/>
              </a:rPr>
              <a:t>species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91611" y="2919630"/>
            <a:ext cx="227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1: </a:t>
            </a:r>
            <a:r>
              <a:rPr lang="fr-FR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Mat.1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158" y="1208525"/>
            <a:ext cx="2820645" cy="4032777"/>
          </a:xfrm>
          <a:prstGeom prst="rect">
            <a:avLst/>
          </a:prstGeom>
          <a:solidFill>
            <a:srgbClr val="FFF6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589319" y="637556"/>
            <a:ext cx="14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latin typeface="Times New Roman"/>
                <a:cs typeface="Times New Roman"/>
              </a:rPr>
              <a:t>p</a:t>
            </a:r>
            <a:r>
              <a:rPr lang="fr-FR" sz="2400" dirty="0" smtClean="0">
                <a:latin typeface="Times New Roman"/>
                <a:cs typeface="Times New Roman"/>
              </a:rPr>
              <a:t> </a:t>
            </a:r>
            <a:r>
              <a:rPr lang="fr-FR" sz="2400" dirty="0" err="1" smtClean="0">
                <a:latin typeface="Times New Roman"/>
                <a:cs typeface="Times New Roman"/>
              </a:rPr>
              <a:t>species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147988" y="2919630"/>
            <a:ext cx="229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2: </a:t>
            </a:r>
            <a:r>
              <a:rPr lang="fr-FR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Mat.2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3" name="Flèche vers la droite 12"/>
          <p:cNvSpPr/>
          <p:nvPr/>
        </p:nvSpPr>
        <p:spPr>
          <a:xfrm>
            <a:off x="6950598" y="2985958"/>
            <a:ext cx="819327" cy="477911"/>
          </a:xfrm>
          <a:prstGeom prst="rightArrow">
            <a:avLst>
              <a:gd name="adj1" fmla="val 44285"/>
              <a:gd name="adj2" fmla="val 67144"/>
            </a:avLst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7894112" y="1208525"/>
            <a:ext cx="646331" cy="4032777"/>
            <a:chOff x="8153557" y="1208525"/>
            <a:chExt cx="646331" cy="4032777"/>
          </a:xfrm>
          <a:solidFill>
            <a:srgbClr val="FFF68B"/>
          </a:solidFill>
        </p:grpSpPr>
        <p:sp>
          <p:nvSpPr>
            <p:cNvPr id="30" name="Rectangle 29"/>
            <p:cNvSpPr/>
            <p:nvPr/>
          </p:nvSpPr>
          <p:spPr>
            <a:xfrm>
              <a:off x="8215112" y="1208525"/>
              <a:ext cx="552761" cy="4032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 rot="16200000">
              <a:off x="7365143" y="2901748"/>
              <a:ext cx="22231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TBI</a:t>
              </a:r>
              <a:r>
                <a:rPr lang="fr-FR" sz="36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</a:t>
              </a:r>
              <a:r>
                <a:rPr lang="fr-FR" sz="3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values</a:t>
              </a:r>
              <a:endParaRPr lang="fr-FR" sz="36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7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r 44"/>
          <p:cNvGrpSpPr/>
          <p:nvPr/>
        </p:nvGrpSpPr>
        <p:grpSpPr>
          <a:xfrm>
            <a:off x="37486" y="637556"/>
            <a:ext cx="8486950" cy="4603746"/>
            <a:chOff x="37486" y="637556"/>
            <a:chExt cx="8486950" cy="4603746"/>
          </a:xfrm>
        </p:grpSpPr>
        <p:sp>
          <p:nvSpPr>
            <p:cNvPr id="4" name="Rectangle 3"/>
            <p:cNvSpPr/>
            <p:nvPr/>
          </p:nvSpPr>
          <p:spPr>
            <a:xfrm>
              <a:off x="62080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224239" y="2994081"/>
              <a:ext cx="985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400" i="1" dirty="0" smtClean="0">
                  <a:latin typeface="Times New Roman"/>
                  <a:cs typeface="Times New Roman"/>
                </a:rPr>
                <a:t>n</a:t>
              </a:r>
              <a:r>
                <a:rPr lang="fr-FR" sz="2400" dirty="0" smtClean="0">
                  <a:latin typeface="Times New Roman"/>
                  <a:cs typeface="Times New Roman"/>
                </a:rPr>
                <a:t> sites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25969" y="637556"/>
              <a:ext cx="141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>
                  <a:latin typeface="Times New Roman"/>
                  <a:cs typeface="Times New Roman"/>
                </a:rPr>
                <a:t>p</a:t>
              </a:r>
              <a:r>
                <a:rPr lang="fr-FR" sz="2400" dirty="0" smtClean="0">
                  <a:latin typeface="Times New Roman"/>
                  <a:cs typeface="Times New Roman"/>
                </a:rPr>
                <a:t> </a:t>
              </a:r>
              <a:r>
                <a:rPr lang="fr-FR" sz="2400" dirty="0" err="1" smtClean="0">
                  <a:latin typeface="Times New Roman"/>
                  <a:cs typeface="Times New Roman"/>
                </a:rPr>
                <a:t>species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91611" y="3626700"/>
              <a:ext cx="2279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Mat.1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589319" y="637556"/>
              <a:ext cx="141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 smtClean="0">
                  <a:latin typeface="Times New Roman"/>
                  <a:cs typeface="Times New Roman"/>
                </a:rPr>
                <a:t>p</a:t>
              </a:r>
              <a:r>
                <a:rPr lang="fr-FR" sz="2400" dirty="0" smtClean="0">
                  <a:latin typeface="Times New Roman"/>
                  <a:cs typeface="Times New Roman"/>
                </a:rPr>
                <a:t> </a:t>
              </a:r>
              <a:r>
                <a:rPr lang="fr-FR" sz="2400" dirty="0" err="1" smtClean="0">
                  <a:latin typeface="Times New Roman"/>
                  <a:cs typeface="Times New Roman"/>
                </a:rPr>
                <a:t>species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147988" y="3626700"/>
              <a:ext cx="22929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Mat.2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208525"/>
              <a:ext cx="738503" cy="4032777"/>
              <a:chOff x="8045378" y="1208525"/>
              <a:chExt cx="738503" cy="4032777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208525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303049" y="3608818"/>
                <a:ext cx="22231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TBI</a:t>
                </a:r>
                <a:r>
                  <a:rPr lang="fr-FR" sz="36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values</a:t>
                </a:r>
                <a:endParaRPr lang="fr-FR" sz="36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67053" y="1342252"/>
              <a:ext cx="576263" cy="406400"/>
              <a:chOff x="7867053" y="1342252"/>
              <a:chExt cx="576263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67053" y="1910133"/>
              <a:ext cx="576263" cy="406400"/>
              <a:chOff x="7867053" y="1342252"/>
              <a:chExt cx="576263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2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174628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7870337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00963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ZoneTexte 41"/>
          <p:cNvSpPr txBox="1"/>
          <p:nvPr/>
        </p:nvSpPr>
        <p:spPr>
          <a:xfrm>
            <a:off x="891611" y="5380878"/>
            <a:ext cx="22790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lang="fr-FR" sz="32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32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154961" y="5380878"/>
            <a:ext cx="22790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2 </a:t>
            </a:r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350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996804" y="164273"/>
            <a:ext cx="6936949" cy="5077029"/>
            <a:chOff x="136539" y="164273"/>
            <a:chExt cx="6936949" cy="5077029"/>
          </a:xfrm>
        </p:grpSpPr>
        <p:grpSp>
          <p:nvGrpSpPr>
            <p:cNvPr id="7" name="Grouper 6"/>
            <p:cNvGrpSpPr/>
            <p:nvPr/>
          </p:nvGrpSpPr>
          <p:grpSpPr>
            <a:xfrm>
              <a:off x="136539" y="164273"/>
              <a:ext cx="3304914" cy="5077029"/>
              <a:chOff x="136539" y="164273"/>
              <a:chExt cx="3304914" cy="507702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0808" y="1208525"/>
                <a:ext cx="2820645" cy="4032777"/>
              </a:xfrm>
              <a:prstGeom prst="rect">
                <a:avLst/>
              </a:prstGeom>
              <a:solidFill>
                <a:srgbClr val="FFF68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 rot="16200000">
                <a:off x="-89260" y="3024858"/>
                <a:ext cx="851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sites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216028" y="705831"/>
                <a:ext cx="16302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p </a:t>
                </a:r>
                <a:r>
                  <a:rPr lang="fr-FR" sz="2000" dirty="0" err="1" smtClean="0">
                    <a:latin typeface="Times New Roman"/>
                    <a:cs typeface="Times New Roman"/>
                  </a:rPr>
                  <a:t>species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921191" y="164273"/>
                <a:ext cx="2295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Time 1: </a:t>
                </a:r>
                <a:r>
                  <a:rPr lang="fr-FR" sz="2800" b="1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Mat.1</a:t>
                </a:r>
                <a:endParaRPr lang="fr-FR" sz="28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537831" y="2958600"/>
                <a:ext cx="986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Times New Roman"/>
                    <a:cs typeface="Times New Roman"/>
                  </a:rPr>
                  <a:t>m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at.1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" name="Grouper 4"/>
            <p:cNvGrpSpPr/>
            <p:nvPr/>
          </p:nvGrpSpPr>
          <p:grpSpPr>
            <a:xfrm>
              <a:off x="3770804" y="164273"/>
              <a:ext cx="3302684" cy="5077029"/>
              <a:chOff x="3770804" y="164273"/>
              <a:chExt cx="3302684" cy="507702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52843" y="1208525"/>
                <a:ext cx="2820645" cy="4032777"/>
              </a:xfrm>
              <a:prstGeom prst="rect">
                <a:avLst/>
              </a:prstGeom>
              <a:solidFill>
                <a:srgbClr val="FFF68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844393" y="705831"/>
                <a:ext cx="16375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p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 </a:t>
                </a:r>
                <a:r>
                  <a:rPr lang="fr-FR" sz="2000" dirty="0" err="1" smtClean="0">
                    <a:latin typeface="Times New Roman"/>
                    <a:cs typeface="Times New Roman"/>
                  </a:rPr>
                  <a:t>species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4457641" y="164273"/>
                <a:ext cx="2295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Time 2: </a:t>
                </a:r>
                <a:r>
                  <a:rPr lang="fr-FR" sz="2800" b="1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Mat.2</a:t>
                </a:r>
                <a:endParaRPr lang="fr-FR" sz="28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5169866" y="2958600"/>
                <a:ext cx="986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 smtClean="0">
                    <a:latin typeface="Times New Roman"/>
                    <a:cs typeface="Times New Roman"/>
                  </a:rPr>
                  <a:t>mat.2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 rot="16200000">
                <a:off x="3545005" y="3024858"/>
                <a:ext cx="851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sites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0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-24069" y="465088"/>
            <a:ext cx="8548505" cy="4776214"/>
            <a:chOff x="-24069" y="465088"/>
            <a:chExt cx="8548505" cy="4776214"/>
          </a:xfrm>
        </p:grpSpPr>
        <p:sp>
          <p:nvSpPr>
            <p:cNvPr id="4" name="Rectangle 3"/>
            <p:cNvSpPr/>
            <p:nvPr/>
          </p:nvSpPr>
          <p:spPr>
            <a:xfrm>
              <a:off x="62080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385600" y="2932526"/>
              <a:ext cx="13078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dirty="0" smtClean="0">
                  <a:latin typeface="Times New Roman"/>
                  <a:cs typeface="Times New Roman"/>
                </a:rPr>
                <a:t>Sites </a:t>
              </a:r>
              <a:r>
                <a:rPr lang="fr-FR" sz="3200" i="1" dirty="0" smtClean="0">
                  <a:latin typeface="Times New Roman"/>
                  <a:cs typeface="Times New Roman"/>
                </a:rPr>
                <a:t>i</a:t>
              </a:r>
              <a:endParaRPr lang="fr-FR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91611" y="3626700"/>
              <a:ext cx="2279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Mat1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147988" y="3626700"/>
              <a:ext cx="22929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Mat2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208525"/>
              <a:ext cx="738503" cy="4032777"/>
              <a:chOff x="8045378" y="1208525"/>
              <a:chExt cx="738503" cy="4032777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208525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303049" y="3608818"/>
                <a:ext cx="22231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TBI</a:t>
                </a:r>
                <a:r>
                  <a:rPr lang="fr-FR" sz="36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values</a:t>
                </a:r>
                <a:endParaRPr lang="fr-FR" sz="36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67053" y="1342252"/>
              <a:ext cx="576263" cy="406400"/>
              <a:chOff x="7867053" y="1342252"/>
              <a:chExt cx="576263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67053" y="1910133"/>
              <a:ext cx="576263" cy="406400"/>
              <a:chOff x="7867053" y="1342252"/>
              <a:chExt cx="576263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2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174628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00963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408500" y="465088"/>
              <a:ext cx="167573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 smtClean="0">
                  <a:latin typeface="Times New Roman"/>
                  <a:cs typeface="Times New Roman"/>
                </a:rPr>
                <a:t>p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species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578306" y="465088"/>
              <a:ext cx="18626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>
                  <a:latin typeface="Times New Roman"/>
                  <a:cs typeface="Times New Roman"/>
                </a:rPr>
                <a:t>p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>
                  <a:latin typeface="Times New Roman"/>
                  <a:cs typeface="Times New Roman"/>
                </a:rPr>
                <a:t>s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pecies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7870337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500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r 105"/>
          <p:cNvGrpSpPr/>
          <p:nvPr/>
        </p:nvGrpSpPr>
        <p:grpSpPr>
          <a:xfrm>
            <a:off x="-24065" y="447783"/>
            <a:ext cx="8748965" cy="4666371"/>
            <a:chOff x="-24065" y="447783"/>
            <a:chExt cx="8748965" cy="4666371"/>
          </a:xfrm>
        </p:grpSpPr>
        <p:sp>
          <p:nvSpPr>
            <p:cNvPr id="4" name="Rectangle 3"/>
            <p:cNvSpPr/>
            <p:nvPr/>
          </p:nvSpPr>
          <p:spPr>
            <a:xfrm>
              <a:off x="645050" y="1049864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986989" y="2847680"/>
              <a:ext cx="25106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i="1" dirty="0" smtClean="0">
                  <a:latin typeface="Times New Roman"/>
                  <a:cs typeface="Times New Roman"/>
                </a:rPr>
                <a:t>n  </a:t>
              </a:r>
              <a:r>
                <a:rPr lang="fr-FR" sz="3200" dirty="0" smtClean="0">
                  <a:latin typeface="Times New Roman"/>
                  <a:cs typeface="Times New Roman"/>
                </a:rPr>
                <a:t>populations</a:t>
              </a:r>
              <a:endParaRPr lang="fr-FR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049864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049864"/>
              <a:ext cx="938967" cy="4064290"/>
              <a:chOff x="8045378" y="1049864"/>
              <a:chExt cx="738503" cy="4064290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049864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198590" y="3680254"/>
                <a:ext cx="2432076" cy="43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000" dirty="0" err="1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TGI</a:t>
                </a:r>
                <a:r>
                  <a:rPr lang="fr-FR" sz="3000" baseline="-25000" dirty="0" err="1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perm</a:t>
                </a:r>
                <a:r>
                  <a:rPr lang="fr-FR" sz="30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30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values</a:t>
                </a:r>
                <a:endParaRPr lang="fr-FR" sz="30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36508" y="1342252"/>
              <a:ext cx="813178" cy="406400"/>
              <a:chOff x="7805930" y="1342252"/>
              <a:chExt cx="698509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805930" y="1342252"/>
                <a:ext cx="698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1.perm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42944" y="1910133"/>
              <a:ext cx="808756" cy="406400"/>
              <a:chOff x="7804694" y="1342252"/>
              <a:chExt cx="700980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804694" y="1342252"/>
                <a:ext cx="700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2.perm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2155846" y="447783"/>
              <a:ext cx="3072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>
                  <a:latin typeface="Times New Roman"/>
                  <a:cs typeface="Times New Roman"/>
                </a:rPr>
                <a:t>L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loci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  <p:grpSp>
          <p:nvGrpSpPr>
            <p:cNvPr id="48" name="Grouper 47"/>
            <p:cNvGrpSpPr/>
            <p:nvPr/>
          </p:nvGrpSpPr>
          <p:grpSpPr>
            <a:xfrm>
              <a:off x="725088" y="4170939"/>
              <a:ext cx="2642324" cy="406400"/>
              <a:chOff x="709968" y="1342252"/>
              <a:chExt cx="2642324" cy="4064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1772084" y="1342252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n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55" name="Grouper 54"/>
            <p:cNvGrpSpPr/>
            <p:nvPr/>
          </p:nvGrpSpPr>
          <p:grpSpPr>
            <a:xfrm>
              <a:off x="3988438" y="4170939"/>
              <a:ext cx="2642324" cy="406400"/>
              <a:chOff x="709968" y="1342252"/>
              <a:chExt cx="2642324" cy="406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1772084" y="1342252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n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60" name="ZoneTexte 59"/>
            <p:cNvSpPr txBox="1"/>
            <p:nvPr/>
          </p:nvSpPr>
          <p:spPr>
            <a:xfrm>
              <a:off x="1788974" y="3369862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052324" y="3369862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2574402" y="1291505"/>
              <a:ext cx="432602" cy="406399"/>
              <a:chOff x="2574402" y="1291505"/>
              <a:chExt cx="432602" cy="40639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1</a:t>
                </a:r>
                <a:r>
                  <a:rPr lang="fr-FR" i="1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65" name="Grouper 64"/>
            <p:cNvGrpSpPr/>
            <p:nvPr/>
          </p:nvGrpSpPr>
          <p:grpSpPr>
            <a:xfrm>
              <a:off x="5876402" y="1291453"/>
              <a:ext cx="432602" cy="406399"/>
              <a:chOff x="2574402" y="1291505"/>
              <a:chExt cx="432602" cy="40639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1</a:t>
                </a:r>
                <a:r>
                  <a:rPr lang="fr-FR" i="1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2574402" y="4121272"/>
              <a:ext cx="432602" cy="406399"/>
              <a:chOff x="2574402" y="1291505"/>
              <a:chExt cx="432602" cy="40639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n</a:t>
                </a:r>
                <a:r>
                  <a:rPr lang="fr-FR" i="1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77" name="Grouper 76"/>
            <p:cNvGrpSpPr/>
            <p:nvPr/>
          </p:nvGrpSpPr>
          <p:grpSpPr>
            <a:xfrm>
              <a:off x="5876402" y="4121220"/>
              <a:ext cx="432602" cy="406399"/>
              <a:chOff x="2574402" y="1291505"/>
              <a:chExt cx="432602" cy="40639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err="1">
                    <a:solidFill>
                      <a:srgbClr val="FF0000"/>
                    </a:solidFill>
                    <a:latin typeface="Times"/>
                    <a:cs typeface="Times"/>
                  </a:rPr>
                  <a:t>n</a:t>
                </a:r>
                <a:r>
                  <a:rPr lang="fr-FR" i="1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47" name="Grouper 46"/>
            <p:cNvGrpSpPr/>
            <p:nvPr/>
          </p:nvGrpSpPr>
          <p:grpSpPr>
            <a:xfrm>
              <a:off x="725088" y="2820403"/>
              <a:ext cx="2642324" cy="406400"/>
              <a:chOff x="709968" y="1342252"/>
              <a:chExt cx="2642324" cy="406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solidFill>
                <a:srgbClr val="FFF68B"/>
              </a:solidFill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772085" y="134225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5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cxnSp>
          <p:nvCxnSpPr>
            <p:cNvPr id="89" name="Connecteur droit avec flèche 88"/>
            <p:cNvCxnSpPr/>
            <p:nvPr/>
          </p:nvCxnSpPr>
          <p:spPr>
            <a:xfrm flipV="1">
              <a:off x="2796055" y="1753919"/>
              <a:ext cx="0" cy="11088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2580153" y="2861041"/>
              <a:ext cx="432602" cy="31614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2592712" y="27707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i="1" dirty="0">
                  <a:solidFill>
                    <a:srgbClr val="FF0000"/>
                  </a:solidFill>
                  <a:latin typeface="Times"/>
                  <a:cs typeface="Times"/>
                </a:rPr>
                <a:t>y</a:t>
              </a:r>
              <a:r>
                <a:rPr lang="fr-FR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5</a:t>
              </a:r>
              <a:r>
                <a:rPr lang="fr-FR" i="1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j</a:t>
              </a:r>
              <a:endParaRPr lang="fr-FR" baseline="-25000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grpSp>
          <p:nvGrpSpPr>
            <p:cNvPr id="93" name="Grouper 92"/>
            <p:cNvGrpSpPr/>
            <p:nvPr/>
          </p:nvGrpSpPr>
          <p:grpSpPr>
            <a:xfrm>
              <a:off x="3988438" y="2820403"/>
              <a:ext cx="2642324" cy="406400"/>
              <a:chOff x="3988438" y="2820403"/>
              <a:chExt cx="2642324" cy="406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88438" y="2820403"/>
                <a:ext cx="2642324" cy="406400"/>
              </a:xfrm>
              <a:prstGeom prst="rect">
                <a:avLst/>
              </a:prstGeom>
              <a:solidFill>
                <a:srgbClr val="FFF68B"/>
              </a:solidFill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5050555" y="2820403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5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5882153" y="2860989"/>
              <a:ext cx="432602" cy="31614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5894712" y="277073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i="1" dirty="0">
                  <a:solidFill>
                    <a:srgbClr val="FF0000"/>
                  </a:solidFill>
                  <a:latin typeface="Times"/>
                  <a:cs typeface="Times"/>
                </a:rPr>
                <a:t>y</a:t>
              </a:r>
              <a:r>
                <a:rPr lang="fr-FR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5</a:t>
              </a:r>
              <a:r>
                <a:rPr lang="fr-FR" i="1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j</a:t>
              </a:r>
              <a:endParaRPr lang="fr-FR" baseline="-25000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V="1">
              <a:off x="6102283" y="1748652"/>
              <a:ext cx="0" cy="11088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er 99"/>
            <p:cNvGrpSpPr/>
            <p:nvPr/>
          </p:nvGrpSpPr>
          <p:grpSpPr>
            <a:xfrm>
              <a:off x="2267890" y="1548160"/>
              <a:ext cx="302677" cy="2829106"/>
              <a:chOff x="3909876" y="643467"/>
              <a:chExt cx="611325" cy="2468032"/>
            </a:xfrm>
          </p:grpSpPr>
          <p:cxnSp>
            <p:nvCxnSpPr>
              <p:cNvPr id="101" name="Connecteur en arc 100"/>
              <p:cNvCxnSpPr/>
              <p:nvPr/>
            </p:nvCxnSpPr>
            <p:spPr>
              <a:xfrm rot="16200000" flipH="1">
                <a:off x="3595355" y="2185654"/>
                <a:ext cx="1240366" cy="611323"/>
              </a:xfrm>
              <a:prstGeom prst="curvedConnector3">
                <a:avLst>
                  <a:gd name="adj1" fmla="val 100512"/>
                </a:avLst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en arc 101"/>
              <p:cNvCxnSpPr/>
              <p:nvPr/>
            </p:nvCxnSpPr>
            <p:spPr>
              <a:xfrm rot="5400000">
                <a:off x="3601708" y="951639"/>
                <a:ext cx="1227665" cy="611321"/>
              </a:xfrm>
              <a:prstGeom prst="curvedConnector3">
                <a:avLst>
                  <a:gd name="adj1" fmla="val 345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r 102"/>
            <p:cNvGrpSpPr/>
            <p:nvPr/>
          </p:nvGrpSpPr>
          <p:grpSpPr>
            <a:xfrm>
              <a:off x="5561961" y="1540879"/>
              <a:ext cx="302677" cy="2829106"/>
              <a:chOff x="3909876" y="643467"/>
              <a:chExt cx="611325" cy="2468032"/>
            </a:xfrm>
          </p:grpSpPr>
          <p:cxnSp>
            <p:nvCxnSpPr>
              <p:cNvPr id="104" name="Connecteur en arc 103"/>
              <p:cNvCxnSpPr/>
              <p:nvPr/>
            </p:nvCxnSpPr>
            <p:spPr>
              <a:xfrm rot="16200000" flipH="1">
                <a:off x="3595355" y="2185654"/>
                <a:ext cx="1240366" cy="611323"/>
              </a:xfrm>
              <a:prstGeom prst="curvedConnector3">
                <a:avLst>
                  <a:gd name="adj1" fmla="val 100512"/>
                </a:avLst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en arc 104"/>
              <p:cNvCxnSpPr/>
              <p:nvPr/>
            </p:nvCxnSpPr>
            <p:spPr>
              <a:xfrm rot="5400000">
                <a:off x="3601708" y="951639"/>
                <a:ext cx="1227665" cy="611321"/>
              </a:xfrm>
              <a:prstGeom prst="curvedConnector3">
                <a:avLst>
                  <a:gd name="adj1" fmla="val 345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ZoneTexte 79"/>
          <p:cNvSpPr txBox="1"/>
          <p:nvPr/>
        </p:nvSpPr>
        <p:spPr>
          <a:xfrm>
            <a:off x="1746283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  <p:sp>
        <p:nvSpPr>
          <p:cNvPr id="81" name="ZoneTexte 80"/>
          <p:cNvSpPr txBox="1"/>
          <p:nvPr/>
        </p:nvSpPr>
        <p:spPr>
          <a:xfrm>
            <a:off x="5009633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7870337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10814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en arc 6"/>
          <p:cNvCxnSpPr/>
          <p:nvPr/>
        </p:nvCxnSpPr>
        <p:spPr>
          <a:xfrm rot="5400000">
            <a:off x="1113573" y="2949303"/>
            <a:ext cx="2807703" cy="1"/>
          </a:xfrm>
          <a:prstGeom prst="curvedConnector3">
            <a:avLst>
              <a:gd name="adj1" fmla="val 377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er 32"/>
          <p:cNvGrpSpPr/>
          <p:nvPr/>
        </p:nvGrpSpPr>
        <p:grpSpPr>
          <a:xfrm>
            <a:off x="3909876" y="643467"/>
            <a:ext cx="611325" cy="2468032"/>
            <a:chOff x="3909876" y="643467"/>
            <a:chExt cx="611325" cy="2468032"/>
          </a:xfrm>
        </p:grpSpPr>
        <p:cxnSp>
          <p:nvCxnSpPr>
            <p:cNvPr id="6" name="Connecteur en arc 5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>
            <a:off x="4538134" y="381000"/>
            <a:ext cx="0" cy="29040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er 33"/>
          <p:cNvGrpSpPr/>
          <p:nvPr/>
        </p:nvGrpSpPr>
        <p:grpSpPr>
          <a:xfrm>
            <a:off x="2030814" y="1548160"/>
            <a:ext cx="302677" cy="2829106"/>
            <a:chOff x="3909876" y="643467"/>
            <a:chExt cx="611325" cy="2468032"/>
          </a:xfrm>
        </p:grpSpPr>
        <p:cxnSp>
          <p:nvCxnSpPr>
            <p:cNvPr id="35" name="Connecteur en arc 34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en arc 35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r 36"/>
          <p:cNvGrpSpPr/>
          <p:nvPr/>
        </p:nvGrpSpPr>
        <p:grpSpPr>
          <a:xfrm>
            <a:off x="709968" y="1552680"/>
            <a:ext cx="611325" cy="2829106"/>
            <a:chOff x="3909876" y="643467"/>
            <a:chExt cx="611325" cy="2468032"/>
          </a:xfrm>
        </p:grpSpPr>
        <p:cxnSp>
          <p:nvCxnSpPr>
            <p:cNvPr id="38" name="Connecteur en arc 37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rc 38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557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298</Words>
  <Application>Microsoft Office PowerPoint</Application>
  <PresentationFormat>Affichage à l'écran (4:3)</PresentationFormat>
  <Paragraphs>80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Mangal</vt:lpstr>
      <vt:lpstr>Times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Julian WITTISCHE</cp:lastModifiedBy>
  <cp:revision>76</cp:revision>
  <dcterms:created xsi:type="dcterms:W3CDTF">2017-12-22T17:13:00Z</dcterms:created>
  <dcterms:modified xsi:type="dcterms:W3CDTF">2020-02-14T05:25:50Z</dcterms:modified>
</cp:coreProperties>
</file>