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Wittische" initials="JW" lastIdx="1" clrIdx="0">
    <p:extLst>
      <p:ext uri="{19B8F6BF-5375-455C-9EA6-DF929625EA0E}">
        <p15:presenceInfo xmlns:p15="http://schemas.microsoft.com/office/powerpoint/2012/main" userId="Julian Witti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7B4-A2FC-4151-AB54-8D7B4569F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003A2-4A14-483E-97E7-FC5553825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1378-D83E-45A7-8836-50B9E7D8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473D-8485-4857-918E-B5C2227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A92C-C019-451F-A423-81A2F61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2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9CF3-C739-4814-A76E-16554F79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F600A-0C71-446C-BCC6-09048BA43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83CD-70B6-422B-A792-73A1107F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8083-6A53-4F86-9F65-ACC49721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A1C6-FFDF-420A-AC30-62FA17AA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7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DB7A9-9016-4E1A-8515-16DD06EDC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F6959-B875-4CA5-89F4-455D2E55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163C-68AD-4DA0-B4F8-1DF17B3C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DC8F-FA5D-40AE-995A-F1E03A79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5037-04E6-4196-A587-C1D472EF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4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A2D5-DBAF-4A99-8369-16504E68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4B12-870D-4D7F-AF1D-C5E6FCE0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9495-2BF6-44B9-B217-E0AD1B3C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29FE-5830-4321-83B3-8A1A81B6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E3E2-DB28-45D5-83DC-98018591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B7B4-81E2-444E-9328-BA2155BF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EE42-02AC-4794-9434-019C5CADB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726CE-9C69-4620-8680-EC1C1178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0634-3BDE-443E-AD9C-D2E2474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7D1E-AB48-4257-AE2C-46E56C26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7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7475-8D88-49CD-A803-67A2EA1C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B4F0-5548-40F7-B7F0-ED3EA624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72E05-37A6-463D-9483-630E4151D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0BB67-659B-4D85-9686-374A1787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132F3-4432-4F26-85D1-BB1EAC31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AE538-35BF-4494-8C2E-7F6F1D02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2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0E99-C658-432B-8809-84078D7B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79860-85AF-4EAC-9BE0-D536D1450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2E36-DD48-4881-90E6-D14989874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435E7-BAF9-4333-A2FF-30B9A7BA8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BF192-DB04-4ACF-9E94-4E4024217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4A044-A3C6-4F87-AA76-FE442D9D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1EFFD-6D87-4C3A-8F18-424AD4FB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2CA8A-D486-43DA-B170-193AD5D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19BA-69C4-48FD-AF18-51DF18E4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B0956-67FA-4E39-9DD8-FDBCE716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98549-3F79-4252-B53F-FAE2D782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982C8-C1C8-41E8-9A08-10B66B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69999-B0AD-4915-AE03-5876A880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CBE89-A84A-4B6C-BD2B-34C4D8DF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087E-DE36-4F39-88C9-3F00EA8F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7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8401-B9AE-4702-997A-D3D97859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1215-EC73-4D72-A789-157F8C8E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7B79B-3FB2-4949-9BED-E1C62272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1D13-D8FA-46F2-955C-F2101FF4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D2748-505D-45C4-99C1-BC521BAF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D7870-A5D4-44E8-9259-E2BE2877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7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9058-DE7B-4F7A-9D85-A1549DFA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FB9F6-4E93-404B-98C2-BD017C360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FF31-01F1-4928-AE61-BD0E74D7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619B1-6C6E-4533-A9F5-BCFD9980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CD02C-1CAA-4C50-8002-34F8E02C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C3C8-8765-438B-820B-48B77FD1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79A87-431A-4170-814F-2581E4EF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F6C48-2A52-49C7-A36E-DA4E6DD0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450A-9F21-43A2-B894-483F07DEF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2AEA-621B-4D24-917B-D38DD6516657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A310-3B95-4305-85A6-3DDEF1EBD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4920-C0AD-4FC5-9432-D31D4DE4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7428-C639-4CB8-B25C-93A8D0F198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0B025F-BC64-4281-81B1-37430E240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711" y="3117361"/>
            <a:ext cx="10533721" cy="3666744"/>
          </a:xfrm>
        </p:spPr>
        <p:txBody>
          <a:bodyPr/>
          <a:lstStyle/>
          <a:p>
            <a:pPr algn="l"/>
            <a:r>
              <a:rPr lang="en-GB" b="1" dirty="0" err="1"/>
              <a:t>LandGen</a:t>
            </a:r>
            <a:r>
              <a:rPr lang="en-GB" b="1" dirty="0"/>
              <a:t> project goal: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Understand the connectivity of pollinators in urbanized landscapes</a:t>
            </a:r>
          </a:p>
          <a:p>
            <a:pPr algn="l"/>
            <a:endParaRPr lang="en-GB" sz="800" dirty="0"/>
          </a:p>
          <a:p>
            <a:pPr algn="l"/>
            <a:r>
              <a:rPr lang="en-GB" b="1" dirty="0"/>
              <a:t>What we need: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 specimen of 4 insect species per km</a:t>
            </a:r>
            <a:r>
              <a:rPr lang="en-GB" baseline="30000" dirty="0"/>
              <a:t>2</a:t>
            </a:r>
            <a:r>
              <a:rPr lang="en-GB" dirty="0"/>
              <a:t> over 400 km</a:t>
            </a:r>
            <a:r>
              <a:rPr lang="en-GB" baseline="30000" dirty="0"/>
              <a:t>2</a:t>
            </a:r>
            <a:r>
              <a:rPr lang="en-GB" dirty="0"/>
              <a:t> around Luxembourg City and the southwest of Luxembourg</a:t>
            </a:r>
          </a:p>
          <a:p>
            <a:pPr algn="l"/>
            <a:endParaRPr lang="en-GB" sz="800" dirty="0"/>
          </a:p>
          <a:p>
            <a:pPr algn="l"/>
            <a:r>
              <a:rPr lang="en-GB" b="1" dirty="0"/>
              <a:t>How you can help: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Net and store them in small tubes with 95% ethanol</a:t>
            </a:r>
          </a:p>
          <a:p>
            <a:pPr algn="l"/>
            <a:endParaRPr lang="en-GB" dirty="0"/>
          </a:p>
        </p:txBody>
      </p:sp>
      <p:pic>
        <p:nvPicPr>
          <p:cNvPr id="1026" name="Picture 2" descr="Logo MNHN">
            <a:extLst>
              <a:ext uri="{FF2B5EF4-FFF2-40B4-BE49-F238E27FC236}">
                <a16:creationId xmlns:a16="http://schemas.microsoft.com/office/drawing/2014/main" id="{A76C0AEE-A224-426B-BB8C-29771651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11" y="73896"/>
            <a:ext cx="988800" cy="283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36818-5902-4F17-8A5A-FCE7CBF1F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249" y="409786"/>
            <a:ext cx="2369990" cy="2369990"/>
          </a:xfrm>
          <a:prstGeom prst="rect">
            <a:avLst/>
          </a:prstGeom>
        </p:spPr>
      </p:pic>
      <p:pic>
        <p:nvPicPr>
          <p:cNvPr id="1028" name="Picture 4" descr="Fonds National de la Recherche Luxembourg (FNR)">
            <a:extLst>
              <a:ext uri="{FF2B5EF4-FFF2-40B4-BE49-F238E27FC236}">
                <a16:creationId xmlns:a16="http://schemas.microsoft.com/office/drawing/2014/main" id="{8A58A63D-D354-4970-AE25-BAC99D85E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8" b="25859"/>
          <a:stretch/>
        </p:blipFill>
        <p:spPr bwMode="auto">
          <a:xfrm>
            <a:off x="3813297" y="1334398"/>
            <a:ext cx="3760084" cy="9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25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ee&#10;&#10;Description automatically generated">
            <a:extLst>
              <a:ext uri="{FF2B5EF4-FFF2-40B4-BE49-F238E27FC236}">
                <a16:creationId xmlns:a16="http://schemas.microsoft.com/office/drawing/2014/main" id="{55A5C1B0-E9C7-4BC1-8E70-E01AD6903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33254"/>
            <a:ext cx="5074920" cy="338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DEA60-C049-4FCF-903C-C6F0BE7D96DA}"/>
              </a:ext>
            </a:extLst>
          </p:cNvPr>
          <p:cNvSpPr txBox="1"/>
          <p:nvPr/>
        </p:nvSpPr>
        <p:spPr>
          <a:xfrm>
            <a:off x="4573059" y="3213556"/>
            <a:ext cx="22838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Nicolas J. </a:t>
            </a:r>
            <a:r>
              <a:rPr lang="en-GB" sz="800" dirty="0" err="1"/>
              <a:t>Vereecken</a:t>
            </a:r>
            <a:endParaRPr lang="en-GB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E3397-D57C-44A9-95C7-A8E06D03B002}"/>
              </a:ext>
            </a:extLst>
          </p:cNvPr>
          <p:cNvSpPr txBox="1"/>
          <p:nvPr/>
        </p:nvSpPr>
        <p:spPr>
          <a:xfrm>
            <a:off x="266234" y="0"/>
            <a:ext cx="281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Andrena cineraria female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0B428-4E9C-415E-979F-2E69CEDB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0"/>
            <a:ext cx="561975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70A145-63DA-4F75-9F74-4972FD56A408}"/>
              </a:ext>
            </a:extLst>
          </p:cNvPr>
          <p:cNvSpPr txBox="1"/>
          <p:nvPr/>
        </p:nvSpPr>
        <p:spPr>
          <a:xfrm>
            <a:off x="11247970" y="6642556"/>
            <a:ext cx="22838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http://bwars.com/</a:t>
            </a:r>
          </a:p>
        </p:txBody>
      </p:sp>
      <p:pic>
        <p:nvPicPr>
          <p:cNvPr id="2052" name="Picture 4" descr="Stor humleflue (Bombylius major) | Anders Illum | Flickr">
            <a:extLst>
              <a:ext uri="{FF2B5EF4-FFF2-40B4-BE49-F238E27FC236}">
                <a16:creationId xmlns:a16="http://schemas.microsoft.com/office/drawing/2014/main" id="{D595749F-8E2E-45CB-A493-910851091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9" b="4455"/>
          <a:stretch/>
        </p:blipFill>
        <p:spPr bwMode="auto">
          <a:xfrm>
            <a:off x="-1" y="3515707"/>
            <a:ext cx="5619750" cy="33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D95F7D-E7A7-4576-8E1E-9DDEC962D1C1}"/>
              </a:ext>
            </a:extLst>
          </p:cNvPr>
          <p:cNvSpPr txBox="1"/>
          <p:nvPr/>
        </p:nvSpPr>
        <p:spPr>
          <a:xfrm>
            <a:off x="4643164" y="6596010"/>
            <a:ext cx="7388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Anders Illum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EA6745-2DB0-4C2D-9411-C3DC7FCDB834}"/>
              </a:ext>
            </a:extLst>
          </p:cNvPr>
          <p:cNvSpPr txBox="1"/>
          <p:nvPr/>
        </p:nvSpPr>
        <p:spPr>
          <a:xfrm>
            <a:off x="283464" y="3464296"/>
            <a:ext cx="281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Bombylius</a:t>
            </a:r>
            <a:r>
              <a:rPr lang="en-GB" b="1" dirty="0"/>
              <a:t> major</a:t>
            </a:r>
          </a:p>
        </p:txBody>
      </p:sp>
    </p:spTree>
    <p:extLst>
      <p:ext uri="{BB962C8B-B14F-4D97-AF65-F5344CB8AC3E}">
        <p14:creationId xmlns:p14="http://schemas.microsoft.com/office/powerpoint/2010/main" val="240545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RESTCLOUD Insect and Butterfly Net with 12&quot; Ring, 24&quot; Net  Depth, Handle Extends to 59 Inches for Adults and Kids (12&quot; Ring, 59&quot;  Handle) : Toys &amp; Games">
            <a:extLst>
              <a:ext uri="{FF2B5EF4-FFF2-40B4-BE49-F238E27FC236}">
                <a16:creationId xmlns:a16="http://schemas.microsoft.com/office/drawing/2014/main" id="{7D0D9DB9-4CC9-4A40-98B2-66A8506C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87" y="246888"/>
            <a:ext cx="2161921" cy="318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B003-5C7C-451E-8238-0EE8C0ED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484632"/>
            <a:ext cx="11548872" cy="6053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/>
              <a:t>Catching them:</a:t>
            </a:r>
          </a:p>
          <a:p>
            <a:r>
              <a:rPr lang="en-GB" sz="2400" dirty="0"/>
              <a:t>Bee flies can be found hovering close to Andrena ground nests</a:t>
            </a:r>
          </a:p>
          <a:p>
            <a:r>
              <a:rPr lang="en-GB" sz="2400" dirty="0"/>
              <a:t>Insect hotels are an easy way to find the Osmia species</a:t>
            </a:r>
          </a:p>
          <a:p>
            <a:r>
              <a:rPr lang="en-GB" sz="2400" dirty="0"/>
              <a:t>We provide training on how to ID, net and process them</a:t>
            </a:r>
          </a:p>
          <a:p>
            <a:r>
              <a:rPr lang="en-GB" sz="2400" dirty="0"/>
              <a:t>We only catch females for the bee species</a:t>
            </a:r>
          </a:p>
          <a:p>
            <a:endParaRPr lang="en-GB" sz="2400" dirty="0"/>
          </a:p>
          <a:p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Good to know:</a:t>
            </a:r>
          </a:p>
          <a:p>
            <a:r>
              <a:rPr lang="en-GB" sz="2400" dirty="0"/>
              <a:t>We can bring samples or we can pick them up</a:t>
            </a:r>
          </a:p>
          <a:p>
            <a:r>
              <a:rPr lang="en-GB" sz="2400" dirty="0"/>
              <a:t>Reports/articles will acknowledge your help </a:t>
            </a:r>
          </a:p>
          <a:p>
            <a:r>
              <a:rPr lang="en-GB" sz="2400" dirty="0"/>
              <a:t>We provide an interactive map to organize</a:t>
            </a:r>
          </a:p>
          <a:p>
            <a:r>
              <a:rPr lang="en-GB" sz="2400" dirty="0"/>
              <a:t>We can provide you with material</a:t>
            </a:r>
          </a:p>
          <a:p>
            <a:r>
              <a:rPr lang="en-GB" sz="2400" dirty="0"/>
              <a:t>You will be able to “book” spots</a:t>
            </a:r>
          </a:p>
          <a:p>
            <a:r>
              <a:rPr lang="en-GB" sz="2400" dirty="0"/>
              <a:t>We have a permit</a:t>
            </a:r>
          </a:p>
        </p:txBody>
      </p:sp>
      <p:pic>
        <p:nvPicPr>
          <p:cNvPr id="3074" name="Picture 2" descr="We need YOU !!!! - Okapi 100% ADO – Le blog des années collège">
            <a:extLst>
              <a:ext uri="{FF2B5EF4-FFF2-40B4-BE49-F238E27FC236}">
                <a16:creationId xmlns:a16="http://schemas.microsoft.com/office/drawing/2014/main" id="{B1833BAB-B734-4F41-8666-87BB3170A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t="2046" r="3471"/>
          <a:stretch/>
        </p:blipFill>
        <p:spPr bwMode="auto">
          <a:xfrm>
            <a:off x="6419089" y="3737100"/>
            <a:ext cx="5772912" cy="3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xygen® 5 mL Self Standing Screw Cap Transport Tube with Blue Cap, Clear,  Sterile, 500 Tubes and Caps/Case | Microcentrifuge Tubes | Tubes | General  Labware | Life Sciences Asia Pacific Business Site | Corning">
            <a:extLst>
              <a:ext uri="{FF2B5EF4-FFF2-40B4-BE49-F238E27FC236}">
                <a16:creationId xmlns:a16="http://schemas.microsoft.com/office/drawing/2014/main" id="{3D95776A-E7D4-407A-849B-B6F97EFCE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012" y="1601216"/>
            <a:ext cx="1370838" cy="18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8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Wittische</dc:creator>
  <cp:lastModifiedBy>Julian Wittische</cp:lastModifiedBy>
  <cp:revision>17</cp:revision>
  <dcterms:created xsi:type="dcterms:W3CDTF">2022-03-17T14:19:30Z</dcterms:created>
  <dcterms:modified xsi:type="dcterms:W3CDTF">2022-03-17T22:25:29Z</dcterms:modified>
</cp:coreProperties>
</file>