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Lato" panose="020B0604020202020204" charset="0"/>
      <p:regular r:id="rId20"/>
      <p:bold r:id="rId21"/>
      <p:italic r:id="rId22"/>
      <p:boldItalic r:id="rId23"/>
    </p:embeddedFont>
    <p:embeddedFont>
      <p:font typeface="Montserrat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5" y="58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8cbf36444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b8cbf36444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b8cbf3644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b8cbf3644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b41b3ec61d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b41b3ec61d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b41b3ec61d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b41b3ec61d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41b3ec61d_4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b41b3ec61d_4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b41b3ec61d_4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b41b3ec61d_4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b41b3ec61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b41b3ec61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b41b3ec61d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b41b3ec61d_2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41b3ec61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41b3ec61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41b3ec61d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41b3ec61d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41b3ec61d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b41b3ec61d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41b3ec61d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41b3ec61d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41b3ec61d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b41b3ec61d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8cbf36444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b8cbf36444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41b3ec61d_4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41b3ec61d_4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41b3ec61d_1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41b3ec61d_1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Trading with Twitter Data, The Beta</a:t>
            </a: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Michael De Paula, Julian Martinez, Lawrence Cummings, Takeshi Nagai, Kevin Walsh</a:t>
            </a:r>
            <a:endParaRPr dirty="0"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150" y="3003150"/>
            <a:ext cx="1366875" cy="769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4800" y="3031161"/>
            <a:ext cx="1722574" cy="71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800" y="3924925"/>
            <a:ext cx="1048550" cy="10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95025" y="3924925"/>
            <a:ext cx="1404750" cy="104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63825" y="4313113"/>
            <a:ext cx="1630850" cy="6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13" y="1161550"/>
            <a:ext cx="4039074" cy="18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2"/>
          <p:cNvSpPr txBox="1"/>
          <p:nvPr/>
        </p:nvSpPr>
        <p:spPr>
          <a:xfrm>
            <a:off x="3406075" y="1272075"/>
            <a:ext cx="722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Sony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LSTM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8" name="Google Shape;2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7500" y="1161550"/>
            <a:ext cx="4039162" cy="1840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2"/>
          <p:cNvSpPr txBox="1"/>
          <p:nvPr/>
        </p:nvSpPr>
        <p:spPr>
          <a:xfrm>
            <a:off x="7744950" y="1272075"/>
            <a:ext cx="585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Pfizer LSTM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0" name="Google Shape;25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363" y="3113750"/>
            <a:ext cx="4039150" cy="185574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2"/>
          <p:cNvSpPr txBox="1"/>
          <p:nvPr/>
        </p:nvSpPr>
        <p:spPr>
          <a:xfrm>
            <a:off x="3383275" y="3265400"/>
            <a:ext cx="768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Regeneron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LSTM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2" name="Google Shape;25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77500" y="3126888"/>
            <a:ext cx="4039150" cy="182948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2"/>
          <p:cNvSpPr txBox="1"/>
          <p:nvPr/>
        </p:nvSpPr>
        <p:spPr>
          <a:xfrm>
            <a:off x="7708350" y="3220775"/>
            <a:ext cx="65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Moderna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LSTM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4" name="Google Shape;254;p22"/>
          <p:cNvSpPr txBox="1"/>
          <p:nvPr/>
        </p:nvSpPr>
        <p:spPr>
          <a:xfrm>
            <a:off x="1091525" y="236850"/>
            <a:ext cx="75789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Predictions of LSTM Models</a:t>
            </a:r>
            <a:b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</a:b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unlike MSFT, the 2 features models do not improve the performance so much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75" y="1225300"/>
            <a:ext cx="3432026" cy="37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3100" y="1225300"/>
            <a:ext cx="1786150" cy="376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9350" y="1247113"/>
            <a:ext cx="1740425" cy="372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9875" y="1247125"/>
            <a:ext cx="1786150" cy="3722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3"/>
          <p:cNvSpPr txBox="1"/>
          <p:nvPr/>
        </p:nvSpPr>
        <p:spPr>
          <a:xfrm>
            <a:off x="994050" y="148075"/>
            <a:ext cx="79338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Accuracy Scores of Classification Models and the Effect of Sentiment Scores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unlike Sony, the sentiment scores do not improve accuracy scores so much in any model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23"/>
          <p:cNvSpPr txBox="1"/>
          <p:nvPr/>
        </p:nvSpPr>
        <p:spPr>
          <a:xfrm>
            <a:off x="1847100" y="914400"/>
            <a:ext cx="164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MSFT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23"/>
          <p:cNvSpPr txBox="1"/>
          <p:nvPr/>
        </p:nvSpPr>
        <p:spPr>
          <a:xfrm>
            <a:off x="3611875" y="914400"/>
            <a:ext cx="1554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Pfizer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23"/>
          <p:cNvSpPr txBox="1"/>
          <p:nvPr/>
        </p:nvSpPr>
        <p:spPr>
          <a:xfrm>
            <a:off x="5419350" y="886975"/>
            <a:ext cx="126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Regeneron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23"/>
          <p:cNvSpPr txBox="1"/>
          <p:nvPr/>
        </p:nvSpPr>
        <p:spPr>
          <a:xfrm>
            <a:off x="7159775" y="886975"/>
            <a:ext cx="106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Moderna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273" name="Google Shape;273;p24"/>
          <p:cNvSpPr txBox="1">
            <a:spLocks noGrp="1"/>
          </p:cNvSpPr>
          <p:nvPr>
            <p:ph type="body" idx="1"/>
          </p:nvPr>
        </p:nvSpPr>
        <p:spPr>
          <a:xfrm>
            <a:off x="349275" y="1245538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using twint to gather raw Twitter Data, we could then perform sentiment analysis using </a:t>
            </a:r>
            <a:r>
              <a:rPr lang="en" i="1"/>
              <a:t>nltk</a:t>
            </a:r>
            <a:endParaRPr i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74" name="Google Shape;27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400" y="1558075"/>
            <a:ext cx="4617275" cy="3585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8850" y="2406525"/>
            <a:ext cx="6267976" cy="109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- Data Filtering and Text Cleaning</a:t>
            </a:r>
            <a:endParaRPr/>
          </a:p>
        </p:txBody>
      </p:sp>
      <p:sp>
        <p:nvSpPr>
          <p:cNvPr id="281" name="Google Shape;281;p25"/>
          <p:cNvSpPr txBox="1">
            <a:spLocks noGrp="1"/>
          </p:cNvSpPr>
          <p:nvPr>
            <p:ph type="body" idx="1"/>
          </p:nvPr>
        </p:nvSpPr>
        <p:spPr>
          <a:xfrm>
            <a:off x="311700" y="11243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After running the initial sentiment analysis, we found it helpful to split the master dataframe by </a:t>
            </a:r>
            <a:r>
              <a:rPr lang="en" i="1"/>
              <a:t>stock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282" name="Google Shape;28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644525"/>
            <a:ext cx="722947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575" y="2974575"/>
            <a:ext cx="428625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00950" y="2903475"/>
            <a:ext cx="4286251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4800" y="4286250"/>
            <a:ext cx="363855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and For Loops</a:t>
            </a:r>
            <a:endParaRPr/>
          </a:p>
        </p:txBody>
      </p:sp>
      <p:sp>
        <p:nvSpPr>
          <p:cNvPr id="291" name="Google Shape;291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globals() and for loops made the visualization process seamless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92" name="Google Shape;29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25" y="1828800"/>
            <a:ext cx="907732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113" y="2706425"/>
            <a:ext cx="610552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75" y="3586200"/>
            <a:ext cx="8916650" cy="65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4418400"/>
            <a:ext cx="6530401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 - Dashboard</a:t>
            </a:r>
            <a:endParaRPr/>
          </a:p>
        </p:txBody>
      </p:sp>
      <p:sp>
        <p:nvSpPr>
          <p:cNvPr id="301" name="Google Shape;301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02" name="Google Shape;3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95525"/>
            <a:ext cx="9144002" cy="411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8"/>
          <p:cNvSpPr txBox="1">
            <a:spLocks noGrp="1"/>
          </p:cNvSpPr>
          <p:nvPr>
            <p:ph type="body" idx="1"/>
          </p:nvPr>
        </p:nvSpPr>
        <p:spPr>
          <a:xfrm>
            <a:off x="311700" y="181450"/>
            <a:ext cx="8520600" cy="480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Twitter Data Pull/Cleanup: </a:t>
            </a:r>
            <a:endParaRPr sz="1000"/>
          </a:p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Used Twint import to call in twitter data:</a:t>
            </a:r>
            <a:endParaRPr sz="900"/>
          </a:p>
          <a:p>
            <a:pPr marL="1371600" lvl="1" indent="-285750" algn="l" rtl="0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Twint provides unlimited tweets</a:t>
            </a:r>
            <a:endParaRPr sz="900"/>
          </a:p>
          <a:p>
            <a:pPr marL="1371600" lvl="1" indent="-285750" algn="l" rtl="0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Customization of required data with Search parameters</a:t>
            </a:r>
            <a:endParaRPr sz="900"/>
          </a:p>
          <a:p>
            <a:pPr marL="1371600" lvl="1" indent="-285750" algn="l" rtl="0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Storage capabilities directly to CSV</a:t>
            </a:r>
            <a:endParaRPr sz="900"/>
          </a:p>
          <a:p>
            <a:pPr marL="1371600" lvl="1" indent="-285750" algn="l" rtl="0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Provides User ID, Data, Time and “like” counts</a:t>
            </a:r>
            <a:endParaRPr sz="900"/>
          </a:p>
          <a:p>
            <a:pPr marL="1371600" lvl="1" indent="-285750" algn="l" rtl="0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Does not require Twitter API access</a:t>
            </a:r>
            <a:endParaRPr sz="900"/>
          </a:p>
          <a:p>
            <a:pPr marL="9144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-"/>
            </a:pPr>
            <a:r>
              <a:rPr lang="en" sz="900"/>
              <a:t>Code required to pull data using twint:</a:t>
            </a:r>
            <a:endParaRPr sz="9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000"/>
          </a:p>
        </p:txBody>
      </p:sp>
      <p:pic>
        <p:nvPicPr>
          <p:cNvPr id="308" name="Google Shape;30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75" y="1707575"/>
            <a:ext cx="6075525" cy="327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5750" y="251225"/>
            <a:ext cx="4176550" cy="2704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9"/>
          <p:cNvSpPr txBox="1">
            <a:spLocks noGrp="1"/>
          </p:cNvSpPr>
          <p:nvPr>
            <p:ph type="body" idx="1"/>
          </p:nvPr>
        </p:nvSpPr>
        <p:spPr>
          <a:xfrm>
            <a:off x="153525" y="146550"/>
            <a:ext cx="8678700" cy="49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Pulling stock data, cleanup and prep:</a:t>
            </a:r>
            <a:endParaRPr sz="1100"/>
          </a:p>
          <a:p>
            <a:pPr marL="914400" lvl="0" indent="-279400" algn="l" rtl="0">
              <a:spcBef>
                <a:spcPts val="120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Used Alpaca API to pull 6 years of stock data for Pfizer, Moderna, Regeneron, Microsoft and Sony. </a:t>
            </a:r>
            <a:endParaRPr sz="800"/>
          </a:p>
          <a:p>
            <a:pPr marL="91440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-"/>
            </a:pPr>
            <a:r>
              <a:rPr lang="en" sz="800"/>
              <a:t>Only retained  closing prices from the Alpaca data in order to prep for creation of signals and bollinger band. </a:t>
            </a:r>
            <a:endParaRPr sz="800"/>
          </a:p>
        </p:txBody>
      </p:sp>
      <p:pic>
        <p:nvPicPr>
          <p:cNvPr id="315" name="Google Shape;31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0700" y="1130600"/>
            <a:ext cx="4600801" cy="3824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425" y="1087975"/>
            <a:ext cx="3030775" cy="113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7670" y="2170470"/>
            <a:ext cx="3553025" cy="28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&amp; Summary</a:t>
            </a:r>
            <a:endParaRPr/>
          </a:p>
        </p:txBody>
      </p:sp>
      <p:sp>
        <p:nvSpPr>
          <p:cNvPr id="146" name="Google Shape;146;p14"/>
          <p:cNvSpPr txBox="1">
            <a:spLocks noGrp="1"/>
          </p:cNvSpPr>
          <p:nvPr>
            <p:ph type="body" idx="1"/>
          </p:nvPr>
        </p:nvSpPr>
        <p:spPr>
          <a:xfrm>
            <a:off x="924900" y="933750"/>
            <a:ext cx="8104800" cy="4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2029">
                <a:solidFill>
                  <a:srgbClr val="FFFFFF"/>
                </a:solidFill>
              </a:rPr>
              <a:t>Goal: find if we can use Twitter data to predict stock price movements of 5 corps</a:t>
            </a:r>
            <a:endParaRPr sz="2029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FFFFFF"/>
              </a:solidFill>
            </a:endParaRPr>
          </a:p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●"/>
            </a:pPr>
            <a:r>
              <a:rPr lang="en" sz="2029">
                <a:solidFill>
                  <a:srgbClr val="FFFFFF"/>
                </a:solidFill>
              </a:rPr>
              <a:t>Method: </a:t>
            </a:r>
            <a:endParaRPr sz="2029">
              <a:solidFill>
                <a:srgbClr val="FFFFFF"/>
              </a:solidFill>
            </a:endParaRPr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29">
                <a:solidFill>
                  <a:srgbClr val="FFFFFF"/>
                </a:solidFill>
              </a:rPr>
              <a:t>1. Collect Tweets of a company’s official account for sentiment analysis (Twint)</a:t>
            </a:r>
            <a:endParaRPr sz="2029">
              <a:solidFill>
                <a:srgbClr val="FFFFFF"/>
              </a:solidFill>
            </a:endParaRPr>
          </a:p>
          <a:p>
            <a:pPr marL="1028700" lvl="0" indent="-191843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Char char="➢"/>
            </a:pPr>
            <a:r>
              <a:rPr lang="en" sz="1575">
                <a:solidFill>
                  <a:srgbClr val="FFFFFF"/>
                </a:solidFill>
              </a:rPr>
              <a:t>failed keyword search by a company name due to the huge amount of data</a:t>
            </a:r>
            <a:endParaRPr sz="1575">
              <a:solidFill>
                <a:srgbClr val="FFFFFF"/>
              </a:solidFill>
            </a:endParaRPr>
          </a:p>
          <a:p>
            <a:pPr marL="6858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9"/>
              <a:t>2. Apply Sklearn classification models with </a:t>
            </a:r>
            <a:endParaRPr sz="2029"/>
          </a:p>
          <a:p>
            <a:pPr marL="685800" lvl="0" indent="571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75"/>
              <a:t>X feature: sentiment only</a:t>
            </a:r>
            <a:endParaRPr sz="1575"/>
          </a:p>
          <a:p>
            <a:pPr marL="685800" lvl="0" indent="571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75"/>
              <a:t>y value: trading signals</a:t>
            </a:r>
            <a:endParaRPr sz="1575"/>
          </a:p>
          <a:p>
            <a:pPr marL="1028700" lvl="0" indent="-191843" algn="l" rtl="0"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r>
              <a:rPr lang="en" sz="1575"/>
              <a:t>Accuracy score were around 50%. Not perform well</a:t>
            </a:r>
            <a:endParaRPr sz="1575"/>
          </a:p>
          <a:p>
            <a:pPr marL="6858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42"/>
              <a:t>3.  Compare performances in regression and classification analyses b/w 2 models</a:t>
            </a:r>
            <a:endParaRPr sz="2042"/>
          </a:p>
          <a:p>
            <a:pPr marL="685800" lvl="0" indent="571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75"/>
              <a:t>(1) X feature: former stock prices only</a:t>
            </a:r>
            <a:endParaRPr sz="1575"/>
          </a:p>
          <a:p>
            <a:pPr marL="685800" lvl="0" indent="5715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75"/>
              <a:t>(2) X features: former stock prices and sentiment scores</a:t>
            </a:r>
            <a:endParaRPr sz="1575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75"/>
          </a:p>
          <a:p>
            <a:pPr marL="457200" lvl="0" indent="-328453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2029"/>
              <a:t>Conclusion:</a:t>
            </a:r>
            <a:endParaRPr sz="2029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29"/>
              <a:t>1. Sentiment could improve performances of regression and classification models</a:t>
            </a:r>
            <a:endParaRPr sz="2029"/>
          </a:p>
          <a:p>
            <a:pPr marL="6858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9"/>
              <a:t>2. But still uncertain how reliable it is</a:t>
            </a:r>
            <a:endParaRPr sz="2029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Summary</a:t>
            </a:r>
            <a:endParaRPr/>
          </a:p>
        </p:txBody>
      </p:sp>
      <p:sp>
        <p:nvSpPr>
          <p:cNvPr id="152" name="Google Shape;152;p15"/>
          <p:cNvSpPr txBox="1">
            <a:spLocks noGrp="1"/>
          </p:cNvSpPr>
          <p:nvPr>
            <p:ph type="body" idx="1"/>
          </p:nvPr>
        </p:nvSpPr>
        <p:spPr>
          <a:xfrm>
            <a:off x="1297500" y="1039100"/>
            <a:ext cx="7038900" cy="37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dirty="0"/>
              <a:t>Sentiment Analysis - Sentiment Intensity Analyzer from nltk</a:t>
            </a:r>
            <a:endParaRPr sz="1500" dirty="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 dirty="0"/>
              <a:t>Prediction models: </a:t>
            </a:r>
            <a:endParaRPr sz="1500" dirty="0"/>
          </a:p>
          <a:p>
            <a:pPr marL="857250" lvl="0" indent="-266700" algn="l" rtl="0">
              <a:spcBef>
                <a:spcPts val="1000"/>
              </a:spcBef>
              <a:spcAft>
                <a:spcPts val="0"/>
              </a:spcAft>
              <a:buSzPts val="1500"/>
              <a:buAutoNum type="arabicParenBoth"/>
            </a:pPr>
            <a:r>
              <a:rPr lang="en" sz="1500" dirty="0"/>
              <a:t>Regression (2 models)</a:t>
            </a:r>
            <a:endParaRPr sz="1500" dirty="0"/>
          </a:p>
          <a:p>
            <a:pPr marL="120015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 dirty="0"/>
              <a:t>Neural Network comprising only Dense layers</a:t>
            </a:r>
            <a:endParaRPr sz="1500" dirty="0"/>
          </a:p>
          <a:p>
            <a:pPr marL="120015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 dirty="0"/>
              <a:t>LSTM Model</a:t>
            </a:r>
            <a:endParaRPr sz="1500" dirty="0"/>
          </a:p>
          <a:p>
            <a:pPr marL="590550" lvl="0" indent="0" algn="l" rtl="0"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-US" altLang="ja-JP" sz="1500" dirty="0"/>
              <a:t>(2) </a:t>
            </a:r>
            <a:r>
              <a:rPr lang="en" sz="1500" dirty="0"/>
              <a:t>Classification (7 models)</a:t>
            </a:r>
            <a:endParaRPr sz="1500" dirty="0"/>
          </a:p>
          <a:p>
            <a:pPr marL="120015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 dirty="0"/>
              <a:t>Neural Network comprising only Dense layers</a:t>
            </a:r>
            <a:endParaRPr sz="1500" dirty="0"/>
          </a:p>
          <a:p>
            <a:pPr marL="120015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 dirty="0"/>
              <a:t>LSTM Model</a:t>
            </a:r>
            <a:endParaRPr sz="1500" dirty="0"/>
          </a:p>
          <a:p>
            <a:pPr marL="120015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 dirty="0"/>
              <a:t>Decision Tree Classifier</a:t>
            </a:r>
            <a:endParaRPr sz="1500" dirty="0"/>
          </a:p>
          <a:p>
            <a:pPr marL="120015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 dirty="0"/>
              <a:t>Logistic Regression</a:t>
            </a:r>
            <a:endParaRPr sz="1500" dirty="0"/>
          </a:p>
          <a:p>
            <a:pPr marL="120015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 dirty="0"/>
              <a:t>Random Forest Classifier</a:t>
            </a:r>
            <a:endParaRPr sz="1500" dirty="0"/>
          </a:p>
          <a:p>
            <a:pPr marL="120015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 dirty="0"/>
              <a:t>Support Vector Classifier (Kernel: Radical Basis Function)</a:t>
            </a:r>
            <a:endParaRPr sz="1500" dirty="0"/>
          </a:p>
          <a:p>
            <a:pPr marL="120015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500" dirty="0"/>
              <a:t>XG Boost Classifier</a:t>
            </a:r>
            <a:endParaRPr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Refining</a:t>
            </a:r>
            <a:endParaRPr/>
          </a:p>
        </p:txBody>
      </p:sp>
      <p:sp>
        <p:nvSpPr>
          <p:cNvPr id="158" name="Google Shape;158;p16"/>
          <p:cNvSpPr txBox="1"/>
          <p:nvPr/>
        </p:nvSpPr>
        <p:spPr>
          <a:xfrm>
            <a:off x="4862950" y="1018300"/>
            <a:ext cx="405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166300" y="1215850"/>
            <a:ext cx="3969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1. </a:t>
            </a: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Cross Validation (from Sklearn)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 reduce bias and randomness, rotate sets of train and test data 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25" y="2189050"/>
            <a:ext cx="3900049" cy="19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6"/>
          <p:cNvSpPr txBox="1"/>
          <p:nvPr/>
        </p:nvSpPr>
        <p:spPr>
          <a:xfrm>
            <a:off x="4520050" y="1205350"/>
            <a:ext cx="4551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2. Grid Search (from Sklearn)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1714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To optimize parameters, exhaust all combinations of parameters specified manually</a:t>
            </a:r>
            <a:endParaRPr sz="16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311725" y="4790200"/>
            <a:ext cx="8541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</a:rPr>
              <a:t>Source: https://en.wikipedia.org/wiki/Cross-validation_(statistics)    /  https://www.programmersought.com/article/2318546785/</a:t>
            </a:r>
            <a:endParaRPr sz="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3" name="Google Shape;16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9325" y="2189050"/>
            <a:ext cx="4000501" cy="2282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737750" y="185925"/>
            <a:ext cx="79593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60"/>
              <a:t>Initial Model :  1 X feature: Sentiment </a:t>
            </a:r>
            <a:endParaRPr sz="186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60"/>
              <a:t>     y value: Trading signals </a:t>
            </a:r>
            <a:endParaRPr sz="186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2160"/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825" y="852050"/>
            <a:ext cx="4168175" cy="413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5200" y="852050"/>
            <a:ext cx="3761851" cy="216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7"/>
          <p:cNvSpPr/>
          <p:nvPr/>
        </p:nvSpPr>
        <p:spPr>
          <a:xfrm>
            <a:off x="561700" y="2119750"/>
            <a:ext cx="559800" cy="3012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"/>
          <p:cNvSpPr txBox="1"/>
          <p:nvPr/>
        </p:nvSpPr>
        <p:spPr>
          <a:xfrm>
            <a:off x="62350" y="1658475"/>
            <a:ext cx="1558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Apply 5 models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8400" y="3065300"/>
            <a:ext cx="2145800" cy="192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3525" y="2482025"/>
            <a:ext cx="1053300" cy="250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7"/>
          <p:cNvSpPr/>
          <p:nvPr/>
        </p:nvSpPr>
        <p:spPr>
          <a:xfrm>
            <a:off x="5358500" y="3117275"/>
            <a:ext cx="1496400" cy="166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7"/>
          <p:cNvSpPr txBox="1"/>
          <p:nvPr/>
        </p:nvSpPr>
        <p:spPr>
          <a:xfrm>
            <a:off x="5476000" y="3345875"/>
            <a:ext cx="1378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Not perform well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based on accuracy scores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7" name="Google Shape;177;p17"/>
          <p:cNvCxnSpPr/>
          <p:nvPr/>
        </p:nvCxnSpPr>
        <p:spPr>
          <a:xfrm>
            <a:off x="1908000" y="1900800"/>
            <a:ext cx="9792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17"/>
          <p:cNvCxnSpPr/>
          <p:nvPr/>
        </p:nvCxnSpPr>
        <p:spPr>
          <a:xfrm rot="10800000" flipH="1">
            <a:off x="1908000" y="2232000"/>
            <a:ext cx="878400" cy="7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17"/>
          <p:cNvCxnSpPr/>
          <p:nvPr/>
        </p:nvCxnSpPr>
        <p:spPr>
          <a:xfrm>
            <a:off x="1908000" y="2577600"/>
            <a:ext cx="1159200" cy="7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" name="Google Shape;180;p17"/>
          <p:cNvCxnSpPr/>
          <p:nvPr/>
        </p:nvCxnSpPr>
        <p:spPr>
          <a:xfrm rot="10800000" flipH="1">
            <a:off x="1908000" y="2915875"/>
            <a:ext cx="1224000" cy="9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17"/>
          <p:cNvCxnSpPr/>
          <p:nvPr/>
        </p:nvCxnSpPr>
        <p:spPr>
          <a:xfrm rot="10800000" flipH="1">
            <a:off x="1875600" y="3261650"/>
            <a:ext cx="738000" cy="1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17"/>
          <p:cNvCxnSpPr/>
          <p:nvPr/>
        </p:nvCxnSpPr>
        <p:spPr>
          <a:xfrm rot="10800000" flipH="1">
            <a:off x="1875600" y="4440000"/>
            <a:ext cx="878400" cy="7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17"/>
          <p:cNvCxnSpPr/>
          <p:nvPr/>
        </p:nvCxnSpPr>
        <p:spPr>
          <a:xfrm rot="10800000" flipH="1">
            <a:off x="5268000" y="2161250"/>
            <a:ext cx="738000" cy="1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8"/>
          <p:cNvSpPr txBox="1">
            <a:spLocks noGrp="1"/>
          </p:cNvSpPr>
          <p:nvPr>
            <p:ph type="title"/>
          </p:nvPr>
        </p:nvSpPr>
        <p:spPr>
          <a:xfrm>
            <a:off x="1153400" y="144375"/>
            <a:ext cx="7182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3225"/>
              <a:buFont typeface="Arial"/>
              <a:buNone/>
            </a:pPr>
            <a:r>
              <a:rPr lang="en" sz="1860"/>
              <a:t>Next Model :  2 X features: Past Stock Price &amp; Sentiment </a:t>
            </a:r>
            <a:endParaRPr sz="186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0"/>
              <a:t> y value: Stock Price (Regression) </a:t>
            </a:r>
            <a:endParaRPr sz="1860"/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3225"/>
              <a:buFont typeface="Arial"/>
              <a:buNone/>
            </a:pPr>
            <a:r>
              <a:rPr lang="en" sz="1860"/>
              <a:t>        or Trading signals (Classification) </a:t>
            </a:r>
            <a:endParaRPr/>
          </a:p>
        </p:txBody>
      </p:sp>
      <p:pic>
        <p:nvPicPr>
          <p:cNvPr id="189" name="Google Shape;1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50" y="3272825"/>
            <a:ext cx="1217250" cy="18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8"/>
          <p:cNvSpPr txBox="1"/>
          <p:nvPr/>
        </p:nvSpPr>
        <p:spPr>
          <a:xfrm>
            <a:off x="1083250" y="953588"/>
            <a:ext cx="3003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1. Regression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18"/>
          <p:cNvSpPr txBox="1"/>
          <p:nvPr/>
        </p:nvSpPr>
        <p:spPr>
          <a:xfrm>
            <a:off x="322250" y="4017600"/>
            <a:ext cx="12468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↑ 2 X features</a:t>
            </a:r>
            <a:endParaRPr sz="10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(moving avg + sentiment)</a:t>
            </a:r>
            <a:endParaRPr sz="10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← y value</a:t>
            </a:r>
            <a:endParaRPr sz="10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18"/>
          <p:cNvSpPr txBox="1"/>
          <p:nvPr/>
        </p:nvSpPr>
        <p:spPr>
          <a:xfrm>
            <a:off x="1252350" y="1517100"/>
            <a:ext cx="124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(1) Dense NN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1282200" y="3065300"/>
            <a:ext cx="118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(2) LSTM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4" name="Google Shape;1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2350" y="1833550"/>
            <a:ext cx="3252475" cy="12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2200" y="3372175"/>
            <a:ext cx="3252476" cy="165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/>
          <p:nvPr/>
        </p:nvSpPr>
        <p:spPr>
          <a:xfrm>
            <a:off x="353250" y="2795150"/>
            <a:ext cx="831300" cy="4158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8"/>
          <p:cNvSpPr txBox="1"/>
          <p:nvPr/>
        </p:nvSpPr>
        <p:spPr>
          <a:xfrm>
            <a:off x="139050" y="2351975"/>
            <a:ext cx="1039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Apply 2 models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8" name="Google Shape;198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2625" y="3280075"/>
            <a:ext cx="4477848" cy="171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8"/>
          <p:cNvSpPr txBox="1"/>
          <p:nvPr/>
        </p:nvSpPr>
        <p:spPr>
          <a:xfrm>
            <a:off x="62350" y="1506675"/>
            <a:ext cx="103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ex) MSFT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0" name="Google Shape;200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625" y="1415300"/>
            <a:ext cx="4477851" cy="179565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8"/>
          <p:cNvSpPr txBox="1"/>
          <p:nvPr/>
        </p:nvSpPr>
        <p:spPr>
          <a:xfrm>
            <a:off x="7159400" y="2739050"/>
            <a:ext cx="1078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 features: moving average + sentiment →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18"/>
          <p:cNvSpPr txBox="1"/>
          <p:nvPr/>
        </p:nvSpPr>
        <p:spPr>
          <a:xfrm>
            <a:off x="8162234" y="2178975"/>
            <a:ext cx="888239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dirty="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 feature: moving average only ↓</a:t>
            </a:r>
            <a:endParaRPr sz="7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18"/>
          <p:cNvSpPr txBox="1"/>
          <p:nvPr/>
        </p:nvSpPr>
        <p:spPr>
          <a:xfrm>
            <a:off x="5048425" y="2690675"/>
            <a:ext cx="2306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↑Green (with sentiment) closer to orange</a:t>
            </a:r>
            <a:endParaRPr sz="8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↓than blue (without sentiment) in both models</a:t>
            </a:r>
            <a:endParaRPr sz="8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5207800" y="1517100"/>
            <a:ext cx="1039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Orange: y_test. Actual price movements →</a:t>
            </a:r>
            <a:endParaRPr sz="700"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>
            <a:spLocks noGrp="1"/>
          </p:cNvSpPr>
          <p:nvPr>
            <p:ph type="title"/>
          </p:nvPr>
        </p:nvSpPr>
        <p:spPr>
          <a:xfrm>
            <a:off x="1153400" y="144375"/>
            <a:ext cx="7182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0"/>
              <a:t>Next Model :  2 X features: Past Stock Price &amp; Sentiment </a:t>
            </a:r>
            <a:endParaRPr sz="186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0"/>
              <a:t> y value: Stock Price (Linear Regression) </a:t>
            </a:r>
            <a:endParaRPr sz="1860"/>
          </a:p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60"/>
              <a:t>        or Trading signals (Classification) </a:t>
            </a:r>
            <a:endParaRPr/>
          </a:p>
        </p:txBody>
      </p:sp>
      <p:sp>
        <p:nvSpPr>
          <p:cNvPr id="210" name="Google Shape;210;p19"/>
          <p:cNvSpPr txBox="1"/>
          <p:nvPr/>
        </p:nvSpPr>
        <p:spPr>
          <a:xfrm>
            <a:off x="1122225" y="963413"/>
            <a:ext cx="3003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2. Classification</a:t>
            </a:r>
            <a:endParaRPr sz="18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19"/>
          <p:cNvSpPr txBox="1"/>
          <p:nvPr/>
        </p:nvSpPr>
        <p:spPr>
          <a:xfrm>
            <a:off x="3896350" y="3557300"/>
            <a:ext cx="1429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Apply 7 models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and calculate how much sentiments improve accuracy scores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93525" y="124700"/>
            <a:ext cx="109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Contd’</a:t>
            </a:r>
            <a:endParaRPr sz="1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3" name="Google Shape;2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50" y="3396100"/>
            <a:ext cx="1091100" cy="171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9"/>
          <p:cNvSpPr txBox="1"/>
          <p:nvPr/>
        </p:nvSpPr>
        <p:spPr>
          <a:xfrm>
            <a:off x="424800" y="4202775"/>
            <a:ext cx="8574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↑ 2 X features</a:t>
            </a:r>
            <a:endParaRPr sz="7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(moving avg + sentiment)</a:t>
            </a:r>
            <a:endParaRPr sz="7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← y class value 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5" name="Google Shape;2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1950" y="1160850"/>
            <a:ext cx="3912049" cy="394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3400" y="3315436"/>
            <a:ext cx="2780175" cy="178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91238" y="2061937"/>
            <a:ext cx="3462678" cy="11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9"/>
          <p:cNvSpPr/>
          <p:nvPr/>
        </p:nvSpPr>
        <p:spPr>
          <a:xfrm rot="10800000" flipH="1">
            <a:off x="3990100" y="4665500"/>
            <a:ext cx="1241700" cy="259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9"/>
          <p:cNvSpPr txBox="1"/>
          <p:nvPr/>
        </p:nvSpPr>
        <p:spPr>
          <a:xfrm>
            <a:off x="1313925" y="1309575"/>
            <a:ext cx="38400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1. activation: linear → sigmoid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2. loss: mean square error → binary_crossentropy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3. metrics: mean absolute error  → accuracy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19"/>
          <p:cNvSpPr txBox="1"/>
          <p:nvPr/>
        </p:nvSpPr>
        <p:spPr>
          <a:xfrm>
            <a:off x="93525" y="2296400"/>
            <a:ext cx="93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ex) Sony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19"/>
          <p:cNvSpPr txBox="1"/>
          <p:nvPr/>
        </p:nvSpPr>
        <p:spPr>
          <a:xfrm>
            <a:off x="36000" y="1418400"/>
            <a:ext cx="1298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 changes to convert into a classification model</a:t>
            </a:r>
            <a:endParaRPr sz="10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19"/>
          <p:cNvSpPr/>
          <p:nvPr/>
        </p:nvSpPr>
        <p:spPr>
          <a:xfrm>
            <a:off x="4629600" y="2757600"/>
            <a:ext cx="345600" cy="2016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9"/>
          <p:cNvSpPr/>
          <p:nvPr/>
        </p:nvSpPr>
        <p:spPr>
          <a:xfrm>
            <a:off x="3277500" y="2757600"/>
            <a:ext cx="935100" cy="2016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9"/>
          <p:cNvSpPr/>
          <p:nvPr/>
        </p:nvSpPr>
        <p:spPr>
          <a:xfrm>
            <a:off x="3045600" y="2656800"/>
            <a:ext cx="482400" cy="1656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9"/>
          <p:cNvSpPr txBox="1"/>
          <p:nvPr/>
        </p:nvSpPr>
        <p:spPr>
          <a:xfrm>
            <a:off x="7771500" y="411975"/>
            <a:ext cx="1372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00"/>
                </a:solidFill>
                <a:latin typeface="Lato"/>
                <a:ea typeface="Lato"/>
                <a:cs typeface="Lato"/>
                <a:sym typeface="Lato"/>
              </a:rPr>
              <a:t>Accuracy score improvements due to sentiments ↓</a:t>
            </a:r>
            <a:endParaRPr sz="1000">
              <a:solidFill>
                <a:srgbClr val="FFFF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19"/>
          <p:cNvSpPr/>
          <p:nvPr/>
        </p:nvSpPr>
        <p:spPr>
          <a:xfrm>
            <a:off x="8265150" y="1155350"/>
            <a:ext cx="857400" cy="2598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title"/>
          </p:nvPr>
        </p:nvSpPr>
        <p:spPr>
          <a:xfrm>
            <a:off x="354575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Obstacles Faced </a:t>
            </a:r>
            <a:endParaRPr/>
          </a:p>
        </p:txBody>
      </p:sp>
      <p:sp>
        <p:nvSpPr>
          <p:cNvPr id="232" name="Google Shape;232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- Finding a cost free API.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Low accuracy scores through multiple models.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Time Constraints- Advanced machine learning models take lots of time to develop.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Getting Additional Data for our models.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Computing Power - Amount of time it takes to pull data(2-3 hours for 10 years of tweets)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Predictions</a:t>
            </a:r>
            <a:endParaRPr/>
          </a:p>
        </p:txBody>
      </p:sp>
      <p:sp>
        <p:nvSpPr>
          <p:cNvPr id="238" name="Google Shape;238;p21"/>
          <p:cNvSpPr txBox="1">
            <a:spLocks noGrp="1"/>
          </p:cNvSpPr>
          <p:nvPr>
            <p:ph type="body" idx="1"/>
          </p:nvPr>
        </p:nvSpPr>
        <p:spPr>
          <a:xfrm>
            <a:off x="1214700" y="1109175"/>
            <a:ext cx="76146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Hard to predict stock prices solely based on tweet sentiments.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Combined with stock prices, tweet sentiments could improve a regression model performance as in MSFT.  However, tweet sentiments didn’t make a meaningful difference  for the other 4 corps.</a:t>
            </a:r>
            <a:endParaRPr/>
          </a:p>
        </p:txBody>
      </p:sp>
      <p:pic>
        <p:nvPicPr>
          <p:cNvPr id="239" name="Google Shape;2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950" y="2023275"/>
            <a:ext cx="3471724" cy="15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1"/>
          <p:cNvSpPr txBox="1"/>
          <p:nvPr/>
        </p:nvSpPr>
        <p:spPr>
          <a:xfrm>
            <a:off x="8354300" y="2023275"/>
            <a:ext cx="582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Pfizer</a:t>
            </a:r>
            <a:endParaRPr sz="110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LSTM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21"/>
          <p:cNvSpPr txBox="1"/>
          <p:nvPr/>
        </p:nvSpPr>
        <p:spPr>
          <a:xfrm>
            <a:off x="1297500" y="1981700"/>
            <a:ext cx="4234500" cy="1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3.       Tweet sentiments also could improve a classification model performance as in Sony. However, the accuracy score is at most around 60%.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4.       Although we faced some examples that tweets refined a regression/classification model, in many cases it was not clear if tweets could be used in general to predict stock prices.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920</Words>
  <Application>Microsoft Office PowerPoint</Application>
  <PresentationFormat>画面に合わせる (16:9)</PresentationFormat>
  <Paragraphs>127</Paragraphs>
  <Slides>17</Slides>
  <Notes>17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1" baseType="lpstr">
      <vt:lpstr>Lato</vt:lpstr>
      <vt:lpstr>Arial</vt:lpstr>
      <vt:lpstr>Montserrat</vt:lpstr>
      <vt:lpstr>Focus</vt:lpstr>
      <vt:lpstr>Trading with Twitter Data, The Beta</vt:lpstr>
      <vt:lpstr>Motivation &amp; Summary</vt:lpstr>
      <vt:lpstr>Model Summary</vt:lpstr>
      <vt:lpstr>Model Refining</vt:lpstr>
      <vt:lpstr>Initial Model :  1 X feature: Sentiment       y value: Trading signals  </vt:lpstr>
      <vt:lpstr>Next Model :  2 X features: Past Stock Price &amp; Sentiment   y value: Stock Price (Regression)          or Trading signals (Classification) </vt:lpstr>
      <vt:lpstr>Next Model :  2 X features: Past Stock Price &amp; Sentiment   y value: Stock Price (Linear Regression)          or Trading signals (Classification) </vt:lpstr>
      <vt:lpstr>Obstacles Faced </vt:lpstr>
      <vt:lpstr>Conclusions and Predictions</vt:lpstr>
      <vt:lpstr>PowerPoint プレゼンテーション</vt:lpstr>
      <vt:lpstr>PowerPoint プレゼンテーション</vt:lpstr>
      <vt:lpstr>Sentiment Analysis</vt:lpstr>
      <vt:lpstr>Sentiment Analysis - Data Filtering and Text Cleaning</vt:lpstr>
      <vt:lpstr>Sentiment Analysis and For Loops</vt:lpstr>
      <vt:lpstr>Sentiment Analysis - Dashboard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Trading with Twitter Data, The Beta</dc:title>
  <cp:lastModifiedBy>健 長井</cp:lastModifiedBy>
  <cp:revision>1</cp:revision>
  <dcterms:modified xsi:type="dcterms:W3CDTF">2021-02-02T19:54:42Z</dcterms:modified>
</cp:coreProperties>
</file>