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8cbf3644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8cbf3644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8cbf3644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8cbf3644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41b3ec61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41b3ec61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41b3ec61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41b3ec61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41b3ec61d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41b3ec61d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41b3ec61d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41b3ec61d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41b3ec61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41b3ec61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41b3ec61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41b3ec61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41b3ec6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41b3ec6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41b3ec61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41b3ec61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41b3ec61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41b3ec61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41b3ec61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41b3ec61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41b3ec61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41b3ec61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8cbf3644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8cbf3644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41b3ec61d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41b3ec61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41b3ec61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41b3ec61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41.png"/><Relationship Id="rId6" Type="http://schemas.openxmlformats.org/officeDocument/2006/relationships/image" Target="../media/image2.jp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29.png"/><Relationship Id="rId6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with Twitter Data, The Beta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De Paula, Julian Martinez, Lawrence Cummings, Takeshi Nagai, Kevin Walsh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50" y="3003150"/>
            <a:ext cx="1366875" cy="76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800" y="3031161"/>
            <a:ext cx="1722574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00" y="3924925"/>
            <a:ext cx="1048550" cy="10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5025" y="3924925"/>
            <a:ext cx="1404750" cy="10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3825" y="4313113"/>
            <a:ext cx="1630850" cy="6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13" y="1161550"/>
            <a:ext cx="4039074" cy="18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3406075" y="1272075"/>
            <a:ext cx="7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Sony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LSTM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500" y="1161550"/>
            <a:ext cx="4039162" cy="184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2"/>
          <p:cNvSpPr txBox="1"/>
          <p:nvPr/>
        </p:nvSpPr>
        <p:spPr>
          <a:xfrm>
            <a:off x="7744950" y="1272075"/>
            <a:ext cx="5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Pfizer LSTM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63" y="3113750"/>
            <a:ext cx="4039150" cy="18557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2"/>
          <p:cNvSpPr txBox="1"/>
          <p:nvPr/>
        </p:nvSpPr>
        <p:spPr>
          <a:xfrm>
            <a:off x="3383275" y="3265400"/>
            <a:ext cx="76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Regeneron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LSTM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7500" y="3126888"/>
            <a:ext cx="4039150" cy="182948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/>
        </p:nvSpPr>
        <p:spPr>
          <a:xfrm>
            <a:off x="7708350" y="3220775"/>
            <a:ext cx="6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Moderna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LSTM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1091525" y="236850"/>
            <a:ext cx="7578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Predictions of LSTM Models</a:t>
            </a:r>
            <a:b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nlike MSFT, the 2 features models do not improve the performance so much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5" y="1225300"/>
            <a:ext cx="3432026" cy="37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100" y="1225300"/>
            <a:ext cx="1786150" cy="37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9350" y="1247113"/>
            <a:ext cx="1740425" cy="372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875" y="1247125"/>
            <a:ext cx="1786150" cy="3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 txBox="1"/>
          <p:nvPr/>
        </p:nvSpPr>
        <p:spPr>
          <a:xfrm>
            <a:off x="994050" y="148075"/>
            <a:ext cx="7933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Accuracy Scores of Classification Models and the Effect of Sentiment Scores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nlike Sony, the sentiment scores do not improve accuracy scores so much in any model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1847100" y="914400"/>
            <a:ext cx="16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MSFT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3611875" y="914400"/>
            <a:ext cx="155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Pfizer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5419350" y="886975"/>
            <a:ext cx="12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Regeneron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7159775" y="8869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Moderna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349275" y="1245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using twint to gather raw Twitter Data, we could then perform sentiment analysis using </a:t>
            </a:r>
            <a:r>
              <a:rPr i="1" lang="en"/>
              <a:t>nltk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00" y="1558075"/>
            <a:ext cx="4617275" cy="358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850" y="2406525"/>
            <a:ext cx="6267976" cy="10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Data Filtering and Text Cleaning</a:t>
            </a:r>
            <a:endParaRPr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311700" y="1124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running the initial sentiment analysis, we found it helpful to split the master dataframe by </a:t>
            </a:r>
            <a:r>
              <a:rPr i="1" lang="en"/>
              <a:t>stock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44525"/>
            <a:ext cx="7229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75" y="2974575"/>
            <a:ext cx="42862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950" y="2903475"/>
            <a:ext cx="4286251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4800" y="4286250"/>
            <a:ext cx="36385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and For Loops</a:t>
            </a:r>
            <a:endParaRPr/>
          </a:p>
        </p:txBody>
      </p:sp>
      <p:sp>
        <p:nvSpPr>
          <p:cNvPr id="291" name="Google Shape;29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globals() and for loops made the visualization process seamless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5" y="1828800"/>
            <a:ext cx="90773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13" y="2706425"/>
            <a:ext cx="61055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75" y="3586200"/>
            <a:ext cx="8916650" cy="6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418400"/>
            <a:ext cx="653040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Dashboard</a:t>
            </a:r>
            <a:endParaRPr/>
          </a:p>
        </p:txBody>
      </p:sp>
      <p:sp>
        <p:nvSpPr>
          <p:cNvPr id="301" name="Google Shape;30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5525"/>
            <a:ext cx="9144002" cy="41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311700" y="181450"/>
            <a:ext cx="8520600" cy="48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Twitter Data Pull/Cleanup: </a:t>
            </a:r>
            <a:endParaRPr sz="1000"/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Used Twint import to call in twitter data:</a:t>
            </a:r>
            <a:endParaRPr sz="900"/>
          </a:p>
          <a:p>
            <a:pPr indent="-285750" lvl="1" marL="13716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Twint provides unlimited tweets</a:t>
            </a:r>
            <a:endParaRPr sz="900"/>
          </a:p>
          <a:p>
            <a:pPr indent="-285750" lvl="1" marL="13716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Customization of required data with Search parameters</a:t>
            </a:r>
            <a:endParaRPr sz="900"/>
          </a:p>
          <a:p>
            <a:pPr indent="-285750" lvl="1" marL="13716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Storage capabilities directly to CSV</a:t>
            </a:r>
            <a:endParaRPr sz="900"/>
          </a:p>
          <a:p>
            <a:pPr indent="-285750" lvl="1" marL="13716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Provides User ID, Data, Time and “like” counts</a:t>
            </a:r>
            <a:endParaRPr sz="900"/>
          </a:p>
          <a:p>
            <a:pPr indent="-285750" lvl="1" marL="13716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Does not require Twitter API access</a:t>
            </a:r>
            <a:endParaRPr sz="900"/>
          </a:p>
          <a:p>
            <a:pPr indent="-285750" lvl="0" marL="9144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Code required to pull data using twint: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75" y="1707575"/>
            <a:ext cx="6075525" cy="327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750" y="251225"/>
            <a:ext cx="4176550" cy="270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153525" y="146550"/>
            <a:ext cx="8678700" cy="49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Pulling stock data, cleanup and prep:</a:t>
            </a:r>
            <a:endParaRPr sz="1100"/>
          </a:p>
          <a:p>
            <a:pPr indent="-279400" lvl="0" marL="914400" rtl="0" algn="l"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Used Alpaca API to pull 6 years of stock data for Pfizer, Moderna, Regeneron, Microsoft and Sony. </a:t>
            </a:r>
            <a:endParaRPr sz="800"/>
          </a:p>
          <a:p>
            <a:pPr indent="-279400" lvl="0" marL="9144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Only retained  closing prices from the Alpaca data in order to prep for creation of signals and bollinger band. </a:t>
            </a:r>
            <a:endParaRPr sz="800"/>
          </a:p>
        </p:txBody>
      </p:sp>
      <p:pic>
        <p:nvPicPr>
          <p:cNvPr id="315" name="Google Shape;3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700" y="1130600"/>
            <a:ext cx="4600801" cy="382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25" y="1087975"/>
            <a:ext cx="3030775" cy="11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670" y="2170470"/>
            <a:ext cx="3553025" cy="28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1297500" y="393750"/>
            <a:ext cx="7038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924900" y="933750"/>
            <a:ext cx="81048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029">
                <a:solidFill>
                  <a:srgbClr val="FFFFFF"/>
                </a:solidFill>
              </a:rPr>
              <a:t>Goal: </a:t>
            </a:r>
            <a:r>
              <a:rPr lang="en" sz="2029">
                <a:solidFill>
                  <a:srgbClr val="FFFFFF"/>
                </a:solidFill>
              </a:rPr>
              <a:t>fi</a:t>
            </a:r>
            <a:r>
              <a:rPr lang="en" sz="2029">
                <a:solidFill>
                  <a:srgbClr val="FFFFFF"/>
                </a:solidFill>
              </a:rPr>
              <a:t>nd if we can use Twitter data to predict stock price movements of 5 corps</a:t>
            </a:r>
            <a:endParaRPr sz="2029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029">
                <a:solidFill>
                  <a:srgbClr val="FFFFFF"/>
                </a:solidFill>
              </a:rPr>
              <a:t>Method: </a:t>
            </a:r>
            <a:endParaRPr sz="2029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29">
                <a:solidFill>
                  <a:srgbClr val="FFFFFF"/>
                </a:solidFill>
              </a:rPr>
              <a:t>1. C</a:t>
            </a:r>
            <a:r>
              <a:rPr lang="en" sz="2029">
                <a:solidFill>
                  <a:srgbClr val="FFFFFF"/>
                </a:solidFill>
              </a:rPr>
              <a:t>ollect Tweets of a company’s official account for sentiment analysis (Twint)</a:t>
            </a:r>
            <a:endParaRPr sz="2029">
              <a:solidFill>
                <a:srgbClr val="FFFFFF"/>
              </a:solidFill>
            </a:endParaRPr>
          </a:p>
          <a:p>
            <a:pPr indent="-191843" lvl="0" marL="10287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➢"/>
            </a:pPr>
            <a:r>
              <a:rPr lang="en" sz="1575">
                <a:solidFill>
                  <a:srgbClr val="FFFFFF"/>
                </a:solidFill>
              </a:rPr>
              <a:t>f</a:t>
            </a:r>
            <a:r>
              <a:rPr lang="en" sz="1575">
                <a:solidFill>
                  <a:srgbClr val="FFFFFF"/>
                </a:solidFill>
              </a:rPr>
              <a:t>ailed keyword search by a company name due to the huge amount of data</a:t>
            </a:r>
            <a:endParaRPr sz="1575">
              <a:solidFill>
                <a:srgbClr val="FFFFFF"/>
              </a:solidFill>
            </a:endParaRPr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9"/>
              <a:t>2</a:t>
            </a:r>
            <a:r>
              <a:rPr lang="en" sz="2029"/>
              <a:t>. Apply Sklearn classification models with </a:t>
            </a:r>
            <a:endParaRPr sz="2029"/>
          </a:p>
          <a:p>
            <a:pPr indent="5715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/>
              <a:t>X feature: sentiment only</a:t>
            </a:r>
            <a:endParaRPr sz="1575"/>
          </a:p>
          <a:p>
            <a:pPr indent="5715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/>
              <a:t>y value: trading signals</a:t>
            </a:r>
            <a:endParaRPr sz="1575"/>
          </a:p>
          <a:p>
            <a:pPr indent="-191843" lvl="0" marL="10287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575"/>
              <a:t>Accuracy score were around 50%. Not perform well</a:t>
            </a:r>
            <a:endParaRPr sz="1575"/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42"/>
              <a:t>3</a:t>
            </a:r>
            <a:r>
              <a:rPr lang="en" sz="2042"/>
              <a:t>.  Compare performances in regression and classification analyses b/w 2 models</a:t>
            </a:r>
            <a:endParaRPr sz="2042"/>
          </a:p>
          <a:p>
            <a:pPr indent="5715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/>
              <a:t>(1) X feature: former stock prices only</a:t>
            </a:r>
            <a:endParaRPr sz="1575"/>
          </a:p>
          <a:p>
            <a:pPr indent="5715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/>
              <a:t>(2) X features: former stock prices and sentiment scores</a:t>
            </a:r>
            <a:endParaRPr sz="157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75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9"/>
              <a:t>Conclusion:</a:t>
            </a:r>
            <a:endParaRPr sz="2029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29"/>
              <a:t>1. Sentiment could improve performances of regression and classification models</a:t>
            </a:r>
            <a:endParaRPr sz="2029"/>
          </a:p>
          <a:p>
            <a:pPr indent="-2286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9"/>
              <a:t>2. But still uncertain how reliable it is</a:t>
            </a:r>
            <a:endParaRPr sz="20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039100"/>
            <a:ext cx="70389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Sentiment Analysis - Sentiment Intensity Analyzer from nltk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Prediction models: </a:t>
            </a:r>
            <a:endParaRPr sz="1500"/>
          </a:p>
          <a:p>
            <a:pPr indent="-266700" lvl="0" marL="857250" rtl="0" algn="l">
              <a:spcBef>
                <a:spcPts val="1000"/>
              </a:spcBef>
              <a:spcAft>
                <a:spcPts val="0"/>
              </a:spcAft>
              <a:buSzPts val="1500"/>
              <a:buAutoNum type="arabicParenBoth"/>
            </a:pPr>
            <a:r>
              <a:rPr lang="en" sz="1500"/>
              <a:t>Regression (2 models)</a:t>
            </a:r>
            <a:endParaRPr sz="1500"/>
          </a:p>
          <a:p>
            <a:pPr indent="-323850" lvl="0" marL="120015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Neural Network comprising only Dense layers</a:t>
            </a:r>
            <a:endParaRPr sz="1500"/>
          </a:p>
          <a:p>
            <a:pPr indent="-323850" lvl="0" marL="120015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LSTM Model</a:t>
            </a:r>
            <a:endParaRPr sz="1500"/>
          </a:p>
          <a:p>
            <a:pPr indent="-266700" lvl="0" marL="857250" rtl="0" algn="l">
              <a:spcBef>
                <a:spcPts val="0"/>
              </a:spcBef>
              <a:spcAft>
                <a:spcPts val="0"/>
              </a:spcAft>
              <a:buSzPts val="1500"/>
              <a:buAutoNum type="arabicParenBoth"/>
            </a:pPr>
            <a:r>
              <a:rPr lang="en" sz="1500"/>
              <a:t>Classification (7 models)</a:t>
            </a:r>
            <a:endParaRPr sz="1500"/>
          </a:p>
          <a:p>
            <a:pPr indent="-323850" lvl="0" marL="120015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Neural Network comprising only Dense layers</a:t>
            </a:r>
            <a:endParaRPr sz="1500"/>
          </a:p>
          <a:p>
            <a:pPr indent="-323850" lvl="0" marL="120015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LSTM Model</a:t>
            </a:r>
            <a:endParaRPr sz="1500"/>
          </a:p>
          <a:p>
            <a:pPr indent="-323850" lvl="0" marL="120015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Decision Tree Classifier</a:t>
            </a:r>
            <a:endParaRPr sz="1500"/>
          </a:p>
          <a:p>
            <a:pPr indent="-323850" lvl="0" marL="120015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Logistic Regression</a:t>
            </a:r>
            <a:endParaRPr sz="1500"/>
          </a:p>
          <a:p>
            <a:pPr indent="-323850" lvl="0" marL="120015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Random Forest Classifier</a:t>
            </a:r>
            <a:endParaRPr sz="1500"/>
          </a:p>
          <a:p>
            <a:pPr indent="-323850" lvl="0" marL="120015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Support Vector Classifier (Kernel: Radical Basis Function)</a:t>
            </a:r>
            <a:endParaRPr sz="1500"/>
          </a:p>
          <a:p>
            <a:pPr indent="-323850" lvl="0" marL="1200150" rtl="0" algn="l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XG Boost Classifier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Refining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862950" y="1018300"/>
            <a:ext cx="40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66300" y="1215850"/>
            <a:ext cx="3969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Cross Validation (from Sklearn)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reduce bias and randomness, rotate sets of train and test data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25" y="2189050"/>
            <a:ext cx="3900049" cy="19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4520050" y="1205350"/>
            <a:ext cx="4551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 Grid Search (from Sklearn)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optimize parameters, exhaust all combinations of parameters specified manually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311725" y="4790200"/>
            <a:ext cx="854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Source: https://en.wikipedia.org/wiki/Cross-validation_(statistics)    /  https://www.programmersought.com/article/2318546785/</a:t>
            </a:r>
            <a:endParaRPr sz="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325" y="2189050"/>
            <a:ext cx="4000501" cy="2282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737750" y="185925"/>
            <a:ext cx="795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/>
              <a:t>Initial Model :  1 X feature: Sentiment </a:t>
            </a:r>
            <a:endParaRPr sz="186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/>
              <a:t>     y value: Trading signals </a:t>
            </a:r>
            <a:endParaRPr sz="1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825" y="852050"/>
            <a:ext cx="4168175" cy="41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200" y="852050"/>
            <a:ext cx="3761851" cy="21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/>
          <p:nvPr/>
        </p:nvSpPr>
        <p:spPr>
          <a:xfrm>
            <a:off x="561700" y="2119750"/>
            <a:ext cx="559800" cy="30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62350" y="1658475"/>
            <a:ext cx="15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Apply 5 models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8400" y="3065300"/>
            <a:ext cx="2145800" cy="19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525" y="2482025"/>
            <a:ext cx="1053300" cy="25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/>
          <p:nvPr/>
        </p:nvSpPr>
        <p:spPr>
          <a:xfrm>
            <a:off x="5358500" y="3117275"/>
            <a:ext cx="1496400" cy="1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5476000" y="3345875"/>
            <a:ext cx="137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Not perform well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based on accuracy scores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17"/>
          <p:cNvCxnSpPr/>
          <p:nvPr/>
        </p:nvCxnSpPr>
        <p:spPr>
          <a:xfrm>
            <a:off x="1908000" y="1900800"/>
            <a:ext cx="979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7"/>
          <p:cNvCxnSpPr/>
          <p:nvPr/>
        </p:nvCxnSpPr>
        <p:spPr>
          <a:xfrm flipH="1" rot="10800000">
            <a:off x="1908000" y="2232000"/>
            <a:ext cx="878400" cy="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1908000" y="2577600"/>
            <a:ext cx="1159200" cy="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7"/>
          <p:cNvCxnSpPr/>
          <p:nvPr/>
        </p:nvCxnSpPr>
        <p:spPr>
          <a:xfrm flipH="1" rot="10800000">
            <a:off x="1908000" y="2915875"/>
            <a:ext cx="1224000" cy="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7"/>
          <p:cNvCxnSpPr/>
          <p:nvPr/>
        </p:nvCxnSpPr>
        <p:spPr>
          <a:xfrm flipH="1" rot="10800000">
            <a:off x="1875600" y="3261650"/>
            <a:ext cx="738000" cy="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7"/>
          <p:cNvCxnSpPr/>
          <p:nvPr/>
        </p:nvCxnSpPr>
        <p:spPr>
          <a:xfrm flipH="1" rot="10800000">
            <a:off x="1875600" y="4440000"/>
            <a:ext cx="878400" cy="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/>
          <p:nvPr/>
        </p:nvCxnSpPr>
        <p:spPr>
          <a:xfrm flipH="1" rot="10800000">
            <a:off x="5268000" y="2161250"/>
            <a:ext cx="738000" cy="1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153400" y="144375"/>
            <a:ext cx="718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3225"/>
              <a:buFont typeface="Arial"/>
              <a:buNone/>
            </a:pPr>
            <a:r>
              <a:rPr lang="en" sz="1860"/>
              <a:t>Next </a:t>
            </a:r>
            <a:r>
              <a:rPr lang="en" sz="1860"/>
              <a:t>Model :  2 X features: Past Stock Price &amp; Sentiment </a:t>
            </a:r>
            <a:endParaRPr sz="186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0"/>
              <a:t> y value: Stock Price (Regression) </a:t>
            </a:r>
            <a:endParaRPr sz="186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3225"/>
              <a:buFont typeface="Arial"/>
              <a:buNone/>
            </a:pPr>
            <a:r>
              <a:rPr lang="en" sz="1860"/>
              <a:t>        or Trading signals (Classification) </a:t>
            </a:r>
            <a:endParaRPr/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0" y="3272825"/>
            <a:ext cx="1217250" cy="18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1083250" y="953588"/>
            <a:ext cx="30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 Regression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322250" y="4017600"/>
            <a:ext cx="1246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↑ 2 X features</a:t>
            </a:r>
            <a:endParaRPr sz="10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(moving avg + sentiment)</a:t>
            </a:r>
            <a:endParaRPr sz="10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← y value</a:t>
            </a:r>
            <a:endParaRPr sz="10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1252350" y="1517100"/>
            <a:ext cx="12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(1) Dense NN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1282200" y="3065300"/>
            <a:ext cx="11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(2) LSTM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350" y="1833550"/>
            <a:ext cx="3252475" cy="12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2200" y="3372175"/>
            <a:ext cx="3252476" cy="16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/>
          <p:nvPr/>
        </p:nvSpPr>
        <p:spPr>
          <a:xfrm>
            <a:off x="353250" y="2795150"/>
            <a:ext cx="831300" cy="41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139050" y="2351975"/>
            <a:ext cx="103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Apply 2 models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625" y="3280075"/>
            <a:ext cx="4477848" cy="17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/>
          <p:nvPr/>
        </p:nvSpPr>
        <p:spPr>
          <a:xfrm>
            <a:off x="62350" y="1506675"/>
            <a:ext cx="10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ex) MSFT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625" y="1415300"/>
            <a:ext cx="4477851" cy="1795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/>
          <p:nvPr/>
        </p:nvSpPr>
        <p:spPr>
          <a:xfrm>
            <a:off x="7159400" y="2739050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 features: moving average + sentiment →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8134750" y="2167125"/>
            <a:ext cx="96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 feature: moving average only ↓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5048425" y="2690675"/>
            <a:ext cx="230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↑Green (with sentiment) closer to orange</a:t>
            </a:r>
            <a:endParaRPr sz="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↓than blue (without sentiment) in both models</a:t>
            </a:r>
            <a:endParaRPr sz="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5207800" y="15171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Orange: y_test. Actual price movements →</a:t>
            </a:r>
            <a:endParaRPr sz="7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1153400" y="144375"/>
            <a:ext cx="718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0"/>
              <a:t>Next Model :  2 X features: Past Stock Price &amp; Sentiment </a:t>
            </a:r>
            <a:endParaRPr sz="186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0"/>
              <a:t> y value: Stock Price (Linear Regression) </a:t>
            </a:r>
            <a:endParaRPr sz="186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0"/>
              <a:t>        or Trading signals (Classification) 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122225" y="963413"/>
            <a:ext cx="30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Classification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3896350" y="3557300"/>
            <a:ext cx="142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Apply 7 models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and calculate how much sentiments improve accuracy scores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93525" y="124700"/>
            <a:ext cx="109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Contd’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0" y="3396100"/>
            <a:ext cx="1091100" cy="17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 txBox="1"/>
          <p:nvPr/>
        </p:nvSpPr>
        <p:spPr>
          <a:xfrm>
            <a:off x="424800" y="4202775"/>
            <a:ext cx="857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↑ 2 X features</a:t>
            </a:r>
            <a:endParaRPr sz="7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(moving avg + sentiment)</a:t>
            </a:r>
            <a:endParaRPr sz="7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← y class value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950" y="1160850"/>
            <a:ext cx="3912049" cy="394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400" y="3315436"/>
            <a:ext cx="2780175" cy="17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1238" y="2061937"/>
            <a:ext cx="3462678" cy="11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/>
          <p:nvPr/>
        </p:nvSpPr>
        <p:spPr>
          <a:xfrm flipH="1" rot="10800000">
            <a:off x="3990100" y="4665500"/>
            <a:ext cx="1241700" cy="25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1313925" y="1309575"/>
            <a:ext cx="384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activation: linear → sigmoid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oss: mean square error → binary_crossentropy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 metrics: mean absolute error  → accuracy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93525" y="2296400"/>
            <a:ext cx="9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ex) Sony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36000" y="1418400"/>
            <a:ext cx="129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 changes to convert into a classification model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4629600" y="2757600"/>
            <a:ext cx="345600" cy="201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3277500" y="2757600"/>
            <a:ext cx="935100" cy="201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3045600" y="2656800"/>
            <a:ext cx="482400" cy="16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7771500" y="411975"/>
            <a:ext cx="13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Accuracy score improvements due to sentiments ↓</a:t>
            </a:r>
            <a:endParaRPr sz="10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8265150" y="1155350"/>
            <a:ext cx="857400" cy="259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3545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 Faced </a:t>
            </a:r>
            <a:endParaRPr/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- Finding a cost free API.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 accuracy scores through </a:t>
            </a:r>
            <a:r>
              <a:rPr lang="en"/>
              <a:t>multiple</a:t>
            </a:r>
            <a:r>
              <a:rPr lang="en"/>
              <a:t> models.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Constraints- Advanced machine learning models take lots of time to develop.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Getting Additional Data for our models.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Computing Power - Amount of time it takes to pull data(2-3 hours for 10 years of tweets)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onclusions and Predictions</a:t>
            </a:r>
            <a:endParaRPr/>
          </a:p>
        </p:txBody>
      </p:sp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1214700" y="1109175"/>
            <a:ext cx="7614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Hard to predict stock prices solely based on tweet sentiments.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Combined with stock prices, tweet sentiments could improve a regression model performance as in MSFT.  However, tweet sentiments didn’t make a meaningful difference  for the other 4 corps.</a:t>
            </a:r>
            <a:endParaRPr/>
          </a:p>
        </p:txBody>
      </p:sp>
      <p:pic>
        <p:nvPicPr>
          <p:cNvPr id="239" name="Google Shape;2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950" y="2023275"/>
            <a:ext cx="3471724" cy="1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 txBox="1"/>
          <p:nvPr/>
        </p:nvSpPr>
        <p:spPr>
          <a:xfrm>
            <a:off x="8354300" y="2023275"/>
            <a:ext cx="58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Pfizer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LSTM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1297500" y="1981700"/>
            <a:ext cx="42345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       Tweet sentiments also could improve a classification model performance as in Sony. However, the accuracy score is at most around 60%.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4.       Although we faced some examples that tweets refined a regression/classification model, in many cases it was not clear if tweets could be used in general to predict stock prices.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