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93AA-9069-124C-8C98-B2B4433AE514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8D8A-B51B-2843-8936-A164737A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0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93AA-9069-124C-8C98-B2B4433AE514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8D8A-B51B-2843-8936-A164737A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93AA-9069-124C-8C98-B2B4433AE514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8D8A-B51B-2843-8936-A164737A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5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93AA-9069-124C-8C98-B2B4433AE514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8D8A-B51B-2843-8936-A164737A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1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93AA-9069-124C-8C98-B2B4433AE514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8D8A-B51B-2843-8936-A164737A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6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93AA-9069-124C-8C98-B2B4433AE514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8D8A-B51B-2843-8936-A164737A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0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93AA-9069-124C-8C98-B2B4433AE514}" type="datetimeFigureOut">
              <a:rPr lang="en-US" smtClean="0"/>
              <a:t>8/28/18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8D8A-B51B-2843-8936-A164737A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93AA-9069-124C-8C98-B2B4433AE514}" type="datetimeFigureOut">
              <a:rPr lang="en-US" smtClean="0"/>
              <a:t>8/28/18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8D8A-B51B-2843-8936-A164737A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6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93AA-9069-124C-8C98-B2B4433AE514}" type="datetimeFigureOut">
              <a:rPr lang="en-US" smtClean="0"/>
              <a:t>8/28/18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8D8A-B51B-2843-8936-A164737A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2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93AA-9069-124C-8C98-B2B4433AE514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8D8A-B51B-2843-8936-A164737A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9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93AA-9069-124C-8C98-B2B4433AE514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8D8A-B51B-2843-8936-A164737A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8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993AA-9069-124C-8C98-B2B4433AE514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F8D8A-B51B-2843-8936-A164737A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s.toronto.edu/~rsalakhu/papers/rbmcf.pdf" TargetMode="External"/><Relationship Id="rId3" Type="http://schemas.openxmlformats.org/officeDocument/2006/relationships/hyperlink" Target="https://github.com/julianClayton/Recommender-RB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06575"/>
          </a:xfrm>
        </p:spPr>
        <p:txBody>
          <a:bodyPr/>
          <a:lstStyle/>
          <a:p>
            <a:r>
              <a:rPr lang="en-US" dirty="0" smtClean="0"/>
              <a:t>RBM Recommender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user vector [0,0,0,1,0,1,0,0,0,0,1,0,0,0,0]</a:t>
            </a:r>
          </a:p>
          <a:p>
            <a:r>
              <a:rPr lang="en-US" dirty="0" smtClean="0"/>
              <a:t>Add the movie that we want to predict: [0,0,0,1,0,</a:t>
            </a:r>
            <a:r>
              <a:rPr lang="en-US" dirty="0" smtClean="0">
                <a:solidFill>
                  <a:srgbClr val="FF0000"/>
                </a:solidFill>
              </a:rPr>
              <a:t>1,0,0,0,0</a:t>
            </a:r>
            <a:r>
              <a:rPr lang="en-US" dirty="0" smtClean="0"/>
              <a:t>,1,0,0,0,0,1,0,0,0,]. This would compute the probability that the red movie is rated 1. </a:t>
            </a:r>
          </a:p>
          <a:p>
            <a:r>
              <a:rPr lang="en-US" dirty="0" smtClean="0"/>
              <a:t>Now sample from the RBM; Let’s say that we get the following probabilities returned:</a:t>
            </a:r>
          </a:p>
          <a:p>
            <a:r>
              <a:rPr lang="en-US" dirty="0"/>
              <a:t>[</a:t>
            </a:r>
            <a:r>
              <a:rPr lang="en-US" dirty="0" smtClean="0"/>
              <a:t>0.22,0.13,0.12,0.4,0.13,</a:t>
            </a:r>
            <a:r>
              <a:rPr lang="en-US" dirty="0" smtClean="0">
                <a:solidFill>
                  <a:srgbClr val="FF0000"/>
                </a:solidFill>
              </a:rPr>
              <a:t>0.13,0.11,0.21,0.4,0.05</a:t>
            </a:r>
            <a:r>
              <a:rPr lang="en-US" dirty="0" smtClean="0"/>
              <a:t>,0.41,0.05,0.05,0.19,0.3,0.54,0.1,0.11,0.05,0.2].</a:t>
            </a:r>
          </a:p>
          <a:p>
            <a:r>
              <a:rPr lang="en-US" dirty="0" smtClean="0"/>
              <a:t>Therefore the probability that the rating=1 is 13% which is quite 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86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Continued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the 13% into a list to be used after: [0.13, </a:t>
            </a:r>
            <a:r>
              <a:rPr lang="en-US" dirty="0" err="1" smtClean="0"/>
              <a:t>tbd</a:t>
            </a:r>
            <a:r>
              <a:rPr lang="en-US" dirty="0" smtClean="0"/>
              <a:t>, </a:t>
            </a:r>
            <a:r>
              <a:rPr lang="en-US" dirty="0" err="1" smtClean="0"/>
              <a:t>tbd</a:t>
            </a:r>
            <a:r>
              <a:rPr lang="en-US" dirty="0" smtClean="0"/>
              <a:t>, </a:t>
            </a:r>
            <a:r>
              <a:rPr lang="en-US" dirty="0" err="1" smtClean="0"/>
              <a:t>tbd,tbd</a:t>
            </a:r>
            <a:r>
              <a:rPr lang="en-US" dirty="0" smtClean="0"/>
              <a:t>]</a:t>
            </a:r>
          </a:p>
          <a:p>
            <a:r>
              <a:rPr lang="en-US" dirty="0" smtClean="0"/>
              <a:t>Do the same process to all other ratings </a:t>
            </a:r>
          </a:p>
          <a:p>
            <a:r>
              <a:rPr lang="en-US" dirty="0" smtClean="0"/>
              <a:t>In the end we will have something like this: [0.13, 0.8, 0.5, 0.2,0.1]</a:t>
            </a:r>
          </a:p>
          <a:p>
            <a:r>
              <a:rPr lang="en-US" dirty="0" smtClean="0"/>
              <a:t>Apply soft-max to this list: [</a:t>
            </a:r>
            <a:r>
              <a:rPr lang="is-IS" dirty="0"/>
              <a:t>0.15516083, 0.30322108, 0.2246317 , 0.16641126, 0.15057513</a:t>
            </a:r>
            <a:r>
              <a:rPr lang="en-US" dirty="0" smtClean="0"/>
              <a:t>]</a:t>
            </a:r>
          </a:p>
          <a:p>
            <a:r>
              <a:rPr lang="en-US" dirty="0" smtClean="0"/>
              <a:t>Get the expected value:</a:t>
            </a:r>
          </a:p>
          <a:p>
            <a:r>
              <a:rPr lang="en-US" dirty="0" smtClean="0"/>
              <a:t>0.15 * 1 + 0.3 * 2 + 0.22 * 3 + 0.17*4 + 0.15*5 = 2.84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42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 is run from the </a:t>
            </a:r>
            <a:r>
              <a:rPr lang="en-US" dirty="0" err="1" smtClean="0"/>
              <a:t>Recommender.py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To train: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if __name__ == "__main__":	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recommender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Recommender()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 smtClean="0">
                <a:ea typeface="Andale Mono" charset="0"/>
                <a:cs typeface="Andale Mono" charset="0"/>
              </a:rPr>
              <a:t>Training can take a </a:t>
            </a:r>
            <a:r>
              <a:rPr lang="en-US" i="1" dirty="0" smtClean="0">
                <a:ea typeface="Andale Mono" charset="0"/>
                <a:cs typeface="Andale Mono" charset="0"/>
              </a:rPr>
              <a:t>VERY </a:t>
            </a:r>
            <a:r>
              <a:rPr lang="en-US" dirty="0" smtClean="0">
                <a:ea typeface="Andale Mono" charset="0"/>
                <a:cs typeface="Andale Mono" charset="0"/>
              </a:rPr>
              <a:t>long time so it is not recommended to do this unless you have several hours at your disposal.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However all the weights and biases of a full training session are saved under the </a:t>
            </a:r>
            <a:r>
              <a:rPr lang="en-US" b="1" dirty="0" smtClean="0">
                <a:ea typeface="Andale Mono" charset="0"/>
                <a:cs typeface="Andale Mono" charset="0"/>
              </a:rPr>
              <a:t>data </a:t>
            </a:r>
            <a:r>
              <a:rPr lang="en-US" dirty="0" smtClean="0">
                <a:ea typeface="Andale Mono" charset="0"/>
                <a:cs typeface="Andale Mono" charset="0"/>
              </a:rPr>
              <a:t>subdirectory so that they can be loaded to provide </a:t>
            </a:r>
            <a:r>
              <a:rPr lang="en-US" dirty="0" err="1" smtClean="0">
                <a:ea typeface="Andale Mono" charset="0"/>
                <a:cs typeface="Andale Mono" charset="0"/>
              </a:rPr>
              <a:t>recommendationss</a:t>
            </a:r>
            <a:endParaRPr lang="en-US" dirty="0" smtClean="0"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084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Recommender class: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if __name__ == "__main__":	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recommender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 Recommender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()</a:t>
            </a:r>
          </a:p>
          <a:p>
            <a:pPr lvl="1"/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recommender.recommend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(40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, 346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r>
              <a:rPr lang="en-US" dirty="0" smtClean="0"/>
              <a:t>This will provide a prediction user 40, movie 346. </a:t>
            </a:r>
          </a:p>
        </p:txBody>
      </p:sp>
    </p:spTree>
    <p:extLst>
      <p:ext uri="{BB962C8B-B14F-4D97-AF65-F5344CB8AC3E}">
        <p14:creationId xmlns:p14="http://schemas.microsoft.com/office/powerpoint/2010/main" val="933635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the RBM Recommender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a very long time to train and is very computationally expensive. </a:t>
            </a:r>
            <a:endParaRPr lang="en-US" dirty="0"/>
          </a:p>
          <a:p>
            <a:r>
              <a:rPr lang="en-US" dirty="0"/>
              <a:t>According to the </a:t>
            </a:r>
            <a:r>
              <a:rPr lang="en-US" dirty="0" smtClean="0"/>
              <a:t>paper by </a:t>
            </a:r>
            <a:r>
              <a:rPr lang="en-US" dirty="0" err="1" smtClean="0"/>
              <a:t>Salakhutdinov</a:t>
            </a:r>
            <a:r>
              <a:rPr lang="en-US" dirty="0" smtClean="0"/>
              <a:t> et al. provides 6% more accurate recommendations than standard SVD techniques. Is it worth it? </a:t>
            </a:r>
          </a:p>
          <a:p>
            <a:r>
              <a:rPr lang="en-US" dirty="0" smtClean="0"/>
              <a:t>What </a:t>
            </a:r>
            <a:r>
              <a:rPr lang="en-US" dirty="0" err="1" smtClean="0"/>
              <a:t>mighthappen</a:t>
            </a:r>
            <a:r>
              <a:rPr lang="en-US" dirty="0" smtClean="0"/>
              <a:t> if we add another RBM layer? Longer computation? How much </a:t>
            </a:r>
            <a:r>
              <a:rPr lang="en-US" smtClean="0"/>
              <a:t>more accuracy?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</p:spPr>
        <p:txBody>
          <a:bodyPr/>
          <a:lstStyle/>
          <a:p>
            <a:r>
              <a:rPr lang="en-US" dirty="0" smtClean="0"/>
              <a:t>RBMs and Collaborative Filtering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paper by </a:t>
            </a:r>
            <a:r>
              <a:rPr lang="en-US" dirty="0" err="1" smtClean="0"/>
              <a:t>Salakhutdinov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t al </a:t>
            </a:r>
            <a:r>
              <a:rPr lang="en-US" dirty="0" smtClean="0">
                <a:hlinkClick r:id="rId2"/>
              </a:rPr>
              <a:t>https://www.cs.toronto.edu/~rsalakhu/papers/rbmcf.pdf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presentation will synthesize the information presented in this paper and only outline the methods used in the program found here: </a:t>
            </a:r>
            <a:r>
              <a:rPr lang="en-US" dirty="0" smtClean="0">
                <a:hlinkClick r:id="rId3"/>
              </a:rPr>
              <a:t>https://github.com/julianClayton/Recommender-RBM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presentation assumes that the reader knows how RBMs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0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RBM is created for each individual user</a:t>
            </a:r>
          </a:p>
          <a:p>
            <a:r>
              <a:rPr lang="en-US" dirty="0" smtClean="0"/>
              <a:t>The unrated movies for a user are removed for each RBM </a:t>
            </a:r>
          </a:p>
          <a:p>
            <a:r>
              <a:rPr lang="en-US" dirty="0" smtClean="0"/>
              <a:t>The RBM is trained on each single user and the weights and biases are saved. </a:t>
            </a:r>
          </a:p>
          <a:p>
            <a:r>
              <a:rPr lang="en-US" dirty="0" smtClean="0"/>
              <a:t>At the end of the training ALL the weights and biases from ALL the RBMS are averaged. The averaged weights and biases are used to provide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183900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Input/Rating.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movie are rated on a scale from 1-5</a:t>
            </a:r>
          </a:p>
          <a:p>
            <a:r>
              <a:rPr lang="en-US" dirty="0" smtClean="0"/>
              <a:t>For each user, each movie rating is converted to a one-hot vector. The </a:t>
            </a:r>
            <a:r>
              <a:rPr lang="en-US" dirty="0" err="1" smtClean="0"/>
              <a:t>softmax</a:t>
            </a:r>
            <a:r>
              <a:rPr lang="en-US" dirty="0" smtClean="0"/>
              <a:t> </a:t>
            </a:r>
            <a:r>
              <a:rPr lang="en-US" dirty="0" smtClean="0"/>
              <a:t>function </a:t>
            </a:r>
            <a:r>
              <a:rPr lang="en-US" dirty="0" smtClean="0"/>
              <a:t>is then applied to the vector to get probabilities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 how the data is formatted before being fed into the network.</a:t>
            </a:r>
          </a:p>
          <a:p>
            <a:r>
              <a:rPr lang="en-US" dirty="0" smtClean="0"/>
              <a:t>Diagram on following slide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366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748845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0"/>
            <a:ext cx="3627967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1200"/>
            <a:ext cx="52959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8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forward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the input (visible layer) be </a:t>
            </a:r>
            <a:r>
              <a:rPr lang="en-US" b="1" dirty="0"/>
              <a:t>V</a:t>
            </a:r>
            <a:endParaRPr lang="en-US" b="1" dirty="0" smtClean="0"/>
          </a:p>
          <a:p>
            <a:r>
              <a:rPr lang="en-US" dirty="0" smtClean="0"/>
              <a:t>Let the hidden biases be </a:t>
            </a:r>
            <a:r>
              <a:rPr lang="en-US" b="1" dirty="0" smtClean="0"/>
              <a:t>BH</a:t>
            </a:r>
          </a:p>
          <a:p>
            <a:r>
              <a:rPr lang="en-US" dirty="0" smtClean="0"/>
              <a:t>Let the visible biases be </a:t>
            </a:r>
            <a:r>
              <a:rPr lang="en-US" b="1" dirty="0" smtClean="0"/>
              <a:t>BV</a:t>
            </a:r>
          </a:p>
          <a:p>
            <a:r>
              <a:rPr lang="en-US" dirty="0" smtClean="0"/>
              <a:t>Let the hidden layer be </a:t>
            </a:r>
            <a:r>
              <a:rPr lang="en-US" b="1" dirty="0"/>
              <a:t>H</a:t>
            </a:r>
            <a:endParaRPr lang="en-US" b="1" dirty="0" smtClean="0"/>
          </a:p>
          <a:p>
            <a:r>
              <a:rPr lang="en-US" dirty="0" smtClean="0"/>
              <a:t>To feed forward in the RBM we want the probability that </a:t>
            </a:r>
            <a:r>
              <a:rPr lang="en-US" b="1" dirty="0"/>
              <a:t>H</a:t>
            </a:r>
            <a:r>
              <a:rPr lang="en-US" b="1" dirty="0" smtClean="0"/>
              <a:t>[</a:t>
            </a:r>
            <a:r>
              <a:rPr lang="en-US" b="1" dirty="0" err="1" smtClean="0"/>
              <a:t>i</a:t>
            </a:r>
            <a:r>
              <a:rPr lang="en-US" b="1" dirty="0" smtClean="0"/>
              <a:t>] = 1 </a:t>
            </a:r>
            <a:r>
              <a:rPr lang="en-US" dirty="0" smtClean="0"/>
              <a:t>given visible inputs </a:t>
            </a:r>
            <a:r>
              <a:rPr lang="en-US" b="1" dirty="0" smtClean="0"/>
              <a:t>V</a:t>
            </a:r>
          </a:p>
          <a:p>
            <a:r>
              <a:rPr lang="en-US" dirty="0" smtClean="0"/>
              <a:t>Thus we have: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67" y="5257800"/>
            <a:ext cx="56134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5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Backward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sampling the hidden layer as instructed in the previous slide we sample the visible layer, given hidden layer </a:t>
            </a:r>
            <a:r>
              <a:rPr lang="en-US" b="1" dirty="0" smtClean="0"/>
              <a:t>h</a:t>
            </a:r>
          </a:p>
          <a:p>
            <a:r>
              <a:rPr lang="en-US" dirty="0" smtClean="0"/>
              <a:t>In doing this we will calculate the probabilities that any element in </a:t>
            </a:r>
            <a:r>
              <a:rPr lang="en-US" b="1" dirty="0" smtClean="0"/>
              <a:t>V </a:t>
            </a:r>
            <a:r>
              <a:rPr lang="en-US" dirty="0" smtClean="0"/>
              <a:t>will be a will be a </a:t>
            </a:r>
            <a:r>
              <a:rPr lang="en-US" b="1" dirty="0" smtClean="0"/>
              <a:t>1 </a:t>
            </a:r>
            <a:r>
              <a:rPr lang="en-US" dirty="0" smtClean="0"/>
              <a:t>given </a:t>
            </a:r>
            <a:r>
              <a:rPr lang="en-US" b="1" dirty="0"/>
              <a:t>H</a:t>
            </a:r>
            <a:r>
              <a:rPr lang="en-US" b="1" dirty="0" smtClean="0"/>
              <a:t>. </a:t>
            </a:r>
          </a:p>
          <a:p>
            <a:r>
              <a:rPr lang="en-US" dirty="0" smtClean="0"/>
              <a:t>Thus the denominator is the sum of all the probabilities and the numerator is the probability</a:t>
            </a:r>
          </a:p>
          <a:p>
            <a:r>
              <a:rPr lang="en-US" dirty="0" smtClean="0"/>
              <a:t>For </a:t>
            </a:r>
            <a:r>
              <a:rPr lang="en-US" b="1" dirty="0" smtClean="0"/>
              <a:t>K </a:t>
            </a:r>
            <a:r>
              <a:rPr lang="en-US" dirty="0" smtClean="0"/>
              <a:t>ratings and individual rating </a:t>
            </a:r>
            <a:r>
              <a:rPr lang="en-US" b="1" dirty="0" smtClean="0"/>
              <a:t>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5033963"/>
            <a:ext cx="5892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1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said above, train by creating an RBM for each user, and running it for a set amount of iterations or until the difference between the cost of each iteration reaches a certain threshold. </a:t>
            </a:r>
          </a:p>
          <a:p>
            <a:r>
              <a:rPr lang="en-US" dirty="0" smtClean="0"/>
              <a:t>The cost function used in the code is a simple Root Mean Squared Error (RMSE) function. </a:t>
            </a:r>
          </a:p>
        </p:txBody>
      </p:sp>
    </p:spTree>
    <p:extLst>
      <p:ext uri="{BB962C8B-B14F-4D97-AF65-F5344CB8AC3E}">
        <p14:creationId xmlns:p14="http://schemas.microsoft.com/office/powerpoint/2010/main" val="167064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training, all the weights and biases are averaged and saved.</a:t>
            </a:r>
          </a:p>
          <a:p>
            <a:r>
              <a:rPr lang="en-US" dirty="0" smtClean="0"/>
              <a:t>To recommend we sample the probability that movie </a:t>
            </a:r>
            <a:r>
              <a:rPr lang="en-US" b="1" i="1" dirty="0" smtClean="0"/>
              <a:t>q </a:t>
            </a:r>
            <a:r>
              <a:rPr lang="en-US" dirty="0" smtClean="0"/>
              <a:t>rated 1, 2, 3,4 or 5 then get the expected value of these probabilities. </a:t>
            </a:r>
          </a:p>
          <a:p>
            <a:r>
              <a:rPr lang="en-US" dirty="0" smtClean="0"/>
              <a:t> In the code this means that for a single user we set movie </a:t>
            </a:r>
            <a:r>
              <a:rPr lang="en-US" b="1" dirty="0" smtClean="0"/>
              <a:t>q </a:t>
            </a:r>
            <a:r>
              <a:rPr lang="en-US" dirty="0" smtClean="0"/>
              <a:t>to rating 1,2,3,4,5. For each of these ratings we create a new RBM and sample from it using the weights that we saved.</a:t>
            </a:r>
          </a:p>
          <a:p>
            <a:r>
              <a:rPr lang="en-US" dirty="0" smtClean="0"/>
              <a:t> For each of these ratings we sample from the RBM using the methods from slides 6 and 7. Then the probability for each rating is saved to an array, the soft-max function is applied then we get the expected value for that array. </a:t>
            </a:r>
          </a:p>
        </p:txBody>
      </p:sp>
    </p:spTree>
    <p:extLst>
      <p:ext uri="{BB962C8B-B14F-4D97-AF65-F5344CB8AC3E}">
        <p14:creationId xmlns:p14="http://schemas.microsoft.com/office/powerpoint/2010/main" val="71213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8074</TotalTime>
  <Words>734</Words>
  <Application>Microsoft Macintosh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Andale Mono</vt:lpstr>
      <vt:lpstr>Calibri</vt:lpstr>
      <vt:lpstr>Calibri Light</vt:lpstr>
      <vt:lpstr>Mangal</vt:lpstr>
      <vt:lpstr>Arial</vt:lpstr>
      <vt:lpstr>Office Theme</vt:lpstr>
      <vt:lpstr>RBM Recommender System</vt:lpstr>
      <vt:lpstr>RBMs and Collaborative Filtering </vt:lpstr>
      <vt:lpstr>Structure</vt:lpstr>
      <vt:lpstr>Formatting Input/Rating. </vt:lpstr>
      <vt:lpstr>Input </vt:lpstr>
      <vt:lpstr>Feed forward </vt:lpstr>
      <vt:lpstr>Feed Backward</vt:lpstr>
      <vt:lpstr>Training</vt:lpstr>
      <vt:lpstr>Recommendations</vt:lpstr>
      <vt:lpstr>Example</vt:lpstr>
      <vt:lpstr>Example Continued….</vt:lpstr>
      <vt:lpstr>Running the program</vt:lpstr>
      <vt:lpstr>Recommendations </vt:lpstr>
      <vt:lpstr>Issues with the RBM Recommender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RBM Recommender System</dc:title>
  <dc:creator>Julian Clayton</dc:creator>
  <cp:lastModifiedBy>Julian Clayton</cp:lastModifiedBy>
  <cp:revision>38</cp:revision>
  <dcterms:created xsi:type="dcterms:W3CDTF">2018-08-24T18:32:39Z</dcterms:created>
  <dcterms:modified xsi:type="dcterms:W3CDTF">2018-08-30T15:28:09Z</dcterms:modified>
</cp:coreProperties>
</file>