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350" r:id="rId5"/>
    <p:sldId id="347" r:id="rId6"/>
    <p:sldId id="360" r:id="rId7"/>
    <p:sldId id="361" r:id="rId8"/>
    <p:sldId id="308" r:id="rId9"/>
    <p:sldId id="305" r:id="rId10"/>
    <p:sldId id="318" r:id="rId11"/>
    <p:sldId id="316" r:id="rId12"/>
    <p:sldId id="310" r:id="rId13"/>
    <p:sldId id="406" r:id="rId14"/>
    <p:sldId id="311" r:id="rId15"/>
    <p:sldId id="320" r:id="rId16"/>
    <p:sldId id="362" r:id="rId17"/>
    <p:sldId id="376" r:id="rId18"/>
    <p:sldId id="377" r:id="rId19"/>
    <p:sldId id="378" r:id="rId20"/>
    <p:sldId id="383" r:id="rId21"/>
    <p:sldId id="382" r:id="rId22"/>
    <p:sldId id="379" r:id="rId23"/>
    <p:sldId id="381" r:id="rId24"/>
    <p:sldId id="384" r:id="rId25"/>
    <p:sldId id="385" r:id="rId26"/>
    <p:sldId id="386" r:id="rId27"/>
    <p:sldId id="388" r:id="rId28"/>
    <p:sldId id="387" r:id="rId29"/>
    <p:sldId id="389" r:id="rId30"/>
    <p:sldId id="390" r:id="rId31"/>
    <p:sldId id="391" r:id="rId32"/>
    <p:sldId id="392" r:id="rId33"/>
    <p:sldId id="394" r:id="rId34"/>
    <p:sldId id="396" r:id="rId35"/>
    <p:sldId id="395" r:id="rId36"/>
    <p:sldId id="393" r:id="rId37"/>
    <p:sldId id="397" r:id="rId38"/>
    <p:sldId id="398" r:id="rId39"/>
    <p:sldId id="399" r:id="rId40"/>
    <p:sldId id="407" r:id="rId41"/>
    <p:sldId id="408" r:id="rId42"/>
    <p:sldId id="409" r:id="rId43"/>
    <p:sldId id="405" r:id="rId44"/>
    <p:sldId id="400" r:id="rId45"/>
    <p:sldId id="401" r:id="rId46"/>
    <p:sldId id="402" r:id="rId47"/>
    <p:sldId id="403" r:id="rId48"/>
    <p:sldId id="404" r:id="rId49"/>
    <p:sldId id="371" r:id="rId50"/>
    <p:sldId id="331" r:id="rId51"/>
    <p:sldId id="293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55F231-5337-E41D-AF73-ACE19FF8A1FC}" name="Luiza Fialho de Lacerda Mello Fontella Goulart" initials="LFdLMFG" userId="S::luiza.goulart@rj.senac.br::02d9afc4-329d-4376-82fc-12e755427e6f" providerId="AD"/>
  <p188:author id="{33F6B8E5-A89E-23C6-F3FA-3425E254FB2E}" name="Gabriela Dantas" initials="GR" userId="S::gabriela.dantas@rj.senac.br::cd787f36-30ad-4c71-a64d-a6d12eb484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2B80"/>
    <a:srgbClr val="292454"/>
    <a:srgbClr val="63378E"/>
    <a:srgbClr val="1CAFCB"/>
    <a:srgbClr val="E75257"/>
    <a:srgbClr val="FFFFFF"/>
    <a:srgbClr val="F7941E"/>
    <a:srgbClr val="10AFCD"/>
    <a:srgbClr val="004C95"/>
    <a:srgbClr val="E96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C88F0-AFD2-61AF-60EE-33029CABBC88}" v="11" dt="2024-09-13T22:20:3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743" autoAdjust="0"/>
  </p:normalViewPr>
  <p:slideViewPr>
    <p:cSldViewPr snapToGrid="0">
      <p:cViewPr varScale="1">
        <p:scale>
          <a:sx n="96" d="100"/>
          <a:sy n="96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EL OTACILIO CARDOSO DE ALBUQUERQUE" userId="S::manoel.albuquerque@aluno.senac.rio::c40565cb-95b3-4480-ac7d-051e95ea776f" providerId="AD" clId="Web-{4C1C88F0-AFD2-61AF-60EE-33029CABBC88}"/>
    <pc:docChg chg="modSld">
      <pc:chgData name="MANOEL OTACILIO CARDOSO DE ALBUQUERQUE" userId="S::manoel.albuquerque@aluno.senac.rio::c40565cb-95b3-4480-ac7d-051e95ea776f" providerId="AD" clId="Web-{4C1C88F0-AFD2-61AF-60EE-33029CABBC88}" dt="2024-09-13T22:20:34.550" v="10" actId="1076"/>
      <pc:docMkLst>
        <pc:docMk/>
      </pc:docMkLst>
      <pc:sldChg chg="modSp">
        <pc:chgData name="MANOEL OTACILIO CARDOSO DE ALBUQUERQUE" userId="S::manoel.albuquerque@aluno.senac.rio::c40565cb-95b3-4480-ac7d-051e95ea776f" providerId="AD" clId="Web-{4C1C88F0-AFD2-61AF-60EE-33029CABBC88}" dt="2024-09-13T22:20:34.550" v="10" actId="1076"/>
        <pc:sldMkLst>
          <pc:docMk/>
          <pc:sldMk cId="4227111633" sldId="403"/>
        </pc:sldMkLst>
        <pc:spChg chg="mod">
          <ac:chgData name="MANOEL OTACILIO CARDOSO DE ALBUQUERQUE" userId="S::manoel.albuquerque@aluno.senac.rio::c40565cb-95b3-4480-ac7d-051e95ea776f" providerId="AD" clId="Web-{4C1C88F0-AFD2-61AF-60EE-33029CABBC88}" dt="2024-09-13T22:19:54.909" v="9" actId="1076"/>
          <ac:spMkLst>
            <pc:docMk/>
            <pc:sldMk cId="4227111633" sldId="403"/>
            <ac:spMk id="3" creationId="{2A4A788C-1D50-74EF-8B50-906C98D887AA}"/>
          </ac:spMkLst>
        </pc:spChg>
        <pc:picChg chg="mod">
          <ac:chgData name="MANOEL OTACILIO CARDOSO DE ALBUQUERQUE" userId="S::manoel.albuquerque@aluno.senac.rio::c40565cb-95b3-4480-ac7d-051e95ea776f" providerId="AD" clId="Web-{4C1C88F0-AFD2-61AF-60EE-33029CABBC88}" dt="2024-09-13T22:20:34.550" v="10" actId="1076"/>
          <ac:picMkLst>
            <pc:docMk/>
            <pc:sldMk cId="4227111633" sldId="403"/>
            <ac:picMk id="10" creationId="{1ABDC555-76D2-B86D-6F01-EEB9896827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C6AFE-6A70-485B-8F21-2A164DBBF8A0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FE1C3-3500-48F0-AE31-33AD98482C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13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0B2C8-089D-F44F-9056-E4858B823D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3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0B2C8-089D-F44F-9056-E4858B823D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0B2C8-089D-F44F-9056-E4858B823D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9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0B2C8-089D-F44F-9056-E4858B823D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7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0B2C8-089D-F44F-9056-E4858B823D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20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0B2C8-089D-F44F-9056-E4858B823D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3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2F335-1821-211F-5FC7-4E49FA269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EBA99F-0331-81EA-0D8F-FF672111E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51E995-817E-96AB-2921-56471B9F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88C-4F06-40F7-BA71-AF9B0AF33640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8275B6-9146-648B-CC19-2E95D884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3AD6A-13F6-A249-0B4F-73358645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0A79-B939-427B-9CB8-0FED2F9EA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5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260DF-D399-DC01-570A-9F08DC7B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E3D8F3-ED3B-EA1B-0784-81255E1D2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8A057A-AB39-0C9D-5332-F4DA3A85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88C-4F06-40F7-BA71-AF9B0AF33640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74C98-C15F-B2F5-65AE-C8E5B9E5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3A13F-EB04-BEA0-C1F2-EFDEBA1C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0A79-B939-427B-9CB8-0FED2F9EA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57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9462B8-1E04-1CD8-DB0B-6DCF5CA62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5F6F73-9600-C0FF-F3B1-00AA3F628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9D8C0E-7A19-F1BB-6360-4E3B09B1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88C-4F06-40F7-BA71-AF9B0AF33640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B338D1-AF11-8EAF-3402-DFEB5A13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11AA87-FC94-4867-CCDA-CF3823A0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0A79-B939-427B-9CB8-0FED2F9EA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89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F89C4DEE-06E6-A6B0-8F05-69A8B280F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3A3A7E35-6085-9BF6-2281-D0C9B82333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3663" y="1058864"/>
            <a:ext cx="5211762" cy="595766"/>
          </a:xfrm>
        </p:spPr>
        <p:txBody>
          <a:bodyPr/>
          <a:lstStyle>
            <a:lvl1pPr marL="0" indent="0">
              <a:buNone/>
              <a:defRPr b="1">
                <a:solidFill>
                  <a:srgbClr val="292255"/>
                </a:solidFill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DC63C847-539C-32B0-6F2B-5E465A62EF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3663" y="2003425"/>
            <a:ext cx="9507537" cy="3365500"/>
          </a:xfrm>
        </p:spPr>
        <p:txBody>
          <a:bodyPr/>
          <a:lstStyle>
            <a:lvl1pPr marL="0" indent="0">
              <a:buNone/>
              <a:defRPr>
                <a:solidFill>
                  <a:srgbClr val="292255"/>
                </a:solidFill>
              </a:defRPr>
            </a:lvl1pPr>
            <a:lvl2pPr>
              <a:defRPr>
                <a:solidFill>
                  <a:srgbClr val="292255"/>
                </a:solidFill>
              </a:defRPr>
            </a:lvl2pPr>
            <a:lvl3pPr>
              <a:defRPr>
                <a:solidFill>
                  <a:srgbClr val="292255"/>
                </a:solidFill>
              </a:defRPr>
            </a:lvl3pPr>
            <a:lvl4pPr>
              <a:defRPr>
                <a:solidFill>
                  <a:srgbClr val="292255"/>
                </a:solidFill>
              </a:defRPr>
            </a:lvl4pPr>
            <a:lvl5pPr>
              <a:defRPr>
                <a:solidFill>
                  <a:srgbClr val="292255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EECAAE29-E7FE-05F9-0A3C-5750171C13E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8872" y="5951052"/>
            <a:ext cx="946908" cy="9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10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me da a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7D24177F-0D0B-CE51-417C-AAC1B869D700}"/>
              </a:ext>
            </a:extLst>
          </p:cNvPr>
          <p:cNvSpPr/>
          <p:nvPr userDrawn="1"/>
        </p:nvSpPr>
        <p:spPr>
          <a:xfrm>
            <a:off x="2087688" y="2107564"/>
            <a:ext cx="1229046" cy="1229046"/>
          </a:xfrm>
          <a:prstGeom prst="ellipse">
            <a:avLst/>
          </a:prstGeom>
          <a:solidFill>
            <a:srgbClr val="472B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0D5B08A-00E8-5A61-E627-33AD6FF78A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9731" y="-4184935"/>
            <a:ext cx="14597920" cy="15131758"/>
          </a:xfrm>
          <a:prstGeom prst="rect">
            <a:avLst/>
          </a:prstGeom>
        </p:spPr>
      </p:pic>
      <p:sp>
        <p:nvSpPr>
          <p:cNvPr id="8" name="Google Shape;247;p21">
            <a:extLst>
              <a:ext uri="{FF2B5EF4-FFF2-40B4-BE49-F238E27FC236}">
                <a16:creationId xmlns:a16="http://schemas.microsoft.com/office/drawing/2014/main" id="{61DC4C63-B032-3ADE-8F8B-F2924150AC0F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916398" y="2560956"/>
            <a:ext cx="938213" cy="322262"/>
          </a:xfrm>
          <a:prstGeom prst="rect">
            <a:avLst/>
          </a:prstGeom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99000"/>
              </a:lnSpc>
              <a:buSzPts val="2800"/>
            </a:pPr>
            <a:r>
              <a:rPr lang="pt-BR" altLang="pt-BR" sz="1600" dirty="0">
                <a:solidFill>
                  <a:schemeClr val="bg1"/>
                </a:solidFill>
              </a:rPr>
              <a:t>AULA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A64BE8B-83DE-B8DF-90CD-34ADBECB7D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25916" y="2402232"/>
            <a:ext cx="4379913" cy="8461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>
                <a:solidFill>
                  <a:srgbClr val="472B80"/>
                </a:solidFill>
              </a:defRPr>
            </a:lvl1pPr>
          </a:lstStyle>
          <a:p>
            <a:pPr lvl="0"/>
            <a:r>
              <a:rPr lang="pt-BR" dirty="0"/>
              <a:t>NOME DA AULA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2CFF67EE-A037-86AD-7C36-412E8E007D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5761" y="2399478"/>
            <a:ext cx="564288" cy="73398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1</a:t>
            </a:r>
          </a:p>
        </p:txBody>
      </p:sp>
      <p:pic>
        <p:nvPicPr>
          <p:cNvPr id="4" name="Picture 6" descr="Serviço Nacional de Aprendizagem Comercial – Wikipédia, a enciclopédia livre">
            <a:extLst>
              <a:ext uri="{FF2B5EF4-FFF2-40B4-BE49-F238E27FC236}">
                <a16:creationId xmlns:a16="http://schemas.microsoft.com/office/drawing/2014/main" id="{08C14565-062D-EA80-2EB5-283EF0D703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85" y="5951052"/>
            <a:ext cx="941591" cy="5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E5871E2-6C3C-66C7-143B-3AC1EFCD1E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543800"/>
            <a:ext cx="7391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799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resen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9E6065C4-B941-C90E-FA83-0BA0216E31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0683" y="-107576"/>
            <a:ext cx="12505766" cy="701907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61398B-6DDB-D5E4-0420-F445422FB569}"/>
              </a:ext>
            </a:extLst>
          </p:cNvPr>
          <p:cNvSpPr txBox="1"/>
          <p:nvPr userDrawn="1"/>
        </p:nvSpPr>
        <p:spPr>
          <a:xfrm>
            <a:off x="1285544" y="2117962"/>
            <a:ext cx="10227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604020202020204" pitchFamily="34" charset="0"/>
                <a:ea typeface="Abril Fatface" charset="0"/>
                <a:cs typeface="Arial Black" panose="020B0604020202020204" pitchFamily="34" charset="0"/>
              </a:rPr>
              <a:t>APRESENTAÇÃO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604020202020204" pitchFamily="34" charset="0"/>
                <a:ea typeface="Abril Fatface" charset="0"/>
                <a:cs typeface="Arial Black" panose="020B0604020202020204" pitchFamily="34" charset="0"/>
              </a:rPr>
              <a:t> 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604020202020204" pitchFamily="34" charset="0"/>
                <a:ea typeface="Abril Fatface" charset="0"/>
                <a:cs typeface="Arial Black" panose="020B0604020202020204" pitchFamily="34" charset="0"/>
              </a:rPr>
            </a:b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bril Fatface" charset="0"/>
                <a:cs typeface="Arial" panose="020B0604020202020204" pitchFamily="34" charset="0"/>
              </a:rPr>
              <a:t>E CONTEXTUALIZAÇÃO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BR" sz="3600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076D161-C66F-1A30-8CE7-506BDBDC43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450" y="1871826"/>
            <a:ext cx="469704" cy="469704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14BC1170-DD3B-736A-53DE-F22A68E337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284368" y="3565502"/>
            <a:ext cx="503016" cy="503016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AB6B9345-C1F9-CECF-A65E-B7F30571EE0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2394" y="5724499"/>
            <a:ext cx="946908" cy="9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68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amos nos conhec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068EE8C1-27DC-71F1-ABB8-601C169760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69111"/>
            <a:ext cx="12441836" cy="692711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76A9CA-D130-8EE1-1C6F-DAE730006AD9}"/>
              </a:ext>
            </a:extLst>
          </p:cNvPr>
          <p:cNvSpPr txBox="1"/>
          <p:nvPr userDrawn="1"/>
        </p:nvSpPr>
        <p:spPr>
          <a:xfrm>
            <a:off x="7049671" y="1400546"/>
            <a:ext cx="4552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bril Fatface" charset="0"/>
                <a:cs typeface="Arial" panose="020B0604020202020204" pitchFamily="34" charset="0"/>
              </a:rPr>
              <a:t>VAMOS NOS</a:t>
            </a: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604020202020204" pitchFamily="34" charset="0"/>
                <a:ea typeface="Abril Fatface" charset="0"/>
                <a:cs typeface="Arial Black" panose="020B0604020202020204" pitchFamily="34" charset="0"/>
              </a:rPr>
            </a:b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604020202020204" pitchFamily="34" charset="0"/>
                <a:ea typeface="Abril Fatface" charset="0"/>
                <a:cs typeface="Arial Black" panose="020B0604020202020204" pitchFamily="34" charset="0"/>
              </a:rPr>
              <a:t>CONHECER?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C568C634-1E71-5466-A1DB-C47499CD55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2394" y="5724499"/>
            <a:ext cx="946908" cy="9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9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F37D-6CEA-5F69-D622-C80167CB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F4343-DBD2-FF2A-236E-0C620A84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34C7F-0EE4-21C9-38CB-F6D3FDFD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88C-4F06-40F7-BA71-AF9B0AF33640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25604-07E4-6803-BF3B-B9912817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15BDEB-6447-107B-D02C-8CAF6FB2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0A79-B939-427B-9CB8-0FED2F9EA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44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34CDA-8FB5-156C-B19B-DA653219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780509-5A13-3EF7-A036-15BCD7837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06BC8A-7483-4693-E174-2D90A060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88C-4F06-40F7-BA71-AF9B0AF33640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EEAB12-D3DE-C761-017D-B509108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EADE3-0EA7-AA44-5241-256B9B44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0A79-B939-427B-9CB8-0FED2F9EA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99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6CCCB-2361-38AE-348E-C0E8E0E0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11A9B-9B6A-DE53-774B-963643AF7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472B80"/>
                </a:solidFill>
              </a:defRPr>
            </a:lvl1pPr>
            <a:lvl2pPr>
              <a:defRPr>
                <a:solidFill>
                  <a:srgbClr val="472B80"/>
                </a:solidFill>
              </a:defRPr>
            </a:lvl2pPr>
            <a:lvl3pPr>
              <a:defRPr>
                <a:solidFill>
                  <a:srgbClr val="472B80"/>
                </a:solidFill>
              </a:defRPr>
            </a:lvl3pPr>
            <a:lvl4pPr>
              <a:defRPr>
                <a:solidFill>
                  <a:srgbClr val="472B80"/>
                </a:solidFill>
              </a:defRPr>
            </a:lvl4pPr>
            <a:lvl5pPr>
              <a:defRPr>
                <a:solidFill>
                  <a:srgbClr val="472B80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3761FF-81A4-55F2-CD90-444D066A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472B80"/>
                </a:solidFill>
              </a:defRPr>
            </a:lvl1pPr>
            <a:lvl2pPr>
              <a:defRPr>
                <a:solidFill>
                  <a:srgbClr val="472B80"/>
                </a:solidFill>
              </a:defRPr>
            </a:lvl2pPr>
            <a:lvl3pPr>
              <a:defRPr>
                <a:solidFill>
                  <a:srgbClr val="472B80"/>
                </a:solidFill>
              </a:defRPr>
            </a:lvl3pPr>
            <a:lvl4pPr>
              <a:defRPr>
                <a:solidFill>
                  <a:srgbClr val="472B80"/>
                </a:solidFill>
              </a:defRPr>
            </a:lvl4pPr>
            <a:lvl5pPr>
              <a:defRPr>
                <a:solidFill>
                  <a:srgbClr val="472B80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74C2CB-5626-07C8-BD23-672FB7A5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88C-4F06-40F7-BA71-AF9B0AF33640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DBCF54-0309-AC82-2F89-D460A054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E7F06C-8A01-1413-56C1-CFC3F7FD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0A79-B939-427B-9CB8-0FED2F9EA8B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F9011A0-F803-342E-F385-852BA42C67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C8228-C391-A720-2FF5-0B06E17D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144C46-AC4C-7467-B785-58491566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137854-4FF7-067E-E301-440CF4547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472B80"/>
                </a:solidFill>
              </a:defRPr>
            </a:lvl1pPr>
            <a:lvl2pPr>
              <a:defRPr>
                <a:solidFill>
                  <a:srgbClr val="472B80"/>
                </a:solidFill>
              </a:defRPr>
            </a:lvl2pPr>
            <a:lvl3pPr>
              <a:defRPr>
                <a:solidFill>
                  <a:srgbClr val="472B80"/>
                </a:solidFill>
              </a:defRPr>
            </a:lvl3pPr>
            <a:lvl4pPr>
              <a:defRPr>
                <a:solidFill>
                  <a:srgbClr val="472B80"/>
                </a:solidFill>
              </a:defRPr>
            </a:lvl4pPr>
            <a:lvl5pPr>
              <a:defRPr>
                <a:solidFill>
                  <a:srgbClr val="472B80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3AD9BC-FD81-6437-7CC1-5B1E0ADC4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F7BD28-CB8E-78B7-6A78-882A7B3BC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472B80"/>
                </a:solidFill>
              </a:defRPr>
            </a:lvl1pPr>
            <a:lvl2pPr>
              <a:defRPr>
                <a:solidFill>
                  <a:srgbClr val="472B80"/>
                </a:solidFill>
              </a:defRPr>
            </a:lvl2pPr>
            <a:lvl3pPr>
              <a:defRPr>
                <a:solidFill>
                  <a:srgbClr val="472B80"/>
                </a:solidFill>
              </a:defRPr>
            </a:lvl3pPr>
            <a:lvl4pPr>
              <a:defRPr>
                <a:solidFill>
                  <a:srgbClr val="472B80"/>
                </a:solidFill>
              </a:defRPr>
            </a:lvl4pPr>
            <a:lvl5pPr>
              <a:defRPr>
                <a:solidFill>
                  <a:srgbClr val="472B80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EED687-C8F0-FABD-24D5-F3178A72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88C-4F06-40F7-BA71-AF9B0AF33640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58F5FD-F38A-7F83-3D11-BF7510BF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91E00C-4894-1723-7B04-63591ED1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0A79-B939-427B-9CB8-0FED2F9EA8B4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DCE41A5-C3C0-837B-A332-CF62F7B2E9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4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10BD4-353C-3467-CE7E-2504213D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714"/>
            <a:ext cx="10515600" cy="1325563"/>
          </a:xfrm>
        </p:spPr>
        <p:txBody>
          <a:bodyPr/>
          <a:lstStyle>
            <a:lvl1pPr>
              <a:defRPr>
                <a:solidFill>
                  <a:srgbClr val="472B8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A8E59A-BF18-AF0F-2A62-F7141445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88C-4F06-40F7-BA71-AF9B0AF33640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C0D146-BEE9-743F-CD95-8B1562F9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B5AD3D-1CF3-9406-95E6-FD801974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0A79-B939-427B-9CB8-0FED2F9EA8B4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B0AD270-9503-9B02-F4BB-0CA405B71D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3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EECD57-3E00-5C8A-7D39-041E9BA3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88C-4F06-40F7-BA71-AF9B0AF33640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7FFBED-47CF-4F53-1492-9713227D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13509E-8AFD-047C-2B5C-AB96FF9F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0A79-B939-427B-9CB8-0FED2F9EA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1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B207C-9B90-10A0-FE87-53C768B5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568AE-5FE6-D907-54DB-1F346D32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8B6789-2B93-9E6B-029C-52083883B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525803-77B5-0662-20E1-BF4EB1D4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88C-4F06-40F7-BA71-AF9B0AF33640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0FC75C-E87A-F7F5-F68D-27064863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173BD7-460A-9148-0B3B-DB641C37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0A79-B939-427B-9CB8-0FED2F9EA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49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9F2CD-992C-FD19-3105-CD941740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7AC5D4-6A72-F381-2DA2-0B4402C9A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FD91D3-23A5-A0F5-F706-53B0B989F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183F98-D4D4-6C4C-0F2F-5D0DE7D1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088C-4F06-40F7-BA71-AF9B0AF33640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3C4D9F-87F2-DB9B-38CC-C7D08951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5EF098-19CB-804F-6931-B55BBF30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40A79-B939-427B-9CB8-0FED2F9EA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4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EF55D8-0F1C-E5BA-4283-8F7199E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906CED-1997-FD05-D79D-23C9D2330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B5D90-CBAF-0A4F-4C4D-C0F73570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088C-4F06-40F7-BA71-AF9B0AF33640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0CC3-EB87-1F0D-87BD-8386AE982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408F77-1629-4478-D9A1-85EFD871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40A79-B939-427B-9CB8-0FED2F9EA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29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dhqwbUWf4U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4.sv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0" Type="http://schemas.openxmlformats.org/officeDocument/2006/relationships/image" Target="../media/image30.sv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4.sv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0" Type="http://schemas.openxmlformats.org/officeDocument/2006/relationships/image" Target="../media/image30.sv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5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CB88931-4B06-1143-0F29-8BE9183E1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4400" y="0"/>
            <a:ext cx="2463800" cy="6858000"/>
          </a:xfrm>
          <a:prstGeom prst="rect">
            <a:avLst/>
          </a:prstGeom>
        </p:spPr>
      </p:pic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4D0C05E3-45F7-939F-814D-02C4AFF338FA}"/>
              </a:ext>
            </a:extLst>
          </p:cNvPr>
          <p:cNvSpPr txBox="1">
            <a:spLocks/>
          </p:cNvSpPr>
          <p:nvPr/>
        </p:nvSpPr>
        <p:spPr>
          <a:xfrm>
            <a:off x="1013684" y="2586037"/>
            <a:ext cx="4830525" cy="1685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buNone/>
              <a:defRPr sz="4000" b="1" kern="1200">
                <a:solidFill>
                  <a:srgbClr val="292454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3200" b="1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None/>
              <a:defRPr sz="3200" b="1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None/>
              <a:defRPr sz="3200" b="1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None/>
              <a:defRPr sz="3200" b="1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dirty="0">
                <a:solidFill>
                  <a:srgbClr val="63378E"/>
                </a:solidFill>
                <a:ea typeface="+mj-ea"/>
                <a:cs typeface="+mj-cs"/>
              </a:rPr>
              <a:t>Algoritmos em Python</a:t>
            </a:r>
          </a:p>
        </p:txBody>
      </p:sp>
      <p:pic>
        <p:nvPicPr>
          <p:cNvPr id="6" name="Picture 6" descr="Serviço Nacional de Aprendizagem Comercial – Wikipédia, a enciclopédia livre">
            <a:extLst>
              <a:ext uri="{FF2B5EF4-FFF2-40B4-BE49-F238E27FC236}">
                <a16:creationId xmlns:a16="http://schemas.microsoft.com/office/drawing/2014/main" id="{13D349D4-8173-8CF1-02DE-DC77E7AA7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85" y="5951052"/>
            <a:ext cx="941591" cy="5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D5270492-3776-9850-B7A6-ADE5B66C0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28200" y="0"/>
            <a:ext cx="2463800" cy="68580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B0AFD60-25F5-9B8D-C7E4-E9B5485630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97709"/>
            <a:ext cx="602692" cy="7265773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31353F84-15B3-7EFA-E450-75BDD8E3D98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5295" r="24894" b="12184"/>
          <a:stretch/>
        </p:blipFill>
        <p:spPr>
          <a:xfrm>
            <a:off x="4190025" y="0"/>
            <a:ext cx="8001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5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666C003-1D37-9AA7-CF47-DC93109CB3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342" y="347869"/>
            <a:ext cx="5843761" cy="59576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pt-BR" sz="4400" dirty="0">
                <a:solidFill>
                  <a:srgbClr val="472B80"/>
                </a:solidFill>
              </a:rPr>
              <a:t>Elementos da UC1: </a:t>
            </a:r>
          </a:p>
          <a:p>
            <a:pPr algn="l">
              <a:lnSpc>
                <a:spcPct val="150000"/>
              </a:lnSpc>
            </a:pPr>
            <a:r>
              <a:rPr lang="pt-BR" sz="3200" dirty="0">
                <a:solidFill>
                  <a:srgbClr val="472B80"/>
                </a:solidFill>
              </a:rPr>
              <a:t>Desenvolver algoritmos, versionamentos e linguagem de consulta estruturada.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27C3CE-A353-7DA1-4267-1AB38EF4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9" t="2108" r="1756" b="2103"/>
          <a:stretch/>
        </p:blipFill>
        <p:spPr>
          <a:xfrm>
            <a:off x="6808306" y="1263775"/>
            <a:ext cx="5068956" cy="46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1;p11">
            <a:extLst>
              <a:ext uri="{FF2B5EF4-FFF2-40B4-BE49-F238E27FC236}">
                <a16:creationId xmlns:a16="http://schemas.microsoft.com/office/drawing/2014/main" id="{72057CF9-C807-05D8-708F-50E2C7232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355" y="1267326"/>
            <a:ext cx="7542213" cy="76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SzPts val="1800"/>
              <a:buFont typeface="Arial" panose="020B0604020202020204" pitchFamily="34" charset="0"/>
              <a:buNone/>
            </a:pPr>
            <a:r>
              <a:rPr lang="pt-BR" altLang="pt-BR" sz="3600" dirty="0">
                <a:solidFill>
                  <a:srgbClr val="2922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PONTOS DE </a:t>
            </a:r>
            <a:r>
              <a:rPr lang="pt-BR" altLang="pt-BR" sz="3600" b="1" dirty="0">
                <a:solidFill>
                  <a:srgbClr val="29225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AVALIAÇÃO</a:t>
            </a:r>
            <a:endParaRPr lang="pt-BR" altLang="pt-BR" sz="3600" dirty="0">
              <a:solidFill>
                <a:srgbClr val="29225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142;p11">
            <a:extLst>
              <a:ext uri="{FF2B5EF4-FFF2-40B4-BE49-F238E27FC236}">
                <a16:creationId xmlns:a16="http://schemas.microsoft.com/office/drawing/2014/main" id="{489B79A6-2C5F-4756-2378-A0537EE97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317" y="2437193"/>
            <a:ext cx="2693988" cy="1017588"/>
          </a:xfrm>
          <a:prstGeom prst="rightArrow">
            <a:avLst>
              <a:gd name="adj1" fmla="val 50000"/>
              <a:gd name="adj2" fmla="val 50044"/>
            </a:avLst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pt-BR" altLang="pt-BR" sz="20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Google Shape;143;p11">
            <a:extLst>
              <a:ext uri="{FF2B5EF4-FFF2-40B4-BE49-F238E27FC236}">
                <a16:creationId xmlns:a16="http://schemas.microsoft.com/office/drawing/2014/main" id="{75BC931F-BC91-54E9-1DC8-DDDEAFD6A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405" y="2695956"/>
            <a:ext cx="1947862" cy="508000"/>
          </a:xfrm>
          <a:prstGeom prst="rect">
            <a:avLst/>
          </a:prstGeom>
          <a:solidFill>
            <a:srgbClr val="F79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pt-BR" altLang="pt-BR" sz="20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Google Shape;144;p11">
            <a:extLst>
              <a:ext uri="{FF2B5EF4-FFF2-40B4-BE49-F238E27FC236}">
                <a16:creationId xmlns:a16="http://schemas.microsoft.com/office/drawing/2014/main" id="{01C85B99-6E67-CDE9-66AA-F4C898472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917" y="2695956"/>
            <a:ext cx="3384550" cy="508000"/>
          </a:xfrm>
          <a:prstGeom prst="rect">
            <a:avLst/>
          </a:prstGeom>
          <a:solidFill>
            <a:srgbClr val="004C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r>
              <a:rPr lang="pt-PT" altLang="pt-BR" sz="200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pt-BR" altLang="pt-BR" sz="200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45;p11">
            <a:extLst>
              <a:ext uri="{FF2B5EF4-FFF2-40B4-BE49-F238E27FC236}">
                <a16:creationId xmlns:a16="http://schemas.microsoft.com/office/drawing/2014/main" id="{59509FFE-E4D0-0B9F-9B6D-E2ABC6E6B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567" y="2730881"/>
            <a:ext cx="1917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200"/>
              </a:spcAft>
              <a:buSzPts val="1800"/>
              <a:buFont typeface="Arial" panose="020B0604020202020204" pitchFamily="34" charset="0"/>
              <a:buNone/>
            </a:pPr>
            <a:r>
              <a:rPr lang="pt-PT" altLang="pt-BR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DIAGNÓSTICA</a:t>
            </a:r>
          </a:p>
        </p:txBody>
      </p:sp>
      <p:sp>
        <p:nvSpPr>
          <p:cNvPr id="14" name="Google Shape;146;p11">
            <a:extLst>
              <a:ext uri="{FF2B5EF4-FFF2-40B4-BE49-F238E27FC236}">
                <a16:creationId xmlns:a16="http://schemas.microsoft.com/office/drawing/2014/main" id="{6D094DE8-94D9-1A6A-0279-A1A847464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680" y="2740406"/>
            <a:ext cx="17208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200"/>
              </a:spcAft>
              <a:buSzPts val="1800"/>
              <a:buFont typeface="Arial" panose="020B0604020202020204" pitchFamily="34" charset="0"/>
              <a:buNone/>
            </a:pPr>
            <a:r>
              <a:rPr lang="pt-PT" altLang="pt-BR"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FORMATIVA</a:t>
            </a:r>
          </a:p>
        </p:txBody>
      </p:sp>
      <p:sp>
        <p:nvSpPr>
          <p:cNvPr id="15" name="Google Shape;147;p11">
            <a:extLst>
              <a:ext uri="{FF2B5EF4-FFF2-40B4-BE49-F238E27FC236}">
                <a16:creationId xmlns:a16="http://schemas.microsoft.com/office/drawing/2014/main" id="{41C366E0-552E-5AB8-C49B-4E0E66F64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667" y="2703893"/>
            <a:ext cx="13985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spcAft>
                <a:spcPts val="1200"/>
              </a:spcAft>
              <a:buSzPts val="1800"/>
              <a:buFont typeface="Arial" panose="020B0604020202020204" pitchFamily="34" charset="0"/>
              <a:buNone/>
            </a:pPr>
            <a:r>
              <a:rPr lang="pt-PT" altLang="pt-BR"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SOMATIVA</a:t>
            </a:r>
          </a:p>
        </p:txBody>
      </p:sp>
      <p:sp>
        <p:nvSpPr>
          <p:cNvPr id="16" name="Google Shape;148;p11">
            <a:extLst>
              <a:ext uri="{FF2B5EF4-FFF2-40B4-BE49-F238E27FC236}">
                <a16:creationId xmlns:a16="http://schemas.microsoft.com/office/drawing/2014/main" id="{56A0F62E-3715-46B5-D055-7518DB9B4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080" y="3188080"/>
            <a:ext cx="1917700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200"/>
              </a:spcBef>
              <a:buSzPts val="1800"/>
              <a:buNone/>
            </a:pPr>
            <a:r>
              <a:rPr lang="pt-BR" altLang="pt-BR" sz="1400" dirty="0">
                <a:solidFill>
                  <a:srgbClr val="292255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Investigar o conhecimento de mundo, as aptidões e os interesses prévios do aluno, de modo a orientar a abordagem docente.</a:t>
            </a:r>
            <a:endParaRPr lang="pt-BR" altLang="pt-BR" sz="1400" b="1" dirty="0">
              <a:solidFill>
                <a:srgbClr val="292255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Google Shape;149;p11">
            <a:extLst>
              <a:ext uri="{FF2B5EF4-FFF2-40B4-BE49-F238E27FC236}">
                <a16:creationId xmlns:a16="http://schemas.microsoft.com/office/drawing/2014/main" id="{E70E145B-C9EB-7A72-D116-3E911357D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067" y="3229355"/>
            <a:ext cx="2779713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200"/>
              </a:spcBef>
              <a:buSzPts val="1800"/>
              <a:buFont typeface="Arial" panose="020B0604020202020204" pitchFamily="34" charset="0"/>
              <a:buNone/>
            </a:pPr>
            <a:r>
              <a:rPr lang="pt-BR" altLang="pt-BR" sz="1400" dirty="0">
                <a:solidFill>
                  <a:srgbClr val="292255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Buscar detectar as dificuldades de aprendizagem, a fim </a:t>
            </a:r>
            <a:br>
              <a:rPr lang="pt-BR" altLang="pt-BR" sz="1400" dirty="0">
                <a:solidFill>
                  <a:srgbClr val="292255"/>
                </a:solidFill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pt-BR" altLang="pt-BR" sz="1400" dirty="0">
                <a:solidFill>
                  <a:srgbClr val="292255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de corrigi-las e realizar adequações, caso necessário, durante o processo educativo.</a:t>
            </a:r>
          </a:p>
        </p:txBody>
      </p:sp>
      <p:sp>
        <p:nvSpPr>
          <p:cNvPr id="20" name="Google Shape;150;p11">
            <a:extLst>
              <a:ext uri="{FF2B5EF4-FFF2-40B4-BE49-F238E27FC236}">
                <a16:creationId xmlns:a16="http://schemas.microsoft.com/office/drawing/2014/main" id="{A4F842B5-0AC3-2EAC-920D-2A03AB3AD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680" y="3213480"/>
            <a:ext cx="2070100" cy="173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200"/>
              </a:spcBef>
              <a:buSzPts val="1800"/>
              <a:buFont typeface="Arial" panose="020B0604020202020204" pitchFamily="34" charset="0"/>
              <a:buNone/>
            </a:pPr>
            <a:r>
              <a:rPr lang="pt-BR" altLang="pt-BR" sz="1400" dirty="0">
                <a:solidFill>
                  <a:srgbClr val="292255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Atestar se os objetivos de aprendizagem foram alcançados e informar o resultado final </a:t>
            </a:r>
            <a:br>
              <a:rPr lang="pt-BR" altLang="pt-BR" sz="1400" dirty="0">
                <a:solidFill>
                  <a:srgbClr val="292255"/>
                </a:solidFill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pt-BR" altLang="pt-BR" sz="1400" dirty="0">
                <a:solidFill>
                  <a:srgbClr val="292255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dessa aprendizagem. </a:t>
            </a:r>
          </a:p>
        </p:txBody>
      </p:sp>
      <p:cxnSp>
        <p:nvCxnSpPr>
          <p:cNvPr id="21" name="Google Shape;152;p11">
            <a:extLst>
              <a:ext uri="{FF2B5EF4-FFF2-40B4-BE49-F238E27FC236}">
                <a16:creationId xmlns:a16="http://schemas.microsoft.com/office/drawing/2014/main" id="{D048A532-2B3B-548E-A4AB-39F64BC700BC}"/>
              </a:ext>
            </a:extLst>
          </p:cNvPr>
          <p:cNvCxnSpPr>
            <a:cxnSpLocks/>
          </p:cNvCxnSpPr>
          <p:nvPr/>
        </p:nvCxnSpPr>
        <p:spPr bwMode="auto">
          <a:xfrm>
            <a:off x="1525842" y="5212142"/>
            <a:ext cx="7621588" cy="0"/>
          </a:xfrm>
          <a:prstGeom prst="straightConnector1">
            <a:avLst/>
          </a:prstGeom>
          <a:noFill/>
          <a:ln w="9525">
            <a:solidFill>
              <a:srgbClr val="00314A"/>
            </a:solidFill>
            <a:prstDash val="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Google Shape;154;p11">
            <a:extLst>
              <a:ext uri="{FF2B5EF4-FFF2-40B4-BE49-F238E27FC236}">
                <a16:creationId xmlns:a16="http://schemas.microsoft.com/office/drawing/2014/main" id="{52D1E809-0F81-2313-6AE7-D65D0B435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242" y="5202616"/>
            <a:ext cx="4098925" cy="63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ts val="1800"/>
              <a:buFont typeface="Arial" panose="020B0604020202020204" pitchFamily="34" charset="0"/>
              <a:buNone/>
            </a:pPr>
            <a:r>
              <a:rPr lang="pt-BR" altLang="pt-BR" sz="1200" b="1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INDICADORES:  </a:t>
            </a:r>
            <a:r>
              <a:rPr lang="pt-BR" altLang="pt-BR" sz="1200" b="1" dirty="0">
                <a:solidFill>
                  <a:srgbClr val="2922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– Atendido | PA – Parcialmente Atendido | NA – Não Atendido</a:t>
            </a:r>
          </a:p>
        </p:txBody>
      </p:sp>
      <p:sp>
        <p:nvSpPr>
          <p:cNvPr id="23" name="Google Shape;155;p11">
            <a:extLst>
              <a:ext uri="{FF2B5EF4-FFF2-40B4-BE49-F238E27FC236}">
                <a16:creationId xmlns:a16="http://schemas.microsoft.com/office/drawing/2014/main" id="{5A09CC17-4EED-C737-9FEF-F5D9B89AF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980" y="5199442"/>
            <a:ext cx="2654300" cy="53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ts val="1800"/>
              <a:buFont typeface="Arial" panose="020B0604020202020204" pitchFamily="34" charset="0"/>
              <a:buNone/>
            </a:pPr>
            <a:r>
              <a:rPr lang="pt-BR" altLang="pt-BR" sz="1200" b="1" dirty="0">
                <a:solidFill>
                  <a:srgbClr val="004C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INDICADORES &gt; </a:t>
            </a:r>
            <a:r>
              <a:rPr lang="pt-BR" altLang="pt-BR" sz="1200" b="1" dirty="0">
                <a:solidFill>
                  <a:srgbClr val="2922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– Atendido | NA – Não Atendido</a:t>
            </a:r>
          </a:p>
        </p:txBody>
      </p:sp>
      <p:sp>
        <p:nvSpPr>
          <p:cNvPr id="24" name="Google Shape;151;p11">
            <a:extLst>
              <a:ext uri="{FF2B5EF4-FFF2-40B4-BE49-F238E27FC236}">
                <a16:creationId xmlns:a16="http://schemas.microsoft.com/office/drawing/2014/main" id="{92F17C37-DCE5-4583-C296-7F3FA249B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573" y="2275850"/>
            <a:ext cx="3343173" cy="261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SzPts val="1800"/>
              <a:buFont typeface="Arial" panose="020B0604020202020204" pitchFamily="34" charset="0"/>
              <a:buNone/>
            </a:pPr>
            <a:r>
              <a:rPr lang="pt-PT" altLang="pt-BR" sz="1200" b="1" dirty="0">
                <a:solidFill>
                  <a:srgbClr val="2922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MODALIDADES E FUNÇÕES AVALIATIVAS</a:t>
            </a:r>
          </a:p>
        </p:txBody>
      </p:sp>
      <p:sp>
        <p:nvSpPr>
          <p:cNvPr id="2" name="Google Shape;149;p11">
            <a:extLst>
              <a:ext uri="{FF2B5EF4-FFF2-40B4-BE49-F238E27FC236}">
                <a16:creationId xmlns:a16="http://schemas.microsoft.com/office/drawing/2014/main" id="{BC24DD90-49D1-DDD3-44E4-C12E5781E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567" y="4656518"/>
            <a:ext cx="773271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ts val="1200"/>
              </a:spcBef>
              <a:buSzPts val="1800"/>
              <a:buFont typeface="Arial" panose="020B0604020202020204" pitchFamily="34" charset="0"/>
              <a:buNone/>
            </a:pPr>
            <a:r>
              <a:rPr lang="pt-BR" altLang="pt-BR" sz="1800" b="1" dirty="0">
                <a:solidFill>
                  <a:srgbClr val="004C95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Avaliação continuada</a:t>
            </a:r>
          </a:p>
        </p:txBody>
      </p:sp>
    </p:spTree>
    <p:extLst>
      <p:ext uri="{BB962C8B-B14F-4D97-AF65-F5344CB8AC3E}">
        <p14:creationId xmlns:p14="http://schemas.microsoft.com/office/powerpoint/2010/main" val="210657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áfico 17">
            <a:extLst>
              <a:ext uri="{FF2B5EF4-FFF2-40B4-BE49-F238E27FC236}">
                <a16:creationId xmlns:a16="http://schemas.microsoft.com/office/drawing/2014/main" id="{AAF68FC5-99C8-503C-57B8-E0B7E74C6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72617" y="-12952706"/>
            <a:ext cx="13181643" cy="28533704"/>
          </a:xfrm>
          <a:prstGeom prst="rect">
            <a:avLst/>
          </a:prstGeom>
        </p:spPr>
      </p:pic>
      <p:sp>
        <p:nvSpPr>
          <p:cNvPr id="6" name="Google Shape;208;p16">
            <a:extLst>
              <a:ext uri="{FF2B5EF4-FFF2-40B4-BE49-F238E27FC236}">
                <a16:creationId xmlns:a16="http://schemas.microsoft.com/office/drawing/2014/main" id="{D24DE79F-54EE-16C4-58C3-5D0919715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263" y="1428624"/>
            <a:ext cx="4879975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Pts val="1800"/>
              <a:buFont typeface="Arial" panose="020B0604020202020204" pitchFamily="34" charset="0"/>
              <a:buNone/>
            </a:pPr>
            <a:endParaRPr lang="pt-BR" altLang="pt-BR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pt-BR" alt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PARTICIPE. </a:t>
            </a:r>
          </a:p>
          <a:p>
            <a:pPr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pt-BR" alt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OPINE. </a:t>
            </a:r>
          </a:p>
          <a:p>
            <a:pPr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pt-BR" alt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APROVEITE </a:t>
            </a:r>
            <a:br>
              <a:rPr lang="pt-BR" alt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máximo </a:t>
            </a:r>
          </a:p>
          <a:p>
            <a:pPr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pt-BR" alt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encontro.</a:t>
            </a:r>
          </a:p>
        </p:txBody>
      </p:sp>
      <p:sp>
        <p:nvSpPr>
          <p:cNvPr id="7" name="Google Shape;209;p16">
            <a:extLst>
              <a:ext uri="{FF2B5EF4-FFF2-40B4-BE49-F238E27FC236}">
                <a16:creationId xmlns:a16="http://schemas.microsoft.com/office/drawing/2014/main" id="{0F995754-8BEC-42A2-34C9-DD42B14C3C46}"/>
              </a:ext>
            </a:extLst>
          </p:cNvPr>
          <p:cNvSpPr txBox="1">
            <a:spLocks/>
          </p:cNvSpPr>
          <p:nvPr/>
        </p:nvSpPr>
        <p:spPr>
          <a:xfrm>
            <a:off x="7112737" y="854298"/>
            <a:ext cx="4052568" cy="17130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SzPts val="2800"/>
              <a:defRPr/>
            </a:pPr>
            <a:r>
              <a:rPr lang="pt-BR" sz="2400" b="1" dirty="0">
                <a:solidFill>
                  <a:srgbClr val="F78B1F"/>
                </a:solidFill>
              </a:rPr>
              <a:t>Estamos em um ambiente heterogêneo e diverso, </a:t>
            </a:r>
          </a:p>
          <a:p>
            <a:pPr>
              <a:spcBef>
                <a:spcPts val="0"/>
              </a:spcBef>
              <a:buSzPts val="2800"/>
              <a:defRPr/>
            </a:pPr>
            <a:r>
              <a:rPr lang="pt-BR" sz="2400" b="1" dirty="0">
                <a:solidFill>
                  <a:srgbClr val="F78B1F"/>
                </a:solidFill>
              </a:rPr>
              <a:t>onde sempre há respeito</a:t>
            </a:r>
            <a:r>
              <a:rPr lang="pt-BR" sz="1800" b="1" dirty="0">
                <a:solidFill>
                  <a:srgbClr val="F78B1F"/>
                </a:solidFill>
              </a:rPr>
              <a:t>.</a:t>
            </a:r>
          </a:p>
          <a:p>
            <a:pPr>
              <a:spcBef>
                <a:spcPts val="0"/>
              </a:spcBef>
              <a:buSzPts val="2800"/>
              <a:defRPr/>
            </a:pPr>
            <a:endParaRPr lang="pt-BR" sz="1800" b="1" dirty="0">
              <a:solidFill>
                <a:srgbClr val="F78B1F"/>
              </a:solidFill>
            </a:endParaRPr>
          </a:p>
          <a:p>
            <a:pPr>
              <a:spcBef>
                <a:spcPts val="0"/>
              </a:spcBef>
              <a:buSzPts val="2800"/>
              <a:defRPr/>
            </a:pPr>
            <a:r>
              <a:rPr lang="pt-BR" sz="2400" b="1" dirty="0">
                <a:solidFill>
                  <a:srgbClr val="292454"/>
                </a:solidFill>
              </a:rPr>
              <a:t>Então, lembre-se de que:</a:t>
            </a:r>
          </a:p>
        </p:txBody>
      </p:sp>
      <p:sp>
        <p:nvSpPr>
          <p:cNvPr id="8" name="Google Shape;210;p16">
            <a:extLst>
              <a:ext uri="{FF2B5EF4-FFF2-40B4-BE49-F238E27FC236}">
                <a16:creationId xmlns:a16="http://schemas.microsoft.com/office/drawing/2014/main" id="{C6C392D7-4569-6F40-177B-E91BE783FA90}"/>
              </a:ext>
            </a:extLst>
          </p:cNvPr>
          <p:cNvSpPr txBox="1">
            <a:spLocks/>
          </p:cNvSpPr>
          <p:nvPr/>
        </p:nvSpPr>
        <p:spPr bwMode="auto">
          <a:xfrm>
            <a:off x="7112738" y="4731318"/>
            <a:ext cx="4421536" cy="89713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ts val="2800"/>
              <a:defRPr/>
            </a:pPr>
            <a:r>
              <a:rPr lang="pt-BR" sz="2000" dirty="0">
                <a:solidFill>
                  <a:srgbClr val="FFFFFF"/>
                </a:solidFill>
                <a:highlight>
                  <a:srgbClr val="292255"/>
                </a:highlight>
              </a:rPr>
              <a:t>Para não termos interrupções e em respeito aos colegas, pedimos que não faça uso de celular durante a aula e que o coloque no modo silencioso.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BA8B41-F655-B858-AFCC-34C7380FBCC7}"/>
              </a:ext>
            </a:extLst>
          </p:cNvPr>
          <p:cNvSpPr txBox="1"/>
          <p:nvPr/>
        </p:nvSpPr>
        <p:spPr>
          <a:xfrm>
            <a:off x="7112737" y="2683344"/>
            <a:ext cx="65737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SzPts val="1800"/>
              <a:buFont typeface="Arial" panose="020B0604020202020204" pitchFamily="34" charset="0"/>
              <a:buNone/>
            </a:pPr>
            <a:r>
              <a:rPr lang="pt-BR" altLang="pt-BR" sz="2800" dirty="0">
                <a:solidFill>
                  <a:srgbClr val="292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EXISTE </a:t>
            </a:r>
            <a:br>
              <a:rPr lang="pt-BR" altLang="pt-BR" sz="2800" dirty="0">
                <a:solidFill>
                  <a:srgbClr val="2924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800" b="1" dirty="0">
                <a:solidFill>
                  <a:srgbClr val="292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RESPOSTA ERRADA,</a:t>
            </a:r>
          </a:p>
          <a:p>
            <a:pPr>
              <a:spcBef>
                <a:spcPct val="0"/>
              </a:spcBef>
              <a:buSzPts val="1800"/>
              <a:buFont typeface="Arial" panose="020B0604020202020204" pitchFamily="34" charset="0"/>
              <a:buNone/>
            </a:pPr>
            <a:r>
              <a:rPr lang="pt-BR" altLang="pt-BR" sz="2800" b="1" dirty="0">
                <a:solidFill>
                  <a:srgbClr val="292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PERGUNTA BOBA</a:t>
            </a:r>
            <a:r>
              <a:rPr lang="pt-BR" altLang="pt-BR" sz="2800" dirty="0">
                <a:solidFill>
                  <a:srgbClr val="292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altLang="pt-BR" sz="2800" dirty="0">
                <a:solidFill>
                  <a:srgbClr val="2924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800" dirty="0">
                <a:solidFill>
                  <a:srgbClr val="292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 que não valha a pena.</a:t>
            </a: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D70D7C0A-A29F-DF71-4438-ECE34288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60" y="5757286"/>
            <a:ext cx="946908" cy="9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4B57025-7E69-390E-6367-B4E93AE77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3662" y="1058864"/>
            <a:ext cx="9464675" cy="1138904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472B80"/>
                </a:solidFill>
                <a:latin typeface="Arial Black" panose="020B0A04020102020204" pitchFamily="34" charset="0"/>
              </a:rPr>
              <a:t>ATIVIDADE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E57D05-F3C6-9E95-803F-EFE6A81049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rgbClr val="472B80"/>
                </a:solidFill>
                <a:latin typeface="Calibri" panose="020F0502020204030204" pitchFamily="34" charset="0"/>
              </a:rPr>
              <a:t>Em Grupo</a:t>
            </a:r>
            <a:endParaRPr lang="pt-BR" sz="3600" b="1" i="0" u="none" strike="noStrike" baseline="0" dirty="0">
              <a:solidFill>
                <a:srgbClr val="472B80"/>
              </a:solidFill>
              <a:latin typeface="Calibri" panose="020F0502020204030204" pitchFamily="34" charset="0"/>
            </a:endParaRPr>
          </a:p>
          <a:p>
            <a:r>
              <a:rPr lang="pt-BR" dirty="0">
                <a:solidFill>
                  <a:srgbClr val="63378E"/>
                </a:solidFill>
                <a:latin typeface="Calibri" panose="020F0502020204030204" pitchFamily="34" charset="0"/>
              </a:rPr>
              <a:t>R</a:t>
            </a:r>
            <a:r>
              <a:rPr lang="pt-BR" b="0" i="0" u="none" strike="noStrike" baseline="0" dirty="0">
                <a:solidFill>
                  <a:srgbClr val="63378E"/>
                </a:solidFill>
                <a:latin typeface="Calibri" panose="020F0502020204030204" pitchFamily="34" charset="0"/>
              </a:rPr>
              <a:t>egistrem em um arquivo de texto o passo a passo, de como fazer um sanduíche de geleia de morango com manteiga de amendoim. </a:t>
            </a:r>
          </a:p>
          <a:p>
            <a:r>
              <a:rPr lang="pt-BR" sz="3200" b="1" dirty="0">
                <a:solidFill>
                  <a:srgbClr val="63378E"/>
                </a:solidFill>
                <a:latin typeface="Calibri" panose="020F0502020204030204" pitchFamily="34" charset="0"/>
              </a:rPr>
              <a:t>E</a:t>
            </a:r>
            <a:r>
              <a:rPr lang="pt-BR" sz="3200" b="1" i="0" u="none" strike="noStrike" baseline="0" dirty="0">
                <a:solidFill>
                  <a:srgbClr val="63378E"/>
                </a:solidFill>
                <a:latin typeface="Calibri" panose="020F0502020204030204" pitchFamily="34" charset="0"/>
              </a:rPr>
              <a:t>ssa é uma atividade complementar.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400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DD553A-BA9D-A4DD-8828-EB63586E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714"/>
            <a:ext cx="10515600" cy="2345991"/>
          </a:xfrm>
        </p:spPr>
        <p:txBody>
          <a:bodyPr>
            <a:normAutofit/>
          </a:bodyPr>
          <a:lstStyle/>
          <a:p>
            <a:r>
              <a:rPr lang="pt-BR" sz="4000" b="1" i="0" u="none" strike="noStrike" baseline="0" dirty="0">
                <a:solidFill>
                  <a:srgbClr val="472B80"/>
                </a:solidFill>
                <a:latin typeface="Arial Black" panose="020B0A04020102020204" pitchFamily="34" charset="0"/>
              </a:rPr>
              <a:t>Momento de Reflexão</a:t>
            </a:r>
            <a:br>
              <a:rPr lang="pt-BR" sz="1800" b="0" i="0" u="none" strike="noStrike" baseline="0" dirty="0">
                <a:latin typeface="Calibri" panose="020F0502020204030204" pitchFamily="34" charset="0"/>
              </a:rPr>
            </a:br>
            <a:r>
              <a:rPr lang="pt-BR" sz="3200" b="0" i="0" u="none" strike="noStrike" baseline="0" dirty="0">
                <a:solidFill>
                  <a:srgbClr val="1CAFCB"/>
                </a:solidFill>
                <a:latin typeface="Calibri" panose="020F0502020204030204" pitchFamily="34" charset="0"/>
                <a:hlinkClick r:id="rId2"/>
              </a:rPr>
              <a:t>https://www.youtube.com/watch?v=pdhqwbUWf4U</a:t>
            </a:r>
            <a:br>
              <a:rPr lang="pt-BR" sz="2800" b="0" i="0" u="none" strike="noStrike" baseline="0" dirty="0">
                <a:solidFill>
                  <a:srgbClr val="1CAFCB"/>
                </a:solidFill>
                <a:latin typeface="Calibri" panose="020F0502020204030204" pitchFamily="34" charset="0"/>
              </a:rPr>
            </a:br>
            <a:endParaRPr lang="pt-BR" dirty="0">
              <a:solidFill>
                <a:srgbClr val="1CAF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4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DD553A-BA9D-A4DD-8828-EB63586E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714"/>
            <a:ext cx="10515600" cy="2345991"/>
          </a:xfrm>
        </p:spPr>
        <p:txBody>
          <a:bodyPr>
            <a:normAutofit/>
          </a:bodyPr>
          <a:lstStyle/>
          <a:p>
            <a:r>
              <a:rPr lang="pt-BR" sz="4000" b="1" i="0" u="none" strike="noStrike" baseline="0" dirty="0">
                <a:solidFill>
                  <a:srgbClr val="472B80"/>
                </a:solidFill>
                <a:latin typeface="Arial Black" panose="020B0A04020102020204" pitchFamily="34" charset="0"/>
              </a:rPr>
              <a:t>O que se pode obter do vídeo?</a:t>
            </a:r>
            <a:br>
              <a:rPr lang="pt-BR" sz="2800" b="0" i="0" u="none" strike="noStrike" baseline="0" dirty="0">
                <a:solidFill>
                  <a:srgbClr val="1CAFCB"/>
                </a:solidFill>
                <a:latin typeface="Calibri" panose="020F0502020204030204" pitchFamily="34" charset="0"/>
              </a:rPr>
            </a:br>
            <a:endParaRPr lang="pt-BR" dirty="0">
              <a:solidFill>
                <a:srgbClr val="1CAF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DD553A-BA9D-A4DD-8828-EB63586E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1472030"/>
            <a:ext cx="10515600" cy="2345991"/>
          </a:xfrm>
        </p:spPr>
        <p:txBody>
          <a:bodyPr>
            <a:noAutofit/>
          </a:bodyPr>
          <a:lstStyle/>
          <a:p>
            <a:br>
              <a:rPr lang="pt-BR" sz="4000" b="0" i="0" u="none" strike="noStrike" baseline="0" dirty="0">
                <a:solidFill>
                  <a:srgbClr val="63378E"/>
                </a:solidFill>
                <a:latin typeface="Arial Black" panose="020B0A04020102020204" pitchFamily="34" charset="0"/>
              </a:rPr>
            </a:br>
            <a:r>
              <a:rPr lang="pt-BR" sz="4000" dirty="0">
                <a:solidFill>
                  <a:srgbClr val="633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4000" b="0" i="0" u="none" strike="noStrike" baseline="0" dirty="0">
                <a:solidFill>
                  <a:srgbClr val="633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efazer a atividade da montagem do sanduíche e associe aos conceitos de lógica e algoritmos.</a:t>
            </a:r>
            <a:br>
              <a:rPr lang="pt-BR" sz="4000" b="0" i="0" u="none" strike="noStrike" baseline="0" dirty="0">
                <a:solidFill>
                  <a:srgbClr val="63378E"/>
                </a:solidFill>
                <a:latin typeface="Arial Black" panose="020B0A04020102020204" pitchFamily="34" charset="0"/>
              </a:rPr>
            </a:br>
            <a:r>
              <a:rPr lang="pt-BR" sz="4000" b="0" i="0" u="none" strike="noStrike" baseline="0" dirty="0">
                <a:solidFill>
                  <a:srgbClr val="63378E"/>
                </a:solidFill>
                <a:latin typeface="Arial Black" panose="020B0A04020102020204" pitchFamily="34" charset="0"/>
              </a:rPr>
              <a:t>	</a:t>
            </a:r>
            <a:br>
              <a:rPr lang="pt-BR" sz="4000" b="0" i="0" u="none" strike="noStrike" baseline="0" dirty="0">
                <a:solidFill>
                  <a:srgbClr val="63378E"/>
                </a:solidFill>
                <a:latin typeface="Arial Black" panose="020B0A04020102020204" pitchFamily="34" charset="0"/>
              </a:rPr>
            </a:br>
            <a:br>
              <a:rPr lang="pt-BR" sz="4000" b="0" i="0" u="none" strike="noStrike" baseline="0" dirty="0">
                <a:solidFill>
                  <a:srgbClr val="63378E"/>
                </a:solidFill>
                <a:latin typeface="Arial Black" panose="020B0A04020102020204" pitchFamily="34" charset="0"/>
              </a:rPr>
            </a:br>
            <a:endParaRPr lang="pt-BR" sz="4000" dirty="0">
              <a:solidFill>
                <a:srgbClr val="63378E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1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53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4F473-25DE-3425-026E-B86CF7FF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800" b="0" i="0" u="none" strike="noStrike" baseline="0" dirty="0">
                <a:solidFill>
                  <a:srgbClr val="000000"/>
                </a:solidFill>
                <a:latin typeface="2"/>
              </a:rPr>
            </a:br>
            <a:r>
              <a:rPr lang="pt-BR" sz="4400" b="1" i="0" u="none" strike="noStrike" baseline="0" dirty="0">
                <a:solidFill>
                  <a:srgbClr val="3C57E2"/>
                </a:solidFill>
                <a:latin typeface="2"/>
              </a:rPr>
              <a:t>O que é um algoritmo?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74F8A-BC1A-93FE-B01F-6E0C3C95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3839679"/>
          </a:xfrm>
        </p:spPr>
        <p:txBody>
          <a:bodyPr/>
          <a:lstStyle/>
          <a:p>
            <a:r>
              <a:rPr lang="pt-BR" dirty="0">
                <a:solidFill>
                  <a:srgbClr val="63378E"/>
                </a:solidFill>
                <a:latin typeface="Calibri" panose="020F0502020204030204" pitchFamily="34" charset="0"/>
              </a:rPr>
              <a:t>Algoritmo é uma sequência passos finita e logicamente organizada, que deve ser executada para se obter uma solução, para um determinado tipo de problema. </a:t>
            </a:r>
          </a:p>
        </p:txBody>
      </p:sp>
    </p:spTree>
    <p:extLst>
      <p:ext uri="{BB962C8B-B14F-4D97-AF65-F5344CB8AC3E}">
        <p14:creationId xmlns:p14="http://schemas.microsoft.com/office/powerpoint/2010/main" val="286550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38E17-225F-6F1C-1551-6E45778D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3378E"/>
                </a:solidFill>
                <a:latin typeface="Arial Black" panose="020B0A04020102020204" pitchFamily="34" charset="0"/>
              </a:rPr>
              <a:t>Lógica da Programação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B37B8D1-D06D-EC4F-D4CD-F7B7DCC66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947484" cy="3323891"/>
          </a:xfrm>
        </p:spPr>
        <p:txBody>
          <a:bodyPr>
            <a:normAutofit/>
          </a:bodyPr>
          <a:lstStyle/>
          <a:p>
            <a:r>
              <a:rPr lang="pt-BR" sz="3600" b="0" i="0" dirty="0">
                <a:solidFill>
                  <a:srgbClr val="63378E"/>
                </a:solidFill>
                <a:effectLst/>
                <a:latin typeface="Google Sans"/>
              </a:rPr>
              <a:t>Conjunto de regras e conceitos, que permitem a criação de códigos, que podem ser interpretados e executados por computadores e outros dispositivos.</a:t>
            </a:r>
            <a:endParaRPr lang="pt-BR" sz="3600" dirty="0">
              <a:solidFill>
                <a:srgbClr val="6337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1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53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B9A20D-668B-2476-F9A3-5A34900145A2}"/>
              </a:ext>
            </a:extLst>
          </p:cNvPr>
          <p:cNvSpPr txBox="1"/>
          <p:nvPr/>
        </p:nvSpPr>
        <p:spPr>
          <a:xfrm>
            <a:off x="2025271" y="1827268"/>
            <a:ext cx="4677533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bril Fatface" charset="0"/>
                <a:cs typeface="Arial" panose="020B0604020202020204" pitchFamily="34" charset="0"/>
              </a:rPr>
              <a:t>seja</a:t>
            </a:r>
            <a:b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604020202020204" pitchFamily="34" charset="0"/>
                <a:ea typeface="Abril Fatface" charset="0"/>
                <a:cs typeface="Arial Black" panose="020B0604020202020204" pitchFamily="34" charset="0"/>
              </a:rPr>
            </a:b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604020202020204" pitchFamily="34" charset="0"/>
                <a:ea typeface="Abril Fatface" charset="0"/>
                <a:cs typeface="Arial Black" panose="020B0604020202020204" pitchFamily="34" charset="0"/>
              </a:rPr>
              <a:t>BEM-VINDO</a:t>
            </a:r>
            <a:b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604020202020204" pitchFamily="34" charset="0"/>
                <a:ea typeface="Abril Fatface" charset="0"/>
                <a:cs typeface="Arial Black" panose="020B0604020202020204" pitchFamily="34" charset="0"/>
              </a:rPr>
            </a:br>
            <a:endParaRPr lang="pt-BR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AE37B8E-90D2-47CA-EF2F-E30556C3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2318" y="1483277"/>
            <a:ext cx="503016" cy="50301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E1E3C885-F6FD-6E09-1F24-8ECE59FA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35048" y="4926814"/>
            <a:ext cx="503016" cy="50301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32587651-03F3-5001-1E96-A3BDC919A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97709"/>
            <a:ext cx="602692" cy="7265773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C64664A3-54BB-8E3F-8C18-CDFB3144D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364" y="5849190"/>
            <a:ext cx="946908" cy="946908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6400BF0-975B-E908-03AA-A755068633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67636" y="-197709"/>
            <a:ext cx="911241" cy="7265773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FCBC5D33-FF4D-15EA-EF81-2B58ED07C74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45973" r="44446" b="24205"/>
          <a:stretch/>
        </p:blipFill>
        <p:spPr>
          <a:xfrm>
            <a:off x="6915351" y="-197709"/>
            <a:ext cx="5784649" cy="7265774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F0BA1D5D-DCC7-EEAD-D179-BB433B671E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36574" y="1986292"/>
            <a:ext cx="3055426" cy="48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6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C467DA6-91B9-D227-0DD0-A84F508C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0062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Python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DBDCD8-6B9E-2F5A-DBB9-92B86CE904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pt-BR" dirty="0">
                <a:solidFill>
                  <a:srgbClr val="63378E"/>
                </a:solidFill>
                <a:latin typeface="Calibri" panose="020F0502020204030204" pitchFamily="34" charset="0"/>
              </a:rPr>
              <a:t>Linguagem de Propósito Geral </a:t>
            </a:r>
          </a:p>
          <a:p>
            <a:pPr marL="914400" lvl="2" indent="-457200">
              <a:spcBef>
                <a:spcPts val="1000"/>
              </a:spcBef>
              <a:spcAft>
                <a:spcPts val="800"/>
              </a:spcAft>
            </a:pPr>
            <a:r>
              <a:rPr lang="pt-BR" sz="2400" dirty="0">
                <a:solidFill>
                  <a:srgbClr val="63378E"/>
                </a:solidFill>
                <a:latin typeface="Calibri" panose="020F0502020204030204" pitchFamily="34" charset="0"/>
              </a:rPr>
              <a:t>Vários Setores</a:t>
            </a:r>
          </a:p>
          <a:p>
            <a:pPr lvl="1">
              <a:spcAft>
                <a:spcPts val="800"/>
              </a:spcAft>
            </a:pPr>
            <a:r>
              <a:rPr lang="pt-BR" dirty="0">
                <a:solidFill>
                  <a:srgbClr val="63378E"/>
                </a:solidFill>
                <a:latin typeface="Calibri" panose="020F0502020204030204" pitchFamily="34" charset="0"/>
              </a:rPr>
              <a:t>Fácil e Intuitivo</a:t>
            </a:r>
          </a:p>
          <a:p>
            <a:pPr>
              <a:spcAft>
                <a:spcPts val="800"/>
              </a:spcAft>
            </a:pPr>
            <a:r>
              <a:rPr lang="pt-BR" dirty="0">
                <a:solidFill>
                  <a:srgbClr val="63378E"/>
                </a:solidFill>
                <a:latin typeface="Calibri" panose="020F0502020204030204" pitchFamily="34" charset="0"/>
              </a:rPr>
              <a:t>Multiplataforma</a:t>
            </a:r>
          </a:p>
          <a:p>
            <a:pPr marL="914400" lvl="2" indent="-457200">
              <a:spcBef>
                <a:spcPts val="1000"/>
              </a:spcBef>
              <a:spcAft>
                <a:spcPts val="800"/>
              </a:spcAft>
            </a:pPr>
            <a:r>
              <a:rPr lang="pt-BR" sz="2400" dirty="0">
                <a:solidFill>
                  <a:srgbClr val="63378E"/>
                </a:solidFill>
                <a:latin typeface="Calibri" panose="020F0502020204030204" pitchFamily="34" charset="0"/>
              </a:rPr>
              <a:t>PC com Windows, Linux e Mac, Celular, TV </a:t>
            </a:r>
            <a:r>
              <a:rPr lang="pt-BR" sz="2400" dirty="0" err="1">
                <a:solidFill>
                  <a:srgbClr val="63378E"/>
                </a:solidFill>
                <a:latin typeface="Calibri" panose="020F0502020204030204" pitchFamily="34" charset="0"/>
              </a:rPr>
              <a:t>etc</a:t>
            </a:r>
            <a:endParaRPr lang="pt-BR" sz="2400" dirty="0">
              <a:solidFill>
                <a:srgbClr val="63378E"/>
              </a:solidFill>
              <a:latin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pt-BR" dirty="0" err="1">
                <a:solidFill>
                  <a:srgbClr val="63378E"/>
                </a:solidFill>
                <a:latin typeface="Calibri" panose="020F0502020204030204" pitchFamily="34" charset="0"/>
              </a:rPr>
              <a:t>Batteries</a:t>
            </a:r>
            <a:r>
              <a:rPr lang="pt-BR" dirty="0">
                <a:solidFill>
                  <a:srgbClr val="63378E"/>
                </a:solidFill>
                <a:latin typeface="Calibri" panose="020F0502020204030204" pitchFamily="34" charset="0"/>
              </a:rPr>
              <a:t> Includes</a:t>
            </a:r>
          </a:p>
          <a:p>
            <a:pPr>
              <a:spcAft>
                <a:spcPts val="800"/>
              </a:spcAft>
            </a:pPr>
            <a:r>
              <a:rPr lang="pt-BR" dirty="0">
                <a:solidFill>
                  <a:srgbClr val="63378E"/>
                </a:solidFill>
                <a:latin typeface="Calibri" panose="020F0502020204030204" pitchFamily="34" charset="0"/>
              </a:rPr>
              <a:t>Livre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EC6F5A6-86F1-4B6B-4036-63C95AF60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dirty="0">
                <a:solidFill>
                  <a:srgbClr val="63378E"/>
                </a:solidFill>
                <a:latin typeface="Calibri" panose="020F0502020204030204" pitchFamily="34" charset="0"/>
              </a:rPr>
              <a:t>Organizada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dirty="0">
                <a:solidFill>
                  <a:srgbClr val="63378E"/>
                </a:solidFill>
                <a:latin typeface="Calibri" panose="020F0502020204030204" pitchFamily="34" charset="0"/>
              </a:rPr>
              <a:t>Orientada a Objetos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BR" dirty="0">
                <a:solidFill>
                  <a:srgbClr val="63378E"/>
                </a:solidFill>
                <a:latin typeface="Calibri" panose="020F0502020204030204" pitchFamily="34" charset="0"/>
              </a:rPr>
              <a:t>Muitas Bibliotecas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25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E9DB3-DFAC-5C0D-3014-C18E5B7C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Linguagem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1DA8B-329F-C259-C2BD-81AADCDA6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472B80"/>
                </a:solidFill>
              </a:rPr>
              <a:t>Linguagem interpretada e de Alto nível</a:t>
            </a:r>
          </a:p>
          <a:p>
            <a:pPr lvl="1"/>
            <a:r>
              <a:rPr lang="pt-BR" dirty="0">
                <a:solidFill>
                  <a:srgbClr val="472B80"/>
                </a:solidFill>
              </a:rPr>
              <a:t>Código fonte não é executado diretamente pelo Sistema Operacional</a:t>
            </a:r>
          </a:p>
          <a:p>
            <a:pPr lvl="1"/>
            <a:r>
              <a:rPr lang="pt-BR" dirty="0">
                <a:solidFill>
                  <a:srgbClr val="472B80"/>
                </a:solidFill>
              </a:rPr>
              <a:t>Códigos mais próximos da linguagem humana</a:t>
            </a:r>
          </a:p>
          <a:p>
            <a:r>
              <a:rPr lang="pt-BR" b="1" dirty="0">
                <a:solidFill>
                  <a:srgbClr val="472B80"/>
                </a:solidFill>
              </a:rPr>
              <a:t>Multiplataforma ( Windows MacOS </a:t>
            </a:r>
            <a:r>
              <a:rPr lang="pt-BR" b="1" dirty="0" err="1">
                <a:solidFill>
                  <a:srgbClr val="472B80"/>
                </a:solidFill>
              </a:rPr>
              <a:t>etc</a:t>
            </a:r>
            <a:r>
              <a:rPr lang="pt-BR" b="1" dirty="0">
                <a:solidFill>
                  <a:srgbClr val="472B80"/>
                </a:solidFill>
              </a:rPr>
              <a:t>)</a:t>
            </a:r>
          </a:p>
          <a:p>
            <a:pPr lvl="1"/>
            <a:r>
              <a:rPr lang="pt-BR" dirty="0">
                <a:solidFill>
                  <a:srgbClr val="472B80"/>
                </a:solidFill>
              </a:rPr>
              <a:t>O mesmo código em diversos SO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1268EC-5DA4-6FBB-B28A-711E3572AE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b="1" dirty="0" err="1">
                <a:solidFill>
                  <a:srgbClr val="472B80"/>
                </a:solidFill>
              </a:rPr>
              <a:t>Multiparadigma</a:t>
            </a:r>
            <a:r>
              <a:rPr lang="pt-BR" dirty="0">
                <a:solidFill>
                  <a:srgbClr val="472B80"/>
                </a:solidFill>
              </a:rPr>
              <a:t>: </a:t>
            </a:r>
          </a:p>
          <a:p>
            <a:pPr lvl="1"/>
            <a:r>
              <a:rPr lang="pt-BR" dirty="0">
                <a:solidFill>
                  <a:srgbClr val="472B80"/>
                </a:solidFill>
              </a:rPr>
              <a:t>Procedural, Orientada a Objeto e Funcional</a:t>
            </a:r>
          </a:p>
          <a:p>
            <a:pPr lvl="1"/>
            <a:r>
              <a:rPr lang="pt-BR" dirty="0">
                <a:solidFill>
                  <a:srgbClr val="472B80"/>
                </a:solidFill>
              </a:rPr>
              <a:t>Atende diversas necessidades</a:t>
            </a:r>
          </a:p>
          <a:p>
            <a:pPr lvl="1"/>
            <a:r>
              <a:rPr lang="pt-BR" dirty="0">
                <a:solidFill>
                  <a:srgbClr val="472B80"/>
                </a:solidFill>
              </a:rPr>
              <a:t>Linguagem para diversos problemas</a:t>
            </a:r>
          </a:p>
        </p:txBody>
      </p:sp>
    </p:spTree>
    <p:extLst>
      <p:ext uri="{BB962C8B-B14F-4D97-AF65-F5344CB8AC3E}">
        <p14:creationId xmlns:p14="http://schemas.microsoft.com/office/powerpoint/2010/main" val="2740277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E9DB3-DFAC-5C0D-3014-C18E5B7C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Linguagem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1DA8B-329F-C259-C2BD-81AADCDA6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9"/>
            <a:ext cx="10022305" cy="344278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472B80"/>
                </a:solidFill>
              </a:rPr>
              <a:t>Tipagem Dinâmica:</a:t>
            </a:r>
          </a:p>
          <a:p>
            <a:pPr lvl="1"/>
            <a:r>
              <a:rPr lang="pt-BR" dirty="0">
                <a:solidFill>
                  <a:srgbClr val="472B80"/>
                </a:solidFill>
              </a:rPr>
              <a:t>O tipo da variável é definido de acordo com o valor que ela recebe.</a:t>
            </a:r>
          </a:p>
          <a:p>
            <a:r>
              <a:rPr lang="pt-BR" dirty="0">
                <a:solidFill>
                  <a:srgbClr val="472B80"/>
                </a:solidFill>
              </a:rPr>
              <a:t>Indentação por espaços e obrigatória.</a:t>
            </a:r>
          </a:p>
          <a:p>
            <a:r>
              <a:rPr lang="pt-BR" dirty="0">
                <a:solidFill>
                  <a:srgbClr val="472B80"/>
                </a:solidFill>
              </a:rPr>
              <a:t>VHLL </a:t>
            </a:r>
            <a:r>
              <a:rPr lang="pt-BR" dirty="0" err="1">
                <a:solidFill>
                  <a:srgbClr val="472B80"/>
                </a:solidFill>
              </a:rPr>
              <a:t>Very</a:t>
            </a:r>
            <a:r>
              <a:rPr lang="pt-BR" dirty="0">
                <a:solidFill>
                  <a:srgbClr val="472B80"/>
                </a:solidFill>
              </a:rPr>
              <a:t> High </a:t>
            </a:r>
            <a:r>
              <a:rPr lang="pt-BR" dirty="0" err="1">
                <a:solidFill>
                  <a:srgbClr val="472B80"/>
                </a:solidFill>
              </a:rPr>
              <a:t>Level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 err="1">
                <a:solidFill>
                  <a:srgbClr val="472B80"/>
                </a:solidFill>
              </a:rPr>
              <a:t>Language</a:t>
            </a:r>
            <a:endParaRPr lang="pt-BR" dirty="0">
              <a:solidFill>
                <a:srgbClr val="472B80"/>
              </a:solidFill>
            </a:endParaRPr>
          </a:p>
          <a:p>
            <a:r>
              <a:rPr lang="pt-BR" dirty="0">
                <a:solidFill>
                  <a:srgbClr val="472B80"/>
                </a:solidFill>
              </a:rPr>
              <a:t>Extensa biblioteca de apoio</a:t>
            </a:r>
          </a:p>
        </p:txBody>
      </p:sp>
    </p:spTree>
    <p:extLst>
      <p:ext uri="{BB962C8B-B14F-4D97-AF65-F5344CB8AC3E}">
        <p14:creationId xmlns:p14="http://schemas.microsoft.com/office/powerpoint/2010/main" val="2943407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E9DB3-DFAC-5C0D-3014-C18E5B7C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usar o </a:t>
            </a:r>
            <a:r>
              <a:rPr lang="pt-BR" dirty="0">
                <a:latin typeface="Arial Black" panose="020B0A04020102020204" pitchFamily="34" charset="0"/>
              </a:rPr>
              <a:t>Python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CC2018-D77D-518F-3195-16666E80ACF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1770898"/>
            <a:ext cx="12192000" cy="4095187"/>
          </a:xfrm>
        </p:spPr>
      </p:pic>
    </p:spTree>
    <p:extLst>
      <p:ext uri="{BB962C8B-B14F-4D97-AF65-F5344CB8AC3E}">
        <p14:creationId xmlns:p14="http://schemas.microsoft.com/office/powerpoint/2010/main" val="763343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85E9-D3E1-3C9F-92DF-0C854429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63378E"/>
                </a:solidFill>
                <a:latin typeface="Arial Black" panose="020B0A04020102020204" pitchFamily="34" charset="0"/>
              </a:rPr>
              <a:t>Algumas empresas que usam Python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B2B266-B0FE-E545-23E2-BD893244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42" y="2064218"/>
            <a:ext cx="7735184" cy="33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55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85E9-D3E1-3C9F-92DF-0C854429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63378E"/>
                </a:solidFill>
                <a:latin typeface="Arial Black" panose="020B0A04020102020204" pitchFamily="34" charset="0"/>
              </a:rPr>
              <a:t>Algumas empresas que usam Python no Brasil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6AB912-D192-693B-AD1C-4546FF04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810" y="2033019"/>
            <a:ext cx="8282672" cy="37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63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85E9-D3E1-3C9F-92DF-0C854429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63378E"/>
                </a:solidFill>
                <a:latin typeface="Arial Black" panose="020B0A04020102020204" pitchFamily="34" charset="0"/>
              </a:rPr>
              <a:t>Algumas empresas que usam Python no Brasil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6AB912-D192-693B-AD1C-4546FF04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810" y="2033019"/>
            <a:ext cx="8282672" cy="37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11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DE4FABF-2225-7CED-6386-9EA78A30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Empresas</a:t>
            </a:r>
            <a:r>
              <a:rPr lang="pt-BR" dirty="0">
                <a:solidFill>
                  <a:srgbClr val="472B80"/>
                </a:solidFill>
              </a:rPr>
              <a:t>,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projetos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sz="4000" dirty="0">
                <a:solidFill>
                  <a:srgbClr val="472B80"/>
                </a:solidFill>
                <a:latin typeface="Arial Black" panose="020B0A04020102020204" pitchFamily="34" charset="0"/>
              </a:rPr>
              <a:t>e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softwares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usando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Python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979929F-883C-9861-08D6-24F32D329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382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pt-BR" sz="2400" b="1" kern="100" dirty="0" err="1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Zope</a:t>
            </a:r>
            <a:r>
              <a:rPr lang="pt-BR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(Organizador de Conteúdo)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pt-BR" sz="2400" b="1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 Canada </a:t>
            </a:r>
            <a:r>
              <a:rPr lang="pt-BR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(Empresa Aérea)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pt-BR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BitTorrent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pt-BR" sz="2400" b="1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Globo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pt-BR" sz="2400" b="1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pt-BR" sz="2400" b="1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pt-BR" sz="2400" b="1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NASA</a:t>
            </a:r>
          </a:p>
          <a:p>
            <a:endParaRPr lang="pt-BR" sz="3600" dirty="0">
              <a:solidFill>
                <a:srgbClr val="472B80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69127DF-3DB5-DEA2-ADB4-E5F9F9E5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3474" y="1825625"/>
            <a:ext cx="6220326" cy="4158080"/>
          </a:xfrm>
        </p:spPr>
        <p:txBody>
          <a:bodyPr>
            <a:normAutofit lnSpcReduction="10000"/>
          </a:bodyPr>
          <a:lstStyle/>
          <a:p>
            <a:pPr indent="44958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pt-BR" sz="2400" b="1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 Light Magic (Computação 3D Star Wars)</a:t>
            </a:r>
            <a:endParaRPr lang="pt-BR" b="1" kern="100" dirty="0">
              <a:solidFill>
                <a:srgbClr val="472B8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pt-BR" sz="2400" b="1" kern="100" dirty="0" err="1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AutoDesk</a:t>
            </a:r>
            <a:r>
              <a:rPr lang="pt-BR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(Maia)</a:t>
            </a:r>
          </a:p>
          <a:p>
            <a:pPr indent="44958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pt-BR" sz="2400" b="1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Blender</a:t>
            </a:r>
            <a:r>
              <a:rPr lang="pt-BR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(Livre)</a:t>
            </a:r>
          </a:p>
          <a:p>
            <a:pPr indent="44958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pt-BR" sz="2400" b="1" kern="100" dirty="0" err="1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Gimp</a:t>
            </a:r>
            <a:r>
              <a:rPr lang="pt-BR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(Livre)</a:t>
            </a:r>
          </a:p>
          <a:p>
            <a:pPr indent="44958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pt-BR" sz="2400" b="1" kern="100" dirty="0" err="1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pt-BR" sz="2400" b="1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 </a:t>
            </a:r>
          </a:p>
          <a:p>
            <a:pPr indent="44958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pt-BR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 (Compatibilidade com Python)</a:t>
            </a:r>
          </a:p>
          <a:p>
            <a:endParaRPr lang="pt-BR" sz="3600" dirty="0">
              <a:solidFill>
                <a:srgbClr val="472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7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DE4FABF-2225-7CED-6386-9EA78A30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Gamers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usando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Python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em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partes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fundamentais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979929F-883C-9861-08D6-24F32D329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3821" cy="4351338"/>
          </a:xfrm>
        </p:spPr>
        <p:txBody>
          <a:bodyPr>
            <a:normAutofit/>
          </a:bodyPr>
          <a:lstStyle/>
          <a:p>
            <a:pPr indent="449580">
              <a:lnSpc>
                <a:spcPct val="115000"/>
              </a:lnSpc>
              <a:spcAft>
                <a:spcPts val="800"/>
              </a:spcAft>
            </a:pPr>
            <a:r>
              <a:rPr lang="pt-BR" sz="2400" kern="100" dirty="0" err="1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Frets</a:t>
            </a:r>
            <a:r>
              <a:rPr lang="pt-BR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kern="100" dirty="0" err="1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BR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Fire (jogo da guitarra)</a:t>
            </a:r>
          </a:p>
          <a:p>
            <a:pPr indent="449580">
              <a:lnSpc>
                <a:spcPct val="115000"/>
              </a:lnSpc>
              <a:spcAft>
                <a:spcPts val="800"/>
              </a:spcAft>
            </a:pPr>
            <a:r>
              <a:rPr lang="pt-BR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Jewell Quest</a:t>
            </a:r>
          </a:p>
          <a:p>
            <a:pPr indent="449580">
              <a:lnSpc>
                <a:spcPct val="115000"/>
              </a:lnSpc>
              <a:spcAft>
                <a:spcPts val="800"/>
              </a:spcAft>
            </a:pPr>
            <a:r>
              <a:rPr lang="pt-BR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 Online </a:t>
            </a:r>
          </a:p>
          <a:p>
            <a:pPr indent="449580">
              <a:lnSpc>
                <a:spcPct val="115000"/>
              </a:lnSpc>
              <a:spcAft>
                <a:spcPts val="800"/>
              </a:spcAft>
            </a:pPr>
            <a:r>
              <a:rPr lang="pt-BR" sz="2400" dirty="0" err="1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Civilization</a:t>
            </a:r>
            <a:r>
              <a:rPr lang="pt-BR" sz="24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IV</a:t>
            </a:r>
            <a:endParaRPr lang="pt-BR" sz="3600" dirty="0">
              <a:solidFill>
                <a:srgbClr val="472B80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69127DF-3DB5-DEA2-ADB4-E5F9F9E5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3474" y="1825625"/>
            <a:ext cx="6220326" cy="4158080"/>
          </a:xfrm>
        </p:spPr>
        <p:txBody>
          <a:bodyPr>
            <a:normAutofit/>
          </a:bodyPr>
          <a:lstStyle/>
          <a:p>
            <a:pPr indent="449580">
              <a:lnSpc>
                <a:spcPct val="115000"/>
              </a:lnSpc>
              <a:spcAft>
                <a:spcPts val="800"/>
              </a:spcAft>
            </a:pPr>
            <a:r>
              <a:rPr lang="pt-BR" sz="2400" kern="100" dirty="0" err="1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BattleField</a:t>
            </a:r>
            <a:r>
              <a:rPr lang="pt-BR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  <a:p>
            <a:pPr indent="449580">
              <a:lnSpc>
                <a:spcPct val="115000"/>
              </a:lnSpc>
              <a:spcAft>
                <a:spcPts val="800"/>
              </a:spcAft>
            </a:pPr>
            <a:r>
              <a:rPr lang="pt-PT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Sims 4</a:t>
            </a:r>
            <a:endParaRPr lang="pt-BR" sz="2400" kern="100" dirty="0">
              <a:solidFill>
                <a:srgbClr val="472B8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800"/>
              </a:spcAft>
            </a:pPr>
            <a:r>
              <a:rPr lang="pt-PT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of Tanks and WOT Blitz</a:t>
            </a:r>
            <a:endParaRPr lang="pt-BR" sz="2400" kern="100" dirty="0">
              <a:solidFill>
                <a:srgbClr val="472B8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800"/>
              </a:spcAft>
            </a:pPr>
            <a:r>
              <a:rPr lang="pt-PT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Toontown Rewrite</a:t>
            </a:r>
            <a:endParaRPr lang="pt-BR" sz="2400" kern="100" dirty="0">
              <a:solidFill>
                <a:srgbClr val="472B8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3600" dirty="0">
              <a:solidFill>
                <a:srgbClr val="472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1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44F46-457A-BECF-10DB-2C474761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638"/>
            <a:ext cx="10515600" cy="1325563"/>
          </a:xfrm>
        </p:spPr>
        <p:txBody>
          <a:bodyPr/>
          <a:lstStyle/>
          <a:p>
            <a:r>
              <a:rPr lang="pt-BR" dirty="0" err="1">
                <a:solidFill>
                  <a:srgbClr val="472B80"/>
                </a:solidFill>
                <a:latin typeface="Arial Black" panose="020B0A04020102020204" pitchFamily="34" charset="0"/>
              </a:rPr>
              <a:t>IDEs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para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Python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CCA775-7E00-DA28-7CE3-A185FDEBD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9680"/>
            <a:ext cx="9868135" cy="315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3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4B9E529-C7F4-DB7E-D77E-A385C2179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Instrutor Claudenir Ferreira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20561-051B-1192-DB1F-33F9C70242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797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CDD770A-D9F0-1647-0828-AB89C256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6671"/>
            <a:ext cx="10515600" cy="1325563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Para instalar e rodar o Python no PC.</a:t>
            </a:r>
          </a:p>
        </p:txBody>
      </p:sp>
    </p:spTree>
    <p:extLst>
      <p:ext uri="{BB962C8B-B14F-4D97-AF65-F5344CB8AC3E}">
        <p14:creationId xmlns:p14="http://schemas.microsoft.com/office/powerpoint/2010/main" val="4237521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880E34D-1A30-8F33-43BA-961430C1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87" y="500062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Baixar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o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Python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AD0955-AFBA-220C-80D9-BE504E22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473" y="1825625"/>
            <a:ext cx="9384631" cy="306721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  <a:tabLst>
                <a:tab pos="457200" algn="l"/>
              </a:tabLst>
            </a:pPr>
            <a:r>
              <a:rPr lang="pt-BR" kern="100" dirty="0">
                <a:solidFill>
                  <a:srgbClr val="63378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Pesquise python.org no google.com.br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  <a:tabLst>
                <a:tab pos="457200" algn="l"/>
              </a:tabLst>
            </a:pPr>
            <a:r>
              <a:rPr lang="pt-BR" i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https://www.python.org/downloads/windows/</a:t>
            </a:r>
            <a:endParaRPr lang="pt-BR" i="1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  <a:tabLst>
                <a:tab pos="457200" algn="l"/>
              </a:tabLst>
            </a:pPr>
            <a:r>
              <a:rPr lang="pt-BR" kern="100" dirty="0">
                <a:solidFill>
                  <a:srgbClr val="63378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Baixar a última versão estável</a:t>
            </a:r>
            <a:endParaRPr lang="pt-BR" kern="100" dirty="0">
              <a:solidFill>
                <a:srgbClr val="63378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44794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880E34D-1A30-8F33-43BA-961430C1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Baixar</a:t>
            </a:r>
            <a:r>
              <a:rPr lang="pt-BR" dirty="0">
                <a:solidFill>
                  <a:srgbClr val="472B80"/>
                </a:solidFill>
              </a:rPr>
              <a:t> </a:t>
            </a:r>
            <a:r>
              <a:rPr lang="pt-BR" dirty="0">
                <a:solidFill>
                  <a:srgbClr val="472B80"/>
                </a:solidFill>
                <a:latin typeface="Arial Black" panose="020B0A04020102020204" pitchFamily="34" charset="0"/>
              </a:rPr>
              <a:t>o Python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AD0955-AFBA-220C-80D9-BE504E22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474" y="1825625"/>
            <a:ext cx="4684294" cy="306721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  <a:tabLst>
                <a:tab pos="457200" algn="l"/>
              </a:tabLst>
            </a:pPr>
            <a:r>
              <a:rPr lang="pt-BR" sz="2400" kern="100" dirty="0">
                <a:solidFill>
                  <a:srgbClr val="472B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Pesquise python.org no google.com.br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  <a:tabLst>
                <a:tab pos="457200" algn="l"/>
              </a:tabLst>
            </a:pPr>
            <a:r>
              <a:rPr lang="pt-BR" sz="2400" i="1" u="sng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https://www.python.org/downloads/windows/</a:t>
            </a:r>
            <a:endParaRPr lang="pt-BR" sz="2400" i="1" u="sng" kern="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  <a:tabLst>
                <a:tab pos="457200" algn="l"/>
              </a:tabLst>
            </a:pPr>
            <a:r>
              <a:rPr lang="pt-BR" sz="2400" kern="100" dirty="0">
                <a:solidFill>
                  <a:srgbClr val="472B8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Baixar a última versão estável</a:t>
            </a:r>
            <a:endParaRPr lang="pt-BR" sz="2400" kern="100" dirty="0">
              <a:solidFill>
                <a:srgbClr val="472B8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3600" dirty="0">
              <a:solidFill>
                <a:srgbClr val="472B8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17E550-5C4F-5518-D969-AF23D52652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635" r="8850"/>
          <a:stretch/>
        </p:blipFill>
        <p:spPr>
          <a:xfrm>
            <a:off x="5245768" y="1482241"/>
            <a:ext cx="6821557" cy="36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58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5172C-D08D-D967-29AC-0F5E4BAC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3378E"/>
                </a:solidFill>
                <a:latin typeface="Arial Black" panose="020B0A04020102020204" pitchFamily="34" charset="0"/>
              </a:rPr>
              <a:t>Baixar</a:t>
            </a:r>
            <a:r>
              <a:rPr lang="pt-BR" dirty="0"/>
              <a:t> </a:t>
            </a:r>
            <a:r>
              <a:rPr lang="pt-BR" dirty="0">
                <a:solidFill>
                  <a:srgbClr val="63378E"/>
                </a:solidFill>
                <a:latin typeface="Arial Black" panose="020B0A04020102020204" pitchFamily="34" charset="0"/>
              </a:rPr>
              <a:t>o</a:t>
            </a:r>
            <a:r>
              <a:rPr lang="pt-BR" dirty="0"/>
              <a:t> </a:t>
            </a:r>
            <a:r>
              <a:rPr lang="pt-BR" dirty="0">
                <a:solidFill>
                  <a:srgbClr val="63378E"/>
                </a:solidFill>
                <a:latin typeface="Arial Black" panose="020B0A04020102020204" pitchFamily="34" charset="0"/>
              </a:rPr>
              <a:t>Python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217E550-5C4F-5518-D969-AF23D52652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20491"/>
            <a:ext cx="9283330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11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5172C-D08D-D967-29AC-0F5E4BAC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3378E"/>
                </a:solidFill>
                <a:latin typeface="Arial Black" panose="020B0A04020102020204" pitchFamily="34" charset="0"/>
              </a:rPr>
              <a:t>Instalar o Python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6D7074F-35C8-E2EA-CA71-081BF9F3DF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5946" y="1521821"/>
            <a:ext cx="6942221" cy="42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80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A1FD2-A66D-B62F-92A4-F21A2DF4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3378E"/>
                </a:solidFill>
                <a:latin typeface="Arial Black" panose="020B0A04020102020204" pitchFamily="34" charset="0"/>
              </a:rPr>
              <a:t>Instalar o </a:t>
            </a:r>
            <a:r>
              <a:rPr lang="pt-BR" dirty="0" err="1">
                <a:solidFill>
                  <a:srgbClr val="63378E"/>
                </a:solidFill>
                <a:latin typeface="Arial Black" panose="020B0A04020102020204" pitchFamily="34" charset="0"/>
              </a:rPr>
              <a:t>VSCode</a:t>
            </a:r>
            <a:br>
              <a:rPr lang="pt-BR" dirty="0"/>
            </a:br>
            <a:r>
              <a:rPr lang="pt-BR" sz="3200" dirty="0">
                <a:solidFill>
                  <a:srgbClr val="63378E"/>
                </a:solidFill>
              </a:rPr>
              <a:t>Pesquisar no google por </a:t>
            </a:r>
            <a:r>
              <a:rPr lang="pt-BR" sz="3200" dirty="0" err="1">
                <a:solidFill>
                  <a:srgbClr val="63378E"/>
                </a:solidFill>
              </a:rPr>
              <a:t>vscode</a:t>
            </a:r>
            <a:endParaRPr lang="pt-BR" dirty="0">
              <a:solidFill>
                <a:srgbClr val="63378E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0FE1FF-37A6-8010-B632-987445501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54" y="2043615"/>
            <a:ext cx="8244692" cy="37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55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B0041CE-1951-0BA7-23C4-7753C037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3378E"/>
                </a:solidFill>
                <a:latin typeface="Arial Black" panose="020B0A04020102020204" pitchFamily="34" charset="0"/>
              </a:rPr>
              <a:t>Instalação Padrão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45F01F-FD2E-3D23-8F80-33F27C7CD1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Ao abrir o </a:t>
            </a:r>
            <a:r>
              <a:rPr lang="pt-BR" dirty="0" err="1"/>
              <a:t>VSCode</a:t>
            </a:r>
            <a:r>
              <a:rPr lang="pt-BR" dirty="0"/>
              <a:t> pode aparecer a mensagem abaixo. Clique em instalar.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4515F5A-85B8-8B09-A0DF-04B4EEC2B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1944270"/>
          </a:xfrm>
        </p:spPr>
        <p:txBody>
          <a:bodyPr/>
          <a:lstStyle/>
          <a:p>
            <a:r>
              <a:rPr lang="pt-BR" dirty="0"/>
              <a:t>Outra opção é instalar a Extensão Python para o visual </a:t>
            </a:r>
            <a:r>
              <a:rPr lang="pt-BR" dirty="0" err="1"/>
              <a:t>studeo</a:t>
            </a:r>
            <a:r>
              <a:rPr lang="pt-BR" dirty="0"/>
              <a:t> conseguir reconhecer arquivos da extensão .</a:t>
            </a:r>
            <a:r>
              <a:rPr lang="pt-BR" dirty="0" err="1"/>
              <a:t>py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400300-8C2A-641F-D5C1-0A382A21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89" y="3769894"/>
            <a:ext cx="9972301" cy="19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96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B0786-42C8-551B-DC97-7FB68FF2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472B80"/>
                </a:solidFill>
              </a:rPr>
              <a:t>Instalar a extensão Python pelo </a:t>
            </a:r>
            <a:r>
              <a:rPr lang="pt-BR" b="1" dirty="0" err="1">
                <a:solidFill>
                  <a:srgbClr val="472B80"/>
                </a:solidFill>
              </a:rPr>
              <a:t>VSCode</a:t>
            </a:r>
            <a:endParaRPr lang="pt-BR" b="1" dirty="0">
              <a:solidFill>
                <a:srgbClr val="472B8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24F97-3B88-E4E5-8E13-3C2526F42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08645"/>
          </a:xfrm>
        </p:spPr>
        <p:txBody>
          <a:bodyPr/>
          <a:lstStyle/>
          <a:p>
            <a:r>
              <a:rPr lang="pt-BR" dirty="0"/>
              <a:t>Clicar no ícone de extensões no painel à esquerda do </a:t>
            </a:r>
            <a:r>
              <a:rPr lang="pt-BR" dirty="0" err="1"/>
              <a:t>vscode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ECE77A4-AE8B-ACAC-4B94-2705B44E0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50840"/>
            <a:ext cx="5181600" cy="4100907"/>
          </a:xfrm>
        </p:spPr>
      </p:pic>
    </p:spTree>
    <p:extLst>
      <p:ext uri="{BB962C8B-B14F-4D97-AF65-F5344CB8AC3E}">
        <p14:creationId xmlns:p14="http://schemas.microsoft.com/office/powerpoint/2010/main" val="285728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B0786-42C8-551B-DC97-7FB68FF2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472B80"/>
                </a:solidFill>
              </a:rPr>
              <a:t>Instalar a extensão Python pelo </a:t>
            </a:r>
            <a:r>
              <a:rPr lang="pt-BR" b="1" dirty="0" err="1">
                <a:solidFill>
                  <a:srgbClr val="472B80"/>
                </a:solidFill>
              </a:rPr>
              <a:t>VSCode</a:t>
            </a:r>
            <a:endParaRPr lang="pt-BR" b="1" dirty="0">
              <a:solidFill>
                <a:srgbClr val="472B8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24F97-3B88-E4E5-8E13-3C2526F42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00330" cy="4008645"/>
          </a:xfrm>
        </p:spPr>
        <p:txBody>
          <a:bodyPr>
            <a:normAutofit/>
          </a:bodyPr>
          <a:lstStyle/>
          <a:p>
            <a:r>
              <a:rPr lang="pt-BR" dirty="0"/>
              <a:t>Pesquisar pela extensão “Python”.</a:t>
            </a:r>
          </a:p>
          <a:p>
            <a:r>
              <a:rPr lang="pt-BR" dirty="0"/>
              <a:t>Clicar na opção Python sinalizada na imagem.</a:t>
            </a:r>
          </a:p>
          <a:p>
            <a:r>
              <a:rPr lang="pt-BR" dirty="0"/>
              <a:t>Usar o botão Instalar, que aparecerá à direita. 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</a:rPr>
              <a:t>(Na imagem ao lado já está instalado)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F9564F5-2C52-573A-2D1C-57E6BE8A58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06903" y="2013532"/>
            <a:ext cx="6440023" cy="2717493"/>
          </a:xfrm>
        </p:spPr>
      </p:pic>
    </p:spTree>
    <p:extLst>
      <p:ext uri="{BB962C8B-B14F-4D97-AF65-F5344CB8AC3E}">
        <p14:creationId xmlns:p14="http://schemas.microsoft.com/office/powerpoint/2010/main" val="580929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B0786-42C8-551B-DC97-7FB68FF2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3360"/>
            <a:ext cx="10919791" cy="132556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472B80"/>
                </a:solidFill>
              </a:rPr>
              <a:t>Instalar a extensão do </a:t>
            </a:r>
            <a:r>
              <a:rPr lang="pt-BR" b="1" dirty="0" err="1">
                <a:solidFill>
                  <a:srgbClr val="472B80"/>
                </a:solidFill>
              </a:rPr>
              <a:t>Code</a:t>
            </a:r>
            <a:r>
              <a:rPr lang="pt-BR" b="1" dirty="0">
                <a:solidFill>
                  <a:srgbClr val="472B80"/>
                </a:solidFill>
              </a:rPr>
              <a:t> </a:t>
            </a:r>
            <a:r>
              <a:rPr lang="pt-BR" b="1" dirty="0" err="1">
                <a:solidFill>
                  <a:srgbClr val="472B80"/>
                </a:solidFill>
              </a:rPr>
              <a:t>Runner</a:t>
            </a:r>
            <a:br>
              <a:rPr lang="pt-BR" b="1" dirty="0">
                <a:solidFill>
                  <a:srgbClr val="472B80"/>
                </a:solidFill>
              </a:rPr>
            </a:br>
            <a:r>
              <a:rPr lang="pt-BR" sz="2700" b="1" dirty="0">
                <a:solidFill>
                  <a:srgbClr val="472B80"/>
                </a:solidFill>
              </a:rPr>
              <a:t>Para se obter a possibilidade de usar o atalho CTRL + ALT + N para executar o código. Além disso o </a:t>
            </a:r>
            <a:r>
              <a:rPr lang="pt-BR" sz="2700" b="1" dirty="0" err="1">
                <a:solidFill>
                  <a:srgbClr val="472B80"/>
                </a:solidFill>
              </a:rPr>
              <a:t>VSCode</a:t>
            </a:r>
            <a:r>
              <a:rPr lang="pt-BR" sz="2700" b="1" dirty="0">
                <a:solidFill>
                  <a:srgbClr val="472B80"/>
                </a:solidFill>
              </a:rPr>
              <a:t> poderá rodar códigos de outras linguagens</a:t>
            </a:r>
            <a:endParaRPr lang="pt-BR" b="1" dirty="0">
              <a:solidFill>
                <a:srgbClr val="472B8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24F97-3B88-E4E5-8E13-3C2526F42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5938"/>
            <a:ext cx="4300330" cy="3538332"/>
          </a:xfrm>
        </p:spPr>
        <p:txBody>
          <a:bodyPr>
            <a:normAutofit/>
          </a:bodyPr>
          <a:lstStyle/>
          <a:p>
            <a:r>
              <a:rPr lang="pt-BR" dirty="0"/>
              <a:t>Pesquisar pela extensão “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Runner</a:t>
            </a:r>
            <a:r>
              <a:rPr lang="pt-BR" dirty="0"/>
              <a:t>”.</a:t>
            </a:r>
          </a:p>
          <a:p>
            <a:r>
              <a:rPr lang="pt-BR" dirty="0"/>
              <a:t>Clicar na opção Python sinalizada na imagem.</a:t>
            </a:r>
          </a:p>
          <a:p>
            <a:r>
              <a:rPr lang="pt-BR" dirty="0"/>
              <a:t>Usar o botão Instalar, que aparecerá à direita. </a:t>
            </a:r>
          </a:p>
          <a:p>
            <a:pPr lvl="1"/>
            <a:r>
              <a:rPr lang="pt-BR" sz="2000" dirty="0">
                <a:solidFill>
                  <a:srgbClr val="C00000"/>
                </a:solidFill>
              </a:rPr>
              <a:t>(Na imagem ao lado já está instalado)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2F97A9D-F994-AA09-6F7A-CA222B716F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19296"/>
          <a:stretch/>
        </p:blipFill>
        <p:spPr>
          <a:xfrm>
            <a:off x="4989444" y="2444019"/>
            <a:ext cx="7173728" cy="2595120"/>
          </a:xfrm>
        </p:spPr>
      </p:pic>
    </p:spTree>
    <p:extLst>
      <p:ext uri="{BB962C8B-B14F-4D97-AF65-F5344CB8AC3E}">
        <p14:creationId xmlns:p14="http://schemas.microsoft.com/office/powerpoint/2010/main" val="281644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53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B9A20D-668B-2476-F9A3-5A34900145A2}"/>
              </a:ext>
            </a:extLst>
          </p:cNvPr>
          <p:cNvSpPr txBox="1"/>
          <p:nvPr/>
        </p:nvSpPr>
        <p:spPr>
          <a:xfrm>
            <a:off x="2025271" y="1827268"/>
            <a:ext cx="5784649" cy="312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ea typeface="Abril Fatface" charset="0"/>
                <a:cs typeface="Arial" panose="020B0604020202020204" pitchFamily="34" charset="0"/>
              </a:rPr>
              <a:t>Como vocês estão se sentindo?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bril Fatface" charset="0"/>
                <a:cs typeface="Arial" panose="020B0604020202020204" pitchFamily="34" charset="0"/>
              </a:rPr>
              <a:t>Quais são as suas</a:t>
            </a:r>
            <a:b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604020202020204" pitchFamily="34" charset="0"/>
                <a:ea typeface="Abril Fatface" charset="0"/>
                <a:cs typeface="Arial Black" panose="020B0604020202020204" pitchFamily="34" charset="0"/>
              </a:rPr>
            </a:br>
            <a: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604020202020204" pitchFamily="34" charset="0"/>
                <a:ea typeface="Abril Fatface" charset="0"/>
                <a:cs typeface="Arial Black" panose="020B0604020202020204" pitchFamily="34" charset="0"/>
              </a:rPr>
              <a:t>EXPECTATIVAS</a:t>
            </a:r>
            <a:br>
              <a:rPr kumimoji="0" lang="pt-B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604020202020204" pitchFamily="34" charset="0"/>
                <a:ea typeface="Abril Fatface" charset="0"/>
                <a:cs typeface="Arial Black" panose="020B0604020202020204" pitchFamily="34" charset="0"/>
              </a:rPr>
            </a:br>
            <a:endParaRPr lang="pt-BR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AE37B8E-90D2-47CA-EF2F-E30556C3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2318" y="1483277"/>
            <a:ext cx="503016" cy="50301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E1E3C885-F6FD-6E09-1F24-8ECE59FA3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35048" y="4926814"/>
            <a:ext cx="503016" cy="50301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32587651-03F3-5001-1E96-A3BDC919A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97709"/>
            <a:ext cx="602692" cy="7265773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C64664A3-54BB-8E3F-8C18-CDFB3144D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364" y="5849190"/>
            <a:ext cx="946908" cy="946908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6400BF0-975B-E908-03AA-A755068633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67636" y="-197709"/>
            <a:ext cx="911241" cy="7265773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FCBC5D33-FF4D-15EA-EF81-2B58ED07C74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45973" r="44446" b="24205"/>
          <a:stretch/>
        </p:blipFill>
        <p:spPr>
          <a:xfrm>
            <a:off x="6915351" y="-197709"/>
            <a:ext cx="5784649" cy="7265774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F0BA1D5D-DCC7-EEAD-D179-BB433B671E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36574" y="1986292"/>
            <a:ext cx="3055426" cy="48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0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DB3CF61-DEF5-30E1-B573-F10C2F0B3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49040" y="-18233057"/>
            <a:ext cx="17632680" cy="38168661"/>
          </a:xfrm>
          <a:prstGeom prst="rect">
            <a:avLst/>
          </a:prstGeom>
        </p:spPr>
      </p:pic>
      <p:sp>
        <p:nvSpPr>
          <p:cNvPr id="5" name="Google Shape;641;p70">
            <a:extLst>
              <a:ext uri="{FF2B5EF4-FFF2-40B4-BE49-F238E27FC236}">
                <a16:creationId xmlns:a16="http://schemas.microsoft.com/office/drawing/2014/main" id="{27D0A70C-B1DF-5826-A7D3-D567D3AF5B62}"/>
              </a:ext>
            </a:extLst>
          </p:cNvPr>
          <p:cNvSpPr txBox="1"/>
          <p:nvPr/>
        </p:nvSpPr>
        <p:spPr>
          <a:xfrm>
            <a:off x="2720939" y="1218994"/>
            <a:ext cx="6750121" cy="1994249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defRPr/>
            </a:pPr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Os passos a seguir, apenas serão necessários, se após as instalações anteriores o Python não rodar no </a:t>
            </a:r>
            <a:r>
              <a:rPr lang="pt-BR" sz="44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vscode</a:t>
            </a:r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43A49548-44CA-D601-165B-400BCD665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60" y="5757286"/>
            <a:ext cx="946908" cy="9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2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2036E-E081-59B8-680D-995CB56C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3378E"/>
                </a:solidFill>
                <a:latin typeface="Arial Black" panose="020B0A04020102020204" pitchFamily="34" charset="0"/>
              </a:rPr>
              <a:t>Alguns problemas podem ocorrer.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92A98-C679-E050-25AE-EBA7E3F2D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10011" cy="4351338"/>
          </a:xfrm>
        </p:spPr>
        <p:txBody>
          <a:bodyPr/>
          <a:lstStyle/>
          <a:p>
            <a:r>
              <a:rPr lang="pt-BR" dirty="0">
                <a:solidFill>
                  <a:srgbClr val="472B80"/>
                </a:solidFill>
              </a:rPr>
              <a:t>Faça a configuração adiante, somente se o seu </a:t>
            </a:r>
            <a:r>
              <a:rPr lang="pt-BR" dirty="0" err="1">
                <a:solidFill>
                  <a:srgbClr val="472B80"/>
                </a:solidFill>
              </a:rPr>
              <a:t>VSCode</a:t>
            </a:r>
            <a:r>
              <a:rPr lang="pt-BR" dirty="0">
                <a:solidFill>
                  <a:srgbClr val="472B80"/>
                </a:solidFill>
              </a:rPr>
              <a:t> não conseguir executar o Python.</a:t>
            </a:r>
          </a:p>
          <a:p>
            <a:pPr lvl="1"/>
            <a:r>
              <a:rPr lang="pt-BR" dirty="0">
                <a:solidFill>
                  <a:srgbClr val="472B80"/>
                </a:solidFill>
              </a:rPr>
              <a:t>Talvez seja necessário configurar as </a:t>
            </a:r>
            <a:r>
              <a:rPr lang="pt-BR" b="1" dirty="0">
                <a:solidFill>
                  <a:srgbClr val="472B80"/>
                </a:solidFill>
              </a:rPr>
              <a:t>variáveis de ambiente no Windows</a:t>
            </a:r>
            <a:r>
              <a:rPr lang="pt-BR" dirty="0">
                <a:solidFill>
                  <a:srgbClr val="472B80"/>
                </a:solidFill>
              </a:rPr>
              <a:t> 10.</a:t>
            </a:r>
          </a:p>
          <a:p>
            <a:r>
              <a:rPr lang="pt-BR" dirty="0">
                <a:solidFill>
                  <a:srgbClr val="472B80"/>
                </a:solidFill>
              </a:rPr>
              <a:t>Vá para o próximo slide</a:t>
            </a:r>
          </a:p>
        </p:txBody>
      </p:sp>
    </p:spTree>
    <p:extLst>
      <p:ext uri="{BB962C8B-B14F-4D97-AF65-F5344CB8AC3E}">
        <p14:creationId xmlns:p14="http://schemas.microsoft.com/office/powerpoint/2010/main" val="3575786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21244-146B-1B6D-2DA4-4693D4C7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rgbClr val="63378E"/>
                </a:solidFill>
                <a:latin typeface="Arial Black" panose="020B0A04020102020204" pitchFamily="34" charset="0"/>
              </a:rPr>
              <a:t>Configurando Variáveis de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55F42F-0335-0FBF-BDF5-A7BCA6D2A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3599"/>
            <a:ext cx="5181600" cy="4043363"/>
          </a:xfrm>
        </p:spPr>
        <p:txBody>
          <a:bodyPr/>
          <a:lstStyle/>
          <a:p>
            <a:r>
              <a:rPr lang="pt-BR" dirty="0"/>
              <a:t>Pesquise no Windows por variáveis de ambiente /</a:t>
            </a:r>
          </a:p>
          <a:p>
            <a:r>
              <a:rPr lang="pt-BR" dirty="0"/>
              <a:t>Clique em Editar variáveis de ambiente /</a:t>
            </a:r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060BBDB-0AB7-36A4-2F27-147C29302B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1278" y="1825625"/>
            <a:ext cx="3501739" cy="5032375"/>
          </a:xfr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48D3C3-100D-7918-C9C0-382AEADCEC69}"/>
              </a:ext>
            </a:extLst>
          </p:cNvPr>
          <p:cNvSpPr/>
          <p:nvPr/>
        </p:nvSpPr>
        <p:spPr>
          <a:xfrm>
            <a:off x="7443537" y="2133600"/>
            <a:ext cx="3465095" cy="689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096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BB0E4-636D-2AE2-3A14-53BC161A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3378E"/>
                </a:solidFill>
                <a:latin typeface="Arial Black" panose="020B0A04020102020204" pitchFamily="34" charset="0"/>
              </a:rPr>
              <a:t>Configurando Variáveis de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7E7F00-1C75-2978-6784-1D05168C5B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solidFill>
                  <a:srgbClr val="472B80"/>
                </a:solidFill>
              </a:rPr>
              <a:t>Clique no botão </a:t>
            </a:r>
            <a:r>
              <a:rPr lang="pt-BR" b="1" dirty="0">
                <a:solidFill>
                  <a:srgbClr val="472B80"/>
                </a:solidFill>
              </a:rPr>
              <a:t>Variáveis de Ambiente /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6FCC333-E20B-5366-3049-A53ECBB26B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9290" y="1825625"/>
            <a:ext cx="3600163" cy="4114473"/>
          </a:xfrm>
        </p:spPr>
      </p:pic>
    </p:spTree>
    <p:extLst>
      <p:ext uri="{BB962C8B-B14F-4D97-AF65-F5344CB8AC3E}">
        <p14:creationId xmlns:p14="http://schemas.microsoft.com/office/powerpoint/2010/main" val="3193334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C0511-FBBF-A6C6-7CDD-5D27FE28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3378E"/>
                </a:solidFill>
                <a:latin typeface="Arial Black" panose="020B0A04020102020204" pitchFamily="34" charset="0"/>
              </a:rPr>
              <a:t>Em Path em variáveis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A788C-1D50-74EF-8B50-906C98D88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2861" y="1403436"/>
            <a:ext cx="4042611" cy="3837238"/>
          </a:xfrm>
        </p:spPr>
        <p:txBody>
          <a:bodyPr/>
          <a:lstStyle/>
          <a:p>
            <a:r>
              <a:rPr lang="pt-BR" dirty="0">
                <a:solidFill>
                  <a:srgbClr val="472B80"/>
                </a:solidFill>
              </a:rPr>
              <a:t>Clique em Path / Novo /</a:t>
            </a:r>
          </a:p>
          <a:p>
            <a:r>
              <a:rPr lang="pt-BR" dirty="0">
                <a:solidFill>
                  <a:srgbClr val="472B80"/>
                </a:solidFill>
              </a:rPr>
              <a:t>Insira as duas linhas que estão marcadas de vermelho.</a:t>
            </a:r>
          </a:p>
          <a:p>
            <a:endParaRPr lang="pt-BR" dirty="0">
              <a:solidFill>
                <a:srgbClr val="472B80"/>
              </a:solidFill>
            </a:endParaRPr>
          </a:p>
          <a:p>
            <a:r>
              <a:rPr lang="pt-BR" dirty="0">
                <a:solidFill>
                  <a:srgbClr val="472B80"/>
                </a:solidFill>
              </a:rPr>
              <a:t>Se não resolver, vá para o próximo slide.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ABDC555-76D2-B86D-6F01-EEB98968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82" y="1401605"/>
            <a:ext cx="6845703" cy="32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11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C0511-FBBF-A6C6-7CDD-5D27FE28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63378E"/>
                </a:solidFill>
                <a:latin typeface="Arial Black" panose="020B0A04020102020204" pitchFamily="34" charset="0"/>
              </a:rPr>
              <a:t>Em Path em variáveis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A788C-1D50-74EF-8B50-906C98D88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347" y="1825625"/>
            <a:ext cx="3740601" cy="3837238"/>
          </a:xfrm>
        </p:spPr>
        <p:txBody>
          <a:bodyPr/>
          <a:lstStyle/>
          <a:p>
            <a:r>
              <a:rPr lang="pt-BR" dirty="0"/>
              <a:t>Clique em Path / Novo /</a:t>
            </a:r>
          </a:p>
          <a:p>
            <a:r>
              <a:rPr lang="pt-BR" dirty="0"/>
              <a:t>Insira as duas linhas que estão marcadas de vermelho.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C2FCCB-2703-507E-FB62-BA2F5E89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27" y="1825625"/>
            <a:ext cx="6925642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8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58959C2-4C79-4C55-F8A2-2912F2E21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3662" y="1058864"/>
            <a:ext cx="6833853" cy="595766"/>
          </a:xfrm>
        </p:spPr>
        <p:txBody>
          <a:bodyPr>
            <a:noAutofit/>
          </a:bodyPr>
          <a:lstStyle/>
          <a:p>
            <a:r>
              <a:rPr lang="pt-BR" sz="4000" dirty="0" err="1">
                <a:latin typeface="Arial Black" panose="020B0A04020102020204" pitchFamily="34" charset="0"/>
                <a:cs typeface="Arial" panose="020B0604020202020204" pitchFamily="34" charset="0"/>
              </a:rPr>
              <a:t>FeedBacks</a:t>
            </a:r>
            <a:r>
              <a:rPr lang="pt-BR" sz="4000" dirty="0">
                <a:latin typeface="Arial Black" panose="020B0A04020102020204" pitchFamily="34" charset="0"/>
                <a:cs typeface="Arial" panose="020B0604020202020204" pitchFamily="34" charset="0"/>
              </a:rPr>
              <a:t> e Dúvidas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6EF834-71C1-D221-B512-D854B45C3A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Encerramento...</a:t>
            </a:r>
          </a:p>
        </p:txBody>
      </p:sp>
    </p:spTree>
    <p:extLst>
      <p:ext uri="{BB962C8B-B14F-4D97-AF65-F5344CB8AC3E}">
        <p14:creationId xmlns:p14="http://schemas.microsoft.com/office/powerpoint/2010/main" val="2335544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DB3CF61-DEF5-30E1-B573-F10C2F0B3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49040" y="-18233057"/>
            <a:ext cx="17632680" cy="38168661"/>
          </a:xfrm>
          <a:prstGeom prst="rect">
            <a:avLst/>
          </a:prstGeom>
        </p:spPr>
      </p:pic>
      <p:sp>
        <p:nvSpPr>
          <p:cNvPr id="5" name="Google Shape;641;p70">
            <a:extLst>
              <a:ext uri="{FF2B5EF4-FFF2-40B4-BE49-F238E27FC236}">
                <a16:creationId xmlns:a16="http://schemas.microsoft.com/office/drawing/2014/main" id="{27D0A70C-B1DF-5826-A7D3-D567D3AF5B62}"/>
              </a:ext>
            </a:extLst>
          </p:cNvPr>
          <p:cNvSpPr txBox="1"/>
          <p:nvPr/>
        </p:nvSpPr>
        <p:spPr>
          <a:xfrm>
            <a:off x="3513455" y="2431875"/>
            <a:ext cx="7611746" cy="1994249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defRPr/>
            </a:pPr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QUAIS FORAM OS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defRPr/>
            </a:pPr>
            <a:r>
              <a:rPr lang="pt-BR" sz="4400" b="1" dirty="0">
                <a:solidFill>
                  <a:schemeClr val="bg1"/>
                </a:solidFill>
                <a:latin typeface="Arial Black" panose="020B0A04020102020204" pitchFamily="34" charset="0"/>
                <a:ea typeface="Arial"/>
                <a:cs typeface="Arial"/>
                <a:sym typeface="Arial"/>
              </a:rPr>
              <a:t>APRENDIZADOS</a:t>
            </a:r>
            <a: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ea typeface="Arial"/>
                <a:cs typeface="Arial"/>
                <a:sym typeface="Arial"/>
              </a:rP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defRPr/>
            </a:pPr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 HOJE?</a:t>
            </a:r>
            <a:endParaRPr sz="4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43A49548-44CA-D601-165B-400BCD665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60" y="5757286"/>
            <a:ext cx="946908" cy="9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92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2E0F9627-D06A-B1BE-8BDF-0616C220B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832" t="12929" r="13741" b="31578"/>
          <a:stretch/>
        </p:blipFill>
        <p:spPr>
          <a:xfrm>
            <a:off x="0" y="1"/>
            <a:ext cx="12344400" cy="6858000"/>
          </a:xfrm>
          <a:prstGeom prst="rect">
            <a:avLst/>
          </a:prstGeom>
        </p:spPr>
      </p:pic>
      <p:sp>
        <p:nvSpPr>
          <p:cNvPr id="2" name="Google Shape;456;p48">
            <a:extLst>
              <a:ext uri="{FF2B5EF4-FFF2-40B4-BE49-F238E27FC236}">
                <a16:creationId xmlns:a16="http://schemas.microsoft.com/office/drawing/2014/main" id="{00230DF5-A677-2E14-38A2-92A220222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350" y="2398710"/>
            <a:ext cx="4741852" cy="307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ts val="4000"/>
              <a:buFont typeface="Arial" panose="020B0604020202020204" pitchFamily="34" charset="0"/>
              <a:buNone/>
            </a:pPr>
            <a:r>
              <a:rPr lang="pt-BR" altLang="pt-BR" sz="7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ATÉ A PRÓXIMA </a:t>
            </a:r>
            <a:r>
              <a:rPr lang="pt-BR" altLang="pt-BR" sz="9600" dirty="0">
                <a:solidFill>
                  <a:schemeClr val="bg1"/>
                </a:solidFill>
                <a:latin typeface="Arial Black" panose="020B0A04020102020204" pitchFamily="34" charset="0"/>
                <a:sym typeface="Arial" panose="020B0604020202020204" pitchFamily="34" charset="0"/>
              </a:rPr>
              <a:t>AULA!</a:t>
            </a:r>
            <a:endParaRPr lang="pt-BR" altLang="pt-BR" sz="7200" dirty="0">
              <a:solidFill>
                <a:schemeClr val="bg1"/>
              </a:solidFill>
              <a:latin typeface="Arial Black" panose="020B0A040201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CB631138-C860-3E8E-D14B-28C8B85AF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72" y="5951052"/>
            <a:ext cx="946908" cy="9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4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1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54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5EF3785-62B1-B2E9-64B4-24447853E9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2525" y="1204807"/>
            <a:ext cx="8245643" cy="3142604"/>
          </a:xfrm>
        </p:spPr>
        <p:txBody>
          <a:bodyPr>
            <a:noAutofit/>
          </a:bodyPr>
          <a:lstStyle/>
          <a:p>
            <a:pPr algn="r"/>
            <a:r>
              <a:rPr lang="pt-BR" sz="5400" dirty="0">
                <a:solidFill>
                  <a:srgbClr val="E9662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  <a:r>
              <a:rPr lang="pt-BR" sz="5400" b="1" dirty="0">
                <a:solidFill>
                  <a:srgbClr val="E9662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rograma de Computador </a:t>
            </a:r>
          </a:p>
          <a:p>
            <a:pPr algn="r"/>
            <a:r>
              <a:rPr lang="pt-BR" sz="4800" b="1" dirty="0">
                <a:solidFill>
                  <a:srgbClr val="63378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que esses conceitos significam para você?</a:t>
            </a:r>
          </a:p>
          <a:p>
            <a:pPr algn="r"/>
            <a:r>
              <a:rPr lang="pt-BR" sz="3600" dirty="0">
                <a:solidFill>
                  <a:srgbClr val="F7941E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Anotem suas considerações</a:t>
            </a:r>
            <a:r>
              <a:rPr lang="pt-BR" sz="3600" dirty="0">
                <a:solidFill>
                  <a:srgbClr val="F794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pt-BR" sz="5400" dirty="0">
              <a:solidFill>
                <a:srgbClr val="F794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ço Reservado para Texto 7">
            <a:extLst>
              <a:ext uri="{FF2B5EF4-FFF2-40B4-BE49-F238E27FC236}">
                <a16:creationId xmlns:a16="http://schemas.microsoft.com/office/drawing/2014/main" id="{3734E2AD-2BD6-A46E-747F-9737DDE7C0E2}"/>
              </a:ext>
            </a:extLst>
          </p:cNvPr>
          <p:cNvSpPr txBox="1">
            <a:spLocks/>
          </p:cNvSpPr>
          <p:nvPr/>
        </p:nvSpPr>
        <p:spPr>
          <a:xfrm>
            <a:off x="2529998" y="2374097"/>
            <a:ext cx="936595" cy="734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4000" b="1" kern="1200">
                <a:solidFill>
                  <a:srgbClr val="472B8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099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F71E623-34C6-1AC7-03AA-39D0FC8F6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3531" y="1560428"/>
            <a:ext cx="5889192" cy="595766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 Black" panose="020B0A04020102020204" pitchFamily="34" charset="0"/>
                <a:cs typeface="Arial" panose="020B0604020202020204" pitchFamily="34" charset="0"/>
              </a:rPr>
              <a:t>OBJETIVO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E7F212-9F5F-A28A-817A-DA339988A9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17558" y="2421862"/>
            <a:ext cx="9192126" cy="2262682"/>
          </a:xfrm>
        </p:spPr>
        <p:txBody>
          <a:bodyPr>
            <a:normAutofit fontScale="62500" lnSpcReduction="20000"/>
          </a:bodyPr>
          <a:lstStyle/>
          <a:p>
            <a:pPr marR="107950">
              <a:lnSpc>
                <a:spcPct val="115000"/>
              </a:lnSpc>
              <a:spcAft>
                <a:spcPts val="600"/>
              </a:spcAft>
            </a:pPr>
            <a:r>
              <a:rPr lang="pt-BR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curso tem como objetivo dar subsídio ao participante no exercício do pensamento</a:t>
            </a:r>
          </a:p>
          <a:p>
            <a:pPr marR="107950">
              <a:lnSpc>
                <a:spcPct val="115000"/>
              </a:lnSpc>
              <a:spcAft>
                <a:spcPts val="600"/>
              </a:spcAft>
            </a:pPr>
            <a:r>
              <a:rPr lang="pt-BR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analítico e na interpretação de um conjunto de dados, possibilitando a manipulação de</a:t>
            </a:r>
          </a:p>
          <a:p>
            <a:pPr marR="107950">
              <a:lnSpc>
                <a:spcPct val="115000"/>
              </a:lnSpc>
              <a:spcAft>
                <a:spcPts val="600"/>
              </a:spcAft>
            </a:pPr>
            <a:r>
              <a:rPr lang="pt-BR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dados, para gerar análises e insights que tragam valor para a tomada de decisão ligada</a:t>
            </a:r>
          </a:p>
          <a:p>
            <a:pPr marR="107950">
              <a:lnSpc>
                <a:spcPct val="115000"/>
              </a:lnSpc>
              <a:spcAft>
                <a:spcPts val="600"/>
              </a:spcAft>
            </a:pPr>
            <a:r>
              <a:rPr lang="pt-BR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área de negócios.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5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E2A314-500B-A7DC-CFCE-E6DA8ED8F2D8}"/>
              </a:ext>
            </a:extLst>
          </p:cNvPr>
          <p:cNvSpPr txBox="1">
            <a:spLocks/>
          </p:cNvSpPr>
          <p:nvPr/>
        </p:nvSpPr>
        <p:spPr>
          <a:xfrm>
            <a:off x="1508355" y="1321274"/>
            <a:ext cx="6576866" cy="486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rgbClr val="292255"/>
                </a:solidFill>
                <a:latin typeface="Arial Black" panose="020B0604020202020204" pitchFamily="34" charset="0"/>
                <a:ea typeface="Abril Fatface" charset="0"/>
                <a:cs typeface="Arial Black" panose="020B0604020202020204" pitchFamily="34" charset="0"/>
              </a:rPr>
              <a:t>INDICADORES</a:t>
            </a:r>
          </a:p>
        </p:txBody>
      </p:sp>
      <p:sp>
        <p:nvSpPr>
          <p:cNvPr id="7" name="Google Shape;131;p10">
            <a:extLst>
              <a:ext uri="{FF2B5EF4-FFF2-40B4-BE49-F238E27FC236}">
                <a16:creationId xmlns:a16="http://schemas.microsoft.com/office/drawing/2014/main" id="{F2AC7CE5-9F8E-0CA0-FD0F-4F55C67098F4}"/>
              </a:ext>
            </a:extLst>
          </p:cNvPr>
          <p:cNvSpPr txBox="1">
            <a:spLocks/>
          </p:cNvSpPr>
          <p:nvPr/>
        </p:nvSpPr>
        <p:spPr>
          <a:xfrm>
            <a:off x="1531198" y="1937148"/>
            <a:ext cx="9489727" cy="359957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pt-BR" sz="2800" dirty="0">
                <a:solidFill>
                  <a:srgbClr val="472B80"/>
                </a:solidFill>
                <a:effectLst/>
                <a:latin typeface="Noto Sans Symbols"/>
                <a:ea typeface="Noto Sans Symbols"/>
                <a:cs typeface="Noto Sans Symbols"/>
              </a:rPr>
              <a:t>Desenvolve algoritmos utilizando os conceitos de lógica de programação.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pt-BR" sz="2800" dirty="0">
                <a:solidFill>
                  <a:srgbClr val="472B80"/>
                </a:solidFill>
                <a:effectLst/>
                <a:latin typeface="Noto Sans Symbols"/>
                <a:ea typeface="Noto Sans Symbols"/>
                <a:cs typeface="Noto Sans Symbols"/>
              </a:rPr>
              <a:t>Cria e manipula repositórios no GitHub de acordo com boas práticas de versionamento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endParaRPr lang="pt-BR" sz="1200" dirty="0">
              <a:solidFill>
                <a:srgbClr val="472B8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30653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51460BBB3BD64989C0AF0085EB7E4E" ma:contentTypeVersion="18" ma:contentTypeDescription="Crie um novo documento." ma:contentTypeScope="" ma:versionID="772a0eff5ddcf970ed94a7305f4a65bc">
  <xsd:schema xmlns:xsd="http://www.w3.org/2001/XMLSchema" xmlns:xs="http://www.w3.org/2001/XMLSchema" xmlns:p="http://schemas.microsoft.com/office/2006/metadata/properties" xmlns:ns2="29c85e31-c0e5-4fba-ab60-4fce8ca17cbc" xmlns:ns3="86243fb6-e625-4153-bf24-3dbb8808cb3e" targetNamespace="http://schemas.microsoft.com/office/2006/metadata/properties" ma:root="true" ma:fieldsID="9fc1265071d568dc0dcb4901e260fdde" ns2:_="" ns3:_="">
    <xsd:import namespace="29c85e31-c0e5-4fba-ab60-4fce8ca17cbc"/>
    <xsd:import namespace="86243fb6-e625-4153-bf24-3dbb8808cb3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Location" minOccurs="0"/>
                <xsd:element ref="ns3:_Flow_SignoffStatus" minOccurs="0"/>
                <xsd:element ref="ns3:AULASESCRITAS" minOccurs="0"/>
                <xsd:element ref="ns3:Indentidadevisualaula4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c85e31-c0e5-4fba-ab60-4fce8ca17c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672001-ba53-4cf3-bc98-583cff500914}" ma:internalName="TaxCatchAll" ma:showField="CatchAllData" ma:web="29c85e31-c0e5-4fba-ab60-4fce8ca17c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43fb6-e625-4153-bf24-3dbb8808cb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e9a2855a-918e-4771-8d49-1fa7ae9a9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Flow_SignoffStatus" ma:index="23" nillable="true" ma:displayName="Status de liberação" ma:internalName="Status_x0020_de_x0020_libera_x00e7__x00e3_o">
      <xsd:simpleType>
        <xsd:restriction base="dms:Text"/>
      </xsd:simpleType>
    </xsd:element>
    <xsd:element name="AULASESCRITAS" ma:index="24" nillable="true" ma:displayName="AULAS ESCRITAS" ma:description="Descrição" ma:format="Dropdown" ma:internalName="AULASESCRITAS">
      <xsd:simpleType>
        <xsd:restriction base="dms:Text">
          <xsd:maxLength value="255"/>
        </xsd:restriction>
      </xsd:simpleType>
    </xsd:element>
    <xsd:element name="Indentidadevisualaula4" ma:index="25" nillable="true" ma:displayName="Indentidade visual aula 4" ma:format="Thumbnail" ma:internalName="Indentidadevisualaula4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6243fb6-e625-4153-bf24-3dbb8808cb3e">
      <Terms xmlns="http://schemas.microsoft.com/office/infopath/2007/PartnerControls"/>
    </lcf76f155ced4ddcb4097134ff3c332f>
    <TaxCatchAll xmlns="29c85e31-c0e5-4fba-ab60-4fce8ca17cbc" xsi:nil="true"/>
    <Indentidadevisualaula4 xmlns="86243fb6-e625-4153-bf24-3dbb8808cb3e" xsi:nil="true"/>
    <_Flow_SignoffStatus xmlns="86243fb6-e625-4153-bf24-3dbb8808cb3e" xsi:nil="true"/>
    <AULASESCRITAS xmlns="86243fb6-e625-4153-bf24-3dbb8808cb3e" xsi:nil="true"/>
  </documentManagement>
</p:properties>
</file>

<file path=customXml/itemProps1.xml><?xml version="1.0" encoding="utf-8"?>
<ds:datastoreItem xmlns:ds="http://schemas.openxmlformats.org/officeDocument/2006/customXml" ds:itemID="{C1589A88-7263-458F-BB6C-B83A504D57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DB02AA-B739-4523-BD3E-627D0990285F}"/>
</file>

<file path=customXml/itemProps3.xml><?xml version="1.0" encoding="utf-8"?>
<ds:datastoreItem xmlns:ds="http://schemas.openxmlformats.org/officeDocument/2006/customXml" ds:itemID="{580F89F2-84D5-45F6-BA35-39F935BC7E57}">
  <ds:schemaRefs>
    <ds:schemaRef ds:uri="http://schemas.microsoft.com/office/2006/documentManagement/types"/>
    <ds:schemaRef ds:uri="9b06ae4b-c05d-45e7-9862-552d1f33da72"/>
    <ds:schemaRef ds:uri="a781f388-7a10-472b-91d8-f6ba0302cf91"/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86243fb6-e625-4153-bf24-3dbb8808cb3e"/>
    <ds:schemaRef ds:uri="29c85e31-c0e5-4fba-ab60-4fce8ca17cb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6707</TotalTime>
  <Words>1089</Words>
  <Application>Microsoft Office PowerPoint</Application>
  <PresentationFormat>Widescreen</PresentationFormat>
  <Paragraphs>168</Paragraphs>
  <Slides>48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4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Momento de Reflexão https://www.youtube.com/watch?v=pdhqwbUWf4U </vt:lpstr>
      <vt:lpstr>O que se pode obter do vídeo? </vt:lpstr>
      <vt:lpstr> Refazer a atividade da montagem do sanduíche e associe aos conceitos de lógica e algoritmos.    </vt:lpstr>
      <vt:lpstr>Apresentação do PowerPoint</vt:lpstr>
      <vt:lpstr> O que é um algoritmo?</vt:lpstr>
      <vt:lpstr>Lógica da Programação</vt:lpstr>
      <vt:lpstr>Python</vt:lpstr>
      <vt:lpstr>Linguagem Python</vt:lpstr>
      <vt:lpstr>Linguagem Python</vt:lpstr>
      <vt:lpstr>Onde usar o Python</vt:lpstr>
      <vt:lpstr>Algumas empresas que usam Python</vt:lpstr>
      <vt:lpstr>Algumas empresas que usam Python no Brasil</vt:lpstr>
      <vt:lpstr>Algumas empresas que usam Python no Brasil</vt:lpstr>
      <vt:lpstr>Empresas, projetos e softwares usando Python</vt:lpstr>
      <vt:lpstr>Gamers usando Python em partes fundamentais</vt:lpstr>
      <vt:lpstr>IDEs para Python</vt:lpstr>
      <vt:lpstr>Para instalar e rodar o Python no PC.</vt:lpstr>
      <vt:lpstr>Baixar o Python</vt:lpstr>
      <vt:lpstr>Baixar o Python</vt:lpstr>
      <vt:lpstr>Baixar o Python</vt:lpstr>
      <vt:lpstr>Instalar o Python</vt:lpstr>
      <vt:lpstr>Instalar o VSCode Pesquisar no google por vscode</vt:lpstr>
      <vt:lpstr>Instalação Padrão</vt:lpstr>
      <vt:lpstr>Instalar a extensão Python pelo VSCode</vt:lpstr>
      <vt:lpstr>Instalar a extensão Python pelo VSCode</vt:lpstr>
      <vt:lpstr>Instalar a extensão do Code Runner Para se obter a possibilidade de usar o atalho CTRL + ALT + N para executar o código. Além disso o VSCode poderá rodar códigos de outras linguagens</vt:lpstr>
      <vt:lpstr>Apresentação do PowerPoint</vt:lpstr>
      <vt:lpstr>Alguns problemas podem ocorrer.</vt:lpstr>
      <vt:lpstr>Configurando Variáveis de Ambiente</vt:lpstr>
      <vt:lpstr>Configurando Variáveis de Ambiente</vt:lpstr>
      <vt:lpstr>Em Path em variáveis de usuário</vt:lpstr>
      <vt:lpstr>Em Path em variáveis de Sistema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Dantas</dc:creator>
  <cp:lastModifiedBy>Claudenir Ferreira</cp:lastModifiedBy>
  <cp:revision>83</cp:revision>
  <dcterms:created xsi:type="dcterms:W3CDTF">2023-07-27T19:55:55Z</dcterms:created>
  <dcterms:modified xsi:type="dcterms:W3CDTF">2024-09-13T22:22:25Z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0x010100CD51460BBB3BD64989C0AF0085EB7E4E</vt:lpwstr>
  </property>
  <property fmtid="{D5CDD505-2E9C-101B-9397-08002B2CF9AE}" pid="3" name="MediaServiceImageTags">
    <vt:lpwstr/>
  </property>
</Properties>
</file>