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Open Sans SemiBold"/>
      <p:regular r:id="rId19"/>
      <p:bold r:id="rId20"/>
      <p:italic r:id="rId21"/>
      <p:boldItalic r:id="rId22"/>
    </p:embeddedFont>
    <p:embeddedFont>
      <p:font typeface="Open Sans Light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SemiBold-bold.fntdata"/><Relationship Id="rId22" Type="http://schemas.openxmlformats.org/officeDocument/2006/relationships/font" Target="fonts/OpenSansSemiBold-boldItalic.fntdata"/><Relationship Id="rId21" Type="http://schemas.openxmlformats.org/officeDocument/2006/relationships/font" Target="fonts/OpenSansSemiBold-italic.fntdata"/><Relationship Id="rId24" Type="http://schemas.openxmlformats.org/officeDocument/2006/relationships/font" Target="fonts/OpenSansLight-bold.fntdata"/><Relationship Id="rId23" Type="http://schemas.openxmlformats.org/officeDocument/2006/relationships/font" Target="fonts/OpenSans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Light-boldItalic.fntdata"/><Relationship Id="rId25" Type="http://schemas.openxmlformats.org/officeDocument/2006/relationships/font" Target="fonts/OpenSansLight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OpenSansSemiBold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8d902654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8d902654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8d902654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8d902654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8d902654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8d902654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8d902654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8d902654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d902654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8d902654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8d902654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8d902654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8d902654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8d902654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8d902654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8d902654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61903"/>
            <a:ext cx="8520600" cy="10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A742E"/>
                </a:solidFill>
                <a:latin typeface="Open Sans"/>
                <a:ea typeface="Open Sans"/>
                <a:cs typeface="Open Sans"/>
                <a:sym typeface="Open Sans"/>
              </a:rPr>
              <a:t>Bootstrap 4.3.1</a:t>
            </a:r>
            <a:endParaRPr>
              <a:solidFill>
                <a:srgbClr val="EA742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18962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Open Sans Light"/>
                <a:ea typeface="Open Sans Light"/>
                <a:cs typeface="Open Sans Light"/>
                <a:sym typeface="Open Sans Light"/>
              </a:rPr>
              <a:t>Conteúdo dos Diretórios</a:t>
            </a:r>
            <a:endParaRPr sz="36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7013" y="522425"/>
            <a:ext cx="1889967" cy="175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418825" y="921975"/>
            <a:ext cx="2853300" cy="34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329925"/>
            <a:ext cx="2808000" cy="6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A742E"/>
                </a:solidFill>
                <a:latin typeface="Open Sans"/>
                <a:ea typeface="Open Sans"/>
                <a:cs typeface="Open Sans"/>
                <a:sym typeface="Open Sans"/>
              </a:rPr>
              <a:t>Diretórios</a:t>
            </a:r>
            <a:endParaRPr sz="3000">
              <a:solidFill>
                <a:srgbClr val="EA742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41475" y="950325"/>
            <a:ext cx="2808000" cy="339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bootstrap/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├── </a:t>
            </a:r>
            <a:r>
              <a:rPr b="1" lang="pt-BR" sz="800">
                <a:solidFill>
                  <a:srgbClr val="FFFFFF"/>
                </a:solidFill>
                <a:highlight>
                  <a:srgbClr val="EA742E"/>
                </a:highlight>
                <a:latin typeface="Consolas"/>
                <a:ea typeface="Consolas"/>
                <a:cs typeface="Consolas"/>
                <a:sym typeface="Consolas"/>
              </a:rPr>
              <a:t>css</a:t>
            </a: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bootstrap-grid.css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bootstrap-grid.css.map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bootstrap-grid.min.css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bootstrap-grid.min.css.map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bootstrap-reboot.css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bootstrap-reboot.css.map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bootstrap-reboot.min.css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bootstrap-reboot.min.css.map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bootstrap.css</a:t>
            </a:r>
            <a:endParaRPr sz="800">
              <a:solidFill>
                <a:srgbClr val="212529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bootstrap.css.map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bootstrap.min.css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└── bootstrap.min.css.map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└── </a:t>
            </a:r>
            <a:r>
              <a:rPr b="1" lang="pt-BR" sz="800">
                <a:solidFill>
                  <a:srgbClr val="FFFFFF"/>
                </a:solidFill>
                <a:highlight>
                  <a:srgbClr val="EA742E"/>
                </a:highlight>
                <a:latin typeface="Consolas"/>
                <a:ea typeface="Consolas"/>
                <a:cs typeface="Consolas"/>
                <a:sym typeface="Consolas"/>
              </a:rPr>
              <a:t>js</a:t>
            </a: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bootstrap.bundle.js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bootstrap.bundle.js.map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bootstrap.bundle.min.js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bootstrap.bundle.min.js.map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bootstrap.js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bootstrap.js.map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bootstrap.min.js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└── bootstrap.min.js.map</a:t>
            </a:r>
            <a:endParaRPr sz="8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648625" y="921975"/>
            <a:ext cx="5149200" cy="3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EA742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CSS</a:t>
            </a:r>
            <a:endParaRPr sz="2400">
              <a:solidFill>
                <a:srgbClr val="EA742E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latin typeface="Open Sans"/>
                <a:ea typeface="Open Sans"/>
                <a:cs typeface="Open Sans"/>
                <a:sym typeface="Open Sans"/>
              </a:rPr>
              <a:t>Arquivos de folha de estilo do padrão Bootstrap.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EA742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JS</a:t>
            </a:r>
            <a:endParaRPr sz="2400">
              <a:solidFill>
                <a:srgbClr val="EA742E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Arquivos de JavaScript com os plugins do Bootstrap.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418825" y="921975"/>
            <a:ext cx="2853300" cy="34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29925"/>
            <a:ext cx="2808000" cy="6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A742E"/>
                </a:solidFill>
                <a:latin typeface="Open Sans"/>
                <a:ea typeface="Open Sans"/>
                <a:cs typeface="Open Sans"/>
                <a:sym typeface="Open Sans"/>
              </a:rPr>
              <a:t>Diretórios</a:t>
            </a:r>
            <a:endParaRPr sz="3000">
              <a:solidFill>
                <a:srgbClr val="EA742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41475" y="950325"/>
            <a:ext cx="2808000" cy="339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bootstrap/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├── </a:t>
            </a:r>
            <a:r>
              <a:rPr lang="pt-BR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css</a:t>
            </a: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bootstrap-grid.css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bootstrap-grid.css</a:t>
            </a:r>
            <a:r>
              <a:rPr b="1" lang="pt-BR" sz="800">
                <a:solidFill>
                  <a:srgbClr val="FFFFFF"/>
                </a:solidFill>
                <a:highlight>
                  <a:srgbClr val="EA742E"/>
                </a:highlight>
                <a:latin typeface="Consolas"/>
                <a:ea typeface="Consolas"/>
                <a:cs typeface="Consolas"/>
                <a:sym typeface="Consolas"/>
              </a:rPr>
              <a:t>.map</a:t>
            </a:r>
            <a:endParaRPr b="1" sz="800">
              <a:solidFill>
                <a:srgbClr val="FFFFFF"/>
              </a:solidFill>
              <a:highlight>
                <a:srgbClr val="EA74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bootstrap-grid.min.css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bootstrap-grid.min.css</a:t>
            </a:r>
            <a:r>
              <a:rPr b="1" lang="pt-BR" sz="800">
                <a:solidFill>
                  <a:srgbClr val="FFFFFF"/>
                </a:solidFill>
                <a:highlight>
                  <a:srgbClr val="EA742E"/>
                </a:highlight>
                <a:latin typeface="Consolas"/>
                <a:ea typeface="Consolas"/>
                <a:cs typeface="Consolas"/>
                <a:sym typeface="Consolas"/>
              </a:rPr>
              <a:t>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bootstrap-reboot.css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bootstrap-reboot.css</a:t>
            </a:r>
            <a:r>
              <a:rPr b="1" lang="pt-BR" sz="800">
                <a:solidFill>
                  <a:srgbClr val="FFFFFF"/>
                </a:solidFill>
                <a:highlight>
                  <a:srgbClr val="EA742E"/>
                </a:highlight>
                <a:latin typeface="Consolas"/>
                <a:ea typeface="Consolas"/>
                <a:cs typeface="Consolas"/>
                <a:sym typeface="Consolas"/>
              </a:rPr>
              <a:t>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bootstrap-reboot.min.css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bootstrap-reboot.min.css</a:t>
            </a:r>
            <a:r>
              <a:rPr b="1" lang="pt-BR" sz="800">
                <a:solidFill>
                  <a:srgbClr val="FFFFFF"/>
                </a:solidFill>
                <a:highlight>
                  <a:srgbClr val="EA742E"/>
                </a:highlight>
                <a:latin typeface="Consolas"/>
                <a:ea typeface="Consolas"/>
                <a:cs typeface="Consolas"/>
                <a:sym typeface="Consolas"/>
              </a:rPr>
              <a:t>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bootstrap.css</a:t>
            </a:r>
            <a:endParaRPr sz="800">
              <a:solidFill>
                <a:srgbClr val="212529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bootstrap.css</a:t>
            </a:r>
            <a:r>
              <a:rPr b="1" lang="pt-BR" sz="800">
                <a:solidFill>
                  <a:srgbClr val="FFFFFF"/>
                </a:solidFill>
                <a:highlight>
                  <a:srgbClr val="EA742E"/>
                </a:highlight>
                <a:latin typeface="Consolas"/>
                <a:ea typeface="Consolas"/>
                <a:cs typeface="Consolas"/>
                <a:sym typeface="Consolas"/>
              </a:rPr>
              <a:t>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bootstrap.min.css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└── bootstrap.min.css</a:t>
            </a:r>
            <a:r>
              <a:rPr b="1" lang="pt-BR" sz="800">
                <a:solidFill>
                  <a:srgbClr val="FFFFFF"/>
                </a:solidFill>
                <a:highlight>
                  <a:srgbClr val="EA742E"/>
                </a:highlight>
                <a:latin typeface="Consolas"/>
                <a:ea typeface="Consolas"/>
                <a:cs typeface="Consolas"/>
                <a:sym typeface="Consolas"/>
              </a:rPr>
              <a:t>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└── </a:t>
            </a:r>
            <a:r>
              <a:rPr lang="pt-BR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js</a:t>
            </a: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bootstrap.bundle.js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bootstrap.bundle.js</a:t>
            </a:r>
            <a:r>
              <a:rPr b="1" lang="pt-BR" sz="800">
                <a:solidFill>
                  <a:srgbClr val="FFFFFF"/>
                </a:solidFill>
                <a:highlight>
                  <a:srgbClr val="EA742E"/>
                </a:highlight>
                <a:latin typeface="Consolas"/>
                <a:ea typeface="Consolas"/>
                <a:cs typeface="Consolas"/>
                <a:sym typeface="Consolas"/>
              </a:rPr>
              <a:t>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bootstrap.bundle.min.js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bootstrap.bundle.min.js</a:t>
            </a:r>
            <a:r>
              <a:rPr b="1" lang="pt-BR" sz="800">
                <a:solidFill>
                  <a:srgbClr val="FFFFFF"/>
                </a:solidFill>
                <a:highlight>
                  <a:srgbClr val="EA742E"/>
                </a:highlight>
                <a:latin typeface="Consolas"/>
                <a:ea typeface="Consolas"/>
                <a:cs typeface="Consolas"/>
                <a:sym typeface="Consolas"/>
              </a:rPr>
              <a:t>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bootstrap.js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bootstrap.js</a:t>
            </a:r>
            <a:r>
              <a:rPr b="1" lang="pt-BR" sz="800">
                <a:solidFill>
                  <a:srgbClr val="FFFFFF"/>
                </a:solidFill>
                <a:highlight>
                  <a:srgbClr val="EA742E"/>
                </a:highlight>
                <a:latin typeface="Consolas"/>
                <a:ea typeface="Consolas"/>
                <a:cs typeface="Consolas"/>
                <a:sym typeface="Consolas"/>
              </a:rPr>
              <a:t>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bootstrap.min.js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└── bootstrap.min.js</a:t>
            </a:r>
            <a:r>
              <a:rPr b="1" lang="pt-BR" sz="800">
                <a:solidFill>
                  <a:srgbClr val="FFFFFF"/>
                </a:solidFill>
                <a:highlight>
                  <a:srgbClr val="EA742E"/>
                </a:highlight>
                <a:latin typeface="Consolas"/>
                <a:ea typeface="Consolas"/>
                <a:cs typeface="Consolas"/>
                <a:sym typeface="Consolas"/>
              </a:rPr>
              <a:t>.map</a:t>
            </a:r>
            <a:endParaRPr sz="8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3648625" y="921975"/>
            <a:ext cx="5149200" cy="3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EA742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.map</a:t>
            </a:r>
            <a:endParaRPr sz="2400">
              <a:solidFill>
                <a:srgbClr val="EA742E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latin typeface="Open Sans"/>
                <a:ea typeface="Open Sans"/>
                <a:cs typeface="Open Sans"/>
                <a:sym typeface="Open Sans"/>
              </a:rPr>
              <a:t>Arquivos de mapa de código pré-processado no código fonte.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Mantenha o código do lado do cliente legível e depurável mesmo depois de combinar, minificar ou compilar. Use mapas de origem para mapear seu código-fonte no código compilado.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418825" y="921975"/>
            <a:ext cx="2853300" cy="34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29925"/>
            <a:ext cx="2808000" cy="6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A742E"/>
                </a:solidFill>
                <a:latin typeface="Open Sans"/>
                <a:ea typeface="Open Sans"/>
                <a:cs typeface="Open Sans"/>
                <a:sym typeface="Open Sans"/>
              </a:rPr>
              <a:t>Diretórios</a:t>
            </a:r>
            <a:endParaRPr sz="3000">
              <a:solidFill>
                <a:srgbClr val="EA742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41475" y="950325"/>
            <a:ext cx="2808000" cy="339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bootstrap/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├── </a:t>
            </a:r>
            <a:r>
              <a:rPr lang="pt-BR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css</a:t>
            </a: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bootstrap-grid.css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bootstrap-grid.css</a:t>
            </a:r>
            <a:r>
              <a:rPr lang="pt-BR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.map</a:t>
            </a:r>
            <a:endParaRPr sz="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bootstrap-grid</a:t>
            </a:r>
            <a:r>
              <a:rPr b="1" lang="pt-BR" sz="800">
                <a:solidFill>
                  <a:srgbClr val="FFFFFF"/>
                </a:solidFill>
                <a:highlight>
                  <a:srgbClr val="EA742E"/>
                </a:highlight>
                <a:latin typeface="Consolas"/>
                <a:ea typeface="Consolas"/>
                <a:cs typeface="Consolas"/>
                <a:sym typeface="Consolas"/>
              </a:rPr>
              <a:t>.min.</a:t>
            </a: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css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bootstrap-grid</a:t>
            </a:r>
            <a:r>
              <a:rPr b="1" lang="pt-BR" sz="800">
                <a:solidFill>
                  <a:srgbClr val="FFFFFF"/>
                </a:solidFill>
                <a:highlight>
                  <a:srgbClr val="EA742E"/>
                </a:highlight>
                <a:latin typeface="Consolas"/>
                <a:ea typeface="Consolas"/>
                <a:cs typeface="Consolas"/>
                <a:sym typeface="Consolas"/>
              </a:rPr>
              <a:t>.min.</a:t>
            </a: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css</a:t>
            </a:r>
            <a:r>
              <a:rPr lang="pt-BR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bootstrap-reboot.css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bootstrap-reboot.css</a:t>
            </a:r>
            <a:r>
              <a:rPr lang="pt-BR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bootstrap-reboot</a:t>
            </a:r>
            <a:r>
              <a:rPr b="1" lang="pt-BR" sz="800">
                <a:solidFill>
                  <a:srgbClr val="FFFFFF"/>
                </a:solidFill>
                <a:highlight>
                  <a:srgbClr val="EA742E"/>
                </a:highlight>
                <a:latin typeface="Consolas"/>
                <a:ea typeface="Consolas"/>
                <a:cs typeface="Consolas"/>
                <a:sym typeface="Consolas"/>
              </a:rPr>
              <a:t>.min.</a:t>
            </a: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css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bootstrap-reboot</a:t>
            </a:r>
            <a:r>
              <a:rPr b="1" lang="pt-BR" sz="800">
                <a:solidFill>
                  <a:srgbClr val="FFFFFF"/>
                </a:solidFill>
                <a:highlight>
                  <a:srgbClr val="EA742E"/>
                </a:highlight>
                <a:latin typeface="Consolas"/>
                <a:ea typeface="Consolas"/>
                <a:cs typeface="Consolas"/>
                <a:sym typeface="Consolas"/>
              </a:rPr>
              <a:t>.min.</a:t>
            </a: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css</a:t>
            </a:r>
            <a:r>
              <a:rPr lang="pt-BR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bootstrap.css</a:t>
            </a:r>
            <a:endParaRPr sz="800">
              <a:solidFill>
                <a:srgbClr val="212529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bootstrap.css</a:t>
            </a:r>
            <a:r>
              <a:rPr lang="pt-BR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</a:t>
            </a:r>
            <a:r>
              <a:rPr b="1" lang="pt-BR" sz="800">
                <a:solidFill>
                  <a:srgbClr val="FFFFFF"/>
                </a:solidFill>
                <a:highlight>
                  <a:srgbClr val="EA742E"/>
                </a:highlight>
                <a:latin typeface="Consolas"/>
                <a:ea typeface="Consolas"/>
                <a:cs typeface="Consolas"/>
                <a:sym typeface="Consolas"/>
              </a:rPr>
              <a:t>.min.</a:t>
            </a: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css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└── bootstrap</a:t>
            </a:r>
            <a:r>
              <a:rPr b="1" lang="pt-BR" sz="800">
                <a:solidFill>
                  <a:srgbClr val="FFFFFF"/>
                </a:solidFill>
                <a:highlight>
                  <a:srgbClr val="EA742E"/>
                </a:highlight>
                <a:latin typeface="Consolas"/>
                <a:ea typeface="Consolas"/>
                <a:cs typeface="Consolas"/>
                <a:sym typeface="Consolas"/>
              </a:rPr>
              <a:t>.min.</a:t>
            </a: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css</a:t>
            </a:r>
            <a:r>
              <a:rPr lang="pt-BR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└── </a:t>
            </a:r>
            <a:r>
              <a:rPr lang="pt-BR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js</a:t>
            </a: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bootstrap.bundle.js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bootstrap.bundle.js</a:t>
            </a:r>
            <a:r>
              <a:rPr lang="pt-BR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bootstrap.bundle</a:t>
            </a:r>
            <a:r>
              <a:rPr b="1" lang="pt-BR" sz="800">
                <a:solidFill>
                  <a:srgbClr val="FFFFFF"/>
                </a:solidFill>
                <a:highlight>
                  <a:srgbClr val="EA742E"/>
                </a:highlight>
                <a:latin typeface="Consolas"/>
                <a:ea typeface="Consolas"/>
                <a:cs typeface="Consolas"/>
                <a:sym typeface="Consolas"/>
              </a:rPr>
              <a:t>.min.</a:t>
            </a: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js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bootstrap.bundle</a:t>
            </a:r>
            <a:r>
              <a:rPr b="1" lang="pt-BR" sz="800">
                <a:solidFill>
                  <a:srgbClr val="FFFFFF"/>
                </a:solidFill>
                <a:highlight>
                  <a:srgbClr val="EA742E"/>
                </a:highlight>
                <a:latin typeface="Consolas"/>
                <a:ea typeface="Consolas"/>
                <a:cs typeface="Consolas"/>
                <a:sym typeface="Consolas"/>
              </a:rPr>
              <a:t>.min.</a:t>
            </a: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js</a:t>
            </a:r>
            <a:r>
              <a:rPr lang="pt-BR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bootstrap.js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bootstrap.js</a:t>
            </a:r>
            <a:r>
              <a:rPr lang="pt-BR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</a:t>
            </a:r>
            <a:r>
              <a:rPr b="1" lang="pt-BR" sz="800">
                <a:solidFill>
                  <a:srgbClr val="FFFFFF"/>
                </a:solidFill>
                <a:highlight>
                  <a:srgbClr val="EA742E"/>
                </a:highlight>
                <a:latin typeface="Consolas"/>
                <a:ea typeface="Consolas"/>
                <a:cs typeface="Consolas"/>
                <a:sym typeface="Consolas"/>
              </a:rPr>
              <a:t>.min.</a:t>
            </a: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js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└── bootstrap</a:t>
            </a:r>
            <a:r>
              <a:rPr b="1" lang="pt-BR" sz="800">
                <a:solidFill>
                  <a:srgbClr val="FFFFFF"/>
                </a:solidFill>
                <a:highlight>
                  <a:srgbClr val="EA742E"/>
                </a:highlight>
                <a:latin typeface="Consolas"/>
                <a:ea typeface="Consolas"/>
                <a:cs typeface="Consolas"/>
                <a:sym typeface="Consolas"/>
              </a:rPr>
              <a:t>.min.</a:t>
            </a: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js</a:t>
            </a:r>
            <a:r>
              <a:rPr lang="pt-BR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.map</a:t>
            </a:r>
            <a:endParaRPr sz="8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3648625" y="921975"/>
            <a:ext cx="5149200" cy="3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EA742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.min.</a:t>
            </a:r>
            <a:endParaRPr sz="2400">
              <a:solidFill>
                <a:srgbClr val="EA742E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latin typeface="Open Sans"/>
                <a:ea typeface="Open Sans"/>
                <a:cs typeface="Open Sans"/>
                <a:sym typeface="Open Sans"/>
              </a:rPr>
              <a:t>Arquivos com este sufixo são arquivos minificados ou compilados.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418825" y="921975"/>
            <a:ext cx="2853300" cy="34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29925"/>
            <a:ext cx="2808000" cy="6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A742E"/>
                </a:solidFill>
                <a:latin typeface="Open Sans"/>
                <a:ea typeface="Open Sans"/>
                <a:cs typeface="Open Sans"/>
                <a:sym typeface="Open Sans"/>
              </a:rPr>
              <a:t>Diretórios</a:t>
            </a:r>
            <a:endParaRPr sz="3000">
              <a:solidFill>
                <a:srgbClr val="EA742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41475" y="950325"/>
            <a:ext cx="2808000" cy="339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bootstrap/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├── </a:t>
            </a:r>
            <a:r>
              <a:rPr lang="pt-BR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css</a:t>
            </a: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</a:t>
            </a:r>
            <a:r>
              <a:rPr b="1" lang="pt-BR" sz="800">
                <a:solidFill>
                  <a:srgbClr val="FFFFFF"/>
                </a:solidFill>
                <a:highlight>
                  <a:srgbClr val="EA742E"/>
                </a:highlight>
                <a:latin typeface="Consolas"/>
                <a:ea typeface="Consolas"/>
                <a:cs typeface="Consolas"/>
                <a:sym typeface="Consolas"/>
              </a:rPr>
              <a:t>bootstrap-grid.css</a:t>
            </a:r>
            <a:endParaRPr b="1" sz="800">
              <a:solidFill>
                <a:srgbClr val="FFFFFF"/>
              </a:solidFill>
              <a:highlight>
                <a:srgbClr val="EA74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bootstrap-grid.css.map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bootstrap-grid.min.css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bootstrap-grid.min.css.map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bootstrap-reboot.css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bootstrap-reboot.css.map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bootstrap-reboot.min.css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bootstrap-reboot.min.css.map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bootstrap.css</a:t>
            </a:r>
            <a:endParaRPr sz="800">
              <a:solidFill>
                <a:srgbClr val="212529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bootstrap.css.map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bootstrap.min.css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└── bootstrap.min.css.map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└── </a:t>
            </a:r>
            <a:r>
              <a:rPr lang="pt-BR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js</a:t>
            </a: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bootstrap.bundle.js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bootstrap.bundle.js.map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bootstrap.bundle.min.js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bootstrap.bundle.min.js.map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bootstrap.js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bootstrap.js.map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bootstrap.min.js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└── bootstrap.min.js.map</a:t>
            </a:r>
            <a:endParaRPr sz="8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3648625" y="921975"/>
            <a:ext cx="5149200" cy="3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EA742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bootstrap-grid.css</a:t>
            </a:r>
            <a:endParaRPr sz="2400">
              <a:solidFill>
                <a:srgbClr val="EA742E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latin typeface="Open Sans"/>
                <a:ea typeface="Open Sans"/>
                <a:cs typeface="Open Sans"/>
                <a:sym typeface="Open Sans"/>
              </a:rPr>
              <a:t>Este arquivo contém as folhas de estilos do sistema de grade e utilitários flexíveis do Bootstrap.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418825" y="921975"/>
            <a:ext cx="2853300" cy="34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29925"/>
            <a:ext cx="2808000" cy="6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A742E"/>
                </a:solidFill>
                <a:latin typeface="Open Sans"/>
                <a:ea typeface="Open Sans"/>
                <a:cs typeface="Open Sans"/>
                <a:sym typeface="Open Sans"/>
              </a:rPr>
              <a:t>Diretórios</a:t>
            </a:r>
            <a:endParaRPr sz="3000">
              <a:solidFill>
                <a:srgbClr val="EA742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41475" y="950325"/>
            <a:ext cx="2808000" cy="339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bootstrap/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├── </a:t>
            </a:r>
            <a:r>
              <a:rPr lang="pt-BR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css</a:t>
            </a: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</a:t>
            </a:r>
            <a:r>
              <a:rPr lang="pt-BR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bootstrap-grid.css</a:t>
            </a:r>
            <a:endParaRPr sz="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bootstrap-grid.css.map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bootstrap-grid.min.css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bootstrap-grid.min.css.map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</a:t>
            </a:r>
            <a:r>
              <a:rPr b="1" lang="pt-BR" sz="800">
                <a:solidFill>
                  <a:srgbClr val="FFFFFF"/>
                </a:solidFill>
                <a:highlight>
                  <a:srgbClr val="EA742E"/>
                </a:highlight>
                <a:latin typeface="Consolas"/>
                <a:ea typeface="Consolas"/>
                <a:cs typeface="Consolas"/>
                <a:sym typeface="Consolas"/>
              </a:rPr>
              <a:t>bootstrap-reboot.css</a:t>
            </a:r>
            <a:endParaRPr b="1" sz="800">
              <a:solidFill>
                <a:srgbClr val="FFFFFF"/>
              </a:solidFill>
              <a:highlight>
                <a:srgbClr val="EA74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bootstrap-reboot.css.map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bootstrap-reboot.min.css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bootstrap-reboot.min.css.map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bootstrap.css</a:t>
            </a:r>
            <a:endParaRPr sz="800">
              <a:solidFill>
                <a:srgbClr val="212529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bootstrap.css.map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bootstrap.min.css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└── bootstrap.min.css.map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└── </a:t>
            </a:r>
            <a:r>
              <a:rPr lang="pt-BR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js</a:t>
            </a: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bootstrap.bundle.js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bootstrap.bundle.js.map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bootstrap.bundle.min.js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bootstrap.bundle.min.js.map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bootstrap.js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bootstrap.js.map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bootstrap.min.js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└── bootstrap.min.js.map</a:t>
            </a:r>
            <a:endParaRPr sz="80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3648625" y="921975"/>
            <a:ext cx="5149200" cy="3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EA742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bootstrap-reboot.css</a:t>
            </a:r>
            <a:endParaRPr sz="2400">
              <a:solidFill>
                <a:srgbClr val="EA742E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latin typeface="Open Sans"/>
                <a:ea typeface="Open Sans"/>
                <a:cs typeface="Open Sans"/>
                <a:sym typeface="Open Sans"/>
              </a:rPr>
              <a:t>Este arquivo contém as folhas de estilos de re-inicialização ou normalização de muitos elementos HTML.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/>
        </p:nvSpPr>
        <p:spPr>
          <a:xfrm>
            <a:off x="418825" y="921975"/>
            <a:ext cx="2853300" cy="34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329925"/>
            <a:ext cx="2808000" cy="6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A742E"/>
                </a:solidFill>
                <a:latin typeface="Open Sans"/>
                <a:ea typeface="Open Sans"/>
                <a:cs typeface="Open Sans"/>
                <a:sym typeface="Open Sans"/>
              </a:rPr>
              <a:t>Diretórios</a:t>
            </a:r>
            <a:endParaRPr sz="3000">
              <a:solidFill>
                <a:srgbClr val="EA742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41475" y="950325"/>
            <a:ext cx="2808000" cy="339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bootstrap/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├── </a:t>
            </a:r>
            <a:r>
              <a:rPr lang="pt-BR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css</a:t>
            </a: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</a:t>
            </a:r>
            <a:r>
              <a:rPr lang="pt-BR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bootstrap-grid.css</a:t>
            </a:r>
            <a:endParaRPr sz="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bootstrap-grid.css.map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bootstrap-grid.min.css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bootstrap-grid.min.css.map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</a:t>
            </a:r>
            <a:r>
              <a:rPr lang="pt-BR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bootstrap-reboot.css</a:t>
            </a:r>
            <a:endParaRPr sz="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bootstrap-reboot.css.map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bootstrap-reboot.min.css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bootstrap-reboot.min.css.map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</a:t>
            </a:r>
            <a:r>
              <a:rPr b="1" lang="pt-BR" sz="800">
                <a:solidFill>
                  <a:srgbClr val="FFFFFF"/>
                </a:solidFill>
                <a:highlight>
                  <a:srgbClr val="EA742E"/>
                </a:highlight>
                <a:latin typeface="Consolas"/>
                <a:ea typeface="Consolas"/>
                <a:cs typeface="Consolas"/>
                <a:sym typeface="Consolas"/>
              </a:rPr>
              <a:t>bootstrap.css</a:t>
            </a:r>
            <a:endParaRPr b="1" sz="800">
              <a:solidFill>
                <a:srgbClr val="FFFFFF"/>
              </a:solidFill>
              <a:highlight>
                <a:srgbClr val="EA74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bootstrap.css.map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bootstrap.min.css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└── bootstrap.min.css.map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└── </a:t>
            </a:r>
            <a:r>
              <a:rPr lang="pt-BR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js</a:t>
            </a: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bootstrap.bundle.js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bootstrap.bundle.js.map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bootstrap.bundle.min.js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bootstrap.bundle.min.js.map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bootstrap.js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bootstrap.js.map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bootstrap.min.js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└── bootstrap.min.js.map</a:t>
            </a:r>
            <a:endParaRPr sz="800"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3648625" y="921975"/>
            <a:ext cx="5149200" cy="3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EA742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bootstrap.css</a:t>
            </a:r>
            <a:endParaRPr sz="2400">
              <a:solidFill>
                <a:srgbClr val="EA742E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latin typeface="Open Sans"/>
                <a:ea typeface="Open Sans"/>
                <a:cs typeface="Open Sans"/>
                <a:sym typeface="Open Sans"/>
              </a:rPr>
              <a:t>Este arquivo contém todas as folhas de estilos do Bootstrap, o que inclui o </a:t>
            </a:r>
            <a:r>
              <a:rPr b="1" lang="pt-BR" sz="1200">
                <a:latin typeface="Open Sans"/>
                <a:ea typeface="Open Sans"/>
                <a:cs typeface="Open Sans"/>
                <a:sym typeface="Open Sans"/>
              </a:rPr>
              <a:t>Sistema de Grade</a:t>
            </a:r>
            <a:r>
              <a:rPr lang="pt-BR" sz="120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 sz="1200">
                <a:latin typeface="Open Sans"/>
                <a:ea typeface="Open Sans"/>
                <a:cs typeface="Open Sans"/>
                <a:sym typeface="Open Sans"/>
              </a:rPr>
              <a:t>Normalização </a:t>
            </a:r>
            <a:r>
              <a:rPr lang="pt-BR" sz="1200">
                <a:latin typeface="Open Sans"/>
                <a:ea typeface="Open Sans"/>
                <a:cs typeface="Open Sans"/>
                <a:sym typeface="Open Sans"/>
              </a:rPr>
              <a:t>e </a:t>
            </a:r>
            <a:r>
              <a:rPr b="1" lang="pt-BR" sz="1200">
                <a:latin typeface="Open Sans"/>
                <a:ea typeface="Open Sans"/>
                <a:cs typeface="Open Sans"/>
                <a:sym typeface="Open Sans"/>
              </a:rPr>
              <a:t>Componentes</a:t>
            </a:r>
            <a:r>
              <a:rPr lang="pt-BR" sz="120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/>
          <p:nvPr/>
        </p:nvSpPr>
        <p:spPr>
          <a:xfrm>
            <a:off x="418825" y="921975"/>
            <a:ext cx="2853300" cy="34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329925"/>
            <a:ext cx="2808000" cy="6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A742E"/>
                </a:solidFill>
                <a:latin typeface="Open Sans"/>
                <a:ea typeface="Open Sans"/>
                <a:cs typeface="Open Sans"/>
                <a:sym typeface="Open Sans"/>
              </a:rPr>
              <a:t>Diretórios</a:t>
            </a:r>
            <a:endParaRPr sz="3000">
              <a:solidFill>
                <a:srgbClr val="EA742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441475" y="950325"/>
            <a:ext cx="2808000" cy="339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bootstrap/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├── </a:t>
            </a:r>
            <a:r>
              <a:rPr lang="pt-BR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css</a:t>
            </a: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</a:t>
            </a:r>
            <a:r>
              <a:rPr lang="pt-BR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bootstrap-grid.css</a:t>
            </a:r>
            <a:endParaRPr sz="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bootstrap-grid.css.map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bootstrap-grid.min.css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bootstrap-grid.min.css.map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</a:t>
            </a:r>
            <a:r>
              <a:rPr lang="pt-BR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bootstrap-reboot.css</a:t>
            </a:r>
            <a:endParaRPr sz="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bootstrap-reboot.css.map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bootstrap-reboot.min.css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bootstrap-reboot.min.css.map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</a:t>
            </a:r>
            <a:r>
              <a:rPr lang="pt-BR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bootstrap.css</a:t>
            </a:r>
            <a:endParaRPr sz="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bootstrap.css.map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bootstrap.min.css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└── bootstrap.min.css.map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└── </a:t>
            </a:r>
            <a:r>
              <a:rPr lang="pt-BR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js</a:t>
            </a: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</a:t>
            </a:r>
            <a:r>
              <a:rPr b="1" lang="pt-BR" sz="800">
                <a:solidFill>
                  <a:srgbClr val="FFFFFF"/>
                </a:solidFill>
                <a:highlight>
                  <a:srgbClr val="EA742E"/>
                </a:highlight>
                <a:latin typeface="Consolas"/>
                <a:ea typeface="Consolas"/>
                <a:cs typeface="Consolas"/>
                <a:sym typeface="Consolas"/>
              </a:rPr>
              <a:t>bootstrap.bundle.js</a:t>
            </a:r>
            <a:endParaRPr b="1" sz="800">
              <a:solidFill>
                <a:srgbClr val="FFFFFF"/>
              </a:solidFill>
              <a:highlight>
                <a:srgbClr val="EA74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bootstrap.bundle.js.map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bootstrap.bundle.min.js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bootstrap.bundle.min.js.map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bootstrap.js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bootstrap.js.map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bootstrap.min.js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└── bootstrap.min.js.map</a:t>
            </a:r>
            <a:endParaRPr sz="800"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3648625" y="921975"/>
            <a:ext cx="5149200" cy="3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EA742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bootstrap.bundle.js</a:t>
            </a:r>
            <a:endParaRPr sz="2400">
              <a:solidFill>
                <a:srgbClr val="EA742E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latin typeface="Open Sans"/>
                <a:ea typeface="Open Sans"/>
                <a:cs typeface="Open Sans"/>
                <a:sym typeface="Open Sans"/>
              </a:rPr>
              <a:t>Este arquivo contém todos os scripts dos plugins do Bootstrap e a biblioteca </a:t>
            </a:r>
            <a:r>
              <a:rPr b="1" lang="pt-BR" sz="1200">
                <a:latin typeface="Open Sans"/>
                <a:ea typeface="Open Sans"/>
                <a:cs typeface="Open Sans"/>
                <a:sym typeface="Open Sans"/>
              </a:rPr>
              <a:t>Popper.js</a:t>
            </a:r>
            <a:r>
              <a:rPr lang="pt-BR" sz="120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Open Sans"/>
                <a:ea typeface="Open Sans"/>
                <a:cs typeface="Open Sans"/>
                <a:sym typeface="Open Sans"/>
              </a:rPr>
              <a:t>OBS: Este arquivo não contém o jQuery.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418825" y="921975"/>
            <a:ext cx="2853300" cy="34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329925"/>
            <a:ext cx="2808000" cy="6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A742E"/>
                </a:solidFill>
                <a:latin typeface="Open Sans"/>
                <a:ea typeface="Open Sans"/>
                <a:cs typeface="Open Sans"/>
                <a:sym typeface="Open Sans"/>
              </a:rPr>
              <a:t>Diretórios</a:t>
            </a:r>
            <a:endParaRPr sz="3000">
              <a:solidFill>
                <a:srgbClr val="EA742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441475" y="950325"/>
            <a:ext cx="2808000" cy="339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bootstrap/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├── </a:t>
            </a:r>
            <a:r>
              <a:rPr lang="pt-BR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css</a:t>
            </a: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</a:t>
            </a:r>
            <a:r>
              <a:rPr lang="pt-BR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bootstrap-grid.css</a:t>
            </a:r>
            <a:endParaRPr sz="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bootstrap-grid.css.map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bootstrap-grid.min.css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bootstrap-grid.min.css.map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</a:t>
            </a:r>
            <a:r>
              <a:rPr lang="pt-BR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bootstrap-reboot.css</a:t>
            </a:r>
            <a:endParaRPr sz="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bootstrap-reboot.css.map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bootstrap-reboot.min.css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bootstrap-reboot.min.css.map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</a:t>
            </a:r>
            <a:r>
              <a:rPr lang="pt-BR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bootstrap.css</a:t>
            </a:r>
            <a:endParaRPr sz="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bootstrap.css.map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├── bootstrap.min.css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│   └── bootstrap.min.css.map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└── </a:t>
            </a:r>
            <a:r>
              <a:rPr lang="pt-BR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js</a:t>
            </a: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</a:t>
            </a:r>
            <a:r>
              <a:rPr lang="pt-BR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bootstrap.bundle.js</a:t>
            </a:r>
            <a:endParaRPr sz="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bootstrap.bundle.js.map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bootstrap.bundle.min.js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bootstrap.bundle.min.js.map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</a:t>
            </a:r>
            <a:r>
              <a:rPr b="1" lang="pt-BR" sz="800">
                <a:solidFill>
                  <a:srgbClr val="FFFFFF"/>
                </a:solidFill>
                <a:highlight>
                  <a:srgbClr val="EA742E"/>
                </a:highlight>
                <a:latin typeface="Consolas"/>
                <a:ea typeface="Consolas"/>
                <a:cs typeface="Consolas"/>
                <a:sym typeface="Consolas"/>
              </a:rPr>
              <a:t>bootstrap.js</a:t>
            </a:r>
            <a:endParaRPr b="1" sz="800">
              <a:solidFill>
                <a:srgbClr val="FFFFFF"/>
              </a:solidFill>
              <a:highlight>
                <a:srgbClr val="EA74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bootstrap.js.map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├── bootstrap.min.js</a:t>
            </a:r>
            <a:endParaRPr sz="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pt-BR" sz="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└── bootstrap.min.js.map</a:t>
            </a:r>
            <a:endParaRPr sz="800"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3744850" y="788775"/>
            <a:ext cx="5149200" cy="3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EA742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bootstrap.js</a:t>
            </a:r>
            <a:endParaRPr sz="2400">
              <a:solidFill>
                <a:srgbClr val="EA742E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latin typeface="Open Sans"/>
                <a:ea typeface="Open Sans"/>
                <a:cs typeface="Open Sans"/>
                <a:sym typeface="Open Sans"/>
              </a:rPr>
              <a:t>Este arquivo contém apenas os scripts dos plugins do Bootstrap.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2790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