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3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8" r:id="rId11"/>
    <p:sldId id="269" r:id="rId12"/>
    <p:sldId id="262" r:id="rId13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.net/articles/programming/general-and-gameplay-programming/spatial-hashing-r2697/" TargetMode="External"/><Relationship Id="rId2" Type="http://schemas.openxmlformats.org/officeDocument/2006/relationships/hyperlink" Target="https://www.newscientist.com/article/2120832-robotic-bee-could-help-pollinate-crops-as-real-bees-decline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zurefromthetrenches.com/introductory-guide-to-aabb-tree-collision-detec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720" y="133200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2800" b="1" dirty="0"/>
              <a:t>ALGORITHM TO PREVENT COLLISIONS BETWEEN ROBOTIC BEES</a:t>
            </a:r>
            <a:endParaRPr lang="es-CO" sz="2800" dirty="0"/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308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Juliana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Lalinde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Velásquez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Isabel </a:t>
            </a: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Urrego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Góme</a:t>
            </a:r>
            <a:r>
              <a:rPr lang="en-US" sz="2400" b="1" i="1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November 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6: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Memory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660776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3: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8D9574D-2453-4BA9-9EAC-4C692798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740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C731AE6-F65C-4F7D-86FD-03C34532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4" y="1560929"/>
            <a:ext cx="4881789" cy="2913416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FEF7FD9-C61A-448F-8102-30557D004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43156"/>
              </p:ext>
            </p:extLst>
          </p:nvPr>
        </p:nvGraphicFramePr>
        <p:xfrm>
          <a:off x="5466736" y="1843380"/>
          <a:ext cx="3171825" cy="146304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399000667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35429402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159009728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702817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Heap Tree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3835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9.92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11.26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7.06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243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10.59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12.61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7.38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02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11.27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 95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9.01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453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32.82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28.04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808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773.975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70.73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 MB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8781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C3D82B2-3292-43C7-A931-7F18B3C7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737" y="18438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37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43080" y="33084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DEC675-B6CF-49A5-AB95-5D3ABF2ED935}"/>
              </a:ext>
            </a:extLst>
          </p:cNvPr>
          <p:cNvSpPr txBox="1"/>
          <p:nvPr/>
        </p:nvSpPr>
        <p:spPr>
          <a:xfrm>
            <a:off x="1003176" y="982176"/>
            <a:ext cx="71376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CO" sz="1200" dirty="0"/>
              <a:t>Klein, K. </a:t>
            </a:r>
            <a:r>
              <a:rPr lang="es-CO" sz="1200" dirty="0" err="1"/>
              <a:t>Robotic</a:t>
            </a:r>
            <a:r>
              <a:rPr lang="es-CO" sz="1200" dirty="0"/>
              <a:t> </a:t>
            </a:r>
            <a:r>
              <a:rPr lang="es-CO" sz="1200" dirty="0" err="1"/>
              <a:t>bee</a:t>
            </a:r>
            <a:r>
              <a:rPr lang="es-CO" sz="1200" dirty="0"/>
              <a:t> </a:t>
            </a:r>
            <a:r>
              <a:rPr lang="es-CO" sz="1200" dirty="0" err="1"/>
              <a:t>could</a:t>
            </a:r>
            <a:r>
              <a:rPr lang="es-CO" sz="1200" dirty="0"/>
              <a:t> </a:t>
            </a:r>
            <a:r>
              <a:rPr lang="es-CO" sz="1200" dirty="0" err="1"/>
              <a:t>help</a:t>
            </a:r>
            <a:r>
              <a:rPr lang="es-CO" sz="1200" dirty="0"/>
              <a:t> </a:t>
            </a:r>
            <a:r>
              <a:rPr lang="es-CO" sz="1200" dirty="0" err="1"/>
              <a:t>pollinate</a:t>
            </a:r>
            <a:r>
              <a:rPr lang="es-CO" sz="1200" dirty="0"/>
              <a:t> </a:t>
            </a:r>
            <a:r>
              <a:rPr lang="es-CO" sz="1200" dirty="0" err="1"/>
              <a:t>crops</a:t>
            </a:r>
            <a:r>
              <a:rPr lang="es-CO" sz="1200" dirty="0"/>
              <a:t> as real </a:t>
            </a:r>
            <a:r>
              <a:rPr lang="es-CO" sz="1200" dirty="0" err="1"/>
              <a:t>bees</a:t>
            </a:r>
            <a:r>
              <a:rPr lang="es-CO" sz="1200" dirty="0"/>
              <a:t> decline. </a:t>
            </a:r>
            <a:r>
              <a:rPr lang="es-CO" sz="1200" i="1" dirty="0" err="1"/>
              <a:t>NewScientist</a:t>
            </a:r>
            <a:r>
              <a:rPr lang="es-CO" sz="1200" dirty="0"/>
              <a:t>. </a:t>
            </a:r>
            <a:r>
              <a:rPr lang="es-CO" sz="1200" dirty="0" err="1"/>
              <a:t>Retrieved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August 26 2018: </a:t>
            </a:r>
            <a:r>
              <a:rPr lang="es-CO" sz="1200" dirty="0">
                <a:hlinkClick r:id="rId2"/>
              </a:rPr>
              <a:t>https://www.newscientist.com/article/2120832-robotic-bee-could-help-pollinate-crops-as-real-bees-decline/</a:t>
            </a:r>
            <a:endParaRPr lang="es-CO" sz="1200" dirty="0"/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2. </a:t>
            </a:r>
            <a:r>
              <a:rPr lang="es-CO" sz="1200" dirty="0" err="1"/>
              <a:t>Narasimha</a:t>
            </a:r>
            <a:r>
              <a:rPr lang="es-CO" sz="1200" dirty="0"/>
              <a:t> </a:t>
            </a:r>
            <a:r>
              <a:rPr lang="es-CO" sz="1200" dirty="0" err="1"/>
              <a:t>Karumanchi</a:t>
            </a:r>
            <a:r>
              <a:rPr lang="es-CO" sz="1200" dirty="0"/>
              <a:t>. 2018. </a:t>
            </a:r>
            <a:r>
              <a:rPr lang="es-CO" sz="1200" i="1" dirty="0"/>
              <a:t>Data </a:t>
            </a:r>
            <a:r>
              <a:rPr lang="es-CO" sz="1200" i="1" dirty="0" err="1"/>
              <a:t>structures</a:t>
            </a:r>
            <a:r>
              <a:rPr lang="es-CO" sz="1200" i="1" dirty="0"/>
              <a:t> and </a:t>
            </a:r>
            <a:r>
              <a:rPr lang="es-CO" sz="1200" i="1" dirty="0" err="1"/>
              <a:t>algorithms</a:t>
            </a:r>
            <a:r>
              <a:rPr lang="es-CO" sz="1200" i="1" dirty="0"/>
              <a:t> </a:t>
            </a:r>
            <a:r>
              <a:rPr lang="es-CO" sz="1200" i="1" dirty="0" err="1"/>
              <a:t>made</a:t>
            </a:r>
            <a:r>
              <a:rPr lang="es-CO" sz="1200" i="1" dirty="0"/>
              <a:t> </a:t>
            </a:r>
            <a:r>
              <a:rPr lang="es-CO" sz="1200" i="1" dirty="0" err="1"/>
              <a:t>easy</a:t>
            </a:r>
            <a:r>
              <a:rPr lang="es-CO" sz="1200" i="1" dirty="0"/>
              <a:t> in Java: data </a:t>
            </a:r>
            <a:r>
              <a:rPr lang="es-CO" sz="1200" i="1" dirty="0" err="1"/>
              <a:t>structure</a:t>
            </a:r>
            <a:r>
              <a:rPr lang="es-CO" sz="1200" i="1" dirty="0"/>
              <a:t> and </a:t>
            </a:r>
            <a:r>
              <a:rPr lang="es-CO" sz="1200" i="1" dirty="0" err="1"/>
              <a:t>algorithmic</a:t>
            </a:r>
            <a:r>
              <a:rPr lang="es-CO" sz="1200" i="1" dirty="0"/>
              <a:t> </a:t>
            </a:r>
            <a:r>
              <a:rPr lang="es-CO" sz="1200" i="1" dirty="0" err="1"/>
              <a:t>puzzles</a:t>
            </a:r>
            <a:r>
              <a:rPr lang="es-CO" sz="1200" dirty="0"/>
              <a:t>, </a:t>
            </a:r>
            <a:r>
              <a:rPr lang="es-CO" sz="1200" dirty="0" err="1"/>
              <a:t>Madinaguda</a:t>
            </a:r>
            <a:r>
              <a:rPr lang="es-CO" sz="1200" dirty="0"/>
              <a:t>, </a:t>
            </a:r>
            <a:r>
              <a:rPr lang="es-CO" sz="1200" dirty="0" err="1"/>
              <a:t>Hyerabad</a:t>
            </a:r>
            <a:r>
              <a:rPr lang="es-CO" sz="1200" dirty="0"/>
              <a:t>: </a:t>
            </a:r>
            <a:r>
              <a:rPr lang="es-CO" sz="1200" dirty="0" err="1"/>
              <a:t>CareerMonk</a:t>
            </a:r>
            <a:r>
              <a:rPr lang="es-CO" sz="1200" dirty="0"/>
              <a:t> </a:t>
            </a:r>
            <a:r>
              <a:rPr lang="es-CO" sz="1200" dirty="0" err="1"/>
              <a:t>Publications</a:t>
            </a:r>
            <a:r>
              <a:rPr lang="es-CO" sz="1200" dirty="0"/>
              <a:t>.</a:t>
            </a:r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3. </a:t>
            </a:r>
            <a:r>
              <a:rPr lang="es-CO" sz="1200" dirty="0" err="1"/>
              <a:t>MacDonald</a:t>
            </a:r>
            <a:r>
              <a:rPr lang="es-CO" sz="1200" dirty="0"/>
              <a:t>, T. </a:t>
            </a:r>
            <a:r>
              <a:rPr lang="es-CO" sz="1200" dirty="0" err="1"/>
              <a:t>Spatial</a:t>
            </a:r>
            <a:r>
              <a:rPr lang="es-CO" sz="1200" dirty="0"/>
              <a:t> </a:t>
            </a:r>
            <a:r>
              <a:rPr lang="es-CO" sz="1200" dirty="0" err="1"/>
              <a:t>Hashing</a:t>
            </a:r>
            <a:r>
              <a:rPr lang="es-CO" sz="1200" dirty="0"/>
              <a:t>. Gamedev.net. </a:t>
            </a:r>
            <a:r>
              <a:rPr lang="es-CO" sz="1200" dirty="0" err="1"/>
              <a:t>Retrieved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August 26 2018: </a:t>
            </a:r>
            <a:r>
              <a:rPr lang="es-CO" sz="1200" dirty="0">
                <a:hlinkClick r:id="rId3"/>
              </a:rPr>
              <a:t>https://www.gamedev.net/articles/programming/general-and-gameplay-programming/spatial-hashing-r2697/</a:t>
            </a:r>
            <a:endParaRPr lang="es-CO" sz="1200" dirty="0"/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4. James. </a:t>
            </a:r>
            <a:r>
              <a:rPr lang="es-CO" sz="1200" dirty="0" err="1"/>
              <a:t>Introductory</a:t>
            </a:r>
            <a:r>
              <a:rPr lang="es-CO" sz="1200" dirty="0"/>
              <a:t> </a:t>
            </a:r>
            <a:r>
              <a:rPr lang="es-CO" sz="1200" dirty="0" err="1"/>
              <a:t>Guide</a:t>
            </a:r>
            <a:r>
              <a:rPr lang="es-CO" sz="1200" dirty="0"/>
              <a:t> </a:t>
            </a:r>
            <a:r>
              <a:rPr lang="es-CO" sz="1200" dirty="0" err="1"/>
              <a:t>to</a:t>
            </a:r>
            <a:r>
              <a:rPr lang="es-CO" sz="1200" dirty="0"/>
              <a:t> AABB </a:t>
            </a:r>
            <a:r>
              <a:rPr lang="es-CO" sz="1200" dirty="0" err="1"/>
              <a:t>Tree</a:t>
            </a:r>
            <a:r>
              <a:rPr lang="es-CO" sz="1200" dirty="0"/>
              <a:t> </a:t>
            </a:r>
            <a:r>
              <a:rPr lang="es-CO" sz="1200" dirty="0" err="1"/>
              <a:t>Collision</a:t>
            </a:r>
            <a:r>
              <a:rPr lang="es-CO" sz="1200" dirty="0"/>
              <a:t> </a:t>
            </a:r>
            <a:r>
              <a:rPr lang="es-CO" sz="1200" dirty="0" err="1"/>
              <a:t>Detection</a:t>
            </a:r>
            <a:r>
              <a:rPr lang="es-CO" sz="1200" dirty="0"/>
              <a:t>. AZURE FROM THE TRENCHES. </a:t>
            </a:r>
            <a:r>
              <a:rPr lang="es-CO" sz="1200" dirty="0" err="1"/>
              <a:t>Retrieved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August 25 </a:t>
            </a:r>
            <a:r>
              <a:rPr lang="es-CO" sz="1200" dirty="0" err="1"/>
              <a:t>of</a:t>
            </a:r>
            <a:r>
              <a:rPr lang="es-CO" sz="1200" dirty="0"/>
              <a:t> 2018: </a:t>
            </a:r>
            <a:r>
              <a:rPr lang="es-CO" sz="1200" dirty="0">
                <a:hlinkClick r:id="rId4"/>
              </a:rPr>
              <a:t>https://www.azurefromthetrenches.com/introductory-guide-to-aabb-tree-collision-detection/</a:t>
            </a:r>
            <a:endParaRPr lang="es-CO" sz="1200" dirty="0"/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5. </a:t>
            </a:r>
            <a:r>
              <a:rPr lang="es-CO" sz="1200" dirty="0" err="1"/>
              <a:t>Antonin</a:t>
            </a:r>
            <a:r>
              <a:rPr lang="es-CO" sz="1200" dirty="0"/>
              <a:t> Guttman. 1984. R-</a:t>
            </a:r>
            <a:r>
              <a:rPr lang="es-CO" sz="1200" dirty="0" err="1"/>
              <a:t>trees</a:t>
            </a:r>
            <a:r>
              <a:rPr lang="es-CO" sz="1200" dirty="0"/>
              <a:t>: a </a:t>
            </a:r>
            <a:r>
              <a:rPr lang="es-CO" sz="1200" dirty="0" err="1"/>
              <a:t>dynamic</a:t>
            </a:r>
            <a:r>
              <a:rPr lang="es-CO" sz="1200" dirty="0"/>
              <a:t> </a:t>
            </a:r>
            <a:r>
              <a:rPr lang="es-CO" sz="1200" dirty="0" err="1"/>
              <a:t>index</a:t>
            </a:r>
            <a:r>
              <a:rPr lang="es-CO" sz="1200" dirty="0"/>
              <a:t> </a:t>
            </a:r>
            <a:r>
              <a:rPr lang="es-CO" sz="1200" dirty="0" err="1"/>
              <a:t>structure</a:t>
            </a:r>
            <a:r>
              <a:rPr lang="es-CO" sz="1200" dirty="0"/>
              <a:t> </a:t>
            </a:r>
            <a:r>
              <a:rPr lang="es-CO" sz="1200" dirty="0" err="1"/>
              <a:t>for</a:t>
            </a:r>
            <a:r>
              <a:rPr lang="es-CO" sz="1200" dirty="0"/>
              <a:t> </a:t>
            </a:r>
            <a:r>
              <a:rPr lang="es-CO" sz="1200" dirty="0" err="1"/>
              <a:t>spatial</a:t>
            </a:r>
            <a:r>
              <a:rPr lang="es-CO" sz="1200" dirty="0"/>
              <a:t> </a:t>
            </a:r>
            <a:r>
              <a:rPr lang="es-CO" sz="1200" dirty="0" err="1"/>
              <a:t>searching</a:t>
            </a:r>
            <a:r>
              <a:rPr lang="es-CO" sz="1200" dirty="0"/>
              <a:t>. In </a:t>
            </a:r>
            <a:r>
              <a:rPr lang="es-CO" sz="1200" dirty="0" err="1"/>
              <a:t>Proceedings</a:t>
            </a:r>
            <a:r>
              <a:rPr lang="es-CO" sz="1200" dirty="0"/>
              <a:t> </a:t>
            </a:r>
            <a:r>
              <a:rPr lang="es-CO" sz="1200" dirty="0" err="1"/>
              <a:t>of</a:t>
            </a:r>
            <a:r>
              <a:rPr lang="es-CO" sz="1200" dirty="0"/>
              <a:t> </a:t>
            </a:r>
            <a:r>
              <a:rPr lang="es-CO" sz="1200" dirty="0" err="1"/>
              <a:t>the</a:t>
            </a:r>
            <a:r>
              <a:rPr lang="es-CO" sz="1200" dirty="0"/>
              <a:t> 1984 ACM SIGMOD </a:t>
            </a:r>
            <a:r>
              <a:rPr lang="es-CO" sz="1200" dirty="0" err="1"/>
              <a:t>international</a:t>
            </a:r>
            <a:r>
              <a:rPr lang="es-CO" sz="1200" dirty="0"/>
              <a:t> </a:t>
            </a:r>
            <a:r>
              <a:rPr lang="es-CO" sz="1200" dirty="0" err="1"/>
              <a:t>conference</a:t>
            </a:r>
            <a:r>
              <a:rPr lang="es-CO" sz="1200" dirty="0"/>
              <a:t> </a:t>
            </a:r>
            <a:r>
              <a:rPr lang="es-CO" sz="1200" dirty="0" err="1"/>
              <a:t>on</a:t>
            </a:r>
            <a:r>
              <a:rPr lang="es-CO" sz="1200" dirty="0"/>
              <a:t> Management </a:t>
            </a:r>
            <a:r>
              <a:rPr lang="es-CO" sz="1200" dirty="0" err="1"/>
              <a:t>of</a:t>
            </a:r>
            <a:r>
              <a:rPr lang="es-CO" sz="1200" dirty="0"/>
              <a:t> data (SIGMOD '84). ACM, New York, NY, USA, 47-57. DOI=http://ezproxy.eafit.edu.co:2079/10.1145/602259.602266</a:t>
            </a:r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6. Jane </a:t>
            </a:r>
            <a:r>
              <a:rPr lang="es-CO" sz="1200" dirty="0" err="1"/>
              <a:t>Wilhelms</a:t>
            </a:r>
            <a:r>
              <a:rPr lang="es-CO" sz="1200" dirty="0"/>
              <a:t> and Allen Van </a:t>
            </a:r>
            <a:r>
              <a:rPr lang="es-CO" sz="1200" dirty="0" err="1"/>
              <a:t>Gelder</a:t>
            </a:r>
            <a:r>
              <a:rPr lang="es-CO" sz="1200" dirty="0"/>
              <a:t>. 1992. </a:t>
            </a:r>
            <a:r>
              <a:rPr lang="es-CO" sz="1200" dirty="0" err="1"/>
              <a:t>Octrees</a:t>
            </a:r>
            <a:r>
              <a:rPr lang="es-CO" sz="1200" dirty="0"/>
              <a:t> </a:t>
            </a:r>
            <a:r>
              <a:rPr lang="es-CO" sz="1200" dirty="0" err="1"/>
              <a:t>for</a:t>
            </a:r>
            <a:r>
              <a:rPr lang="es-CO" sz="1200" dirty="0"/>
              <a:t> </a:t>
            </a:r>
            <a:r>
              <a:rPr lang="es-CO" sz="1200" dirty="0" err="1"/>
              <a:t>faster</a:t>
            </a:r>
            <a:r>
              <a:rPr lang="es-CO" sz="1200" dirty="0"/>
              <a:t> </a:t>
            </a:r>
            <a:r>
              <a:rPr lang="es-CO" sz="1200" dirty="0" err="1"/>
              <a:t>isosurface</a:t>
            </a:r>
            <a:r>
              <a:rPr lang="es-CO" sz="1200" dirty="0"/>
              <a:t> </a:t>
            </a:r>
            <a:r>
              <a:rPr lang="es-CO" sz="1200" dirty="0" err="1"/>
              <a:t>generation</a:t>
            </a:r>
            <a:r>
              <a:rPr lang="es-CO" sz="1200" dirty="0"/>
              <a:t>. ACM Trans. </a:t>
            </a:r>
            <a:r>
              <a:rPr lang="es-CO" sz="1200" dirty="0" err="1"/>
              <a:t>Graph</a:t>
            </a:r>
            <a:r>
              <a:rPr lang="es-CO" sz="1200" dirty="0"/>
              <a:t>. 11, 3 (</a:t>
            </a:r>
            <a:r>
              <a:rPr lang="es-CO" sz="1200" dirty="0" err="1"/>
              <a:t>July</a:t>
            </a:r>
            <a:r>
              <a:rPr lang="es-CO" sz="1200" dirty="0"/>
              <a:t> 1992), 201-227. DOI=http://ezproxy.eafit.edu.co:2079/10.1145/130881.130882</a:t>
            </a:r>
          </a:p>
          <a:p>
            <a:endParaRPr lang="es-CO" sz="1200" b="0" dirty="0">
              <a:effectLst/>
            </a:endParaRPr>
          </a:p>
          <a:p>
            <a:r>
              <a:rPr lang="es-CO" sz="1200" dirty="0"/>
              <a:t>7.  </a:t>
            </a:r>
            <a:r>
              <a:rPr lang="es-CO" sz="1200" dirty="0" err="1"/>
              <a:t>Hosam</a:t>
            </a:r>
            <a:r>
              <a:rPr lang="es-CO" sz="1200" dirty="0"/>
              <a:t> M. </a:t>
            </a:r>
            <a:r>
              <a:rPr lang="es-CO" sz="1200" dirty="0" err="1"/>
              <a:t>Mahmoud</a:t>
            </a:r>
            <a:r>
              <a:rPr lang="es-CO" sz="1200" dirty="0"/>
              <a:t>. 2000. </a:t>
            </a:r>
            <a:r>
              <a:rPr lang="es-CO" sz="1200" i="1" dirty="0" err="1"/>
              <a:t>Sorting</a:t>
            </a:r>
            <a:r>
              <a:rPr lang="es-CO" sz="1200" i="1" dirty="0"/>
              <a:t>: A </a:t>
            </a:r>
            <a:r>
              <a:rPr lang="es-CO" sz="1200" i="1" dirty="0" err="1"/>
              <a:t>Distribution</a:t>
            </a:r>
            <a:r>
              <a:rPr lang="es-CO" sz="1200" i="1" dirty="0"/>
              <a:t> </a:t>
            </a:r>
            <a:r>
              <a:rPr lang="es-CO" sz="1200" i="1" dirty="0" err="1"/>
              <a:t>Theory</a:t>
            </a:r>
            <a:r>
              <a:rPr lang="es-CO" sz="1200" dirty="0"/>
              <a:t>, Wiley- </a:t>
            </a:r>
            <a:r>
              <a:rPr lang="es-CO" sz="1200" dirty="0" err="1"/>
              <a:t>Interscience</a:t>
            </a:r>
            <a:r>
              <a:rPr lang="es-CO" sz="1200" dirty="0"/>
              <a:t> </a:t>
            </a:r>
            <a:r>
              <a:rPr lang="es-CO" sz="1200" dirty="0" err="1"/>
              <a:t>Publications</a:t>
            </a:r>
            <a:r>
              <a:rPr lang="es-CO" sz="1200" dirty="0"/>
              <a:t>.</a:t>
            </a:r>
            <a:endParaRPr lang="es-CO" sz="12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First Data Structure: Spatial Hashing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https://lh6.googleusercontent.com/LCqShacEHU0Uyaq5b__Gx03G4PImtLSlSR_Pd8RWgS4NaoU43qe77WiCN9f1FE_-naU_AAhzAgDBGiWUbXwVKoCNYeanLcS6Evbef4yKNDaIS_QwVTlfmD9KVcInBwH6czDu2bV0huTnmqr_VQ">
            <a:extLst>
              <a:ext uri="{FF2B5EF4-FFF2-40B4-BE49-F238E27FC236}">
                <a16:creationId xmlns:a16="http://schemas.microsoft.com/office/drawing/2014/main" id="{6F8477C7-9F00-466B-B9ED-B114BF9D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07" y="1587014"/>
            <a:ext cx="3320879" cy="23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HHUZvIuGnvKxyGUhaj-OdTS3TGxiItYop07J4kTwGuc50OLkgV8UZ2Fb7JVyCa6L3hrA2hMSs6z96oV1bixohqqlDkhWHTIKk-dvOwWna303sdGI3N12aWzy3dkAfi1Jo36m-Ok0WPXtufUltw">
            <a:extLst>
              <a:ext uri="{FF2B5EF4-FFF2-40B4-BE49-F238E27FC236}">
                <a16:creationId xmlns:a16="http://schemas.microsoft.com/office/drawing/2014/main" id="{00FE87E7-A96A-420E-89F4-277F67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0" y="1749705"/>
            <a:ext cx="27432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328C3A2-B373-4B66-8BEA-130BDB876BD0}"/>
              </a:ext>
            </a:extLst>
          </p:cNvPr>
          <p:cNvSpPr/>
          <p:nvPr/>
        </p:nvSpPr>
        <p:spPr>
          <a:xfrm>
            <a:off x="714803" y="4231711"/>
            <a:ext cx="3864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1: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Example of the interpretation of the input</a:t>
            </a:r>
            <a:endParaRPr lang="en-US" sz="1200" b="0" dirty="0">
              <a:effectLst/>
            </a:endParaRPr>
          </a:p>
          <a:p>
            <a:br>
              <a:rPr lang="en-US" dirty="0"/>
            </a:b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2DEE965-FA11-4ACB-B7A4-56CC0742C73A}"/>
              </a:ext>
            </a:extLst>
          </p:cNvPr>
          <p:cNvSpPr/>
          <p:nvPr/>
        </p:nvSpPr>
        <p:spPr>
          <a:xfrm>
            <a:off x="4572000" y="423171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2: 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Bees classified by their coordinates using Spatial Hashing</a:t>
            </a:r>
            <a:endParaRPr lang="en-US" sz="1100" b="0" dirty="0">
              <a:effectLst/>
            </a:endParaRPr>
          </a:p>
          <a:p>
            <a:br>
              <a:rPr lang="en-US" dirty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https://lh5.googleusercontent.com/wVNiI5pqg9bbmI28Y220-VklJXJz2fZz6phPBbCCPhwB8Za1bvWogFu5L0hPZyCgEROlJWnqwtqrcJq88iQfngH7wLgBe_Gbo6yj5fOoM-Qe2arIBQLTWxM5eC45MXRiqY7wteQ7pSWC9TUThA">
            <a:extLst>
              <a:ext uri="{FF2B5EF4-FFF2-40B4-BE49-F238E27FC236}">
                <a16:creationId xmlns:a16="http://schemas.microsoft.com/office/drawing/2014/main" id="{F21221A1-CEE3-4B17-AE0A-7CC02260D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1" y="1272543"/>
            <a:ext cx="2458078" cy="28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jMKjSiZYGsIIoctpnW9qvB_y7AcS1cAvc3KTOwCVrS7XDpqctmnGHs-fxPjMafhudC4yaQg63DvpfT5QcT5ghctekvF8i3Zn1envw_HDe28dzUVlD64kr1EI2TtfeDku6qOFHXWu">
            <a:extLst>
              <a:ext uri="{FF2B5EF4-FFF2-40B4-BE49-F238E27FC236}">
                <a16:creationId xmlns:a16="http://schemas.microsoft.com/office/drawing/2014/main" id="{CBF74B77-F74E-4903-9E88-5104F5597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66" y="2123982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3DE7A23-F281-4A2B-9DAB-F9FB04A7A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12901"/>
              </p:ext>
            </p:extLst>
          </p:nvPr>
        </p:nvGraphicFramePr>
        <p:xfrm>
          <a:off x="5271718" y="1944092"/>
          <a:ext cx="3209925" cy="195072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8764928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7049338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5224627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527122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Average Complexity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Worst Case Complexity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Explanation of the variables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0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buildMatrix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O(n)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 is the amount of bees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03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detectCollision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O(xyz)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O(xyz)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x, y and z are the dimensions of the matrix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49969"/>
                  </a:ext>
                </a:extLst>
              </a:tr>
            </a:tbl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12CD8F3A-1A17-4897-A686-F136D58A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718" y="17122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F9085EA-8F32-402F-8B9A-46509955D2A4}"/>
              </a:ext>
            </a:extLst>
          </p:cNvPr>
          <p:cNvSpPr/>
          <p:nvPr/>
        </p:nvSpPr>
        <p:spPr>
          <a:xfrm>
            <a:off x="-1081889" y="434281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3: </a:t>
            </a:r>
            <a:r>
              <a:rPr lang="es-CO" sz="1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buildMatrix</a:t>
            </a:r>
            <a:endParaRPr lang="es-CO" sz="10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DE87EE-49E4-4147-9343-231260AAEF2B}"/>
              </a:ext>
            </a:extLst>
          </p:cNvPr>
          <p:cNvSpPr/>
          <p:nvPr/>
        </p:nvSpPr>
        <p:spPr>
          <a:xfrm>
            <a:off x="1424866" y="434281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4: </a:t>
            </a:r>
            <a:r>
              <a:rPr lang="es-CO" sz="1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detectCollision</a:t>
            </a:r>
            <a:endParaRPr lang="es-CO" sz="10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D77AA269-6660-4B3E-8E76-FC54075635B5}"/>
              </a:ext>
            </a:extLst>
          </p:cNvPr>
          <p:cNvSpPr/>
          <p:nvPr/>
        </p:nvSpPr>
        <p:spPr>
          <a:xfrm>
            <a:off x="4413641" y="4000587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Complexity of the operations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29460" y="2003504"/>
            <a:ext cx="7885080" cy="23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efficiency: lower the number of comparisons.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dimensions of the table depend on the maximum and minimum values in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x,y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z.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Detecting a collision: Transverse the matrix and verify the size of the lists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 case size of 1, case size &gt; 1 O(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xyz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)</a:t>
            </a: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sym typeface="Wingdings" panose="05000000000000000000" pitchFamily="2" charset="2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Adding one element on a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List is O(1), therefore adding bees is O(1)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2CC5E4-078F-4534-BDA7-CE81A027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0" y="1776828"/>
            <a:ext cx="4525033" cy="2697517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483B0B3-DB53-408D-966C-453AED236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711"/>
              </p:ext>
            </p:extLst>
          </p:nvPr>
        </p:nvGraphicFramePr>
        <p:xfrm>
          <a:off x="5495453" y="1843220"/>
          <a:ext cx="3267084" cy="1977339"/>
        </p:xfrm>
        <a:graphic>
          <a:graphicData uri="http://schemas.openxmlformats.org/drawingml/2006/table">
            <a:tbl>
              <a:tblPr/>
              <a:tblGrid>
                <a:gridCol w="1089028">
                  <a:extLst>
                    <a:ext uri="{9D8B030D-6E8A-4147-A177-3AD203B41FA5}">
                      <a16:colId xmlns:a16="http://schemas.microsoft.com/office/drawing/2014/main" val="2927241024"/>
                    </a:ext>
                  </a:extLst>
                </a:gridCol>
                <a:gridCol w="1089028">
                  <a:extLst>
                    <a:ext uri="{9D8B030D-6E8A-4147-A177-3AD203B41FA5}">
                      <a16:colId xmlns:a16="http://schemas.microsoft.com/office/drawing/2014/main" val="4163520864"/>
                    </a:ext>
                  </a:extLst>
                </a:gridCol>
                <a:gridCol w="1089028">
                  <a:extLst>
                    <a:ext uri="{9D8B030D-6E8A-4147-A177-3AD203B41FA5}">
                      <a16:colId xmlns:a16="http://schemas.microsoft.com/office/drawing/2014/main" val="3508839604"/>
                    </a:ext>
                  </a:extLst>
                </a:gridCol>
              </a:tblGrid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49547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489703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76300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859545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29734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23282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78668"/>
                  </a:ext>
                </a:extLst>
              </a:tr>
              <a:tr h="282477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1´000000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2833 ms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0200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5: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893414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2: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6: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Memory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660776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3: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C2E2FE-123D-4627-AB4A-E509DD9E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9" y="1579929"/>
            <a:ext cx="4613770" cy="276931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2339C1D-1D92-43B9-872E-E60B7D4A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7642"/>
              </p:ext>
            </p:extLst>
          </p:nvPr>
        </p:nvGraphicFramePr>
        <p:xfrm>
          <a:off x="5526026" y="1722120"/>
          <a:ext cx="3152775" cy="1706880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144568685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76121911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269443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97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9.92 MB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11.26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770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10.59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12.61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24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11.27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 95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65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32.82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28.04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437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773.975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70.73 MB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40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1´000000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474.59 MB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477375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8D9574D-2453-4BA9-9EAC-4C692798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613" y="2740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81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71800" y="25416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125720" y="4942359"/>
            <a:ext cx="70311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7: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Distribution of the bees in real life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Resultado de imagen para mapa de bello">
            <a:extLst>
              <a:ext uri="{FF2B5EF4-FFF2-40B4-BE49-F238E27FC236}">
                <a16:creationId xmlns:a16="http://schemas.microsoft.com/office/drawing/2014/main" id="{70C3AA4E-466A-4B6F-8F05-9254A024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80" y="1100092"/>
            <a:ext cx="4285290" cy="35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58191F9B-E3A5-4BB3-A9C6-5D7593E9A8EE}"/>
              </a:ext>
            </a:extLst>
          </p:cNvPr>
          <p:cNvSpPr/>
          <p:nvPr/>
        </p:nvSpPr>
        <p:spPr>
          <a:xfrm>
            <a:off x="3293616" y="199747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E4BFC8-3357-4625-B967-A17BA3566145}"/>
              </a:ext>
            </a:extLst>
          </p:cNvPr>
          <p:cNvSpPr/>
          <p:nvPr/>
        </p:nvSpPr>
        <p:spPr>
          <a:xfrm>
            <a:off x="4395816" y="199747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FB46ABD-0808-4714-A8B1-2BF5051763BB}"/>
              </a:ext>
            </a:extLst>
          </p:cNvPr>
          <p:cNvSpPr/>
          <p:nvPr/>
        </p:nvSpPr>
        <p:spPr>
          <a:xfrm>
            <a:off x="4259691" y="1956047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2C6847-47CC-4CE7-B9A4-C4D2FE64C724}"/>
              </a:ext>
            </a:extLst>
          </p:cNvPr>
          <p:cNvSpPr/>
          <p:nvPr/>
        </p:nvSpPr>
        <p:spPr>
          <a:xfrm>
            <a:off x="5257061" y="241620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B3F0AED-15C8-445C-B753-99AA0FCABEE6}"/>
              </a:ext>
            </a:extLst>
          </p:cNvPr>
          <p:cNvSpPr/>
          <p:nvPr/>
        </p:nvSpPr>
        <p:spPr>
          <a:xfrm>
            <a:off x="5567779" y="2294878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982AFDD-1FA0-4B77-AA8D-B8A1B59AF688}"/>
              </a:ext>
            </a:extLst>
          </p:cNvPr>
          <p:cNvSpPr/>
          <p:nvPr/>
        </p:nvSpPr>
        <p:spPr>
          <a:xfrm>
            <a:off x="5615126" y="2419165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5A0B25E-12D6-4A6A-B5BC-CC693556BB14}"/>
              </a:ext>
            </a:extLst>
          </p:cNvPr>
          <p:cNvSpPr/>
          <p:nvPr/>
        </p:nvSpPr>
        <p:spPr>
          <a:xfrm>
            <a:off x="4884198" y="2948867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85BD217-CCC0-432E-BE8E-BC4CB9680FD8}"/>
              </a:ext>
            </a:extLst>
          </p:cNvPr>
          <p:cNvSpPr/>
          <p:nvPr/>
        </p:nvSpPr>
        <p:spPr>
          <a:xfrm>
            <a:off x="3518517" y="3827755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15373CF-4175-4E63-A52C-46A11000E7EA}"/>
              </a:ext>
            </a:extLst>
          </p:cNvPr>
          <p:cNvSpPr/>
          <p:nvPr/>
        </p:nvSpPr>
        <p:spPr>
          <a:xfrm>
            <a:off x="3669437" y="3787806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1AB38F8-14E6-4FA6-A2DE-ABEF18B79EA5}"/>
              </a:ext>
            </a:extLst>
          </p:cNvPr>
          <p:cNvSpPr/>
          <p:nvPr/>
        </p:nvSpPr>
        <p:spPr>
          <a:xfrm>
            <a:off x="2531616" y="3916531"/>
            <a:ext cx="79899" cy="887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24598D-5080-4DA6-AB8F-D7E73108466B}"/>
              </a:ext>
            </a:extLst>
          </p:cNvPr>
          <p:cNvSpPr/>
          <p:nvPr/>
        </p:nvSpPr>
        <p:spPr>
          <a:xfrm>
            <a:off x="4092606" y="1740023"/>
            <a:ext cx="541482" cy="5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958577A-6010-4150-89B1-B6866CF8A9D4}"/>
              </a:ext>
            </a:extLst>
          </p:cNvPr>
          <p:cNvSpPr/>
          <p:nvPr/>
        </p:nvSpPr>
        <p:spPr>
          <a:xfrm>
            <a:off x="5424284" y="2061838"/>
            <a:ext cx="541482" cy="5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C5E225D-3D93-4C90-8B15-16602E950DD4}"/>
              </a:ext>
            </a:extLst>
          </p:cNvPr>
          <p:cNvSpPr/>
          <p:nvPr/>
        </p:nvSpPr>
        <p:spPr>
          <a:xfrm>
            <a:off x="3370570" y="3594715"/>
            <a:ext cx="541482" cy="55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7400" y="537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Second Data Structure: Heap Sort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28C3A2-B373-4B66-8BEA-130BDB876BD0}"/>
              </a:ext>
            </a:extLst>
          </p:cNvPr>
          <p:cNvSpPr/>
          <p:nvPr/>
        </p:nvSpPr>
        <p:spPr>
          <a:xfrm>
            <a:off x="5964833" y="2402057"/>
            <a:ext cx="3864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 8: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Example of Heap Sort</a:t>
            </a:r>
            <a:endParaRPr lang="en-US" sz="1200" b="0" dirty="0">
              <a:effectLst/>
            </a:endParaRPr>
          </a:p>
          <a:p>
            <a:br>
              <a:rPr lang="en-US" dirty="0"/>
            </a:br>
            <a:endParaRPr lang="es-CO" dirty="0"/>
          </a:p>
        </p:txBody>
      </p:sp>
      <p:pic>
        <p:nvPicPr>
          <p:cNvPr id="6146" name="Picture 2" descr="https://lh4.googleusercontent.com/PgR6Vi19U1xGwhKc57tZ_wxyDERQV5AJlsWIKFT_8K2hzODxwShFaKOhLv35pwlHxXabkvAPcZlv3xXxVxjR52YNEK_n0UAD-gWgKGSf5WFQWfXRZpa01pYXC-6bT72UvMuH6T3t">
            <a:extLst>
              <a:ext uri="{FF2B5EF4-FFF2-40B4-BE49-F238E27FC236}">
                <a16:creationId xmlns:a16="http://schemas.microsoft.com/office/drawing/2014/main" id="{5B0B7CBF-B41D-4148-B5EF-6A114816E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03" y="4029319"/>
            <a:ext cx="2580509" cy="130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reloj, objeto&#10;&#10;Descripción generada con confianza muy alta">
            <a:extLst>
              <a:ext uri="{FF2B5EF4-FFF2-40B4-BE49-F238E27FC236}">
                <a16:creationId xmlns:a16="http://schemas.microsoft.com/office/drawing/2014/main" id="{47B9E199-C8D7-4EEB-94B6-0BA50530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55" y="1474231"/>
            <a:ext cx="4036633" cy="1972184"/>
          </a:xfrm>
          <a:prstGeom prst="rect">
            <a:avLst/>
          </a:prstGeom>
        </p:spPr>
      </p:pic>
      <p:pic>
        <p:nvPicPr>
          <p:cNvPr id="6" name="Imagen 5" descr="Imagen que contiene objeto, reloj&#10;&#10;Descripción generada con confianza alta">
            <a:extLst>
              <a:ext uri="{FF2B5EF4-FFF2-40B4-BE49-F238E27FC236}">
                <a16:creationId xmlns:a16="http://schemas.microsoft.com/office/drawing/2014/main" id="{1803422C-E663-4487-B363-9134C4AAD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00" y="4289273"/>
            <a:ext cx="2571345" cy="1307612"/>
          </a:xfrm>
          <a:prstGeom prst="rect">
            <a:avLst/>
          </a:prstGeom>
        </p:spPr>
      </p:pic>
      <p:pic>
        <p:nvPicPr>
          <p:cNvPr id="8" name="Imagen 7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14A409D8-8928-476F-993A-D18C85674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3" y="3855231"/>
            <a:ext cx="2904524" cy="14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23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and Memory Consumption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AB741-5603-4601-B2AD-608CEDC4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88" y="18433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B5CC1B8-B212-4614-B992-999B024BAF84}"/>
              </a:ext>
            </a:extLst>
          </p:cNvPr>
          <p:cNvSpPr/>
          <p:nvPr/>
        </p:nvSpPr>
        <p:spPr>
          <a:xfrm>
            <a:off x="465199" y="4474345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Figure: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A3FAD75-3C51-4E20-9BA1-B372E7C7D9D1}"/>
              </a:ext>
            </a:extLst>
          </p:cNvPr>
          <p:cNvSpPr/>
          <p:nvPr/>
        </p:nvSpPr>
        <p:spPr>
          <a:xfrm>
            <a:off x="4736926" y="3893414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5: </a:t>
            </a:r>
            <a:r>
              <a:rPr lang="es-CO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Time </a:t>
            </a:r>
            <a:r>
              <a:rPr lang="es-CO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Consumption</a:t>
            </a:r>
            <a:endParaRPr lang="es-CO" sz="1400" b="0" dirty="0">
              <a:effectLst/>
            </a:endParaRPr>
          </a:p>
          <a:p>
            <a:br>
              <a:rPr lang="es-CO" dirty="0"/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F55F0-40CD-4B81-88C3-70EA3F4B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3" y="1615414"/>
            <a:ext cx="4345486" cy="2568466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EB76A2C-F840-42B7-992B-6538F857E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57269"/>
              </p:ext>
            </p:extLst>
          </p:nvPr>
        </p:nvGraphicFramePr>
        <p:xfrm>
          <a:off x="5451301" y="2046207"/>
          <a:ext cx="3143250" cy="170688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82732734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2864946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018317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DataSets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Hash Table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6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13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94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71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778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23282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 ms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94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1´000000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--</a:t>
                      </a:r>
                      <a:endParaRPr lang="es-CO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2833 ms</a:t>
                      </a:r>
                      <a:endParaRPr lang="es-CO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66313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7B6DDDE-0A3F-49AD-9E82-344D1AD7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81" y="27900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84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1479</TotalTime>
  <Words>651</Words>
  <Application>Microsoft Office PowerPoint</Application>
  <PresentationFormat>Presentación en pantalla (4:3)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Juliana Lalinde Velasquez</cp:lastModifiedBy>
  <cp:revision>88</cp:revision>
  <dcterms:created xsi:type="dcterms:W3CDTF">2015-03-03T14:30:17Z</dcterms:created>
  <dcterms:modified xsi:type="dcterms:W3CDTF">2018-11-06T07:13:12Z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