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388" r:id="rId5"/>
    <p:sldId id="268" r:id="rId6"/>
    <p:sldId id="344" r:id="rId7"/>
    <p:sldId id="407" r:id="rId8"/>
    <p:sldId id="347" r:id="rId9"/>
    <p:sldId id="378" r:id="rId10"/>
    <p:sldId id="389" r:id="rId11"/>
    <p:sldId id="390" r:id="rId12"/>
    <p:sldId id="391" r:id="rId13"/>
    <p:sldId id="392" r:id="rId14"/>
    <p:sldId id="401" r:id="rId15"/>
    <p:sldId id="402" r:id="rId16"/>
    <p:sldId id="403" r:id="rId17"/>
    <p:sldId id="404" r:id="rId18"/>
    <p:sldId id="405" r:id="rId19"/>
    <p:sldId id="358" r:id="rId20"/>
    <p:sldId id="374" r:id="rId21"/>
    <p:sldId id="359" r:id="rId22"/>
    <p:sldId id="361" r:id="rId23"/>
    <p:sldId id="362" r:id="rId24"/>
    <p:sldId id="363" r:id="rId25"/>
    <p:sldId id="364" r:id="rId26"/>
    <p:sldId id="393" r:id="rId27"/>
    <p:sldId id="377" r:id="rId28"/>
    <p:sldId id="375" r:id="rId29"/>
    <p:sldId id="372" r:id="rId30"/>
    <p:sldId id="382" r:id="rId31"/>
    <p:sldId id="383" r:id="rId32"/>
    <p:sldId id="400" r:id="rId33"/>
    <p:sldId id="386" r:id="rId34"/>
    <p:sldId id="367" r:id="rId35"/>
    <p:sldId id="395" r:id="rId36"/>
    <p:sldId id="394" r:id="rId37"/>
    <p:sldId id="396" r:id="rId38"/>
    <p:sldId id="397" r:id="rId39"/>
    <p:sldId id="398" r:id="rId40"/>
    <p:sldId id="406" r:id="rId41"/>
    <p:sldId id="368" r:id="rId42"/>
    <p:sldId id="356" r:id="rId43"/>
    <p:sldId id="357" r:id="rId44"/>
    <p:sldId id="399" r:id="rId45"/>
    <p:sldId id="371" r:id="rId4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6" autoAdjust="0"/>
    <p:restoredTop sz="94660"/>
  </p:normalViewPr>
  <p:slideViewPr>
    <p:cSldViewPr>
      <p:cViewPr varScale="1">
        <p:scale>
          <a:sx n="75" d="100"/>
          <a:sy n="75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upo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orma livre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11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FACECE9-F2CC-4E70-AB6F-488BCB0EC29B}" type="datetimeFigureOut">
              <a:rPr lang="pt-BR"/>
              <a:pPr>
                <a:defRPr/>
              </a:pPr>
              <a:t>16/06/2010</a:t>
            </a:fld>
            <a:endParaRPr lang="pt-BR"/>
          </a:p>
        </p:txBody>
      </p:sp>
      <p:sp>
        <p:nvSpPr>
          <p:cNvPr id="12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086D3A7-60C1-4BF5-94ED-A98A1149EA1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D8AA7-B84C-462F-ACA2-367C0936E73C}" type="datetimeFigureOut">
              <a:rPr lang="pt-BR"/>
              <a:pPr>
                <a:defRPr/>
              </a:pPr>
              <a:t>16/06/2010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AC0E7-9199-4383-B5F4-E38253BF3D7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ECFB-210E-4152-B164-8521E28771B3}" type="datetimeFigureOut">
              <a:rPr lang="pt-BR"/>
              <a:pPr>
                <a:defRPr/>
              </a:pPr>
              <a:t>16/06/2010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8FED3-DE31-4564-BD01-56F42CAEA5B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D0EA7-2B08-4E14-930C-AA70C1149019}" type="datetimeFigureOut">
              <a:rPr lang="pt-BR"/>
              <a:pPr>
                <a:defRPr/>
              </a:pPr>
              <a:t>16/06/2010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E5BF1-B0C6-4EF8-A18A-37008C3E54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9D3B5-7462-4306-84E0-452EC7EA22D4}" type="datetimeFigureOut">
              <a:rPr lang="pt-BR"/>
              <a:pPr>
                <a:defRPr/>
              </a:pPr>
              <a:t>16/06/2010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14C59-31F9-47A8-ABEC-0817C31AEF4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Divis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99380BF-BBA4-44DF-981A-E530B47E1B69}" type="datetimeFigureOut">
              <a:rPr lang="pt-BR"/>
              <a:pPr>
                <a:defRPr/>
              </a:pPr>
              <a:t>16/06/2010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99BD96-33BD-46E5-B6C1-1B829BF6CED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8679BA-B0E6-4BB9-8272-BCD787A949E8}" type="datetimeFigureOut">
              <a:rPr lang="pt-BR"/>
              <a:pPr>
                <a:defRPr/>
              </a:pPr>
              <a:t>16/06/2010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6ED417-4EA3-46DF-BF24-CB6AC85902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4DCFB2-D2FC-4CEB-BF14-10520A403E30}" type="datetimeFigureOut">
              <a:rPr lang="pt-BR"/>
              <a:pPr>
                <a:defRPr/>
              </a:pPr>
              <a:t>16/06/2010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8095CD-226E-4493-8539-78959378B25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D01973-2DBE-4EE3-B7C8-9D79544B3C70}" type="datetimeFigureOut">
              <a:rPr lang="pt-BR"/>
              <a:pPr>
                <a:defRPr/>
              </a:pPr>
              <a:t>16/06/2010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7DBF8B-386E-44ED-9C6C-11B3CFC6F2B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24E76-DA6F-4B88-A2F1-F7A11EC974FE}" type="datetimeFigureOut">
              <a:rPr lang="pt-BR"/>
              <a:pPr>
                <a:defRPr/>
              </a:pPr>
              <a:t>16/06/2010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F70DA-6458-476E-A873-DB40D9B5C4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8E5BF8-604A-4D9E-82A4-59066F679CB1}" type="datetimeFigureOut">
              <a:rPr lang="pt-BR"/>
              <a:pPr>
                <a:defRPr/>
              </a:pPr>
              <a:t>16/06/2010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732A67-7620-46AC-8A36-6DCD5D86187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orma livre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Triângulo retângulo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vis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Divis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1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3938814-D088-4DE0-84E6-41BDDBC87E47}" type="datetimeFigureOut">
              <a:rPr lang="pt-BR"/>
              <a:pPr>
                <a:defRPr/>
              </a:pPr>
              <a:t>16/06/2010</a:t>
            </a:fld>
            <a:endParaRPr lang="pt-BR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6E7399-D19B-4433-AC2B-84BC9EC28CE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033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757930E-63EF-4E36-9C7C-3DFE2FB8D8EB}" type="datetimeFigureOut">
              <a:rPr lang="pt-BR"/>
              <a:pPr>
                <a:defRPr/>
              </a:pPr>
              <a:t>16/06/2010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D111B76-769A-494E-9E62-C4BEA1C593E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5" r:id="rId2"/>
    <p:sldLayoutId id="2147483721" r:id="rId3"/>
    <p:sldLayoutId id="2147483722" r:id="rId4"/>
    <p:sldLayoutId id="2147483723" r:id="rId5"/>
    <p:sldLayoutId id="2147483724" r:id="rId6"/>
    <p:sldLayoutId id="2147483716" r:id="rId7"/>
    <p:sldLayoutId id="2147483725" r:id="rId8"/>
    <p:sldLayoutId id="2147483726" r:id="rId9"/>
    <p:sldLayoutId id="2147483717" r:id="rId10"/>
    <p:sldLayoutId id="2147483718" r:id="rId11"/>
    <p:sldLayoutId id="214748371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Apresentação dos Resultados Obtidos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>
            <a:normAutofit fontScale="70000" lnSpcReduction="20000"/>
          </a:bodyPr>
          <a:lstStyle/>
          <a:p>
            <a:pPr marR="0">
              <a:lnSpc>
                <a:spcPct val="80000"/>
              </a:lnSpc>
            </a:pPr>
            <a:endParaRPr lang="pt-BR" sz="2500" dirty="0" smtClean="0"/>
          </a:p>
          <a:p>
            <a:pPr marR="0">
              <a:lnSpc>
                <a:spcPct val="80000"/>
              </a:lnSpc>
            </a:pPr>
            <a:r>
              <a:rPr lang="pt-BR" sz="2800" dirty="0" smtClean="0"/>
              <a:t>Reuso Estratégico de Linhas de </a:t>
            </a:r>
          </a:p>
          <a:p>
            <a:pPr marR="0">
              <a:lnSpc>
                <a:spcPct val="80000"/>
              </a:lnSpc>
            </a:pPr>
            <a:r>
              <a:rPr lang="pt-BR" sz="2800" dirty="0" smtClean="0"/>
              <a:t>Produtos de Software</a:t>
            </a:r>
          </a:p>
          <a:p>
            <a:pPr marR="0">
              <a:lnSpc>
                <a:spcPct val="80000"/>
              </a:lnSpc>
            </a:pPr>
            <a:endParaRPr lang="pt-BR" sz="2800" dirty="0" smtClean="0"/>
          </a:p>
          <a:p>
            <a:pPr marR="0">
              <a:lnSpc>
                <a:spcPct val="80000"/>
              </a:lnSpc>
            </a:pPr>
            <a:r>
              <a:rPr lang="pt-BR" sz="2800" dirty="0" smtClean="0"/>
              <a:t>Rodrigo Cardoso (rcaa2)</a:t>
            </a:r>
          </a:p>
          <a:p>
            <a:pPr marR="0">
              <a:lnSpc>
                <a:spcPct val="80000"/>
              </a:lnSpc>
            </a:pPr>
            <a:endParaRPr lang="pt-B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Configuration</a:t>
            </a:r>
            <a:r>
              <a:rPr lang="pt-BR" dirty="0" smtClean="0"/>
              <a:t> </a:t>
            </a:r>
            <a:r>
              <a:rPr lang="pt-BR" dirty="0" err="1" smtClean="0"/>
              <a:t>Knowledge</a:t>
            </a:r>
            <a:endParaRPr lang="pt-BR" dirty="0" smtClean="0"/>
          </a:p>
        </p:txBody>
      </p:sp>
      <p:sp>
        <p:nvSpPr>
          <p:cNvPr id="11267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endParaRPr lang="pt-BR" i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528638" y="1857364"/>
          <a:ext cx="825820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4757742"/>
              </a:tblGrid>
              <a:tr h="267994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 smtClean="0"/>
                        <a:t>Feature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Arquivos</a:t>
                      </a:r>
                      <a:endParaRPr lang="pt-BR" b="0" dirty="0"/>
                    </a:p>
                  </a:txBody>
                  <a:tcPr/>
                </a:tc>
              </a:tr>
              <a:tr h="2679939">
                <a:tc>
                  <a:txBody>
                    <a:bodyPr/>
                    <a:lstStyle/>
                    <a:p>
                      <a:pPr algn="l"/>
                      <a:endParaRPr lang="pt-BR" dirty="0" smtClean="0"/>
                    </a:p>
                    <a:p>
                      <a:pPr algn="l"/>
                      <a:endParaRPr lang="pt-BR" dirty="0" smtClean="0"/>
                    </a:p>
                    <a:p>
                      <a:pPr algn="l"/>
                      <a:endParaRPr lang="pt-BR" dirty="0" smtClean="0"/>
                    </a:p>
                    <a:p>
                      <a:pPr algn="l"/>
                      <a:endParaRPr lang="pt-BR" dirty="0" smtClean="0"/>
                    </a:p>
                    <a:p>
                      <a:pPr algn="l"/>
                      <a:endParaRPr lang="pt-BR" dirty="0" smtClean="0"/>
                    </a:p>
                    <a:p>
                      <a:pPr algn="l"/>
                      <a:endParaRPr lang="pt-BR" dirty="0" smtClean="0"/>
                    </a:p>
                    <a:p>
                      <a:pPr algn="l"/>
                      <a:r>
                        <a:rPr lang="pt-BR" dirty="0" smtClean="0"/>
                        <a:t>Linha de Pesquisa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1800" kern="1200" dirty="0" err="1" smtClean="0"/>
                        <a:t>BuscarLinhaPesquisaServlet</a:t>
                      </a:r>
                      <a:r>
                        <a:rPr kumimoji="0" lang="pt-BR" sz="1800" kern="1200" dirty="0" smtClean="0"/>
                        <a:t>.</a:t>
                      </a:r>
                      <a:r>
                        <a:rPr kumimoji="0" lang="pt-BR" sz="1800" kern="1200" dirty="0" err="1" smtClean="0"/>
                        <a:t>java</a:t>
                      </a:r>
                      <a:endParaRPr kumimoji="0" lang="pt-BR" sz="1800" kern="1200" dirty="0" smtClean="0"/>
                    </a:p>
                    <a:p>
                      <a:pPr algn="l"/>
                      <a:r>
                        <a:rPr kumimoji="0" lang="pt-BR" sz="1800" kern="1200" dirty="0" err="1" smtClean="0"/>
                        <a:t>CadastrarLinhaPesquisaServlet</a:t>
                      </a:r>
                      <a:r>
                        <a:rPr kumimoji="0" lang="pt-BR" sz="1800" kern="1200" dirty="0" smtClean="0"/>
                        <a:t>.</a:t>
                      </a:r>
                      <a:r>
                        <a:rPr kumimoji="0" lang="pt-BR" sz="1800" kern="1200" dirty="0" err="1" smtClean="0"/>
                        <a:t>java</a:t>
                      </a:r>
                      <a:endParaRPr kumimoji="0" lang="pt-BR" sz="1800" kern="1200" dirty="0" smtClean="0"/>
                    </a:p>
                    <a:p>
                      <a:pPr algn="l"/>
                      <a:r>
                        <a:rPr lang="pt-BR" b="0" dirty="0" err="1" smtClean="0"/>
                        <a:t>ControleLinhaPesquisa</a:t>
                      </a:r>
                      <a:r>
                        <a:rPr lang="pt-BR" b="0" dirty="0" smtClean="0"/>
                        <a:t>.</a:t>
                      </a:r>
                      <a:r>
                        <a:rPr lang="pt-BR" b="0" dirty="0" err="1" smtClean="0"/>
                        <a:t>java</a:t>
                      </a:r>
                      <a:endParaRPr lang="pt-BR" b="0" dirty="0" smtClean="0"/>
                    </a:p>
                    <a:p>
                      <a:pPr algn="l"/>
                      <a:r>
                        <a:rPr lang="pt-BR" b="0" dirty="0" err="1" smtClean="0"/>
                        <a:t>EditarLinhaPesquisaServlet</a:t>
                      </a:r>
                      <a:r>
                        <a:rPr lang="pt-BR" b="0" dirty="0" smtClean="0"/>
                        <a:t>.</a:t>
                      </a:r>
                      <a:r>
                        <a:rPr lang="pt-BR" b="0" dirty="0" err="1" smtClean="0"/>
                        <a:t>java</a:t>
                      </a:r>
                      <a:endParaRPr lang="pt-BR" b="0" dirty="0" smtClean="0"/>
                    </a:p>
                    <a:p>
                      <a:pPr algn="l"/>
                      <a:r>
                        <a:rPr lang="pt-BR" b="0" dirty="0" err="1" smtClean="0"/>
                        <a:t>LinhaPesquisa</a:t>
                      </a:r>
                      <a:r>
                        <a:rPr lang="pt-BR" b="0" dirty="0" smtClean="0"/>
                        <a:t>.</a:t>
                      </a:r>
                      <a:r>
                        <a:rPr lang="pt-BR" b="0" dirty="0" err="1" smtClean="0"/>
                        <a:t>java</a:t>
                      </a:r>
                      <a:endParaRPr lang="pt-BR" b="0" dirty="0" smtClean="0"/>
                    </a:p>
                    <a:p>
                      <a:pPr algn="l"/>
                      <a:r>
                        <a:rPr lang="pt-BR" b="0" dirty="0" err="1" smtClean="0"/>
                        <a:t>LinhaPesquisaAspect</a:t>
                      </a:r>
                      <a:r>
                        <a:rPr lang="pt-BR" b="0" dirty="0" smtClean="0"/>
                        <a:t>.</a:t>
                      </a:r>
                      <a:r>
                        <a:rPr lang="pt-BR" b="0" dirty="0" err="1" smtClean="0"/>
                        <a:t>aj</a:t>
                      </a:r>
                      <a:endParaRPr lang="pt-BR" b="0" dirty="0" smtClean="0"/>
                    </a:p>
                    <a:p>
                      <a:pPr algn="l"/>
                      <a:r>
                        <a:rPr lang="pt-BR" b="0" dirty="0" err="1" smtClean="0"/>
                        <a:t>LinhaPesquisaDAO</a:t>
                      </a:r>
                      <a:r>
                        <a:rPr lang="pt-BR" b="0" dirty="0" smtClean="0"/>
                        <a:t>.</a:t>
                      </a:r>
                      <a:r>
                        <a:rPr lang="pt-BR" b="0" dirty="0" err="1" smtClean="0"/>
                        <a:t>java</a:t>
                      </a:r>
                      <a:endParaRPr lang="pt-BR" b="0" dirty="0" smtClean="0"/>
                    </a:p>
                    <a:p>
                      <a:pPr algn="l"/>
                      <a:r>
                        <a:rPr lang="pt-BR" b="0" dirty="0" err="1" smtClean="0"/>
                        <a:t>RemoverLinhaPesquisaServlet</a:t>
                      </a:r>
                      <a:r>
                        <a:rPr lang="pt-BR" b="0" dirty="0" smtClean="0"/>
                        <a:t>.</a:t>
                      </a:r>
                      <a:r>
                        <a:rPr lang="pt-BR" b="0" dirty="0" err="1" smtClean="0"/>
                        <a:t>java</a:t>
                      </a:r>
                      <a:endParaRPr lang="pt-BR" b="0" dirty="0" smtClean="0"/>
                    </a:p>
                    <a:p>
                      <a:pPr algn="l"/>
                      <a:r>
                        <a:rPr lang="pt-BR" b="0" dirty="0" err="1" smtClean="0"/>
                        <a:t>cadastrar_linhapesquisa</a:t>
                      </a:r>
                      <a:r>
                        <a:rPr lang="pt-BR" b="0" dirty="0" smtClean="0"/>
                        <a:t>.</a:t>
                      </a:r>
                      <a:r>
                        <a:rPr lang="pt-BR" b="0" dirty="0" err="1" smtClean="0"/>
                        <a:t>jsp</a:t>
                      </a:r>
                      <a:endParaRPr lang="pt-BR" b="0" dirty="0" smtClean="0"/>
                    </a:p>
                    <a:p>
                      <a:pPr algn="l"/>
                      <a:r>
                        <a:rPr lang="pt-BR" b="0" dirty="0" err="1" smtClean="0"/>
                        <a:t>buscar_linhapesquisa</a:t>
                      </a:r>
                      <a:r>
                        <a:rPr lang="pt-BR" b="0" dirty="0" smtClean="0"/>
                        <a:t>.</a:t>
                      </a:r>
                      <a:r>
                        <a:rPr lang="pt-BR" b="0" dirty="0" err="1" smtClean="0"/>
                        <a:t>jsp</a:t>
                      </a:r>
                      <a:endParaRPr lang="pt-BR" b="0" dirty="0" smtClean="0"/>
                    </a:p>
                    <a:p>
                      <a:pPr algn="l"/>
                      <a:r>
                        <a:rPr lang="pt-BR" b="0" dirty="0" err="1" smtClean="0"/>
                        <a:t>editar_linhapesquisa</a:t>
                      </a:r>
                      <a:r>
                        <a:rPr lang="pt-BR" b="0" dirty="0" smtClean="0"/>
                        <a:t>.</a:t>
                      </a:r>
                      <a:r>
                        <a:rPr lang="pt-BR" b="0" dirty="0" err="1" smtClean="0"/>
                        <a:t>jsp</a:t>
                      </a:r>
                      <a:endParaRPr lang="pt-BR" b="0" dirty="0" smtClean="0"/>
                    </a:p>
                    <a:p>
                      <a:pPr algn="l"/>
                      <a:r>
                        <a:rPr lang="pt-BR" b="0" dirty="0" err="1" smtClean="0"/>
                        <a:t>linha_detalhada</a:t>
                      </a:r>
                      <a:r>
                        <a:rPr lang="pt-BR" b="0" dirty="0" smtClean="0"/>
                        <a:t>.</a:t>
                      </a:r>
                      <a:r>
                        <a:rPr lang="pt-BR" b="0" dirty="0" err="1" smtClean="0"/>
                        <a:t>jsp</a:t>
                      </a:r>
                      <a:endParaRPr lang="pt-BR" b="0" dirty="0" smtClean="0"/>
                    </a:p>
                    <a:p>
                      <a:pPr algn="l"/>
                      <a:r>
                        <a:rPr lang="pt-BR" b="0" dirty="0" err="1" smtClean="0"/>
                        <a:t>linhas_pesquisa</a:t>
                      </a:r>
                      <a:r>
                        <a:rPr lang="pt-BR" b="0" dirty="0" smtClean="0"/>
                        <a:t>.</a:t>
                      </a:r>
                      <a:r>
                        <a:rPr lang="pt-BR" b="0" dirty="0" err="1" smtClean="0"/>
                        <a:t>jsp</a:t>
                      </a:r>
                      <a:endParaRPr lang="pt-B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Configuration</a:t>
            </a:r>
            <a:r>
              <a:rPr lang="pt-BR" sz="3600" dirty="0" smtClean="0"/>
              <a:t> </a:t>
            </a:r>
            <a:r>
              <a:rPr lang="pt-BR" sz="3600" dirty="0" err="1" smtClean="0"/>
              <a:t>Knowledge</a:t>
            </a:r>
            <a:r>
              <a:rPr lang="pt-BR" sz="3600" dirty="0" smtClean="0"/>
              <a:t> (1)</a:t>
            </a:r>
            <a:endParaRPr lang="pt-BR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528638" y="1857364"/>
          <a:ext cx="8258204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47577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 smtClean="0"/>
                        <a:t>Feature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Arquivos</a:t>
                      </a:r>
                      <a:endParaRPr lang="pt-B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Gerar PDF</a:t>
                      </a:r>
                      <a:r>
                        <a:rPr lang="pt-BR" baseline="0" dirty="0" smtClean="0"/>
                        <a:t> de publicação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kern="1200" dirty="0" err="1" smtClean="0"/>
                        <a:t>AspectPDF</a:t>
                      </a:r>
                      <a:r>
                        <a:rPr kumimoji="0" lang="pt-BR" sz="1800" kern="1200" dirty="0" smtClean="0"/>
                        <a:t>.</a:t>
                      </a:r>
                      <a:r>
                        <a:rPr kumimoji="0" lang="pt-BR" sz="1800" kern="1200" dirty="0" err="1" smtClean="0"/>
                        <a:t>aj</a:t>
                      </a:r>
                      <a:endParaRPr kumimoji="0" lang="pt-BR" sz="1800" kern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Associar projeto de pesquisa</a:t>
                      </a:r>
                      <a:endParaRPr lang="pt-BR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AssociarProjetoAux</a:t>
                      </a:r>
                      <a:r>
                        <a:rPr kumimoji="0" lang="pt-BR" sz="1800" kern="1200" dirty="0" smtClean="0"/>
                        <a:t>.</a:t>
                      </a:r>
                      <a:r>
                        <a:rPr kumimoji="0" lang="pt-BR" sz="1800" kern="1200" dirty="0" err="1" smtClean="0"/>
                        <a:t>aj</a:t>
                      </a:r>
                      <a:endParaRPr kumimoji="0" lang="pt-BR" sz="1800" kern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Associar projeto de pesquisa |</a:t>
                      </a:r>
                      <a:r>
                        <a:rPr lang="pt-BR" dirty="0" err="1" smtClean="0"/>
                        <a:t>|</a:t>
                      </a:r>
                      <a:r>
                        <a:rPr lang="pt-BR" dirty="0" smtClean="0"/>
                        <a:t> Projeto de pesquisa</a:t>
                      </a:r>
                      <a:endParaRPr lang="pt-BR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i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ControleProjetoPesquisa</a:t>
                      </a:r>
                      <a:r>
                        <a:rPr kumimoji="0" lang="pt-BR" sz="1800" kern="1200" dirty="0" smtClean="0"/>
                        <a:t>.</a:t>
                      </a:r>
                      <a:r>
                        <a:rPr kumimoji="0" lang="pt-BR" sz="1800" kern="1200" dirty="0" err="1" smtClean="0"/>
                        <a:t>java</a:t>
                      </a:r>
                      <a:endParaRPr kumimoji="0" lang="pt-BR" sz="1800" kern="1200" dirty="0" smtClean="0"/>
                    </a:p>
                    <a:p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ProjetoPesquisa</a:t>
                      </a:r>
                      <a:r>
                        <a:rPr kumimoji="0" lang="pt-BR" sz="1800" kern="1200" dirty="0" smtClean="0"/>
                        <a:t>.</a:t>
                      </a:r>
                      <a:r>
                        <a:rPr kumimoji="0" lang="pt-BR" sz="1800" kern="1200" dirty="0" err="1" smtClean="0"/>
                        <a:t>java</a:t>
                      </a:r>
                      <a:endParaRPr kumimoji="0" lang="pt-BR" sz="1800" kern="1200" dirty="0" smtClean="0"/>
                    </a:p>
                    <a:p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ProjetoPesquisaAspect</a:t>
                      </a:r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</a:t>
                      </a:r>
                      <a:endParaRPr kumimoji="0" lang="pt-B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ProjetoPesquisaDAO</a:t>
                      </a:r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kumimoji="0" lang="pt-B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ProjetoPesquisaServlet</a:t>
                      </a:r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smtClean="0"/>
                        <a:t>Projeto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cadastrar_projetopesquisa</a:t>
                      </a:r>
                      <a:r>
                        <a:rPr lang="pt-BR" dirty="0" smtClean="0"/>
                        <a:t>.</a:t>
                      </a:r>
                      <a:r>
                        <a:rPr lang="pt-BR" dirty="0" err="1" smtClean="0"/>
                        <a:t>jsp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Idioma = Português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Flag</a:t>
                      </a:r>
                      <a:r>
                        <a:rPr lang="pt-BR" baseline="0" dirty="0" smtClean="0"/>
                        <a:t> ‘</a:t>
                      </a:r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lang_pt</a:t>
                      </a:r>
                      <a:r>
                        <a:rPr lang="pt-BR" baseline="0" dirty="0" smtClean="0"/>
                        <a:t>’ </a:t>
                      </a:r>
                      <a:r>
                        <a:rPr lang="pt-BR" baseline="0" dirty="0" smtClean="0"/>
                        <a:t>ativada</a:t>
                      </a:r>
                    </a:p>
                    <a:p>
                      <a:r>
                        <a:rPr lang="pt-BR" baseline="0" dirty="0" err="1" smtClean="0"/>
                        <a:t>Messages_pt_BR</a:t>
                      </a:r>
                      <a:r>
                        <a:rPr lang="pt-BR" baseline="0" dirty="0" smtClean="0"/>
                        <a:t>.</a:t>
                      </a:r>
                      <a:r>
                        <a:rPr lang="pt-BR" baseline="0" dirty="0" err="1" smtClean="0"/>
                        <a:t>properties</a:t>
                      </a:r>
                      <a:endParaRPr lang="pt-B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Idioma</a:t>
                      </a:r>
                      <a:r>
                        <a:rPr lang="pt-BR" baseline="0" dirty="0" smtClean="0"/>
                        <a:t> = Inglês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Flag</a:t>
                      </a:r>
                      <a:r>
                        <a:rPr lang="pt-BR" baseline="0" dirty="0" smtClean="0"/>
                        <a:t> ‘</a:t>
                      </a:r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lang_pt</a:t>
                      </a:r>
                      <a:r>
                        <a:rPr lang="pt-BR" baseline="0" dirty="0" smtClean="0"/>
                        <a:t>’ </a:t>
                      </a:r>
                      <a:r>
                        <a:rPr lang="pt-BR" baseline="0" dirty="0" smtClean="0"/>
                        <a:t>desativada</a:t>
                      </a:r>
                    </a:p>
                    <a:p>
                      <a:r>
                        <a:rPr lang="pt-BR" u="none" baseline="0" dirty="0" err="1" smtClean="0"/>
                        <a:t>Messages_en_US</a:t>
                      </a:r>
                      <a:r>
                        <a:rPr lang="pt-BR" u="none" baseline="0" dirty="0" smtClean="0"/>
                        <a:t>.</a:t>
                      </a:r>
                      <a:r>
                        <a:rPr lang="pt-BR" u="none" baseline="0" dirty="0" err="1" smtClean="0"/>
                        <a:t>properties</a:t>
                      </a:r>
                      <a:endParaRPr lang="pt-BR" b="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Configuration</a:t>
            </a:r>
            <a:r>
              <a:rPr lang="pt-BR" sz="3600" dirty="0" smtClean="0"/>
              <a:t> </a:t>
            </a:r>
            <a:r>
              <a:rPr lang="pt-BR" sz="3600" dirty="0" err="1" smtClean="0"/>
              <a:t>Knowledge</a:t>
            </a:r>
            <a:r>
              <a:rPr lang="pt-BR" sz="3600" dirty="0" smtClean="0"/>
              <a:t> (2)</a:t>
            </a:r>
            <a:endParaRPr lang="pt-BR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528638" y="1857364"/>
          <a:ext cx="825820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47577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 smtClean="0"/>
                        <a:t>Feature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Arquivos</a:t>
                      </a:r>
                      <a:endParaRPr lang="pt-B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Remover </a:t>
                      </a:r>
                      <a:r>
                        <a:rPr lang="pt-BR" baseline="0" dirty="0" smtClean="0"/>
                        <a:t>publicação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AspectPublicacao</a:t>
                      </a:r>
                      <a:r>
                        <a:rPr kumimoji="0" lang="pt-BR" sz="1800" kern="1200" dirty="0" smtClean="0"/>
                        <a:t>.</a:t>
                      </a:r>
                      <a:r>
                        <a:rPr kumimoji="0" lang="pt-BR" sz="1800" kern="1200" dirty="0" err="1" smtClean="0"/>
                        <a:t>aj</a:t>
                      </a:r>
                      <a:endParaRPr kumimoji="0" lang="pt-BR" sz="1800" kern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Gerar lista de publicações = PDF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Flag</a:t>
                      </a:r>
                      <a:r>
                        <a:rPr lang="pt-BR" baseline="0" dirty="0" smtClean="0"/>
                        <a:t> ‘</a:t>
                      </a:r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lista_pdf</a:t>
                      </a:r>
                      <a:r>
                        <a:rPr lang="pt-BR" baseline="0" dirty="0" smtClean="0"/>
                        <a:t>’ ativada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Gerar lista de publicações = </a:t>
                      </a:r>
                      <a:r>
                        <a:rPr lang="pt-BR" dirty="0" err="1" smtClean="0"/>
                        <a:t>BibTeX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Flag</a:t>
                      </a:r>
                      <a:r>
                        <a:rPr lang="pt-BR" baseline="0" dirty="0" smtClean="0"/>
                        <a:t> ‘</a:t>
                      </a:r>
                      <a:r>
                        <a:rPr kumimoji="0"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lista_pdf</a:t>
                      </a:r>
                      <a:r>
                        <a:rPr lang="pt-BR" baseline="0" dirty="0" smtClean="0"/>
                        <a:t>’ desativada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ítulo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err="1" smtClean="0"/>
              <a:t>Configuration</a:t>
            </a:r>
            <a:r>
              <a:rPr lang="pt-BR" sz="3600" dirty="0" smtClean="0"/>
              <a:t> </a:t>
            </a:r>
            <a:r>
              <a:rPr lang="pt-BR" sz="3600" dirty="0" err="1" smtClean="0"/>
              <a:t>Knowledge</a:t>
            </a:r>
            <a:r>
              <a:rPr lang="pt-BR" sz="3600" dirty="0" smtClean="0"/>
              <a:t> (3)</a:t>
            </a:r>
            <a:endParaRPr lang="pt-BR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drigo\Desktop\UseCase Diagram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2" y="142875"/>
            <a:ext cx="7267575" cy="657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</a:t>
            </a:r>
          </a:p>
          <a:p>
            <a:pPr lvl="1"/>
            <a:r>
              <a:rPr lang="pt-BR" dirty="0" err="1" smtClean="0"/>
              <a:t>Servlets</a:t>
            </a:r>
            <a:endParaRPr lang="pt-BR" dirty="0" smtClean="0"/>
          </a:p>
          <a:p>
            <a:pPr lvl="1"/>
            <a:r>
              <a:rPr lang="pt-BR" dirty="0" smtClean="0"/>
              <a:t>Java Server </a:t>
            </a:r>
            <a:r>
              <a:rPr lang="pt-BR" dirty="0" err="1" smtClean="0"/>
              <a:t>Pages</a:t>
            </a:r>
            <a:endParaRPr lang="pt-BR" dirty="0" smtClean="0"/>
          </a:p>
          <a:p>
            <a:pPr lvl="1"/>
            <a:r>
              <a:rPr lang="pt-BR" dirty="0" smtClean="0"/>
              <a:t>JDBC</a:t>
            </a:r>
          </a:p>
          <a:p>
            <a:pPr lvl="1"/>
            <a:r>
              <a:rPr lang="pt-BR" dirty="0" smtClean="0"/>
              <a:t>Biblioteca </a:t>
            </a:r>
            <a:r>
              <a:rPr lang="pt-BR" dirty="0" err="1" smtClean="0"/>
              <a:t>fileupload</a:t>
            </a:r>
            <a:r>
              <a:rPr lang="pt-BR" dirty="0" smtClean="0"/>
              <a:t> 1.2</a:t>
            </a:r>
          </a:p>
          <a:p>
            <a:pPr lvl="1"/>
            <a:r>
              <a:rPr lang="pt-BR" dirty="0" smtClean="0"/>
              <a:t>Biblioteca </a:t>
            </a:r>
            <a:r>
              <a:rPr lang="pt-BR" dirty="0" err="1" smtClean="0"/>
              <a:t>iText</a:t>
            </a:r>
            <a:r>
              <a:rPr lang="pt-BR" dirty="0" smtClean="0"/>
              <a:t> 1.0.2</a:t>
            </a:r>
          </a:p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Banco de dados</a:t>
            </a:r>
          </a:p>
          <a:p>
            <a:pPr lvl="1"/>
            <a:r>
              <a:rPr lang="pt-BR" dirty="0" err="1" smtClean="0"/>
              <a:t>MySql</a:t>
            </a:r>
            <a:endParaRPr lang="pt-BR" dirty="0" smtClean="0"/>
          </a:p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Container</a:t>
            </a:r>
          </a:p>
          <a:p>
            <a:pPr lvl="1"/>
            <a:r>
              <a:rPr lang="pt-BR" dirty="0" err="1" smtClean="0"/>
              <a:t>Tomcat</a:t>
            </a:r>
            <a:r>
              <a:rPr lang="pt-BR" dirty="0" smtClean="0"/>
              <a:t> 6.0</a:t>
            </a:r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 do projeto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9925" y="1362075"/>
            <a:ext cx="2724150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Linha de Produto de Software</a:t>
            </a:r>
            <a:endParaRPr lang="pt-BR" dirty="0"/>
          </a:p>
        </p:txBody>
      </p:sp>
      <p:sp>
        <p:nvSpPr>
          <p:cNvPr id="11267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pt-BR" dirty="0" smtClean="0"/>
              <a:t>Apresentação das técnicas utilizadas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Sistema desenvolvido</a:t>
            </a:r>
            <a:endParaRPr lang="pt-BR" dirty="0"/>
          </a:p>
        </p:txBody>
      </p:sp>
      <p:sp>
        <p:nvSpPr>
          <p:cNvPr id="11267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pt-BR" smtClean="0"/>
              <a:t>Situação Inicial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700118" y="5429272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r"/>
            <a:r>
              <a:rPr lang="pt-BR" sz="4400" dirty="0" smtClean="0"/>
              <a:t>Idioma padrão da aplicação</a:t>
            </a:r>
            <a:endParaRPr kumimoji="0" lang="pt-BR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Idioma padrão da aplicação (Situação Inicial) (1)</a:t>
            </a:r>
            <a:endParaRPr lang="pt-B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4233"/>
            <a:ext cx="7214792" cy="2090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Seta para a direita 24"/>
          <p:cNvSpPr/>
          <p:nvPr/>
        </p:nvSpPr>
        <p:spPr>
          <a:xfrm rot="8534522">
            <a:off x="6517496" y="2965703"/>
            <a:ext cx="428628" cy="15075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Idioma padrão da aplicação</a:t>
            </a:r>
            <a:endParaRPr lang="pt-BR" sz="3600" dirty="0"/>
          </a:p>
        </p:txBody>
      </p:sp>
      <p:sp>
        <p:nvSpPr>
          <p:cNvPr id="29" name="Espaço Reservado para Conteúdo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Análise (1)</a:t>
            </a:r>
            <a:r>
              <a:rPr lang="pt-B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pt-BR" dirty="0" smtClean="0"/>
              <a:t>Textos e mensagens da aplicação definidos dentro do </a:t>
            </a:r>
            <a:r>
              <a:rPr lang="pt-BR" dirty="0" err="1" smtClean="0"/>
              <a:t>jsp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Em caso de alguma mudança, identificação do local correto era custoso</a:t>
            </a:r>
          </a:p>
          <a:p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Técnica aplicada:</a:t>
            </a:r>
          </a:p>
          <a:p>
            <a:pPr lvl="2"/>
            <a:r>
              <a:rPr lang="pt-BR" dirty="0" smtClean="0"/>
              <a:t>Criação de um arquivo de propriedades</a:t>
            </a:r>
          </a:p>
          <a:p>
            <a:pPr lvl="3"/>
            <a:r>
              <a:rPr lang="pt-BR" dirty="0" smtClean="0"/>
              <a:t>Contendo todos os textos da aplicação</a:t>
            </a:r>
          </a:p>
          <a:p>
            <a:pPr lvl="1"/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Idioma padrão da aplicação</a:t>
            </a:r>
            <a:endParaRPr lang="pt-BR" sz="3600" dirty="0"/>
          </a:p>
        </p:txBody>
      </p:sp>
      <p:sp>
        <p:nvSpPr>
          <p:cNvPr id="29" name="Espaço Reservado para Conteúdo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Implementação da Solução (1)</a:t>
            </a: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3200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348880"/>
            <a:ext cx="5344087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Idioma padrão da aplicação</a:t>
            </a:r>
            <a:endParaRPr lang="pt-BR" sz="3600" dirty="0"/>
          </a:p>
        </p:txBody>
      </p:sp>
      <p:sp>
        <p:nvSpPr>
          <p:cNvPr id="29" name="Espaço Reservado para Conteúdo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Análise (2)</a:t>
            </a:r>
            <a:r>
              <a:rPr lang="pt-B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pt-BR" dirty="0" smtClean="0"/>
              <a:t>Uma nova variação foi proposta: a aplicação também teria que ser em inglês.</a:t>
            </a:r>
          </a:p>
          <a:p>
            <a:pPr lvl="1"/>
            <a:r>
              <a:rPr lang="pt-BR" dirty="0" smtClean="0"/>
              <a:t>Como a aplicação já foi </a:t>
            </a:r>
            <a:r>
              <a:rPr lang="pt-BR" dirty="0" err="1" smtClean="0"/>
              <a:t>refatorada</a:t>
            </a:r>
            <a:r>
              <a:rPr lang="pt-BR" dirty="0" smtClean="0"/>
              <a:t> com arquivo de propriedades, fica tudo mais simples</a:t>
            </a:r>
          </a:p>
          <a:p>
            <a:pPr lvl="1">
              <a:buNone/>
            </a:pP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Técnica aplicada:</a:t>
            </a:r>
          </a:p>
          <a:p>
            <a:pPr lvl="2"/>
            <a:r>
              <a:rPr lang="pt-BR" dirty="0" smtClean="0"/>
              <a:t>Criação de outro arquivo de propriedades</a:t>
            </a:r>
          </a:p>
          <a:p>
            <a:pPr lvl="3"/>
            <a:r>
              <a:rPr lang="pt-BR" dirty="0" smtClean="0"/>
              <a:t>Possui as mesmas propriedades, mas com valores escritos em inglês.</a:t>
            </a:r>
          </a:p>
          <a:p>
            <a:pPr lvl="2"/>
            <a:r>
              <a:rPr lang="pt-BR" dirty="0" smtClean="0"/>
              <a:t>Compilação condicional para seleção do idioma desejado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Idioma padrão da aplicação</a:t>
            </a:r>
            <a:endParaRPr lang="pt-BR" sz="3600" dirty="0"/>
          </a:p>
        </p:txBody>
      </p:sp>
      <p:sp>
        <p:nvSpPr>
          <p:cNvPr id="29" name="Espaço Reservado para Conteúdo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Implementação da Solução (2)</a:t>
            </a: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3200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48880"/>
            <a:ext cx="5145837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dirty="0" smtClean="0"/>
              <a:t>Idioma padrão da aplicação</a:t>
            </a:r>
            <a:endParaRPr lang="pt-BR" sz="3600" dirty="0"/>
          </a:p>
        </p:txBody>
      </p:sp>
      <p:sp>
        <p:nvSpPr>
          <p:cNvPr id="5" name="Espaço Reservado para Conteúdo 28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pt-BR" sz="32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Implementação da Solução (3)</a:t>
            </a: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3200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212976"/>
            <a:ext cx="8669777" cy="1889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eta para a direita 24"/>
          <p:cNvSpPr/>
          <p:nvPr/>
        </p:nvSpPr>
        <p:spPr>
          <a:xfrm rot="8534522">
            <a:off x="7165569" y="3472439"/>
            <a:ext cx="428628" cy="15075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Idioma padrão da aplicação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8"/>
          <p:cNvSpPr txBox="1">
            <a:spLocks/>
          </p:cNvSpPr>
          <p:nvPr/>
        </p:nvSpPr>
        <p:spPr bwMode="auto">
          <a:xfrm>
            <a:off x="609600" y="16335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Implementação da Solução (4)</a:t>
            </a:r>
            <a:endParaRPr kumimoji="0" lang="pt-BR" sz="27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636912"/>
            <a:ext cx="5876925" cy="3028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700118" y="5429272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r"/>
            <a:r>
              <a:rPr lang="pt-BR" sz="4400" dirty="0" smtClean="0"/>
              <a:t>Linha de pesquisa</a:t>
            </a:r>
            <a:endParaRPr kumimoji="0" lang="pt-BR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Linha de pesquisa</a:t>
            </a:r>
            <a:endParaRPr lang="pt-BR" sz="36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Análise (1) </a:t>
            </a:r>
            <a:endParaRPr lang="pt-BR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 err="1" smtClean="0"/>
              <a:t>Modularização</a:t>
            </a:r>
            <a:r>
              <a:rPr lang="pt-BR" dirty="0" smtClean="0"/>
              <a:t> do código da </a:t>
            </a:r>
            <a:r>
              <a:rPr lang="pt-BR" dirty="0" err="1" smtClean="0"/>
              <a:t>feature</a:t>
            </a:r>
            <a:r>
              <a:rPr lang="pt-BR" dirty="0" smtClean="0"/>
              <a:t> opcional</a:t>
            </a:r>
          </a:p>
          <a:p>
            <a:pPr lvl="1"/>
            <a:r>
              <a:rPr lang="pt-BR" dirty="0" smtClean="0"/>
              <a:t>Como?</a:t>
            </a:r>
          </a:p>
          <a:p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Técnica aplicada:</a:t>
            </a:r>
          </a:p>
          <a:p>
            <a:pPr lvl="2"/>
            <a:r>
              <a:rPr lang="pt-BR" dirty="0" smtClean="0"/>
              <a:t>Criação de um aspecto</a:t>
            </a:r>
          </a:p>
          <a:p>
            <a:pPr lvl="2"/>
            <a:r>
              <a:rPr lang="pt-BR" dirty="0" smtClean="0"/>
              <a:t>Uso de compilação condicional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</a:t>
            </a:r>
            <a:r>
              <a:rPr lang="pt-BR" dirty="0" smtClean="0"/>
              <a:t>para </a:t>
            </a:r>
            <a:r>
              <a:rPr lang="pt-BR" dirty="0" smtClean="0"/>
              <a:t>gerenciamento de pesquisas e grupo científico.</a:t>
            </a:r>
          </a:p>
          <a:p>
            <a:pPr lvl="1"/>
            <a:r>
              <a:rPr lang="pt-BR" dirty="0" smtClean="0"/>
              <a:t>Cadastrar membro</a:t>
            </a:r>
          </a:p>
          <a:p>
            <a:pPr lvl="1"/>
            <a:r>
              <a:rPr lang="pt-BR" dirty="0" smtClean="0"/>
              <a:t>Editar publicação</a:t>
            </a:r>
          </a:p>
          <a:p>
            <a:pPr lvl="1"/>
            <a:r>
              <a:rPr lang="pt-BR" dirty="0" smtClean="0"/>
              <a:t>Remover linha de pesquisa</a:t>
            </a:r>
          </a:p>
          <a:p>
            <a:pPr lvl="1"/>
            <a:r>
              <a:rPr lang="pt-BR" dirty="0" smtClean="0"/>
              <a:t>... </a:t>
            </a:r>
          </a:p>
          <a:p>
            <a:r>
              <a:rPr lang="pt-BR" dirty="0" smtClean="0"/>
              <a:t>Desenvolvido integralmente para a disciplina de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Reuso Estratégico com Linhas de Produtos de Software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Projeto Escolhido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Linha de pesquisa</a:t>
            </a:r>
            <a:endParaRPr lang="pt-BR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348880"/>
            <a:ext cx="5477678" cy="3251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spaço Reservado para Conteúdo 28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pt-BR" sz="32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Implementação da Solução (1)</a:t>
            </a: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3200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Linha de pesquisa</a:t>
            </a:r>
            <a:endParaRPr lang="pt-BR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28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pt-BR" sz="32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Implementação da Solução (2)</a:t>
            </a: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3200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132856"/>
            <a:ext cx="4411960" cy="3153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356992"/>
            <a:ext cx="4297089" cy="2983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dirty="0" smtClean="0"/>
              <a:t>Linha de pesquisa</a:t>
            </a:r>
            <a:endParaRPr lang="pt-BR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Conteúdo 28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pt-BR" sz="32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Implementação da Solução (3)</a:t>
            </a: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3200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492896"/>
            <a:ext cx="5743575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Observações</a:t>
            </a:r>
            <a:endParaRPr lang="pt-BR" sz="3600" dirty="0"/>
          </a:p>
        </p:txBody>
      </p:sp>
      <p:sp>
        <p:nvSpPr>
          <p:cNvPr id="29" name="Espaço Reservado para Conteúdo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Análise </a:t>
            </a:r>
            <a:r>
              <a:rPr lang="pt-BR" sz="28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(2)</a:t>
            </a:r>
            <a:endParaRPr lang="pt-BR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 smtClean="0"/>
              <a:t>A mesma técnica (aspectos) foi utilizada para implementar outras </a:t>
            </a:r>
            <a:r>
              <a:rPr lang="pt-BR" dirty="0" err="1" smtClean="0"/>
              <a:t>features</a:t>
            </a:r>
            <a:r>
              <a:rPr lang="pt-BR" dirty="0" smtClean="0"/>
              <a:t> opcionais:</a:t>
            </a:r>
          </a:p>
          <a:p>
            <a:pPr lvl="2"/>
            <a:r>
              <a:rPr lang="pt-BR" dirty="0" smtClean="0"/>
              <a:t>Gerar PDF da publicação</a:t>
            </a:r>
          </a:p>
          <a:p>
            <a:pPr lvl="2"/>
            <a:r>
              <a:rPr lang="pt-BR" dirty="0" smtClean="0"/>
              <a:t>Associar projeto de pesquisa</a:t>
            </a:r>
          </a:p>
          <a:p>
            <a:pPr lvl="2"/>
            <a:r>
              <a:rPr lang="pt-BR" dirty="0" smtClean="0"/>
              <a:t>Remover publicação</a:t>
            </a:r>
          </a:p>
          <a:p>
            <a:pPr lvl="1"/>
            <a:r>
              <a:rPr lang="pt-BR" dirty="0" smtClean="0"/>
              <a:t>Compilação condicional foi usada para implementar </a:t>
            </a:r>
            <a:r>
              <a:rPr lang="pt-BR" dirty="0" err="1" smtClean="0"/>
              <a:t>features</a:t>
            </a:r>
            <a:r>
              <a:rPr lang="pt-BR" dirty="0" smtClean="0"/>
              <a:t> alternativas:</a:t>
            </a:r>
          </a:p>
          <a:p>
            <a:pPr lvl="2"/>
            <a:r>
              <a:rPr lang="pt-BR" dirty="0" smtClean="0"/>
              <a:t>Gerar lista de publicações: PDF e </a:t>
            </a:r>
            <a:r>
              <a:rPr lang="pt-BR" dirty="0" err="1" smtClean="0"/>
              <a:t>BibTeX</a:t>
            </a:r>
            <a:r>
              <a:rPr lang="pt-BR" dirty="0" smtClean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Features</a:t>
            </a:r>
            <a:r>
              <a:rPr lang="pt-BR" dirty="0" smtClean="0"/>
              <a:t> extraídas</a:t>
            </a:r>
          </a:p>
        </p:txBody>
      </p:sp>
      <p:sp>
        <p:nvSpPr>
          <p:cNvPr id="11267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endParaRPr lang="pt-BR" i="1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Análise</a:t>
            </a:r>
            <a:r>
              <a:rPr lang="pt-BR" sz="32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pt-BR" sz="3200" dirty="0" smtClean="0"/>
          </a:p>
          <a:p>
            <a:pPr lvl="1"/>
            <a:r>
              <a:rPr lang="pt-BR" dirty="0" err="1" smtClean="0"/>
              <a:t>Features</a:t>
            </a:r>
            <a:r>
              <a:rPr lang="pt-BR" dirty="0" smtClean="0"/>
              <a:t> que eram obrigatórias tornam-se opcionais</a:t>
            </a:r>
          </a:p>
          <a:p>
            <a:pPr lvl="1"/>
            <a:r>
              <a:rPr lang="pt-BR" dirty="0" smtClean="0"/>
              <a:t>Necessária a extração</a:t>
            </a:r>
          </a:p>
          <a:p>
            <a:pPr lvl="1"/>
            <a:r>
              <a:rPr lang="pt-BR" dirty="0" smtClean="0"/>
              <a:t>Uso da ferramenta FLIP</a:t>
            </a:r>
          </a:p>
          <a:p>
            <a:pPr marL="603250" lvl="2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03250" lvl="2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pt-BR" sz="2300" b="1" dirty="0" smtClean="0">
                <a:solidFill>
                  <a:schemeClr val="accent1">
                    <a:lumMod val="75000"/>
                  </a:schemeClr>
                </a:solidFill>
              </a:rPr>
              <a:t>Técnica aplicada:</a:t>
            </a:r>
          </a:p>
          <a:p>
            <a:pPr marL="887412" lvl="3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pt-BR" sz="2300" b="1" dirty="0" smtClean="0"/>
              <a:t>Aspectos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Remover publicação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Implementação da Solução (1)</a:t>
            </a: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Remover publicação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276872"/>
            <a:ext cx="4939258" cy="3919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pt-BR" sz="28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Implementação da Solução (2)</a:t>
            </a: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pt-BR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Remover publicação</a:t>
            </a:r>
            <a:endParaRPr lang="pt-BR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564904"/>
            <a:ext cx="5781675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pt-BR" sz="28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Implementação da Solução (1)</a:t>
            </a: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pt-BR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Gerar PDF da publicação</a:t>
            </a:r>
            <a:endParaRPr lang="pt-BR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060848"/>
            <a:ext cx="4727996" cy="4280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pt-BR" sz="2800" b="1" dirty="0" smtClean="0">
                <a:ln w="315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Implementação da Solução (2)</a:t>
            </a: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pt-BR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Gerar PDF da publicação</a:t>
            </a:r>
            <a:endParaRPr lang="pt-BR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420888"/>
            <a:ext cx="5924550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011758"/>
          </a:xfrm>
        </p:spPr>
        <p:txBody>
          <a:bodyPr/>
          <a:lstStyle/>
          <a:p>
            <a:r>
              <a:rPr lang="pt-BR" dirty="0" smtClean="0"/>
              <a:t>Existência de um produto</a:t>
            </a:r>
          </a:p>
          <a:p>
            <a:r>
              <a:rPr lang="pt-BR" dirty="0" smtClean="0"/>
              <a:t>Todas as </a:t>
            </a:r>
            <a:r>
              <a:rPr lang="pt-BR" dirty="0" err="1" smtClean="0"/>
              <a:t>features</a:t>
            </a:r>
            <a:r>
              <a:rPr lang="pt-BR" dirty="0" smtClean="0"/>
              <a:t> eram obrigatórias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inicial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11560" y="3987428"/>
            <a:ext cx="8229600" cy="101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Existência de uma</a:t>
            </a:r>
            <a:r>
              <a:rPr kumimoji="0" lang="pt-BR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linha de produtos</a:t>
            </a:r>
            <a:endParaRPr kumimoji="0" lang="pt-B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Features</a:t>
            </a:r>
            <a:r>
              <a:rPr kumimoji="0" lang="pt-B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essenciais são obrigatórias, as demais são opcionais ou alternativas</a:t>
            </a:r>
            <a:endParaRPr kumimoji="0" lang="pt-B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11560" y="278092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Situação final</a:t>
            </a:r>
            <a:endParaRPr kumimoji="0" lang="pt-BR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de build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Solução Encontrada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916832"/>
            <a:ext cx="4178771" cy="365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Análise Crítica</a:t>
            </a:r>
            <a:endParaRPr lang="pt-BR" i="1" dirty="0"/>
          </a:p>
        </p:txBody>
      </p:sp>
      <p:sp>
        <p:nvSpPr>
          <p:cNvPr id="11267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endParaRPr lang="pt-BR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Muito tempo investido na implementação da aplicação</a:t>
            </a:r>
          </a:p>
          <a:p>
            <a:r>
              <a:rPr lang="pt-BR" dirty="0" smtClean="0"/>
              <a:t>Difícil lidar com o </a:t>
            </a:r>
            <a:r>
              <a:rPr lang="pt-BR" dirty="0" err="1" smtClean="0"/>
              <a:t>Hephaestus</a:t>
            </a:r>
            <a:endParaRPr lang="pt-BR" dirty="0" smtClean="0"/>
          </a:p>
          <a:p>
            <a:pPr lvl="1"/>
            <a:r>
              <a:rPr lang="pt-BR" dirty="0" smtClean="0"/>
              <a:t>Não há documentação sobre padrão dos documentos de entrada</a:t>
            </a:r>
          </a:p>
          <a:p>
            <a:pPr lvl="1"/>
            <a:r>
              <a:rPr lang="pt-BR" dirty="0" smtClean="0"/>
              <a:t>Difícil encontrar os erros</a:t>
            </a:r>
            <a:endParaRPr lang="pt-BR" dirty="0" smtClean="0"/>
          </a:p>
          <a:p>
            <a:r>
              <a:rPr lang="pt-BR" dirty="0" smtClean="0"/>
              <a:t>A legibilidade do código diminuiu significativamente, principalmente para iniciantes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Observações importantes (1)</a:t>
            </a:r>
            <a:endParaRPr lang="pt-BR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pt-BR" dirty="0" err="1" smtClean="0"/>
              <a:t>AspectJ</a:t>
            </a:r>
            <a:r>
              <a:rPr lang="pt-BR" dirty="0" smtClean="0"/>
              <a:t> e Compilação Condicional com o </a:t>
            </a:r>
            <a:r>
              <a:rPr lang="pt-BR" dirty="0" err="1" smtClean="0"/>
              <a:t>Antenna</a:t>
            </a:r>
            <a:r>
              <a:rPr lang="pt-BR" dirty="0" smtClean="0"/>
              <a:t> têm limitações importantes para desenvolvimento web</a:t>
            </a:r>
          </a:p>
          <a:p>
            <a:r>
              <a:rPr lang="pt-BR" dirty="0" smtClean="0"/>
              <a:t>Como resultado, poucas coisas precisam ser alteradas para adaptar o produto de acordo com a demanda</a:t>
            </a:r>
          </a:p>
        </p:txBody>
      </p:sp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Observações importantes (2)</a:t>
            </a:r>
            <a:endParaRPr lang="pt-BR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Apresentação dos Resultados Obtidos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>
            <a:normAutofit/>
          </a:bodyPr>
          <a:lstStyle/>
          <a:p>
            <a:pPr marR="0">
              <a:lnSpc>
                <a:spcPct val="80000"/>
              </a:lnSpc>
            </a:pPr>
            <a:endParaRPr lang="pt-BR" sz="2500" dirty="0" smtClean="0"/>
          </a:p>
          <a:p>
            <a:pPr marR="0">
              <a:lnSpc>
                <a:spcPct val="80000"/>
              </a:lnSpc>
            </a:pPr>
            <a:r>
              <a:rPr lang="pt-BR" sz="2800" dirty="0" smtClean="0"/>
              <a:t>Reuso Estratégico de Linhas de </a:t>
            </a:r>
          </a:p>
          <a:p>
            <a:pPr marR="0">
              <a:lnSpc>
                <a:spcPct val="80000"/>
              </a:lnSpc>
            </a:pPr>
            <a:r>
              <a:rPr lang="pt-BR" sz="2800" dirty="0" smtClean="0"/>
              <a:t>Produtos de Software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/>
          <a:lstStyle/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pt-B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Sistema funcionando</a:t>
            </a:r>
            <a:endParaRPr kumimoji="0" lang="pt-BR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i="1" dirty="0"/>
          </a:p>
        </p:txBody>
      </p:sp>
      <p:sp>
        <p:nvSpPr>
          <p:cNvPr id="11267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Modelo inicial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88840"/>
            <a:ext cx="8752920" cy="3483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final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C:\Users\Rodrigo\Desktop\f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13964"/>
            <a:ext cx="9144000" cy="2630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Modelo final</a:t>
            </a:r>
            <a:endParaRPr kumimoji="0" lang="pt-BR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196752"/>
            <a:ext cx="2562225" cy="536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3725" y="0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5238</TotalTime>
  <Words>661</Words>
  <Application>Microsoft Office PowerPoint</Application>
  <PresentationFormat>On-screen Show (4:3)</PresentationFormat>
  <Paragraphs>181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Concurso</vt:lpstr>
      <vt:lpstr>Apresentação dos Resultados Obtidos</vt:lpstr>
      <vt:lpstr>Sistema desenvolvido</vt:lpstr>
      <vt:lpstr>Projeto Escolhido</vt:lpstr>
      <vt:lpstr>Situação inicial</vt:lpstr>
      <vt:lpstr>Slide 5</vt:lpstr>
      <vt:lpstr>Feature Model</vt:lpstr>
      <vt:lpstr>Modelo inicial</vt:lpstr>
      <vt:lpstr>Modelo final</vt:lpstr>
      <vt:lpstr>Slide 9</vt:lpstr>
      <vt:lpstr>Configuration Knowledge</vt:lpstr>
      <vt:lpstr>Configuration Knowledge (1)</vt:lpstr>
      <vt:lpstr>Configuration Knowledge (2)</vt:lpstr>
      <vt:lpstr>Configuration Knowledge (3)</vt:lpstr>
      <vt:lpstr>Casos de uso</vt:lpstr>
      <vt:lpstr>Slide 15</vt:lpstr>
      <vt:lpstr>Implementação</vt:lpstr>
      <vt:lpstr>Tecnologias</vt:lpstr>
      <vt:lpstr>Visão geral do projeto</vt:lpstr>
      <vt:lpstr>Linha de Produto de Software</vt:lpstr>
      <vt:lpstr>Slide 20</vt:lpstr>
      <vt:lpstr>Idioma padrão da aplicação (Situação Inicial) (1)</vt:lpstr>
      <vt:lpstr>Idioma padrão da aplicação</vt:lpstr>
      <vt:lpstr>Idioma padrão da aplicação</vt:lpstr>
      <vt:lpstr>Idioma padrão da aplicação</vt:lpstr>
      <vt:lpstr>Idioma padrão da aplicação</vt:lpstr>
      <vt:lpstr>Idioma padrão da aplicação</vt:lpstr>
      <vt:lpstr>Slide 27</vt:lpstr>
      <vt:lpstr>Slide 28</vt:lpstr>
      <vt:lpstr>Linha de pesquisa</vt:lpstr>
      <vt:lpstr>Linha de pesquisa</vt:lpstr>
      <vt:lpstr>Linha de pesquisa</vt:lpstr>
      <vt:lpstr>Linha de pesquisa</vt:lpstr>
      <vt:lpstr>Observações</vt:lpstr>
      <vt:lpstr>Features extraídas</vt:lpstr>
      <vt:lpstr>Remover publicação</vt:lpstr>
      <vt:lpstr>Remover publicação</vt:lpstr>
      <vt:lpstr>Remover publicação</vt:lpstr>
      <vt:lpstr>Gerar PDF da publicação</vt:lpstr>
      <vt:lpstr>Gerar PDF da publicação</vt:lpstr>
      <vt:lpstr>Geração de build</vt:lpstr>
      <vt:lpstr>Solução Encontrada</vt:lpstr>
      <vt:lpstr>Análise Crítica</vt:lpstr>
      <vt:lpstr>Observações importantes (1)</vt:lpstr>
      <vt:lpstr>Observações importantes (2)</vt:lpstr>
      <vt:lpstr>Apresentação dos Resultados Obtidos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dos Resultados Obtidos</dc:title>
  <dc:creator>mcts</dc:creator>
  <cp:lastModifiedBy>Rodrigo</cp:lastModifiedBy>
  <cp:revision>284</cp:revision>
  <dcterms:created xsi:type="dcterms:W3CDTF">2008-05-17T15:20:52Z</dcterms:created>
  <dcterms:modified xsi:type="dcterms:W3CDTF">2010-06-17T17:50:26Z</dcterms:modified>
</cp:coreProperties>
</file>