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47543D8-99E8-4077-A04D-228469B52AF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1482819-CE00-4B51-B84A-502836F3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43D8-99E8-4077-A04D-228469B52AF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2819-CE00-4B51-B84A-502836F3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6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7543D8-99E8-4077-A04D-228469B52AF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1482819-CE00-4B51-B84A-502836F3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90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7543D8-99E8-4077-A04D-228469B52AF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1482819-CE00-4B51-B84A-502836F31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764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7543D8-99E8-4077-A04D-228469B52AF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1482819-CE00-4B51-B84A-502836F3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41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43D8-99E8-4077-A04D-228469B52AF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2819-CE00-4B51-B84A-502836F3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0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43D8-99E8-4077-A04D-228469B52AF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2819-CE00-4B51-B84A-502836F3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43D8-99E8-4077-A04D-228469B52AF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2819-CE00-4B51-B84A-502836F3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28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7543D8-99E8-4077-A04D-228469B52AF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1482819-CE00-4B51-B84A-502836F3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43D8-99E8-4077-A04D-228469B52AF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2819-CE00-4B51-B84A-502836F3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2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7543D8-99E8-4077-A04D-228469B52AF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1482819-CE00-4B51-B84A-502836F3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43D8-99E8-4077-A04D-228469B52AF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2819-CE00-4B51-B84A-502836F3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0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43D8-99E8-4077-A04D-228469B52AF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2819-CE00-4B51-B84A-502836F3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43D8-99E8-4077-A04D-228469B52AF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2819-CE00-4B51-B84A-502836F3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3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43D8-99E8-4077-A04D-228469B52AF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2819-CE00-4B51-B84A-502836F3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2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43D8-99E8-4077-A04D-228469B52AF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2819-CE00-4B51-B84A-502836F3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2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43D8-99E8-4077-A04D-228469B52AF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2819-CE00-4B51-B84A-502836F3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4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43D8-99E8-4077-A04D-228469B52AF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82819-CE00-4B51-B84A-502836F3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71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077D-C6DF-483B-83EA-7264CBD58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755" y="1983212"/>
            <a:ext cx="6098345" cy="1208859"/>
          </a:xfrm>
        </p:spPr>
        <p:txBody>
          <a:bodyPr/>
          <a:lstStyle/>
          <a:p>
            <a:r>
              <a:rPr lang="en-US"/>
              <a:t>Bias incidents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A41AB-E179-42B8-80E7-75C036DA0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342" y="3429000"/>
            <a:ext cx="4926089" cy="685800"/>
          </a:xfrm>
        </p:spPr>
        <p:txBody>
          <a:bodyPr/>
          <a:lstStyle/>
          <a:p>
            <a:r>
              <a:rPr lang="en-US"/>
              <a:t>Data 205- Capstone in Data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C0C1D-6650-4A21-B2AD-F98FFF906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460" y="2883063"/>
            <a:ext cx="6602540" cy="397493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F840B5C-FA14-4AD9-AD2D-33FF4B7359A0}"/>
              </a:ext>
            </a:extLst>
          </p:cNvPr>
          <p:cNvSpPr txBox="1">
            <a:spLocks/>
          </p:cNvSpPr>
          <p:nvPr/>
        </p:nvSpPr>
        <p:spPr>
          <a:xfrm>
            <a:off x="9312175" y="824340"/>
            <a:ext cx="2350476" cy="977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Juliana Rosa</a:t>
            </a:r>
          </a:p>
          <a:p>
            <a:r>
              <a:rPr lang="en-US"/>
              <a:t>05/04/2021</a:t>
            </a:r>
          </a:p>
        </p:txBody>
      </p:sp>
    </p:spTree>
    <p:extLst>
      <p:ext uri="{BB962C8B-B14F-4D97-AF65-F5344CB8AC3E}">
        <p14:creationId xmlns:p14="http://schemas.microsoft.com/office/powerpoint/2010/main" val="423427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B1FF0D8-2491-4EEA-AA35-FE8CD538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920" y="931680"/>
            <a:ext cx="3158155" cy="831166"/>
          </a:xfrm>
        </p:spPr>
        <p:txBody>
          <a:bodyPr>
            <a:normAutofit/>
          </a:bodyPr>
          <a:lstStyle/>
          <a:p>
            <a:r>
              <a:rPr lang="en-US" sz="3600"/>
              <a:t>Case status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227929-98E7-4B01-BFCD-B2A69E09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24" y="2717715"/>
            <a:ext cx="9903149" cy="237744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B35A6E17-BA62-44DB-9BD0-8D6AB71B1A20}"/>
              </a:ext>
            </a:extLst>
          </p:cNvPr>
          <p:cNvSpPr txBox="1">
            <a:spLocks/>
          </p:cNvSpPr>
          <p:nvPr/>
        </p:nvSpPr>
        <p:spPr>
          <a:xfrm>
            <a:off x="1144424" y="1886549"/>
            <a:ext cx="1860627" cy="831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Montgomery</a:t>
            </a:r>
          </a:p>
          <a:p>
            <a:r>
              <a:rPr lang="en-US" sz="2000"/>
              <a:t>County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C42CA5E-B3DF-445F-806A-BD3E69E3DED2}"/>
              </a:ext>
            </a:extLst>
          </p:cNvPr>
          <p:cNvSpPr txBox="1">
            <a:spLocks/>
          </p:cNvSpPr>
          <p:nvPr/>
        </p:nvSpPr>
        <p:spPr>
          <a:xfrm>
            <a:off x="1144424" y="5095155"/>
            <a:ext cx="2507196" cy="337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Source: dataMontgomery</a:t>
            </a:r>
          </a:p>
        </p:txBody>
      </p:sp>
    </p:spTree>
    <p:extLst>
      <p:ext uri="{BB962C8B-B14F-4D97-AF65-F5344CB8AC3E}">
        <p14:creationId xmlns:p14="http://schemas.microsoft.com/office/powerpoint/2010/main" val="384140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1E870B-1DF3-46A1-8C03-8BD0DA9D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20" y="931680"/>
            <a:ext cx="4755959" cy="831166"/>
          </a:xfrm>
        </p:spPr>
        <p:txBody>
          <a:bodyPr>
            <a:normAutofit fontScale="90000"/>
          </a:bodyPr>
          <a:lstStyle/>
          <a:p>
            <a:r>
              <a:rPr lang="en-US" sz="4000"/>
              <a:t>Year vs bias code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45B06F-08F2-4B02-B4E2-53F30F3646AB}"/>
              </a:ext>
            </a:extLst>
          </p:cNvPr>
          <p:cNvSpPr txBox="1">
            <a:spLocks/>
          </p:cNvSpPr>
          <p:nvPr/>
        </p:nvSpPr>
        <p:spPr>
          <a:xfrm>
            <a:off x="143532" y="5929786"/>
            <a:ext cx="2507196" cy="337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Source: dataMontgomery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3387FE5-5DE2-4D69-BD95-6F9D575B0D32}"/>
              </a:ext>
            </a:extLst>
          </p:cNvPr>
          <p:cNvSpPr txBox="1">
            <a:spLocks/>
          </p:cNvSpPr>
          <p:nvPr/>
        </p:nvSpPr>
        <p:spPr>
          <a:xfrm>
            <a:off x="6241367" y="5929786"/>
            <a:ext cx="2507196" cy="337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Source: Kaggle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8AE439-34F4-4DF4-B7AE-97DEFAF4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2" y="2103377"/>
            <a:ext cx="5807101" cy="38229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E87426-8C3C-4D8A-A141-D01E5BD96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367" y="2103377"/>
            <a:ext cx="5807101" cy="38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0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25D691B-ABFF-4F58-8F78-FD40D72B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19" y="931680"/>
            <a:ext cx="4258362" cy="831166"/>
          </a:xfrm>
        </p:spPr>
        <p:txBody>
          <a:bodyPr>
            <a:normAutofit/>
          </a:bodyPr>
          <a:lstStyle/>
          <a:p>
            <a:r>
              <a:rPr lang="en-US" sz="3600"/>
              <a:t>Year vs offense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60382E9-7429-40C6-8C5B-9CD4E3A089F0}"/>
              </a:ext>
            </a:extLst>
          </p:cNvPr>
          <p:cNvSpPr txBox="1">
            <a:spLocks/>
          </p:cNvSpPr>
          <p:nvPr/>
        </p:nvSpPr>
        <p:spPr>
          <a:xfrm>
            <a:off x="135986" y="5929786"/>
            <a:ext cx="2507196" cy="337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Source: dataMontgomery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91C10BF-3CEE-4557-B4CD-1B4C3AFC0799}"/>
              </a:ext>
            </a:extLst>
          </p:cNvPr>
          <p:cNvSpPr txBox="1">
            <a:spLocks/>
          </p:cNvSpPr>
          <p:nvPr/>
        </p:nvSpPr>
        <p:spPr>
          <a:xfrm>
            <a:off x="6204563" y="5929786"/>
            <a:ext cx="2507196" cy="337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Source: Kaggle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23C24F-2D8A-4F62-8F81-491F5060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6" y="2117443"/>
            <a:ext cx="5987439" cy="38088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139FFE-C006-45BC-88E5-6F853D455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63" y="2117443"/>
            <a:ext cx="5870713" cy="38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7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940E1A2-5B64-4793-808D-3AF3CD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642" y="238538"/>
            <a:ext cx="1688393" cy="742123"/>
          </a:xfrm>
        </p:spPr>
        <p:txBody>
          <a:bodyPr>
            <a:normAutofit/>
          </a:bodyPr>
          <a:lstStyle/>
          <a:p>
            <a:r>
              <a:rPr lang="en-US" sz="3600"/>
              <a:t>states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356B295-A26D-4EA9-9E9D-F765E0BB2A61}"/>
              </a:ext>
            </a:extLst>
          </p:cNvPr>
          <p:cNvSpPr txBox="1">
            <a:spLocks/>
          </p:cNvSpPr>
          <p:nvPr/>
        </p:nvSpPr>
        <p:spPr>
          <a:xfrm>
            <a:off x="2119761" y="6341519"/>
            <a:ext cx="2507196" cy="337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Source: Kaggle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B24129-187F-458F-B79F-26533F6E7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61" y="980661"/>
            <a:ext cx="7952478" cy="536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2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2C48816-88C8-4CFC-858A-B52354CF2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5" y="973883"/>
            <a:ext cx="5374129" cy="831166"/>
          </a:xfrm>
        </p:spPr>
        <p:txBody>
          <a:bodyPr>
            <a:noAutofit/>
          </a:bodyPr>
          <a:lstStyle/>
          <a:p>
            <a:r>
              <a:rPr lang="en-US" sz="3600"/>
              <a:t>Predicting offenses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FD769E-A4D8-4940-A9BE-0A37CC7F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923" y="4388249"/>
            <a:ext cx="7311006" cy="175933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B6DE016-7338-40B9-98B7-7AE976F50DBC}"/>
              </a:ext>
            </a:extLst>
          </p:cNvPr>
          <p:cNvSpPr txBox="1">
            <a:spLocks/>
          </p:cNvSpPr>
          <p:nvPr/>
        </p:nvSpPr>
        <p:spPr>
          <a:xfrm>
            <a:off x="8161143" y="2824043"/>
            <a:ext cx="1860627" cy="831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Montgomery</a:t>
            </a:r>
          </a:p>
          <a:p>
            <a:r>
              <a:rPr lang="en-US" sz="2000"/>
              <a:t>County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3F8E936-6DC9-4A70-BDDB-C84EE1B52438}"/>
              </a:ext>
            </a:extLst>
          </p:cNvPr>
          <p:cNvSpPr txBox="1">
            <a:spLocks/>
          </p:cNvSpPr>
          <p:nvPr/>
        </p:nvSpPr>
        <p:spPr>
          <a:xfrm>
            <a:off x="275071" y="6147582"/>
            <a:ext cx="2507196" cy="337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Source: dataMontgomery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3E5A7-741E-4265-873C-57059A5D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96" y="2170091"/>
            <a:ext cx="6260203" cy="185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CBACBB-AAB5-4258-90B6-F64EAB38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091" y="1083211"/>
            <a:ext cx="5059817" cy="773723"/>
          </a:xfrm>
        </p:spPr>
        <p:txBody>
          <a:bodyPr>
            <a:noAutofit/>
          </a:bodyPr>
          <a:lstStyle/>
          <a:p>
            <a:r>
              <a:rPr lang="en-US" sz="3600"/>
              <a:t>Number of suspects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2322EC-43E7-4DF5-B5D8-9B03A8209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273" y="2133159"/>
            <a:ext cx="5547453" cy="396450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8B6A9DA-64CD-4256-B554-2B4A8AD9DC08}"/>
              </a:ext>
            </a:extLst>
          </p:cNvPr>
          <p:cNvSpPr txBox="1">
            <a:spLocks/>
          </p:cNvSpPr>
          <p:nvPr/>
        </p:nvSpPr>
        <p:spPr>
          <a:xfrm>
            <a:off x="9535297" y="2133159"/>
            <a:ext cx="1860627" cy="831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Montgomery</a:t>
            </a:r>
          </a:p>
          <a:p>
            <a:r>
              <a:rPr lang="en-US" sz="2000"/>
              <a:t>County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4E3E64A-0409-4352-B4C2-46DCA9BACE90}"/>
              </a:ext>
            </a:extLst>
          </p:cNvPr>
          <p:cNvSpPr txBox="1">
            <a:spLocks/>
          </p:cNvSpPr>
          <p:nvPr/>
        </p:nvSpPr>
        <p:spPr>
          <a:xfrm>
            <a:off x="3322273" y="6097663"/>
            <a:ext cx="2507196" cy="337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Source: dataMontgomery</a:t>
            </a:r>
          </a:p>
        </p:txBody>
      </p:sp>
    </p:spTree>
    <p:extLst>
      <p:ext uri="{BB962C8B-B14F-4D97-AF65-F5344CB8AC3E}">
        <p14:creationId xmlns:p14="http://schemas.microsoft.com/office/powerpoint/2010/main" val="87661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8056111-2E5E-45A2-8C4D-D9648B04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091" y="1083211"/>
            <a:ext cx="5059817" cy="773723"/>
          </a:xfrm>
        </p:spPr>
        <p:txBody>
          <a:bodyPr>
            <a:noAutofit/>
          </a:bodyPr>
          <a:lstStyle/>
          <a:p>
            <a:r>
              <a:rPr lang="en-US" sz="3600"/>
              <a:t>Number of victims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106450-EB37-411D-92CC-CA8A09A2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41" y="2020898"/>
            <a:ext cx="5624916" cy="4019863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ABDAB647-90B6-47C3-BC73-50E855C13186}"/>
              </a:ext>
            </a:extLst>
          </p:cNvPr>
          <p:cNvSpPr txBox="1">
            <a:spLocks/>
          </p:cNvSpPr>
          <p:nvPr/>
        </p:nvSpPr>
        <p:spPr>
          <a:xfrm>
            <a:off x="9535297" y="2189430"/>
            <a:ext cx="1860627" cy="831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Montgomery</a:t>
            </a:r>
          </a:p>
          <a:p>
            <a:r>
              <a:rPr lang="en-US" sz="2000"/>
              <a:t>County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89C792A-62AC-40F4-965F-93F18D799AE3}"/>
              </a:ext>
            </a:extLst>
          </p:cNvPr>
          <p:cNvSpPr txBox="1">
            <a:spLocks/>
          </p:cNvSpPr>
          <p:nvPr/>
        </p:nvSpPr>
        <p:spPr>
          <a:xfrm>
            <a:off x="3283541" y="6040761"/>
            <a:ext cx="2507196" cy="337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Source: dataMontgomery</a:t>
            </a:r>
          </a:p>
        </p:txBody>
      </p:sp>
    </p:spTree>
    <p:extLst>
      <p:ext uri="{BB962C8B-B14F-4D97-AF65-F5344CB8AC3E}">
        <p14:creationId xmlns:p14="http://schemas.microsoft.com/office/powerpoint/2010/main" val="412759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C170A1A-A8FD-4826-9053-2DFE71D6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091" y="658123"/>
            <a:ext cx="5059817" cy="773723"/>
          </a:xfrm>
        </p:spPr>
        <p:txBody>
          <a:bodyPr>
            <a:noAutofit/>
          </a:bodyPr>
          <a:lstStyle/>
          <a:p>
            <a:r>
              <a:rPr lang="en-US" sz="3600"/>
              <a:t>recommendations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82EF59B-A0C4-495C-8D2D-CAD52E642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034" y="1587789"/>
            <a:ext cx="10599929" cy="615921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For dataMontgomery: collect more information on the incidents’ locations and add it to the dataset.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3A696B2-9D98-4544-BB12-0AF80699B14B}"/>
              </a:ext>
            </a:extLst>
          </p:cNvPr>
          <p:cNvSpPr txBox="1">
            <a:spLocks/>
          </p:cNvSpPr>
          <p:nvPr/>
        </p:nvSpPr>
        <p:spPr>
          <a:xfrm>
            <a:off x="4922768" y="6199877"/>
            <a:ext cx="2507196" cy="337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Source: dataMontgomery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0DF454-A8AC-4A82-BF55-8529AF20B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4" y="2359653"/>
            <a:ext cx="5988156" cy="3840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D9833C-5866-47D2-9DA6-B1997F3FA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732" y="2355575"/>
            <a:ext cx="5827424" cy="384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5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EE5FB6B-AE27-4B46-AB38-F266DF4E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183" y="1435155"/>
            <a:ext cx="5059817" cy="773723"/>
          </a:xfrm>
        </p:spPr>
        <p:txBody>
          <a:bodyPr>
            <a:noAutofit/>
          </a:bodyPr>
          <a:lstStyle/>
          <a:p>
            <a:r>
              <a:rPr lang="en-US" sz="3600"/>
              <a:t>recommendations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09AA835-1BFE-48F2-8835-911FC828C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4305" y="2678201"/>
            <a:ext cx="6603571" cy="294822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Spread information about support services for hate crime victims (Maryland’s helpline, Victim Assistance and Sexual Assault Program- VASAP, local Office of Victim Services, etc.) through fliers in Black neighborhoods, pride centers, and synagogues or through social media groups/ pages that are usually accessed by African American, Jews, and people from the LGBT+ community (since they are the most frequent victims of hate crimes).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D55B4-CC79-492B-885D-1D078411A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265" y="1089691"/>
            <a:ext cx="3228975" cy="2238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102369-4E66-4B96-9E62-8407CBA71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788" y="3729956"/>
            <a:ext cx="3741928" cy="223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2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54F4A4-7634-4002-9733-8FAF1493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089" y="1065625"/>
            <a:ext cx="5059817" cy="773723"/>
          </a:xfrm>
        </p:spPr>
        <p:txBody>
          <a:bodyPr>
            <a:noAutofit/>
          </a:bodyPr>
          <a:lstStyle/>
          <a:p>
            <a:r>
              <a:rPr lang="en-US" sz="3600"/>
              <a:t>recommendations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899360B-338C-4D68-B3EE-D13623A8A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032" y="2382631"/>
            <a:ext cx="10599929" cy="615921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Focus awareness campaigns on middle/ high school students, offering mini-courses about diversity.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CB6258D-CFC2-4D07-BD90-67FD2A38DB2C}"/>
              </a:ext>
            </a:extLst>
          </p:cNvPr>
          <p:cNvSpPr txBox="1">
            <a:spLocks/>
          </p:cNvSpPr>
          <p:nvPr/>
        </p:nvSpPr>
        <p:spPr>
          <a:xfrm>
            <a:off x="1395838" y="5331656"/>
            <a:ext cx="2507196" cy="337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Source: dataMontgomery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683B6-7FAF-4E18-983B-DDB6ADA87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40" y="3541835"/>
            <a:ext cx="9400322" cy="178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1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98A6734-A19B-4634-82AD-6FB8838D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917" y="1046822"/>
            <a:ext cx="5321105" cy="831166"/>
          </a:xfrm>
        </p:spPr>
        <p:txBody>
          <a:bodyPr>
            <a:normAutofit/>
          </a:bodyPr>
          <a:lstStyle/>
          <a:p>
            <a:r>
              <a:rPr lang="en-US" sz="3600"/>
              <a:t>Datasets overview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F272E6F-ADEB-44C0-9883-55B51666C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383" y="2464904"/>
            <a:ext cx="10599929" cy="3949148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/>
              <a:t>Bias Incidents dataset: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Source: dataMontgomery.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Variables of interest: incident date, bias code, offense, case status, victim count, and suspect count.</a:t>
            </a:r>
            <a:endParaRPr lang="en-US" sz="20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/>
              <a:t>Hate Crimes dataset: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Source: Kaggle.</a:t>
            </a:r>
            <a:endParaRPr lang="en-US" sz="20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Variables of interest: year, state, bias code, offense, victim count, offender count, and offender race.</a:t>
            </a:r>
            <a:endParaRPr lang="en-US" sz="20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1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7D38B7-ACE2-40B7-9D2F-4A883A81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090" y="1192234"/>
            <a:ext cx="5059817" cy="773723"/>
          </a:xfrm>
        </p:spPr>
        <p:txBody>
          <a:bodyPr>
            <a:noAutofit/>
          </a:bodyPr>
          <a:lstStyle/>
          <a:p>
            <a:r>
              <a:rPr lang="en-US" sz="3600"/>
              <a:t>acknowledgments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04DB3C0-24AB-4599-A7D9-288C89A1A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035" y="2637233"/>
            <a:ext cx="10599929" cy="238142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>
                <a:ea typeface="Calibri" panose="020F0502020204030204" pitchFamily="34" charset="0"/>
                <a:cs typeface="Arial" panose="020B0604020202020204" pitchFamily="34" charset="0"/>
              </a:rPr>
              <a:t>Prof. Iapalucci;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Prof. Saidi;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>
                <a:ea typeface="Calibri" panose="020F0502020204030204" pitchFamily="34" charset="0"/>
                <a:cs typeface="Arial" panose="020B0604020202020204" pitchFamily="34" charset="0"/>
              </a:rPr>
              <a:t>Prof. Mohamed;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>
                <a:ea typeface="Calibri" panose="020F0502020204030204" pitchFamily="34" charset="0"/>
                <a:cs typeface="Arial" panose="020B0604020202020204" pitchFamily="34" charset="0"/>
              </a:rPr>
              <a:t>Victoria Lewis;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Montgomery College staff.</a:t>
            </a:r>
          </a:p>
        </p:txBody>
      </p:sp>
      <p:pic>
        <p:nvPicPr>
          <p:cNvPr id="1026" name="Picture 2" descr="Thank You The White Hand Written Lettering On The Black Background With  Stars Stock Illustration - Download Image Now - iStock">
            <a:extLst>
              <a:ext uri="{FF2B5EF4-FFF2-40B4-BE49-F238E27FC236}">
                <a16:creationId xmlns:a16="http://schemas.microsoft.com/office/drawing/2014/main" id="{31B30EDD-72C7-41FD-99B7-FC76FA203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227" y="3985129"/>
            <a:ext cx="2872871" cy="287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11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F429683-FDC4-48CD-BDA8-929D435A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447" y="722500"/>
            <a:ext cx="5321105" cy="831166"/>
          </a:xfrm>
        </p:spPr>
        <p:txBody>
          <a:bodyPr>
            <a:normAutofit fontScale="90000"/>
          </a:bodyPr>
          <a:lstStyle/>
          <a:p>
            <a:r>
              <a:rPr lang="en-US" sz="4000"/>
              <a:t>Year of the incident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AA96F1-3571-492E-B278-24CF5E960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826" y="1704778"/>
            <a:ext cx="7342348" cy="4531278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235F44C-9EFB-4F8A-BCB8-CC2C590DE0F3}"/>
              </a:ext>
            </a:extLst>
          </p:cNvPr>
          <p:cNvSpPr txBox="1">
            <a:spLocks/>
          </p:cNvSpPr>
          <p:nvPr/>
        </p:nvSpPr>
        <p:spPr>
          <a:xfrm>
            <a:off x="2424826" y="6236056"/>
            <a:ext cx="2507196" cy="337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Source: dataMontgomery</a:t>
            </a:r>
          </a:p>
        </p:txBody>
      </p:sp>
    </p:spTree>
    <p:extLst>
      <p:ext uri="{BB962C8B-B14F-4D97-AF65-F5344CB8AC3E}">
        <p14:creationId xmlns:p14="http://schemas.microsoft.com/office/powerpoint/2010/main" val="1185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F60A2B-DCC7-437C-B205-F6C56075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447" y="762867"/>
            <a:ext cx="5321105" cy="831166"/>
          </a:xfrm>
        </p:spPr>
        <p:txBody>
          <a:bodyPr>
            <a:normAutofit fontScale="90000"/>
          </a:bodyPr>
          <a:lstStyle/>
          <a:p>
            <a:r>
              <a:rPr lang="en-US" sz="4000"/>
              <a:t>Year of the incident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3F264-13C3-4DDC-A5D3-B0C541238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31" y="1682033"/>
            <a:ext cx="7559136" cy="466506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E14F23B-72DB-4B7E-A01A-E1DF8C3CB7C3}"/>
              </a:ext>
            </a:extLst>
          </p:cNvPr>
          <p:cNvSpPr txBox="1">
            <a:spLocks/>
          </p:cNvSpPr>
          <p:nvPr/>
        </p:nvSpPr>
        <p:spPr>
          <a:xfrm>
            <a:off x="10135126" y="1682033"/>
            <a:ext cx="1860627" cy="831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Filter: </a:t>
            </a:r>
          </a:p>
          <a:p>
            <a:r>
              <a:rPr lang="en-US" sz="2000"/>
              <a:t>Anti-Asian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ECE8CE-C13C-489B-AC35-2E917AE9BD26}"/>
              </a:ext>
            </a:extLst>
          </p:cNvPr>
          <p:cNvSpPr txBox="1">
            <a:spLocks/>
          </p:cNvSpPr>
          <p:nvPr/>
        </p:nvSpPr>
        <p:spPr>
          <a:xfrm>
            <a:off x="2316431" y="6347101"/>
            <a:ext cx="2507196" cy="337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Source: dataMontgomery</a:t>
            </a:r>
          </a:p>
        </p:txBody>
      </p:sp>
    </p:spTree>
    <p:extLst>
      <p:ext uri="{BB962C8B-B14F-4D97-AF65-F5344CB8AC3E}">
        <p14:creationId xmlns:p14="http://schemas.microsoft.com/office/powerpoint/2010/main" val="65551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D2C1F4-05E6-4B8D-9FDF-A856F1A7D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856" y="1681097"/>
            <a:ext cx="7546285" cy="46571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1A5B1F9-8F45-4FCC-A5F9-033BA171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447" y="762867"/>
            <a:ext cx="5321105" cy="831166"/>
          </a:xfrm>
        </p:spPr>
        <p:txBody>
          <a:bodyPr>
            <a:normAutofit fontScale="90000"/>
          </a:bodyPr>
          <a:lstStyle/>
          <a:p>
            <a:r>
              <a:rPr lang="en-US" sz="4000"/>
              <a:t>Year of the incident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E61820-629A-46EF-A73A-9642A6A2FA7A}"/>
              </a:ext>
            </a:extLst>
          </p:cNvPr>
          <p:cNvSpPr txBox="1">
            <a:spLocks/>
          </p:cNvSpPr>
          <p:nvPr/>
        </p:nvSpPr>
        <p:spPr>
          <a:xfrm>
            <a:off x="2322856" y="6349478"/>
            <a:ext cx="2507196" cy="337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Source: Kaggle</a:t>
            </a:r>
          </a:p>
        </p:txBody>
      </p:sp>
    </p:spTree>
    <p:extLst>
      <p:ext uri="{BB962C8B-B14F-4D97-AF65-F5344CB8AC3E}">
        <p14:creationId xmlns:p14="http://schemas.microsoft.com/office/powerpoint/2010/main" val="3718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C0022DE-8BE4-45BD-AC69-CBCA24EC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447" y="762868"/>
            <a:ext cx="5321105" cy="831166"/>
          </a:xfrm>
        </p:spPr>
        <p:txBody>
          <a:bodyPr>
            <a:normAutofit fontScale="90000"/>
          </a:bodyPr>
          <a:lstStyle/>
          <a:p>
            <a:r>
              <a:rPr lang="en-US" sz="4000"/>
              <a:t>Year of the incident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778AA2-4060-49C7-9BAB-9EBD80D6D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12" y="1672147"/>
            <a:ext cx="7486973" cy="4620532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95D0CBA-BB68-4AF9-A024-8505838E048C}"/>
              </a:ext>
            </a:extLst>
          </p:cNvPr>
          <p:cNvSpPr txBox="1">
            <a:spLocks/>
          </p:cNvSpPr>
          <p:nvPr/>
        </p:nvSpPr>
        <p:spPr>
          <a:xfrm>
            <a:off x="10002846" y="1672147"/>
            <a:ext cx="1860627" cy="831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Filter: </a:t>
            </a:r>
          </a:p>
          <a:p>
            <a:r>
              <a:rPr lang="en-US" sz="2000"/>
              <a:t>Anti-Islamic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EF2E22F-D6EF-4832-A711-722C0849CFD5}"/>
              </a:ext>
            </a:extLst>
          </p:cNvPr>
          <p:cNvSpPr txBox="1">
            <a:spLocks/>
          </p:cNvSpPr>
          <p:nvPr/>
        </p:nvSpPr>
        <p:spPr>
          <a:xfrm>
            <a:off x="2352512" y="6292679"/>
            <a:ext cx="2507196" cy="337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Source: Kaggle</a:t>
            </a:r>
          </a:p>
        </p:txBody>
      </p:sp>
    </p:spTree>
    <p:extLst>
      <p:ext uri="{BB962C8B-B14F-4D97-AF65-F5344CB8AC3E}">
        <p14:creationId xmlns:p14="http://schemas.microsoft.com/office/powerpoint/2010/main" val="45407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2696D7B-A1C0-4BCC-878B-B6386B9C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150" y="889477"/>
            <a:ext cx="6432120" cy="831166"/>
          </a:xfrm>
        </p:spPr>
        <p:txBody>
          <a:bodyPr>
            <a:normAutofit fontScale="90000"/>
          </a:bodyPr>
          <a:lstStyle/>
          <a:p>
            <a:r>
              <a:rPr lang="en-US" sz="4000"/>
              <a:t>Bias code of the incident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7B2C05-220D-4107-B172-36A5FA24E98E}"/>
              </a:ext>
            </a:extLst>
          </p:cNvPr>
          <p:cNvSpPr txBox="1">
            <a:spLocks/>
          </p:cNvSpPr>
          <p:nvPr/>
        </p:nvSpPr>
        <p:spPr>
          <a:xfrm>
            <a:off x="184339" y="5968521"/>
            <a:ext cx="2507196" cy="337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Source: dataMontgomery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F7A4659-C7D0-4CB4-9EA8-1CD3481284F1}"/>
              </a:ext>
            </a:extLst>
          </p:cNvPr>
          <p:cNvSpPr txBox="1">
            <a:spLocks/>
          </p:cNvSpPr>
          <p:nvPr/>
        </p:nvSpPr>
        <p:spPr>
          <a:xfrm>
            <a:off x="6096000" y="5968521"/>
            <a:ext cx="2507196" cy="337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Source: Kaggle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1DC6F0-7179-4B51-B90B-B584FBF2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0" y="2183452"/>
            <a:ext cx="5799869" cy="37971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90F6D5-F518-487F-9114-8A202765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92" y="2183452"/>
            <a:ext cx="5799869" cy="381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6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EB6D7FA-1705-4778-8232-05FC4BCB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143" y="730451"/>
            <a:ext cx="5667712" cy="831166"/>
          </a:xfrm>
        </p:spPr>
        <p:txBody>
          <a:bodyPr>
            <a:normAutofit/>
          </a:bodyPr>
          <a:lstStyle/>
          <a:p>
            <a:r>
              <a:rPr lang="en-US" sz="3600"/>
              <a:t>Bias code vs offense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EE7A28-BED1-4911-8E6C-623D8DC7C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678" y="1734085"/>
            <a:ext cx="6922643" cy="464615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18D49357-BDD8-4F99-B176-EFA3400925D3}"/>
              </a:ext>
            </a:extLst>
          </p:cNvPr>
          <p:cNvSpPr txBox="1">
            <a:spLocks/>
          </p:cNvSpPr>
          <p:nvPr/>
        </p:nvSpPr>
        <p:spPr>
          <a:xfrm>
            <a:off x="9762827" y="1734085"/>
            <a:ext cx="1860627" cy="831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Montgomery</a:t>
            </a:r>
          </a:p>
          <a:p>
            <a:r>
              <a:rPr lang="en-US" sz="2000"/>
              <a:t>County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DBBCA92-9866-488F-9D35-875296B09BDD}"/>
              </a:ext>
            </a:extLst>
          </p:cNvPr>
          <p:cNvSpPr txBox="1">
            <a:spLocks/>
          </p:cNvSpPr>
          <p:nvPr/>
        </p:nvSpPr>
        <p:spPr>
          <a:xfrm>
            <a:off x="2634678" y="6384179"/>
            <a:ext cx="2507196" cy="337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Source: dataMontgomery</a:t>
            </a:r>
          </a:p>
        </p:txBody>
      </p:sp>
    </p:spTree>
    <p:extLst>
      <p:ext uri="{BB962C8B-B14F-4D97-AF65-F5344CB8AC3E}">
        <p14:creationId xmlns:p14="http://schemas.microsoft.com/office/powerpoint/2010/main" val="2606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822F0AC-D5C6-4413-834C-1F7A5791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991" y="762868"/>
            <a:ext cx="7502017" cy="831166"/>
          </a:xfrm>
        </p:spPr>
        <p:txBody>
          <a:bodyPr>
            <a:normAutofit fontScale="90000"/>
          </a:bodyPr>
          <a:lstStyle/>
          <a:p>
            <a:r>
              <a:rPr lang="en-US" sz="4000"/>
              <a:t>Bias code vs offender’s race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6DA5B4-40F6-425A-8D2F-F1EC89FA8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034" y="1755528"/>
            <a:ext cx="7845930" cy="466976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4BEF891-38FE-4C3A-A339-C08CF7197440}"/>
              </a:ext>
            </a:extLst>
          </p:cNvPr>
          <p:cNvSpPr txBox="1">
            <a:spLocks/>
          </p:cNvSpPr>
          <p:nvPr/>
        </p:nvSpPr>
        <p:spPr>
          <a:xfrm>
            <a:off x="10130873" y="1755528"/>
            <a:ext cx="1860627" cy="831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United States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BB9883C-6B7B-4780-B3A0-8C1BC2A5638D}"/>
              </a:ext>
            </a:extLst>
          </p:cNvPr>
          <p:cNvSpPr txBox="1">
            <a:spLocks/>
          </p:cNvSpPr>
          <p:nvPr/>
        </p:nvSpPr>
        <p:spPr>
          <a:xfrm>
            <a:off x="10130872" y="2445792"/>
            <a:ext cx="1860627" cy="87719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89,302 Missing Values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C9C26BD-CC49-4107-BE7E-294AC1A36427}"/>
              </a:ext>
            </a:extLst>
          </p:cNvPr>
          <p:cNvSpPr txBox="1">
            <a:spLocks/>
          </p:cNvSpPr>
          <p:nvPr/>
        </p:nvSpPr>
        <p:spPr>
          <a:xfrm>
            <a:off x="2173034" y="6425297"/>
            <a:ext cx="2507196" cy="337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Source: Kaggle</a:t>
            </a:r>
          </a:p>
        </p:txBody>
      </p:sp>
    </p:spTree>
    <p:extLst>
      <p:ext uri="{BB962C8B-B14F-4D97-AF65-F5344CB8AC3E}">
        <p14:creationId xmlns:p14="http://schemas.microsoft.com/office/powerpoint/2010/main" val="158401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74EB4E1-E27F-4CC0-9F7E-A16EAA5CC1D2}" vid="{215713D0-C5B6-465A-907F-7D3951BDAC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524</TotalTime>
  <Words>332</Words>
  <Application>Microsoft Office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</vt:lpstr>
      <vt:lpstr>Theme1</vt:lpstr>
      <vt:lpstr>Bias incidents</vt:lpstr>
      <vt:lpstr>Datasets overview</vt:lpstr>
      <vt:lpstr>Year of the incident</vt:lpstr>
      <vt:lpstr>Year of the incident</vt:lpstr>
      <vt:lpstr>Year of the incident</vt:lpstr>
      <vt:lpstr>Year of the incident</vt:lpstr>
      <vt:lpstr>Bias code of the incident</vt:lpstr>
      <vt:lpstr>Bias code vs offense</vt:lpstr>
      <vt:lpstr>Bias code vs offender’s race</vt:lpstr>
      <vt:lpstr>Case status</vt:lpstr>
      <vt:lpstr>Year vs bias code</vt:lpstr>
      <vt:lpstr>Year vs offense</vt:lpstr>
      <vt:lpstr>states</vt:lpstr>
      <vt:lpstr>Predicting offenses</vt:lpstr>
      <vt:lpstr>Number of suspects</vt:lpstr>
      <vt:lpstr>Number of victims</vt:lpstr>
      <vt:lpstr>recommendations</vt:lpstr>
      <vt:lpstr>recommendations</vt:lpstr>
      <vt:lpstr>recommendations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incidents</dc:title>
  <dc:creator>Antonio Rosa</dc:creator>
  <cp:lastModifiedBy>Antonio Rosa</cp:lastModifiedBy>
  <cp:revision>31</cp:revision>
  <dcterms:created xsi:type="dcterms:W3CDTF">2021-05-02T22:50:48Z</dcterms:created>
  <dcterms:modified xsi:type="dcterms:W3CDTF">2021-05-04T18:27:03Z</dcterms:modified>
</cp:coreProperties>
</file>