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20091400" cy="11303000"/>
  <p:notesSz cx="20091400" cy="11303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>
      <p:cViewPr varScale="1">
        <p:scale>
          <a:sx n="50" d="100"/>
          <a:sy n="50" d="100"/>
        </p:scale>
        <p:origin x="557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33573" y="222994"/>
            <a:ext cx="17224253" cy="2082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3710" y="6329680"/>
            <a:ext cx="14063980" cy="282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F21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44636" y="524078"/>
            <a:ext cx="587323" cy="587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4570" y="2599690"/>
            <a:ext cx="8739759" cy="7459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47071" y="2599690"/>
            <a:ext cx="8739759" cy="7459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091400" cy="11303000"/>
          </a:xfrm>
          <a:custGeom>
            <a:avLst/>
            <a:gdLst/>
            <a:ahLst/>
            <a:cxnLst/>
            <a:rect l="l" t="t" r="r" b="b"/>
            <a:pathLst>
              <a:path w="20091400" h="11303000">
                <a:moveTo>
                  <a:pt x="0" y="0"/>
                </a:moveTo>
                <a:lnTo>
                  <a:pt x="20091399" y="0"/>
                </a:lnTo>
                <a:lnTo>
                  <a:pt x="20091399" y="11302999"/>
                </a:lnTo>
                <a:lnTo>
                  <a:pt x="0" y="11302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44636" y="524078"/>
            <a:ext cx="587323" cy="587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166" y="345754"/>
            <a:ext cx="1022977" cy="10229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44636" y="524078"/>
            <a:ext cx="587323" cy="5873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7706" y="3336502"/>
            <a:ext cx="13970000" cy="3164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-63701" y="5095361"/>
            <a:ext cx="20218803" cy="331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F21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1076" y="10511790"/>
            <a:ext cx="6429248" cy="565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4570" y="10511790"/>
            <a:ext cx="4621022" cy="565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65809" y="10511790"/>
            <a:ext cx="4621022" cy="565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jpg"/><Relationship Id="rId5" Type="http://schemas.openxmlformats.org/officeDocument/2006/relationships/image" Target="../media/image55.jpg"/><Relationship Id="rId4" Type="http://schemas.openxmlformats.org/officeDocument/2006/relationships/image" Target="../media/image54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jpg"/><Relationship Id="rId4" Type="http://schemas.openxmlformats.org/officeDocument/2006/relationships/image" Target="../media/image67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jpg"/><Relationship Id="rId4" Type="http://schemas.openxmlformats.org/officeDocument/2006/relationships/image" Target="../media/image7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food/ifood-data-advanced-analytics-test" TargetMode="External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jp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ge.org/response-detail/25401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.br/Storytelling-com-Dados-Visualiza%C3%A7%C3%A3o-Profissionais/dp/8550804681/ref%3Dsr_1_2?__mk_pt_BR=%C3%85M%C3%85%C5%BD%C3%95%C3%91&amp;dchild=1&amp;keywords=storytelling%2Bcom%2Bdados&amp;qid=1618776880&amp;sr=8-2" TargetMode="External"/><Relationship Id="rId5" Type="http://schemas.openxmlformats.org/officeDocument/2006/relationships/hyperlink" Target="https://hbr.org/2018/12/what-great-data-analysts-do-and-why-every-organization-needs-them" TargetMode="External"/><Relationship Id="rId4" Type="http://schemas.openxmlformats.org/officeDocument/2006/relationships/hyperlink" Target="https://www.amazon.com.br/s?k=taleb&amp;__mk_pt_BR=%C3%85M%C3%85%C5%BD%C3%95%C3%91&amp;ref=nb_sb_noss_2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horseprocess.com.br/extreme-go-horse-xgh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8196" y="650898"/>
            <a:ext cx="16504366" cy="10005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31401" y="2117323"/>
            <a:ext cx="8176895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0299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ser </a:t>
            </a:r>
            <a:r>
              <a:rPr sz="3600" spc="-5" dirty="0">
                <a:latin typeface="Arial"/>
                <a:cs typeface="Arial"/>
              </a:rPr>
              <a:t>MECE: Mutuamente </a:t>
            </a:r>
            <a:r>
              <a:rPr sz="3600" spc="-10" dirty="0">
                <a:latin typeface="Arial"/>
                <a:cs typeface="Arial"/>
              </a:rPr>
              <a:t>Exclusivo,  </a:t>
            </a:r>
            <a:r>
              <a:rPr sz="3600" spc="-5" dirty="0">
                <a:latin typeface="Arial"/>
                <a:cs typeface="Arial"/>
              </a:rPr>
              <a:t>Coletivamente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Exaustivo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É </a:t>
            </a:r>
            <a:r>
              <a:rPr sz="3600" spc="-5" dirty="0">
                <a:latin typeface="Arial"/>
                <a:cs typeface="Arial"/>
              </a:rPr>
              <a:t>um processo de mapeamento de  negócios em que </a:t>
            </a:r>
            <a:r>
              <a:rPr sz="3600" dirty="0">
                <a:latin typeface="Arial"/>
                <a:cs typeface="Arial"/>
              </a:rPr>
              <a:t>o </a:t>
            </a:r>
            <a:r>
              <a:rPr sz="3600" spc="-5" dirty="0">
                <a:latin typeface="Arial"/>
                <a:cs typeface="Arial"/>
              </a:rPr>
              <a:t>arranjo ideal de  informações </a:t>
            </a:r>
            <a:r>
              <a:rPr sz="3600" dirty="0">
                <a:latin typeface="Arial"/>
                <a:cs typeface="Arial"/>
              </a:rPr>
              <a:t>é </a:t>
            </a:r>
            <a:r>
              <a:rPr sz="3600" spc="-5" dirty="0">
                <a:latin typeface="Arial"/>
                <a:cs typeface="Arial"/>
              </a:rPr>
              <a:t>exaustivo </a:t>
            </a:r>
            <a:r>
              <a:rPr sz="3600" dirty="0">
                <a:latin typeface="Arial"/>
                <a:cs typeface="Arial"/>
              </a:rPr>
              <a:t>e </a:t>
            </a:r>
            <a:r>
              <a:rPr sz="3600" spc="-5" dirty="0">
                <a:latin typeface="Arial"/>
                <a:cs typeface="Arial"/>
              </a:rPr>
              <a:t>não duplica </a:t>
            </a:r>
            <a:r>
              <a:rPr sz="3600" dirty="0">
                <a:latin typeface="Arial"/>
                <a:cs typeface="Arial"/>
              </a:rPr>
              <a:t>a  contagem </a:t>
            </a:r>
            <a:r>
              <a:rPr sz="3600" spc="-5" dirty="0">
                <a:latin typeface="Arial"/>
                <a:cs typeface="Arial"/>
              </a:rPr>
              <a:t>em nenhum nível da  hierarquia.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3573" y="222994"/>
            <a:ext cx="1302448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10" dirty="0">
                <a:solidFill>
                  <a:srgbClr val="000000"/>
                </a:solidFill>
              </a:rPr>
              <a:t>Como</a:t>
            </a:r>
            <a:r>
              <a:rPr sz="7500" spc="-509" dirty="0">
                <a:solidFill>
                  <a:srgbClr val="000000"/>
                </a:solidFill>
              </a:rPr>
              <a:t> </a:t>
            </a:r>
            <a:r>
              <a:rPr sz="7500" spc="355" dirty="0">
                <a:solidFill>
                  <a:srgbClr val="000000"/>
                </a:solidFill>
              </a:rPr>
              <a:t>deﬁnir</a:t>
            </a:r>
            <a:r>
              <a:rPr sz="7500" spc="-650" dirty="0">
                <a:solidFill>
                  <a:srgbClr val="000000"/>
                </a:solidFill>
              </a:rPr>
              <a:t> </a:t>
            </a:r>
            <a:r>
              <a:rPr sz="7500" spc="210" dirty="0">
                <a:solidFill>
                  <a:srgbClr val="000000"/>
                </a:solidFill>
              </a:rPr>
              <a:t>um</a:t>
            </a:r>
            <a:r>
              <a:rPr sz="7500" spc="-505" dirty="0">
                <a:solidFill>
                  <a:srgbClr val="000000"/>
                </a:solidFill>
              </a:rPr>
              <a:t> </a:t>
            </a:r>
            <a:r>
              <a:rPr sz="7500" spc="145" dirty="0">
                <a:solidFill>
                  <a:srgbClr val="000000"/>
                </a:solidFill>
              </a:rPr>
              <a:t>problema?</a:t>
            </a:r>
            <a:endParaRPr sz="7500"/>
          </a:p>
        </p:txBody>
      </p:sp>
      <p:sp>
        <p:nvSpPr>
          <p:cNvPr id="5" name="object 5"/>
          <p:cNvSpPr/>
          <p:nvPr/>
        </p:nvSpPr>
        <p:spPr>
          <a:xfrm>
            <a:off x="9960805" y="2108470"/>
            <a:ext cx="9758009" cy="5091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3573" y="222994"/>
            <a:ext cx="269430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140" dirty="0">
                <a:solidFill>
                  <a:srgbClr val="000000"/>
                </a:solidFill>
              </a:rPr>
              <a:t>M</a:t>
            </a:r>
            <a:r>
              <a:rPr sz="7500" spc="-160" dirty="0">
                <a:solidFill>
                  <a:srgbClr val="000000"/>
                </a:solidFill>
              </a:rPr>
              <a:t>E</a:t>
            </a:r>
            <a:r>
              <a:rPr sz="7500" spc="-185" dirty="0">
                <a:solidFill>
                  <a:srgbClr val="000000"/>
                </a:solidFill>
              </a:rPr>
              <a:t>CE</a:t>
            </a:r>
            <a:endParaRPr sz="7500"/>
          </a:p>
        </p:txBody>
      </p:sp>
      <p:sp>
        <p:nvSpPr>
          <p:cNvPr id="4" name="object 4"/>
          <p:cNvSpPr txBox="1"/>
          <p:nvPr/>
        </p:nvSpPr>
        <p:spPr>
          <a:xfrm>
            <a:off x="1413694" y="1836432"/>
            <a:ext cx="12520930" cy="825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Arial"/>
                <a:cs typeface="Arial"/>
              </a:rPr>
              <a:t>Exemplo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MECE: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Lançamento de uma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moeda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12700" marR="35814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O </a:t>
            </a:r>
            <a:r>
              <a:rPr sz="3600" spc="-5" dirty="0">
                <a:latin typeface="Arial"/>
                <a:cs typeface="Arial"/>
              </a:rPr>
              <a:t>resultado deve </a:t>
            </a:r>
            <a:r>
              <a:rPr sz="3600" dirty="0">
                <a:latin typeface="Arial"/>
                <a:cs typeface="Arial"/>
              </a:rPr>
              <a:t>ser cara </a:t>
            </a:r>
            <a:r>
              <a:rPr sz="3600" spc="-5" dirty="0">
                <a:latin typeface="Arial"/>
                <a:cs typeface="Arial"/>
              </a:rPr>
              <a:t>ou </a:t>
            </a:r>
            <a:r>
              <a:rPr sz="3600" dirty="0">
                <a:latin typeface="Arial"/>
                <a:cs typeface="Arial"/>
              </a:rPr>
              <a:t>coroa </a:t>
            </a:r>
            <a:r>
              <a:rPr sz="3600" spc="-5" dirty="0">
                <a:latin typeface="Arial"/>
                <a:cs typeface="Arial"/>
              </a:rPr>
              <a:t>então os resultados </a:t>
            </a:r>
            <a:r>
              <a:rPr sz="3600" dirty="0">
                <a:latin typeface="Arial"/>
                <a:cs typeface="Arial"/>
              </a:rPr>
              <a:t>são  coletivamente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exaustivos.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Arial"/>
              <a:cs typeface="Arial"/>
            </a:endParaRPr>
          </a:p>
          <a:p>
            <a:pPr marL="12700" marR="1455420">
              <a:lnSpc>
                <a:spcPct val="100000"/>
              </a:lnSpc>
            </a:pPr>
            <a:r>
              <a:rPr sz="3600" spc="-10" dirty="0">
                <a:latin typeface="Arial"/>
                <a:cs typeface="Arial"/>
              </a:rPr>
              <a:t>Quando </a:t>
            </a:r>
            <a:r>
              <a:rPr sz="3600" spc="-5" dirty="0">
                <a:latin typeface="Arial"/>
                <a:cs typeface="Arial"/>
              </a:rPr>
              <a:t>ocorre </a:t>
            </a:r>
            <a:r>
              <a:rPr sz="3600" dirty="0">
                <a:latin typeface="Arial"/>
                <a:cs typeface="Arial"/>
              </a:rPr>
              <a:t>cara, coroa </a:t>
            </a:r>
            <a:r>
              <a:rPr sz="3600" spc="-5" dirty="0">
                <a:latin typeface="Arial"/>
                <a:cs typeface="Arial"/>
              </a:rPr>
              <a:t>não pode </a:t>
            </a:r>
            <a:r>
              <a:rPr sz="3600" spc="-30" dirty="0">
                <a:latin typeface="Arial"/>
                <a:cs typeface="Arial"/>
              </a:rPr>
              <a:t>ocorrer, </a:t>
            </a:r>
            <a:r>
              <a:rPr sz="3600" spc="-5" dirty="0">
                <a:latin typeface="Arial"/>
                <a:cs typeface="Arial"/>
              </a:rPr>
              <a:t>então os  resultados </a:t>
            </a:r>
            <a:r>
              <a:rPr sz="3600" spc="-10" dirty="0">
                <a:latin typeface="Arial"/>
                <a:cs typeface="Arial"/>
              </a:rPr>
              <a:t>também </a:t>
            </a:r>
            <a:r>
              <a:rPr sz="3600" dirty="0">
                <a:latin typeface="Arial"/>
                <a:cs typeface="Arial"/>
              </a:rPr>
              <a:t>são </a:t>
            </a:r>
            <a:r>
              <a:rPr sz="3600" spc="-5" dirty="0">
                <a:latin typeface="Arial"/>
                <a:cs typeface="Arial"/>
              </a:rPr>
              <a:t>mutuamente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exclusivos.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b="1" spc="-10" dirty="0">
                <a:latin typeface="Arial"/>
                <a:cs typeface="Arial"/>
              </a:rPr>
              <a:t>Exemplo não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MECE: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categorização </a:t>
            </a:r>
            <a:r>
              <a:rPr sz="3600" spc="-5" dirty="0">
                <a:latin typeface="Arial"/>
                <a:cs typeface="Arial"/>
              </a:rPr>
              <a:t>por nacionalidade, porque as nacionalidades  não </a:t>
            </a:r>
            <a:r>
              <a:rPr sz="3600" dirty="0">
                <a:latin typeface="Arial"/>
                <a:cs typeface="Arial"/>
              </a:rPr>
              <a:t>são </a:t>
            </a:r>
            <a:r>
              <a:rPr sz="3600" spc="-5" dirty="0">
                <a:latin typeface="Arial"/>
                <a:cs typeface="Arial"/>
              </a:rPr>
              <a:t>mutuamente exclusivas (algumas pessoas </a:t>
            </a:r>
            <a:r>
              <a:rPr sz="3600" spc="-10" dirty="0">
                <a:latin typeface="Arial"/>
                <a:cs typeface="Arial"/>
              </a:rPr>
              <a:t>têm </a:t>
            </a:r>
            <a:r>
              <a:rPr sz="3600" spc="-5" dirty="0">
                <a:latin typeface="Arial"/>
                <a:cs typeface="Arial"/>
              </a:rPr>
              <a:t>dupla  nacionalidade) nem </a:t>
            </a:r>
            <a:r>
              <a:rPr sz="3600" dirty="0">
                <a:latin typeface="Arial"/>
                <a:cs typeface="Arial"/>
              </a:rPr>
              <a:t>coletivamente </a:t>
            </a:r>
            <a:r>
              <a:rPr sz="3600" spc="-5" dirty="0">
                <a:latin typeface="Arial"/>
                <a:cs typeface="Arial"/>
              </a:rPr>
              <a:t>exaustivas (algumas  pessoas não </a:t>
            </a:r>
            <a:r>
              <a:rPr sz="3600" spc="-10" dirty="0">
                <a:latin typeface="Arial"/>
                <a:cs typeface="Arial"/>
              </a:rPr>
              <a:t>têm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nenhuma).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4636" y="524078"/>
            <a:ext cx="587323" cy="587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3573" y="222994"/>
            <a:ext cx="269430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140" dirty="0">
                <a:solidFill>
                  <a:srgbClr val="000000"/>
                </a:solidFill>
              </a:rPr>
              <a:t>M</a:t>
            </a:r>
            <a:r>
              <a:rPr sz="7500" spc="-160" dirty="0">
                <a:solidFill>
                  <a:srgbClr val="000000"/>
                </a:solidFill>
              </a:rPr>
              <a:t>E</a:t>
            </a:r>
            <a:r>
              <a:rPr sz="7500" spc="-185" dirty="0">
                <a:solidFill>
                  <a:srgbClr val="000000"/>
                </a:solidFill>
              </a:rPr>
              <a:t>CE</a:t>
            </a:r>
            <a:endParaRPr sz="7500"/>
          </a:p>
        </p:txBody>
      </p:sp>
      <p:sp>
        <p:nvSpPr>
          <p:cNvPr id="5" name="object 5"/>
          <p:cNvSpPr/>
          <p:nvPr/>
        </p:nvSpPr>
        <p:spPr>
          <a:xfrm>
            <a:off x="963873" y="1613421"/>
            <a:ext cx="18711637" cy="72079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3573" y="222994"/>
            <a:ext cx="686562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70" dirty="0">
                <a:solidFill>
                  <a:srgbClr val="000000"/>
                </a:solidFill>
              </a:rPr>
              <a:t>Mão </a:t>
            </a:r>
            <a:r>
              <a:rPr sz="7500" spc="245" dirty="0">
                <a:solidFill>
                  <a:srgbClr val="000000"/>
                </a:solidFill>
              </a:rPr>
              <a:t>na</a:t>
            </a:r>
            <a:r>
              <a:rPr sz="7500" spc="-1120" dirty="0">
                <a:solidFill>
                  <a:srgbClr val="000000"/>
                </a:solidFill>
              </a:rPr>
              <a:t> </a:t>
            </a:r>
            <a:r>
              <a:rPr sz="7500" spc="55" dirty="0">
                <a:solidFill>
                  <a:srgbClr val="000000"/>
                </a:solidFill>
              </a:rPr>
              <a:t>massa!</a:t>
            </a:r>
            <a:endParaRPr sz="7500"/>
          </a:p>
        </p:txBody>
      </p:sp>
      <p:sp>
        <p:nvSpPr>
          <p:cNvPr id="4" name="object 4"/>
          <p:cNvSpPr txBox="1"/>
          <p:nvPr/>
        </p:nvSpPr>
        <p:spPr>
          <a:xfrm>
            <a:off x="1413694" y="1836432"/>
            <a:ext cx="1087691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Arial"/>
                <a:cs typeface="Arial"/>
              </a:rPr>
              <a:t>Estruturem uma </a:t>
            </a:r>
            <a:r>
              <a:rPr sz="3600" b="1" spc="-5" dirty="0">
                <a:latin typeface="Arial"/>
                <a:cs typeface="Arial"/>
              </a:rPr>
              <a:t>árvore </a:t>
            </a:r>
            <a:r>
              <a:rPr sz="3600" b="1" spc="-10" dirty="0">
                <a:latin typeface="Arial"/>
                <a:cs typeface="Arial"/>
              </a:rPr>
              <a:t>para </a:t>
            </a:r>
            <a:r>
              <a:rPr sz="3600" b="1" dirty="0">
                <a:latin typeface="Arial"/>
                <a:cs typeface="Arial"/>
              </a:rPr>
              <a:t>o </a:t>
            </a:r>
            <a:r>
              <a:rPr sz="3600" b="1" spc="-5" dirty="0">
                <a:latin typeface="Arial"/>
                <a:cs typeface="Arial"/>
              </a:rPr>
              <a:t>seguinte</a:t>
            </a:r>
            <a:r>
              <a:rPr sz="3600" b="1" spc="-8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problema: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b="1" spc="-10" dirty="0">
                <a:latin typeface="Arial"/>
                <a:cs typeface="Arial"/>
              </a:rPr>
              <a:t>Problema: </a:t>
            </a:r>
            <a:r>
              <a:rPr sz="3600" b="1" spc="-5" dirty="0">
                <a:latin typeface="Arial"/>
                <a:cs typeface="Arial"/>
              </a:rPr>
              <a:t>Meu supermercado </a:t>
            </a:r>
            <a:r>
              <a:rPr sz="3600" b="1" spc="-10" dirty="0">
                <a:latin typeface="Arial"/>
                <a:cs typeface="Arial"/>
              </a:rPr>
              <a:t>não </a:t>
            </a:r>
            <a:r>
              <a:rPr sz="3600" b="1" dirty="0">
                <a:latin typeface="Arial"/>
                <a:cs typeface="Arial"/>
              </a:rPr>
              <a:t>é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rentável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10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min!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4636" y="524078"/>
            <a:ext cx="587323" cy="587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3573" y="222994"/>
            <a:ext cx="686562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70" dirty="0">
                <a:solidFill>
                  <a:srgbClr val="000000"/>
                </a:solidFill>
              </a:rPr>
              <a:t>Mão </a:t>
            </a:r>
            <a:r>
              <a:rPr sz="7500" spc="245" dirty="0">
                <a:solidFill>
                  <a:srgbClr val="000000"/>
                </a:solidFill>
              </a:rPr>
              <a:t>na</a:t>
            </a:r>
            <a:r>
              <a:rPr sz="7500" spc="-1120" dirty="0">
                <a:solidFill>
                  <a:srgbClr val="000000"/>
                </a:solidFill>
              </a:rPr>
              <a:t> </a:t>
            </a:r>
            <a:r>
              <a:rPr sz="7500" spc="55" dirty="0">
                <a:solidFill>
                  <a:srgbClr val="000000"/>
                </a:solidFill>
              </a:rPr>
              <a:t>massa!</a:t>
            </a:r>
            <a:endParaRPr sz="7500"/>
          </a:p>
        </p:txBody>
      </p:sp>
      <p:sp>
        <p:nvSpPr>
          <p:cNvPr id="5" name="object 5"/>
          <p:cNvSpPr/>
          <p:nvPr/>
        </p:nvSpPr>
        <p:spPr>
          <a:xfrm>
            <a:off x="1016773" y="1719271"/>
            <a:ext cx="18223288" cy="7402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3573" y="222994"/>
            <a:ext cx="1025842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340" dirty="0">
                <a:solidFill>
                  <a:srgbClr val="000000"/>
                </a:solidFill>
              </a:rPr>
              <a:t>Estatística</a:t>
            </a:r>
            <a:r>
              <a:rPr sz="7500" spc="-550" dirty="0">
                <a:solidFill>
                  <a:srgbClr val="000000"/>
                </a:solidFill>
              </a:rPr>
              <a:t> </a:t>
            </a:r>
            <a:r>
              <a:rPr sz="7500" spc="265" dirty="0">
                <a:solidFill>
                  <a:srgbClr val="000000"/>
                </a:solidFill>
              </a:rPr>
              <a:t>descritiva</a:t>
            </a:r>
            <a:endParaRPr sz="7500"/>
          </a:p>
        </p:txBody>
      </p:sp>
      <p:sp>
        <p:nvSpPr>
          <p:cNvPr id="4" name="object 4"/>
          <p:cNvSpPr txBox="1"/>
          <p:nvPr/>
        </p:nvSpPr>
        <p:spPr>
          <a:xfrm>
            <a:off x="1413694" y="1985533"/>
            <a:ext cx="8252459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500" spc="-15" dirty="0">
                <a:latin typeface="Arial"/>
                <a:cs typeface="Arial"/>
              </a:rPr>
              <a:t>Aplicação </a:t>
            </a:r>
            <a:r>
              <a:rPr sz="5500" spc="-5" dirty="0">
                <a:latin typeface="Arial"/>
                <a:cs typeface="Arial"/>
              </a:rPr>
              <a:t>de </a:t>
            </a:r>
            <a:r>
              <a:rPr sz="5500" b="1" spc="-5" dirty="0">
                <a:latin typeface="Arial"/>
                <a:cs typeface="Arial"/>
              </a:rPr>
              <a:t>várias  </a:t>
            </a:r>
            <a:r>
              <a:rPr sz="5500" b="1" dirty="0">
                <a:latin typeface="Arial"/>
                <a:cs typeface="Arial"/>
              </a:rPr>
              <a:t>técnicas </a:t>
            </a:r>
            <a:r>
              <a:rPr sz="5500" spc="-5" dirty="0">
                <a:latin typeface="Arial"/>
                <a:cs typeface="Arial"/>
              </a:rPr>
              <a:t>para descrever</a:t>
            </a:r>
            <a:r>
              <a:rPr sz="5500" spc="-114" dirty="0">
                <a:latin typeface="Arial"/>
                <a:cs typeface="Arial"/>
              </a:rPr>
              <a:t> </a:t>
            </a:r>
            <a:r>
              <a:rPr sz="5500" dirty="0">
                <a:latin typeface="Arial"/>
                <a:cs typeface="Arial"/>
              </a:rPr>
              <a:t>e  sumarizar </a:t>
            </a:r>
            <a:r>
              <a:rPr sz="5500" spc="-5" dirty="0">
                <a:latin typeface="Arial"/>
                <a:cs typeface="Arial"/>
              </a:rPr>
              <a:t>um </a:t>
            </a:r>
            <a:r>
              <a:rPr sz="5500" dirty="0">
                <a:latin typeface="Arial"/>
                <a:cs typeface="Arial"/>
              </a:rPr>
              <a:t>conjunto </a:t>
            </a:r>
            <a:r>
              <a:rPr sz="5500" spc="-5" dirty="0">
                <a:latin typeface="Arial"/>
                <a:cs typeface="Arial"/>
              </a:rPr>
              <a:t>de  dados</a:t>
            </a:r>
            <a:endParaRPr sz="5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3573" y="222994"/>
            <a:ext cx="13040360" cy="20828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900"/>
              </a:spcBef>
            </a:pPr>
            <a:r>
              <a:rPr sz="7500" spc="10" dirty="0">
                <a:solidFill>
                  <a:srgbClr val="000000"/>
                </a:solidFill>
              </a:rPr>
              <a:t>Qual</a:t>
            </a:r>
            <a:r>
              <a:rPr sz="7500" spc="-500" dirty="0">
                <a:solidFill>
                  <a:srgbClr val="000000"/>
                </a:solidFill>
              </a:rPr>
              <a:t> </a:t>
            </a:r>
            <a:r>
              <a:rPr sz="7500" spc="250" dirty="0">
                <a:solidFill>
                  <a:srgbClr val="000000"/>
                </a:solidFill>
              </a:rPr>
              <a:t>a</a:t>
            </a:r>
            <a:r>
              <a:rPr sz="7500" spc="-495" dirty="0">
                <a:solidFill>
                  <a:srgbClr val="000000"/>
                </a:solidFill>
              </a:rPr>
              <a:t> </a:t>
            </a:r>
            <a:r>
              <a:rPr sz="7500" spc="220" dirty="0">
                <a:solidFill>
                  <a:srgbClr val="000000"/>
                </a:solidFill>
              </a:rPr>
              <a:t>relação</a:t>
            </a:r>
            <a:r>
              <a:rPr sz="7500" spc="-495" dirty="0">
                <a:solidFill>
                  <a:srgbClr val="000000"/>
                </a:solidFill>
              </a:rPr>
              <a:t> </a:t>
            </a:r>
            <a:r>
              <a:rPr sz="7500" spc="150" dirty="0">
                <a:solidFill>
                  <a:srgbClr val="000000"/>
                </a:solidFill>
              </a:rPr>
              <a:t>com</a:t>
            </a:r>
            <a:r>
              <a:rPr sz="7500" spc="-495" dirty="0">
                <a:solidFill>
                  <a:srgbClr val="000000"/>
                </a:solidFill>
              </a:rPr>
              <a:t> </a:t>
            </a:r>
            <a:r>
              <a:rPr sz="7500" spc="170" dirty="0">
                <a:solidFill>
                  <a:srgbClr val="000000"/>
                </a:solidFill>
              </a:rPr>
              <a:t>Problem  </a:t>
            </a:r>
            <a:r>
              <a:rPr sz="7500" spc="114" dirty="0">
                <a:solidFill>
                  <a:srgbClr val="000000"/>
                </a:solidFill>
              </a:rPr>
              <a:t>Solving?</a:t>
            </a:r>
            <a:endParaRPr sz="7500"/>
          </a:p>
        </p:txBody>
      </p:sp>
      <p:sp>
        <p:nvSpPr>
          <p:cNvPr id="4" name="object 4"/>
          <p:cNvSpPr txBox="1"/>
          <p:nvPr/>
        </p:nvSpPr>
        <p:spPr>
          <a:xfrm>
            <a:off x="1419121" y="2700805"/>
            <a:ext cx="8250555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Arial"/>
                <a:cs typeface="Arial"/>
              </a:rPr>
              <a:t>Estatística </a:t>
            </a:r>
            <a:r>
              <a:rPr sz="3600" spc="-5" dirty="0">
                <a:latin typeface="Arial"/>
                <a:cs typeface="Arial"/>
              </a:rPr>
              <a:t>descritiva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permite</a:t>
            </a:r>
            <a:endParaRPr sz="3600">
              <a:latin typeface="Arial"/>
              <a:cs typeface="Arial"/>
            </a:endParaRPr>
          </a:p>
          <a:p>
            <a:pPr marL="516890" marR="791210" indent="-504825">
              <a:lnSpc>
                <a:spcPct val="100000"/>
              </a:lnSpc>
              <a:buChar char="●"/>
              <a:tabLst>
                <a:tab pos="516890" algn="l"/>
                <a:tab pos="517525" algn="l"/>
              </a:tabLst>
            </a:pPr>
            <a:r>
              <a:rPr sz="3600" spc="-5" dirty="0">
                <a:latin typeface="Arial"/>
                <a:cs typeface="Arial"/>
              </a:rPr>
              <a:t>ganhar profundidade em </a:t>
            </a:r>
            <a:r>
              <a:rPr sz="3600" dirty="0">
                <a:latin typeface="Arial"/>
                <a:cs typeface="Arial"/>
              </a:rPr>
              <a:t>cima </a:t>
            </a:r>
            <a:r>
              <a:rPr sz="3600" spc="-5" dirty="0">
                <a:latin typeface="Arial"/>
                <a:cs typeface="Arial"/>
              </a:rPr>
              <a:t>dos  problemas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definidos</a:t>
            </a:r>
            <a:endParaRPr sz="3600">
              <a:latin typeface="Arial"/>
              <a:cs typeface="Arial"/>
            </a:endParaRPr>
          </a:p>
          <a:p>
            <a:pPr marL="516890" indent="-504825">
              <a:lnSpc>
                <a:spcPct val="100000"/>
              </a:lnSpc>
              <a:buChar char="●"/>
              <a:tabLst>
                <a:tab pos="516890" algn="l"/>
                <a:tab pos="517525" algn="l"/>
              </a:tabLst>
            </a:pPr>
            <a:r>
              <a:rPr sz="3600" spc="-10" dirty="0">
                <a:latin typeface="Arial"/>
                <a:cs typeface="Arial"/>
              </a:rPr>
              <a:t>Evitar </a:t>
            </a:r>
            <a:r>
              <a:rPr sz="3600" dirty="0">
                <a:latin typeface="Arial"/>
                <a:cs typeface="Arial"/>
              </a:rPr>
              <a:t>vieses </a:t>
            </a:r>
            <a:r>
              <a:rPr sz="3600" spc="-5" dirty="0">
                <a:latin typeface="Arial"/>
                <a:cs typeface="Arial"/>
              </a:rPr>
              <a:t>nos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problemas</a:t>
            </a:r>
            <a:endParaRPr sz="3600">
              <a:latin typeface="Arial"/>
              <a:cs typeface="Arial"/>
            </a:endParaRPr>
          </a:p>
          <a:p>
            <a:pPr marL="516890" indent="-504825">
              <a:lnSpc>
                <a:spcPct val="100000"/>
              </a:lnSpc>
              <a:buChar char="●"/>
              <a:tabLst>
                <a:tab pos="516890" algn="l"/>
                <a:tab pos="517525" algn="l"/>
              </a:tabLst>
            </a:pPr>
            <a:r>
              <a:rPr sz="3600" spc="-5" dirty="0">
                <a:latin typeface="Arial"/>
                <a:cs typeface="Arial"/>
              </a:rPr>
              <a:t>data profiling do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problema</a:t>
            </a:r>
            <a:endParaRPr sz="3600">
              <a:latin typeface="Arial"/>
              <a:cs typeface="Arial"/>
            </a:endParaRPr>
          </a:p>
          <a:p>
            <a:pPr marL="516890" marR="5080" indent="-504825">
              <a:lnSpc>
                <a:spcPct val="100000"/>
              </a:lnSpc>
              <a:buChar char="●"/>
              <a:tabLst>
                <a:tab pos="516890" algn="l"/>
                <a:tab pos="517525" algn="l"/>
              </a:tabLst>
            </a:pPr>
            <a:r>
              <a:rPr sz="3600" spc="-5" dirty="0">
                <a:latin typeface="Arial"/>
                <a:cs typeface="Arial"/>
              </a:rPr>
              <a:t>ajuda </a:t>
            </a:r>
            <a:r>
              <a:rPr sz="3600" dirty="0">
                <a:latin typeface="Arial"/>
                <a:cs typeface="Arial"/>
              </a:rPr>
              <a:t>a </a:t>
            </a:r>
            <a:r>
              <a:rPr sz="3600" spc="-5" dirty="0">
                <a:latin typeface="Arial"/>
                <a:cs typeface="Arial"/>
              </a:rPr>
              <a:t>descartar/validar hipóteses de  negócio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61429" y="2646069"/>
            <a:ext cx="7988183" cy="51035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4107591"/>
            <a:ext cx="255299" cy="2950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5575" y="4576302"/>
            <a:ext cx="6924675" cy="1640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600" spc="180" dirty="0"/>
              <a:t>DÚVI</a:t>
            </a:r>
            <a:r>
              <a:rPr sz="10600" spc="-220" dirty="0"/>
              <a:t>D</a:t>
            </a:r>
            <a:r>
              <a:rPr sz="10600" spc="-190" dirty="0"/>
              <a:t>A</a:t>
            </a:r>
            <a:r>
              <a:rPr sz="10600" spc="-95" dirty="0"/>
              <a:t>S?</a:t>
            </a:r>
            <a:endParaRPr sz="10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4107591"/>
            <a:ext cx="255299" cy="2950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5575" y="4576302"/>
            <a:ext cx="11959590" cy="1640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600" spc="135" dirty="0"/>
              <a:t>Tipos </a:t>
            </a:r>
            <a:r>
              <a:rPr sz="10600" spc="305" dirty="0"/>
              <a:t>de</a:t>
            </a:r>
            <a:r>
              <a:rPr sz="10600" spc="-1825" dirty="0"/>
              <a:t> </a:t>
            </a:r>
            <a:r>
              <a:rPr sz="10600" spc="260" dirty="0"/>
              <a:t>variáveis</a:t>
            </a:r>
            <a:endParaRPr sz="10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3573" y="222994"/>
            <a:ext cx="846963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100" dirty="0">
                <a:solidFill>
                  <a:srgbClr val="000000"/>
                </a:solidFill>
              </a:rPr>
              <a:t>Tipos </a:t>
            </a:r>
            <a:r>
              <a:rPr sz="7500" spc="215" dirty="0">
                <a:solidFill>
                  <a:srgbClr val="000000"/>
                </a:solidFill>
              </a:rPr>
              <a:t>de</a:t>
            </a:r>
            <a:r>
              <a:rPr sz="7500" spc="-1350" dirty="0">
                <a:solidFill>
                  <a:srgbClr val="000000"/>
                </a:solidFill>
              </a:rPr>
              <a:t> </a:t>
            </a:r>
            <a:r>
              <a:rPr sz="7500" spc="185" dirty="0">
                <a:solidFill>
                  <a:srgbClr val="000000"/>
                </a:solidFill>
              </a:rPr>
              <a:t>variáveis</a:t>
            </a:r>
            <a:endParaRPr sz="7500"/>
          </a:p>
        </p:txBody>
      </p:sp>
      <p:sp>
        <p:nvSpPr>
          <p:cNvPr id="4" name="object 4"/>
          <p:cNvSpPr txBox="1"/>
          <p:nvPr/>
        </p:nvSpPr>
        <p:spPr>
          <a:xfrm>
            <a:off x="1583867" y="1737776"/>
            <a:ext cx="15371444" cy="3364229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19"/>
              </a:spcBef>
            </a:pPr>
            <a:r>
              <a:rPr sz="6000" b="1" spc="240" dirty="0">
                <a:latin typeface="Arial"/>
                <a:cs typeface="Arial"/>
              </a:rPr>
              <a:t>Quantitativas</a:t>
            </a:r>
            <a:endParaRPr sz="6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3700" spc="-5" dirty="0">
                <a:latin typeface="Arial"/>
                <a:cs typeface="Arial"/>
              </a:rPr>
              <a:t>Contínuas</a:t>
            </a:r>
            <a:endParaRPr sz="3700">
              <a:latin typeface="Arial"/>
              <a:cs typeface="Arial"/>
            </a:endParaRPr>
          </a:p>
          <a:p>
            <a:pPr marL="426084" indent="-414020">
              <a:lnSpc>
                <a:spcPct val="100000"/>
              </a:lnSpc>
              <a:buChar char="●"/>
              <a:tabLst>
                <a:tab pos="426720" algn="l"/>
              </a:tabLst>
            </a:pPr>
            <a:r>
              <a:rPr sz="3700" spc="-5" dirty="0">
                <a:latin typeface="Arial"/>
                <a:cs typeface="Arial"/>
              </a:rPr>
              <a:t>“Assumem </a:t>
            </a:r>
            <a:r>
              <a:rPr sz="3700" dirty="0">
                <a:latin typeface="Arial"/>
                <a:cs typeface="Arial"/>
              </a:rPr>
              <a:t>valores </a:t>
            </a:r>
            <a:r>
              <a:rPr sz="3700" spc="-5" dirty="0">
                <a:latin typeface="Arial"/>
                <a:cs typeface="Arial"/>
              </a:rPr>
              <a:t>infinitos dentro de um </a:t>
            </a:r>
            <a:r>
              <a:rPr sz="3700" dirty="0">
                <a:latin typeface="Arial"/>
                <a:cs typeface="Arial"/>
              </a:rPr>
              <a:t>conjunto </a:t>
            </a:r>
            <a:r>
              <a:rPr sz="3700" spc="-5" dirty="0">
                <a:latin typeface="Arial"/>
                <a:cs typeface="Arial"/>
              </a:rPr>
              <a:t>de dados</a:t>
            </a:r>
            <a:r>
              <a:rPr sz="3700" spc="-80" dirty="0">
                <a:latin typeface="Arial"/>
                <a:cs typeface="Arial"/>
              </a:rPr>
              <a:t> </a:t>
            </a:r>
            <a:r>
              <a:rPr sz="3700" spc="-5" dirty="0">
                <a:latin typeface="Arial"/>
                <a:cs typeface="Arial"/>
              </a:rPr>
              <a:t>numéricos”</a:t>
            </a:r>
            <a:endParaRPr sz="3700">
              <a:latin typeface="Arial"/>
              <a:cs typeface="Arial"/>
            </a:endParaRPr>
          </a:p>
          <a:p>
            <a:pPr marL="426084" indent="-414020">
              <a:lnSpc>
                <a:spcPct val="100000"/>
              </a:lnSpc>
              <a:buChar char="●"/>
              <a:tabLst>
                <a:tab pos="426720" algn="l"/>
              </a:tabLst>
            </a:pPr>
            <a:r>
              <a:rPr sz="3700" spc="-10" dirty="0">
                <a:latin typeface="Arial"/>
                <a:cs typeface="Arial"/>
              </a:rPr>
              <a:t>São</a:t>
            </a:r>
            <a:r>
              <a:rPr sz="3700" spc="-20" dirty="0">
                <a:latin typeface="Arial"/>
                <a:cs typeface="Arial"/>
              </a:rPr>
              <a:t> </a:t>
            </a:r>
            <a:r>
              <a:rPr sz="3700" dirty="0">
                <a:latin typeface="Arial"/>
                <a:cs typeface="Arial"/>
              </a:rPr>
              <a:t>medidos</a:t>
            </a:r>
            <a:endParaRPr sz="3700">
              <a:latin typeface="Arial"/>
              <a:cs typeface="Arial"/>
            </a:endParaRPr>
          </a:p>
          <a:p>
            <a:pPr marL="426084" indent="-414020">
              <a:lnSpc>
                <a:spcPct val="100000"/>
              </a:lnSpc>
              <a:buChar char="●"/>
              <a:tabLst>
                <a:tab pos="426720" algn="l"/>
              </a:tabLst>
            </a:pPr>
            <a:r>
              <a:rPr sz="3700" spc="-10" dirty="0">
                <a:latin typeface="Arial"/>
                <a:cs typeface="Arial"/>
              </a:rPr>
              <a:t>Podem </a:t>
            </a:r>
            <a:r>
              <a:rPr sz="3700" dirty="0">
                <a:latin typeface="Arial"/>
                <a:cs typeface="Arial"/>
              </a:rPr>
              <a:t>ser colocados </a:t>
            </a:r>
            <a:r>
              <a:rPr sz="3700" spc="-5" dirty="0">
                <a:latin typeface="Arial"/>
                <a:cs typeface="Arial"/>
              </a:rPr>
              <a:t>em uma escala infinitamente</a:t>
            </a:r>
            <a:r>
              <a:rPr sz="3700" spc="-40" dirty="0">
                <a:latin typeface="Arial"/>
                <a:cs typeface="Arial"/>
              </a:rPr>
              <a:t> </a:t>
            </a:r>
            <a:r>
              <a:rPr sz="3700" spc="-5" dirty="0">
                <a:latin typeface="Arial"/>
                <a:cs typeface="Arial"/>
              </a:rPr>
              <a:t>divisível.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1" y="2692519"/>
            <a:ext cx="8442884" cy="6391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49156" y="2547226"/>
            <a:ext cx="8311744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5300" dirty="0">
                <a:solidFill>
                  <a:schemeClr val="accent3"/>
                </a:solidFill>
              </a:rPr>
              <a:t>Juliana da Mota Coelho</a:t>
            </a:r>
            <a:endParaRPr sz="5300" dirty="0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4CA67A-EA11-4A20-975A-05B3A2067241}"/>
              </a:ext>
            </a:extLst>
          </p:cNvPr>
          <p:cNvSpPr txBox="1"/>
          <p:nvPr/>
        </p:nvSpPr>
        <p:spPr>
          <a:xfrm>
            <a:off x="9082176" y="3746500"/>
            <a:ext cx="90737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 Mestranda em Sistemas Computacionais na COPPE/UFRJ</a:t>
            </a:r>
          </a:p>
          <a:p>
            <a:endParaRPr lang="pt-BR" sz="2800" b="1" dirty="0"/>
          </a:p>
          <a:p>
            <a:r>
              <a:rPr lang="pt-BR" sz="2800" b="1" dirty="0"/>
              <a:t>Pesquisadora de Ciências de Dados na Fundação de Amparo a Computação Cientifica  CBPF/PETROBRAS</a:t>
            </a:r>
          </a:p>
          <a:p>
            <a:endParaRPr lang="pt-BR" sz="2800" b="1" dirty="0"/>
          </a:p>
          <a:p>
            <a:r>
              <a:rPr lang="pt-BR" sz="2800" b="1" dirty="0"/>
              <a:t>Tech </a:t>
            </a:r>
            <a:r>
              <a:rPr lang="pt-BR" sz="2800" b="1" dirty="0" err="1"/>
              <a:t>Leader</a:t>
            </a:r>
            <a:r>
              <a:rPr lang="pt-BR" sz="2800" b="1" dirty="0"/>
              <a:t> na Deloitte na área de Visão Computacional</a:t>
            </a:r>
          </a:p>
          <a:p>
            <a:endParaRPr lang="pt-BR" sz="2800" b="1" dirty="0"/>
          </a:p>
          <a:p>
            <a:r>
              <a:rPr lang="pt-BR" sz="2800" b="1" dirty="0"/>
              <a:t>Voluntária da Vai na Web e </a:t>
            </a:r>
            <a:r>
              <a:rPr lang="pt-BR" sz="2800" b="1" dirty="0" err="1"/>
              <a:t>Afropython</a:t>
            </a:r>
            <a:endParaRPr lang="pt-BR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0725D-5F8C-4FAA-AC51-7A567831B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80" y="3259362"/>
            <a:ext cx="525780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3573" y="222994"/>
            <a:ext cx="846963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100" dirty="0">
                <a:solidFill>
                  <a:srgbClr val="000000"/>
                </a:solidFill>
              </a:rPr>
              <a:t>Tipos </a:t>
            </a:r>
            <a:r>
              <a:rPr sz="7500" spc="215" dirty="0">
                <a:solidFill>
                  <a:srgbClr val="000000"/>
                </a:solidFill>
              </a:rPr>
              <a:t>de</a:t>
            </a:r>
            <a:r>
              <a:rPr sz="7500" spc="-1350" dirty="0">
                <a:solidFill>
                  <a:srgbClr val="000000"/>
                </a:solidFill>
              </a:rPr>
              <a:t> </a:t>
            </a:r>
            <a:r>
              <a:rPr sz="7500" spc="185" dirty="0">
                <a:solidFill>
                  <a:srgbClr val="000000"/>
                </a:solidFill>
              </a:rPr>
              <a:t>variáveis</a:t>
            </a:r>
            <a:endParaRPr sz="7500"/>
          </a:p>
        </p:txBody>
      </p:sp>
      <p:sp>
        <p:nvSpPr>
          <p:cNvPr id="4" name="object 4"/>
          <p:cNvSpPr txBox="1"/>
          <p:nvPr/>
        </p:nvSpPr>
        <p:spPr>
          <a:xfrm>
            <a:off x="1597945" y="1611194"/>
            <a:ext cx="14712315" cy="3503929"/>
          </a:xfrm>
          <a:prstGeom prst="rect">
            <a:avLst/>
          </a:prstGeom>
        </p:spPr>
        <p:txBody>
          <a:bodyPr vert="horz" wrap="square" lIns="0" tIns="243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sz="6000" b="1" spc="240" dirty="0">
                <a:latin typeface="Arial"/>
                <a:cs typeface="Arial"/>
              </a:rPr>
              <a:t>Quantitativas</a:t>
            </a:r>
            <a:endParaRPr sz="600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  <a:spcBef>
                <a:spcPts val="1090"/>
              </a:spcBef>
            </a:pPr>
            <a:r>
              <a:rPr sz="3600" spc="-5" dirty="0">
                <a:latin typeface="Arial"/>
                <a:cs typeface="Arial"/>
              </a:rPr>
              <a:t>Discretos</a:t>
            </a:r>
            <a:endParaRPr sz="3600">
              <a:latin typeface="Arial"/>
              <a:cs typeface="Arial"/>
            </a:endParaRPr>
          </a:p>
          <a:p>
            <a:pPr marL="530860" indent="-403225">
              <a:lnSpc>
                <a:spcPct val="100000"/>
              </a:lnSpc>
              <a:buChar char="●"/>
              <a:tabLst>
                <a:tab pos="531495" algn="l"/>
              </a:tabLst>
            </a:pPr>
            <a:r>
              <a:rPr sz="3600" spc="-5" dirty="0">
                <a:latin typeface="Arial"/>
                <a:cs typeface="Arial"/>
              </a:rPr>
              <a:t>“Assumem </a:t>
            </a:r>
            <a:r>
              <a:rPr sz="3600" dirty="0">
                <a:latin typeface="Arial"/>
                <a:cs typeface="Arial"/>
              </a:rPr>
              <a:t>valores </a:t>
            </a:r>
            <a:r>
              <a:rPr sz="3600" spc="-10" dirty="0">
                <a:latin typeface="Arial"/>
                <a:cs typeface="Arial"/>
              </a:rPr>
              <a:t>finitos </a:t>
            </a:r>
            <a:r>
              <a:rPr sz="3600" spc="-5" dirty="0">
                <a:latin typeface="Arial"/>
                <a:cs typeface="Arial"/>
              </a:rPr>
              <a:t>dentro de um </a:t>
            </a:r>
            <a:r>
              <a:rPr sz="3600" dirty="0">
                <a:latin typeface="Arial"/>
                <a:cs typeface="Arial"/>
              </a:rPr>
              <a:t>conjunto </a:t>
            </a:r>
            <a:r>
              <a:rPr sz="3600" spc="-5" dirty="0">
                <a:latin typeface="Arial"/>
                <a:cs typeface="Arial"/>
              </a:rPr>
              <a:t>de dados</a:t>
            </a:r>
            <a:r>
              <a:rPr sz="3600" spc="-7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numéricos”</a:t>
            </a:r>
            <a:endParaRPr sz="3600">
              <a:latin typeface="Arial"/>
              <a:cs typeface="Arial"/>
            </a:endParaRPr>
          </a:p>
          <a:p>
            <a:pPr marL="530860" indent="-403225">
              <a:lnSpc>
                <a:spcPct val="100000"/>
              </a:lnSpc>
              <a:buChar char="●"/>
              <a:tabLst>
                <a:tab pos="531495" algn="l"/>
              </a:tabLst>
            </a:pPr>
            <a:r>
              <a:rPr sz="3600" spc="-10" dirty="0">
                <a:latin typeface="Arial"/>
                <a:cs typeface="Arial"/>
              </a:rPr>
              <a:t>São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contados</a:t>
            </a:r>
            <a:endParaRPr sz="3600">
              <a:latin typeface="Arial"/>
              <a:cs typeface="Arial"/>
            </a:endParaRPr>
          </a:p>
          <a:p>
            <a:pPr marL="530860" indent="-403225">
              <a:lnSpc>
                <a:spcPct val="100000"/>
              </a:lnSpc>
              <a:buChar char="●"/>
              <a:tabLst>
                <a:tab pos="531495" algn="l"/>
              </a:tabLst>
            </a:pPr>
            <a:r>
              <a:rPr sz="3600" spc="-10" dirty="0">
                <a:latin typeface="Arial"/>
                <a:cs typeface="Arial"/>
              </a:rPr>
              <a:t>Podem </a:t>
            </a:r>
            <a:r>
              <a:rPr sz="3600" dirty="0">
                <a:latin typeface="Arial"/>
                <a:cs typeface="Arial"/>
              </a:rPr>
              <a:t>ser </a:t>
            </a:r>
            <a:r>
              <a:rPr sz="3600" spc="-5" dirty="0">
                <a:latin typeface="Arial"/>
                <a:cs typeface="Arial"/>
              </a:rPr>
              <a:t>reduzidos </a:t>
            </a:r>
            <a:r>
              <a:rPr sz="3600" dirty="0">
                <a:latin typeface="Arial"/>
                <a:cs typeface="Arial"/>
              </a:rPr>
              <a:t>a </a:t>
            </a:r>
            <a:r>
              <a:rPr sz="3600" spc="-5" dirty="0">
                <a:latin typeface="Arial"/>
                <a:cs typeface="Arial"/>
              </a:rPr>
              <a:t>bucket menores até </a:t>
            </a:r>
            <a:r>
              <a:rPr sz="3600" dirty="0">
                <a:latin typeface="Arial"/>
                <a:cs typeface="Arial"/>
              </a:rPr>
              <a:t>serem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indivisíveis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3573" y="222994"/>
            <a:ext cx="846963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100" dirty="0">
                <a:solidFill>
                  <a:srgbClr val="000000"/>
                </a:solidFill>
              </a:rPr>
              <a:t>Tipos </a:t>
            </a:r>
            <a:r>
              <a:rPr sz="7500" spc="215" dirty="0">
                <a:solidFill>
                  <a:srgbClr val="000000"/>
                </a:solidFill>
              </a:rPr>
              <a:t>de</a:t>
            </a:r>
            <a:r>
              <a:rPr sz="7500" spc="-1350" dirty="0">
                <a:solidFill>
                  <a:srgbClr val="000000"/>
                </a:solidFill>
              </a:rPr>
              <a:t> </a:t>
            </a:r>
            <a:r>
              <a:rPr sz="7500" spc="185" dirty="0">
                <a:solidFill>
                  <a:srgbClr val="000000"/>
                </a:solidFill>
              </a:rPr>
              <a:t>variáveis</a:t>
            </a:r>
            <a:endParaRPr sz="7500"/>
          </a:p>
        </p:txBody>
      </p:sp>
      <p:sp>
        <p:nvSpPr>
          <p:cNvPr id="4" name="object 4"/>
          <p:cNvSpPr txBox="1"/>
          <p:nvPr/>
        </p:nvSpPr>
        <p:spPr>
          <a:xfrm>
            <a:off x="1597945" y="1841985"/>
            <a:ext cx="15761335" cy="297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200" dirty="0">
                <a:latin typeface="Arial"/>
                <a:cs typeface="Arial"/>
              </a:rPr>
              <a:t>Qualitativas</a:t>
            </a:r>
            <a:endParaRPr sz="6000">
              <a:latin typeface="Arial"/>
              <a:cs typeface="Arial"/>
            </a:endParaRPr>
          </a:p>
          <a:p>
            <a:pPr marL="187325">
              <a:lnSpc>
                <a:spcPct val="100000"/>
              </a:lnSpc>
              <a:spcBef>
                <a:spcPts val="3045"/>
              </a:spcBef>
            </a:pPr>
            <a:r>
              <a:rPr sz="3600" spc="-70" dirty="0">
                <a:latin typeface="Arial"/>
                <a:cs typeface="Arial"/>
              </a:rPr>
              <a:t>Também </a:t>
            </a:r>
            <a:r>
              <a:rPr sz="3600" dirty="0">
                <a:latin typeface="Arial"/>
                <a:cs typeface="Arial"/>
              </a:rPr>
              <a:t>conhecidos como</a:t>
            </a:r>
            <a:r>
              <a:rPr sz="3600" spc="5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categóricos</a:t>
            </a:r>
            <a:endParaRPr sz="3600">
              <a:latin typeface="Arial"/>
              <a:cs typeface="Arial"/>
            </a:endParaRPr>
          </a:p>
          <a:p>
            <a:pPr marL="589915" indent="-403225">
              <a:lnSpc>
                <a:spcPct val="100000"/>
              </a:lnSpc>
              <a:buChar char="●"/>
              <a:tabLst>
                <a:tab pos="590550" algn="l"/>
              </a:tabLst>
            </a:pPr>
            <a:r>
              <a:rPr sz="3600" spc="-5" dirty="0">
                <a:latin typeface="Arial"/>
                <a:cs typeface="Arial"/>
              </a:rPr>
              <a:t>“Contém um </a:t>
            </a:r>
            <a:r>
              <a:rPr sz="3600" dirty="0">
                <a:latin typeface="Arial"/>
                <a:cs typeface="Arial"/>
              </a:rPr>
              <a:t>valor </a:t>
            </a:r>
            <a:r>
              <a:rPr sz="3600" spc="-5" dirty="0">
                <a:latin typeface="Arial"/>
                <a:cs typeface="Arial"/>
              </a:rPr>
              <a:t>não-numérico dentro de um número </a:t>
            </a:r>
            <a:r>
              <a:rPr sz="3600" spc="-10" dirty="0">
                <a:latin typeface="Arial"/>
                <a:cs typeface="Arial"/>
              </a:rPr>
              <a:t>finito </a:t>
            </a:r>
            <a:r>
              <a:rPr sz="3600" spc="-5" dirty="0">
                <a:latin typeface="Arial"/>
                <a:cs typeface="Arial"/>
              </a:rPr>
              <a:t>de</a:t>
            </a:r>
            <a:r>
              <a:rPr sz="3600" spc="-6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categorias”</a:t>
            </a:r>
            <a:endParaRPr sz="3600">
              <a:latin typeface="Arial"/>
              <a:cs typeface="Arial"/>
            </a:endParaRPr>
          </a:p>
          <a:p>
            <a:pPr marL="589915" indent="-403225">
              <a:lnSpc>
                <a:spcPct val="100000"/>
              </a:lnSpc>
              <a:buChar char="●"/>
              <a:tabLst>
                <a:tab pos="590550" algn="l"/>
              </a:tabLst>
            </a:pPr>
            <a:r>
              <a:rPr sz="3600" spc="-10" dirty="0">
                <a:latin typeface="Arial"/>
                <a:cs typeface="Arial"/>
              </a:rPr>
              <a:t>São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qualificados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3573" y="222994"/>
            <a:ext cx="846963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100" dirty="0">
                <a:solidFill>
                  <a:srgbClr val="000000"/>
                </a:solidFill>
              </a:rPr>
              <a:t>Tipos </a:t>
            </a:r>
            <a:r>
              <a:rPr sz="7500" spc="215" dirty="0">
                <a:solidFill>
                  <a:srgbClr val="000000"/>
                </a:solidFill>
              </a:rPr>
              <a:t>de</a:t>
            </a:r>
            <a:r>
              <a:rPr sz="7500" spc="-1350" dirty="0">
                <a:solidFill>
                  <a:srgbClr val="000000"/>
                </a:solidFill>
              </a:rPr>
              <a:t> </a:t>
            </a:r>
            <a:r>
              <a:rPr sz="7500" spc="185" dirty="0">
                <a:solidFill>
                  <a:srgbClr val="000000"/>
                </a:solidFill>
              </a:rPr>
              <a:t>variáveis</a:t>
            </a:r>
            <a:endParaRPr sz="7500"/>
          </a:p>
        </p:txBody>
      </p:sp>
      <p:sp>
        <p:nvSpPr>
          <p:cNvPr id="3" name="object 3"/>
          <p:cNvSpPr txBox="1"/>
          <p:nvPr/>
        </p:nvSpPr>
        <p:spPr>
          <a:xfrm>
            <a:off x="8657585" y="1568684"/>
            <a:ext cx="45681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Arial"/>
                <a:cs typeface="Arial"/>
              </a:rPr>
              <a:t>Idade: </a:t>
            </a:r>
            <a:r>
              <a:rPr sz="3600" spc="-5" dirty="0">
                <a:latin typeface="Arial"/>
                <a:cs typeface="Arial"/>
              </a:rPr>
              <a:t>29 </a:t>
            </a:r>
            <a:r>
              <a:rPr sz="3600" dirty="0">
                <a:latin typeface="Arial"/>
                <a:cs typeface="Arial"/>
              </a:rPr>
              <a:t>, </a:t>
            </a:r>
            <a:r>
              <a:rPr sz="3600" spc="-5" dirty="0">
                <a:latin typeface="Arial"/>
                <a:cs typeface="Arial"/>
              </a:rPr>
              <a:t>31,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35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spc="-10" dirty="0">
                <a:latin typeface="Arial"/>
                <a:cs typeface="Arial"/>
              </a:rPr>
              <a:t>Peso: </a:t>
            </a:r>
            <a:r>
              <a:rPr sz="3600" spc="-5" dirty="0">
                <a:latin typeface="Arial"/>
                <a:cs typeface="Arial"/>
              </a:rPr>
              <a:t>64.3 </a:t>
            </a:r>
            <a:r>
              <a:rPr sz="3600" dirty="0">
                <a:latin typeface="Arial"/>
                <a:cs typeface="Arial"/>
              </a:rPr>
              <a:t>kg, </a:t>
            </a:r>
            <a:r>
              <a:rPr sz="3600" spc="-5" dirty="0">
                <a:latin typeface="Arial"/>
                <a:cs typeface="Arial"/>
              </a:rPr>
              <a:t>56.4</a:t>
            </a:r>
            <a:r>
              <a:rPr sz="3600" spc="-9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kg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13233" y="1568684"/>
            <a:ext cx="43370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59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Arial"/>
                <a:cs typeface="Arial"/>
              </a:rPr>
              <a:t>Quantitativa </a:t>
            </a:r>
            <a:r>
              <a:rPr sz="3600" spc="-5" dirty="0">
                <a:latin typeface="Arial"/>
                <a:cs typeface="Arial"/>
              </a:rPr>
              <a:t>discreta  </a:t>
            </a:r>
            <a:r>
              <a:rPr sz="3600" spc="-10" dirty="0">
                <a:latin typeface="Arial"/>
                <a:cs typeface="Arial"/>
              </a:rPr>
              <a:t>Quantitativa</a:t>
            </a:r>
            <a:r>
              <a:rPr sz="3600" spc="-1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contínua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57585" y="3214601"/>
            <a:ext cx="406590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Classificação: 1º,</a:t>
            </a:r>
            <a:r>
              <a:rPr sz="3600" spc="-9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2º  </a:t>
            </a:r>
            <a:r>
              <a:rPr sz="3600" dirty="0">
                <a:latin typeface="Arial"/>
                <a:cs typeface="Arial"/>
              </a:rPr>
              <a:t>sexo, cor </a:t>
            </a:r>
            <a:r>
              <a:rPr sz="3600" spc="-5" dirty="0">
                <a:latin typeface="Arial"/>
                <a:cs typeface="Arial"/>
              </a:rPr>
              <a:t>dos</a:t>
            </a:r>
            <a:r>
              <a:rPr sz="3600" spc="-9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olhos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17732" y="3214601"/>
            <a:ext cx="400557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" marR="5080" indent="-254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Arial"/>
                <a:cs typeface="Arial"/>
              </a:rPr>
              <a:t>Qualitativa </a:t>
            </a:r>
            <a:r>
              <a:rPr sz="3600" spc="-5" dirty="0">
                <a:latin typeface="Arial"/>
                <a:cs typeface="Arial"/>
              </a:rPr>
              <a:t>Ordinal  </a:t>
            </a:r>
            <a:r>
              <a:rPr sz="3600" spc="-10" dirty="0">
                <a:latin typeface="Arial"/>
                <a:cs typeface="Arial"/>
              </a:rPr>
              <a:t>Qualitativa</a:t>
            </a:r>
            <a:r>
              <a:rPr sz="3600" spc="-9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Nominal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3298" y="1513946"/>
            <a:ext cx="7321810" cy="8665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3573" y="222994"/>
            <a:ext cx="658812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70" dirty="0">
                <a:solidFill>
                  <a:srgbClr val="000000"/>
                </a:solidFill>
              </a:rPr>
              <a:t>Mão </a:t>
            </a:r>
            <a:r>
              <a:rPr sz="7500" spc="245" dirty="0">
                <a:solidFill>
                  <a:srgbClr val="000000"/>
                </a:solidFill>
              </a:rPr>
              <a:t>na</a:t>
            </a:r>
            <a:r>
              <a:rPr sz="7500" spc="-1125" dirty="0">
                <a:solidFill>
                  <a:srgbClr val="000000"/>
                </a:solidFill>
              </a:rPr>
              <a:t> </a:t>
            </a:r>
            <a:r>
              <a:rPr sz="7500" spc="130" dirty="0">
                <a:solidFill>
                  <a:srgbClr val="000000"/>
                </a:solidFill>
              </a:rPr>
              <a:t>massa</a:t>
            </a:r>
            <a:endParaRPr sz="7500"/>
          </a:p>
        </p:txBody>
      </p:sp>
      <p:sp>
        <p:nvSpPr>
          <p:cNvPr id="4" name="object 4"/>
          <p:cNvSpPr txBox="1"/>
          <p:nvPr/>
        </p:nvSpPr>
        <p:spPr>
          <a:xfrm>
            <a:off x="1025599" y="1907012"/>
            <a:ext cx="11551285" cy="825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545454"/>
                </a:solidFill>
                <a:latin typeface="Arial"/>
                <a:cs typeface="Arial"/>
              </a:rPr>
              <a:t>Atividade: </a:t>
            </a:r>
            <a:r>
              <a:rPr sz="3600" dirty="0">
                <a:solidFill>
                  <a:srgbClr val="545454"/>
                </a:solidFill>
                <a:latin typeface="Arial"/>
                <a:cs typeface="Arial"/>
              </a:rPr>
              <a:t>classifique </a:t>
            </a:r>
            <a:r>
              <a:rPr sz="3600" spc="-5" dirty="0">
                <a:solidFill>
                  <a:srgbClr val="545454"/>
                </a:solidFill>
                <a:latin typeface="Arial"/>
                <a:cs typeface="Arial"/>
              </a:rPr>
              <a:t>os </a:t>
            </a:r>
            <a:r>
              <a:rPr sz="3600" dirty="0">
                <a:solidFill>
                  <a:srgbClr val="545454"/>
                </a:solidFill>
                <a:latin typeface="Arial"/>
                <a:cs typeface="Arial"/>
              </a:rPr>
              <a:t>seguintes variáveis </a:t>
            </a:r>
            <a:r>
              <a:rPr sz="3600" spc="-5" dirty="0">
                <a:solidFill>
                  <a:srgbClr val="545454"/>
                </a:solidFill>
                <a:latin typeface="Arial"/>
                <a:cs typeface="Arial"/>
              </a:rPr>
              <a:t>nas</a:t>
            </a:r>
            <a:r>
              <a:rPr sz="3600" spc="-10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545454"/>
                </a:solidFill>
                <a:latin typeface="Arial"/>
                <a:cs typeface="Arial"/>
              </a:rPr>
              <a:t>classes:</a:t>
            </a:r>
            <a:endParaRPr sz="3600">
              <a:latin typeface="Arial"/>
              <a:cs typeface="Arial"/>
            </a:endParaRPr>
          </a:p>
          <a:p>
            <a:pPr marL="12700" marR="6866255">
              <a:lnSpc>
                <a:spcPct val="100000"/>
              </a:lnSpc>
            </a:pPr>
            <a:r>
              <a:rPr sz="3600" b="1" spc="-10" dirty="0">
                <a:latin typeface="Arial"/>
                <a:cs typeface="Arial"/>
              </a:rPr>
              <a:t>Quantitativa discreta  Quantitativa</a:t>
            </a:r>
            <a:r>
              <a:rPr sz="3600" b="1" spc="-9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contínua  </a:t>
            </a:r>
            <a:r>
              <a:rPr sz="3600" b="1" spc="-10" dirty="0">
                <a:latin typeface="Arial"/>
                <a:cs typeface="Arial"/>
              </a:rPr>
              <a:t>Qualitativa Ordinal  Qualitativa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Nominal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545454"/>
                </a:solidFill>
                <a:latin typeface="Arial"/>
                <a:cs typeface="Arial"/>
              </a:rPr>
              <a:t>Faixa etária (0 </a:t>
            </a:r>
            <a:r>
              <a:rPr sz="3600" dirty="0">
                <a:solidFill>
                  <a:srgbClr val="545454"/>
                </a:solidFill>
                <a:latin typeface="Arial"/>
                <a:cs typeface="Arial"/>
              </a:rPr>
              <a:t>a 5 </a:t>
            </a:r>
            <a:r>
              <a:rPr sz="3600" spc="-5" dirty="0">
                <a:solidFill>
                  <a:srgbClr val="545454"/>
                </a:solidFill>
                <a:latin typeface="Arial"/>
                <a:cs typeface="Arial"/>
              </a:rPr>
              <a:t>anos, </a:t>
            </a:r>
            <a:r>
              <a:rPr sz="3600" dirty="0">
                <a:solidFill>
                  <a:srgbClr val="545454"/>
                </a:solidFill>
                <a:latin typeface="Arial"/>
                <a:cs typeface="Arial"/>
              </a:rPr>
              <a:t>6 a </a:t>
            </a:r>
            <a:r>
              <a:rPr sz="3600" spc="-5" dirty="0">
                <a:solidFill>
                  <a:srgbClr val="545454"/>
                </a:solidFill>
                <a:latin typeface="Arial"/>
                <a:cs typeface="Arial"/>
              </a:rPr>
              <a:t>10 anos,</a:t>
            </a:r>
            <a:r>
              <a:rPr sz="3600" spc="-5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45454"/>
                </a:solidFill>
                <a:latin typeface="Arial"/>
                <a:cs typeface="Arial"/>
              </a:rPr>
              <a:t>etc…)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spc="-10" dirty="0">
                <a:solidFill>
                  <a:srgbClr val="545454"/>
                </a:solidFill>
                <a:latin typeface="Arial"/>
                <a:cs typeface="Arial"/>
              </a:rPr>
              <a:t>Peso: </a:t>
            </a:r>
            <a:r>
              <a:rPr sz="3600" spc="-5" dirty="0">
                <a:solidFill>
                  <a:srgbClr val="545454"/>
                </a:solidFill>
                <a:latin typeface="Arial"/>
                <a:cs typeface="Arial"/>
              </a:rPr>
              <a:t>64, 65, 66,</a:t>
            </a:r>
            <a:r>
              <a:rPr sz="3600" spc="-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45454"/>
                </a:solidFill>
                <a:latin typeface="Arial"/>
                <a:cs typeface="Arial"/>
              </a:rPr>
              <a:t>67</a:t>
            </a:r>
            <a:endParaRPr sz="3600">
              <a:latin typeface="Arial"/>
              <a:cs typeface="Arial"/>
            </a:endParaRPr>
          </a:p>
          <a:p>
            <a:pPr marL="12700" marR="3376929">
              <a:lnSpc>
                <a:spcPct val="200000"/>
              </a:lnSpc>
            </a:pPr>
            <a:r>
              <a:rPr sz="3600" spc="-5" dirty="0">
                <a:solidFill>
                  <a:srgbClr val="545454"/>
                </a:solidFill>
                <a:latin typeface="Arial"/>
                <a:cs typeface="Arial"/>
              </a:rPr>
              <a:t>peso-pena, peso-leve, peso-pesado, etc  </a:t>
            </a:r>
            <a:r>
              <a:rPr sz="3600" spc="-10" dirty="0">
                <a:solidFill>
                  <a:srgbClr val="545454"/>
                </a:solidFill>
                <a:latin typeface="Arial"/>
                <a:cs typeface="Arial"/>
              </a:rPr>
              <a:t>IMC </a:t>
            </a:r>
            <a:r>
              <a:rPr sz="3600" spc="-5" dirty="0">
                <a:solidFill>
                  <a:srgbClr val="545454"/>
                </a:solidFill>
                <a:latin typeface="Arial"/>
                <a:cs typeface="Arial"/>
              </a:rPr>
              <a:t>18.3, 20.1, 20,</a:t>
            </a:r>
            <a:r>
              <a:rPr sz="3600" spc="-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45454"/>
                </a:solidFill>
                <a:latin typeface="Arial"/>
                <a:cs typeface="Arial"/>
              </a:rPr>
              <a:t>21.5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545454"/>
                </a:solidFill>
                <a:latin typeface="Arial"/>
                <a:cs typeface="Arial"/>
              </a:rPr>
              <a:t>cor </a:t>
            </a:r>
            <a:r>
              <a:rPr sz="3600" spc="-5" dirty="0">
                <a:solidFill>
                  <a:srgbClr val="545454"/>
                </a:solidFill>
                <a:latin typeface="Arial"/>
                <a:cs typeface="Arial"/>
              </a:rPr>
              <a:t>do </a:t>
            </a:r>
            <a:r>
              <a:rPr sz="3600" dirty="0">
                <a:solidFill>
                  <a:srgbClr val="545454"/>
                </a:solidFill>
                <a:latin typeface="Arial"/>
                <a:cs typeface="Arial"/>
              </a:rPr>
              <a:t>carro: </a:t>
            </a:r>
            <a:r>
              <a:rPr sz="3600" spc="-5" dirty="0">
                <a:solidFill>
                  <a:srgbClr val="545454"/>
                </a:solidFill>
                <a:latin typeface="Arial"/>
                <a:cs typeface="Arial"/>
              </a:rPr>
              <a:t>prata, preto, </a:t>
            </a:r>
            <a:r>
              <a:rPr sz="3600" dirty="0">
                <a:solidFill>
                  <a:srgbClr val="545454"/>
                </a:solidFill>
                <a:latin typeface="Arial"/>
                <a:cs typeface="Arial"/>
              </a:rPr>
              <a:t>vermelho,</a:t>
            </a:r>
            <a:r>
              <a:rPr sz="3600" spc="-3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45454"/>
                </a:solidFill>
                <a:latin typeface="Arial"/>
                <a:cs typeface="Arial"/>
              </a:rPr>
              <a:t>branco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3573" y="222994"/>
            <a:ext cx="658812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70" dirty="0">
                <a:solidFill>
                  <a:srgbClr val="000000"/>
                </a:solidFill>
              </a:rPr>
              <a:t>Mão </a:t>
            </a:r>
            <a:r>
              <a:rPr sz="7500" spc="245" dirty="0">
                <a:solidFill>
                  <a:srgbClr val="000000"/>
                </a:solidFill>
              </a:rPr>
              <a:t>na</a:t>
            </a:r>
            <a:r>
              <a:rPr sz="7500" spc="-1125" dirty="0">
                <a:solidFill>
                  <a:srgbClr val="000000"/>
                </a:solidFill>
              </a:rPr>
              <a:t> </a:t>
            </a:r>
            <a:r>
              <a:rPr sz="7500" spc="130" dirty="0">
                <a:solidFill>
                  <a:srgbClr val="000000"/>
                </a:solidFill>
              </a:rPr>
              <a:t>massa</a:t>
            </a:r>
            <a:endParaRPr sz="7500"/>
          </a:p>
        </p:txBody>
      </p:sp>
      <p:sp>
        <p:nvSpPr>
          <p:cNvPr id="4" name="object 4"/>
          <p:cNvSpPr txBox="1"/>
          <p:nvPr/>
        </p:nvSpPr>
        <p:spPr>
          <a:xfrm>
            <a:off x="1025599" y="1907012"/>
            <a:ext cx="8934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545454"/>
                </a:solidFill>
                <a:latin typeface="Arial"/>
                <a:cs typeface="Arial"/>
              </a:rPr>
              <a:t>Faixa </a:t>
            </a:r>
            <a:r>
              <a:rPr sz="3600" spc="-5" dirty="0">
                <a:solidFill>
                  <a:srgbClr val="545454"/>
                </a:solidFill>
                <a:latin typeface="Arial"/>
                <a:cs typeface="Arial"/>
              </a:rPr>
              <a:t>etária (0 </a:t>
            </a:r>
            <a:r>
              <a:rPr sz="3600" dirty="0">
                <a:solidFill>
                  <a:srgbClr val="545454"/>
                </a:solidFill>
                <a:latin typeface="Arial"/>
                <a:cs typeface="Arial"/>
              </a:rPr>
              <a:t>a 5 </a:t>
            </a:r>
            <a:r>
              <a:rPr sz="3600" spc="-5" dirty="0">
                <a:solidFill>
                  <a:srgbClr val="545454"/>
                </a:solidFill>
                <a:latin typeface="Arial"/>
                <a:cs typeface="Arial"/>
              </a:rPr>
              <a:t>anos, </a:t>
            </a:r>
            <a:r>
              <a:rPr sz="3600" dirty="0">
                <a:solidFill>
                  <a:srgbClr val="545454"/>
                </a:solidFill>
                <a:latin typeface="Arial"/>
                <a:cs typeface="Arial"/>
              </a:rPr>
              <a:t>6 a </a:t>
            </a:r>
            <a:r>
              <a:rPr sz="3600" spc="-5" dirty="0">
                <a:solidFill>
                  <a:srgbClr val="545454"/>
                </a:solidFill>
                <a:latin typeface="Arial"/>
                <a:cs typeface="Arial"/>
              </a:rPr>
              <a:t>10 anos,</a:t>
            </a:r>
            <a:r>
              <a:rPr sz="3600" spc="-9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45454"/>
                </a:solidFill>
                <a:latin typeface="Arial"/>
                <a:cs typeface="Arial"/>
              </a:rPr>
              <a:t>etc…)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93760" y="1938000"/>
            <a:ext cx="3761104" cy="54864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75"/>
              </a:lnSpc>
            </a:pPr>
            <a:r>
              <a:rPr sz="3600" spc="-10" dirty="0">
                <a:solidFill>
                  <a:srgbClr val="545454"/>
                </a:solidFill>
                <a:latin typeface="Arial"/>
                <a:cs typeface="Arial"/>
              </a:rPr>
              <a:t>Qualitativa</a:t>
            </a:r>
            <a:r>
              <a:rPr sz="3600" spc="-9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45454"/>
                </a:solidFill>
                <a:latin typeface="Arial"/>
                <a:cs typeface="Arial"/>
              </a:rPr>
              <a:t>Ordinal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5599" y="3004290"/>
            <a:ext cx="41103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545454"/>
                </a:solidFill>
                <a:latin typeface="Arial"/>
                <a:cs typeface="Arial"/>
              </a:rPr>
              <a:t>Peso: </a:t>
            </a:r>
            <a:r>
              <a:rPr sz="3600" spc="-5" dirty="0">
                <a:solidFill>
                  <a:srgbClr val="545454"/>
                </a:solidFill>
                <a:latin typeface="Arial"/>
                <a:cs typeface="Arial"/>
              </a:rPr>
              <a:t>64, 65, 66,</a:t>
            </a:r>
            <a:r>
              <a:rPr sz="3600" spc="-8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45454"/>
                </a:solidFill>
                <a:latin typeface="Arial"/>
                <a:cs typeface="Arial"/>
              </a:rPr>
              <a:t>67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92807" y="3035278"/>
            <a:ext cx="4243705" cy="548640"/>
          </a:xfrm>
          <a:prstGeom prst="rect">
            <a:avLst/>
          </a:prstGeom>
          <a:solidFill>
            <a:srgbClr val="A3C1F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75"/>
              </a:lnSpc>
            </a:pPr>
            <a:r>
              <a:rPr sz="3600" spc="-10" dirty="0">
                <a:solidFill>
                  <a:srgbClr val="545454"/>
                </a:solidFill>
                <a:latin typeface="Arial"/>
                <a:cs typeface="Arial"/>
              </a:rPr>
              <a:t>Quantitativa</a:t>
            </a:r>
            <a:r>
              <a:rPr sz="3600" spc="-9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45454"/>
                </a:solidFill>
                <a:latin typeface="Arial"/>
                <a:cs typeface="Arial"/>
              </a:rPr>
              <a:t>Discreta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5599" y="4101567"/>
            <a:ext cx="8178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545454"/>
                </a:solidFill>
                <a:latin typeface="Arial"/>
                <a:cs typeface="Arial"/>
              </a:rPr>
              <a:t>peso-pena, peso-leve, peso-pesado,</a:t>
            </a:r>
            <a:r>
              <a:rPr sz="3600" spc="-8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45454"/>
                </a:solidFill>
                <a:latin typeface="Arial"/>
                <a:cs typeface="Arial"/>
              </a:rPr>
              <a:t>etc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94426" y="4132555"/>
            <a:ext cx="3761104" cy="54864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75"/>
              </a:lnSpc>
            </a:pPr>
            <a:r>
              <a:rPr sz="3600" spc="-10" dirty="0">
                <a:solidFill>
                  <a:srgbClr val="545454"/>
                </a:solidFill>
                <a:latin typeface="Arial"/>
                <a:cs typeface="Arial"/>
              </a:rPr>
              <a:t>Qualitativa</a:t>
            </a:r>
            <a:r>
              <a:rPr sz="3600" spc="-9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45454"/>
                </a:solidFill>
                <a:latin typeface="Arial"/>
                <a:cs typeface="Arial"/>
              </a:rPr>
              <a:t>Ordinal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5599" y="5198845"/>
            <a:ext cx="4925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545454"/>
                </a:solidFill>
                <a:latin typeface="Arial"/>
                <a:cs typeface="Arial"/>
              </a:rPr>
              <a:t>IMC </a:t>
            </a:r>
            <a:r>
              <a:rPr sz="3600" spc="-5" dirty="0">
                <a:solidFill>
                  <a:srgbClr val="545454"/>
                </a:solidFill>
                <a:latin typeface="Arial"/>
                <a:cs typeface="Arial"/>
              </a:rPr>
              <a:t>18.3, 20.1, 20,</a:t>
            </a:r>
            <a:r>
              <a:rPr sz="3600" spc="-8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45454"/>
                </a:solidFill>
                <a:latin typeface="Arial"/>
                <a:cs typeface="Arial"/>
              </a:rPr>
              <a:t>21.5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43480" y="5229833"/>
            <a:ext cx="4422775" cy="548640"/>
          </a:xfrm>
          <a:prstGeom prst="rect">
            <a:avLst/>
          </a:prstGeom>
          <a:solidFill>
            <a:srgbClr val="A3C1F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75"/>
              </a:lnSpc>
            </a:pPr>
            <a:r>
              <a:rPr sz="3600" spc="-10" dirty="0">
                <a:solidFill>
                  <a:srgbClr val="545454"/>
                </a:solidFill>
                <a:latin typeface="Arial"/>
                <a:cs typeface="Arial"/>
              </a:rPr>
              <a:t>Quantitativa</a:t>
            </a:r>
            <a:r>
              <a:rPr sz="3600" spc="-9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45454"/>
                </a:solidFill>
                <a:latin typeface="Arial"/>
                <a:cs typeface="Arial"/>
              </a:rPr>
              <a:t>Contínua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5599" y="6296123"/>
            <a:ext cx="8838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545454"/>
                </a:solidFill>
                <a:latin typeface="Arial"/>
                <a:cs typeface="Arial"/>
              </a:rPr>
              <a:t>cor </a:t>
            </a:r>
            <a:r>
              <a:rPr sz="3600" spc="-5" dirty="0">
                <a:solidFill>
                  <a:srgbClr val="545454"/>
                </a:solidFill>
                <a:latin typeface="Arial"/>
                <a:cs typeface="Arial"/>
              </a:rPr>
              <a:t>do </a:t>
            </a:r>
            <a:r>
              <a:rPr sz="3600" dirty="0">
                <a:solidFill>
                  <a:srgbClr val="545454"/>
                </a:solidFill>
                <a:latin typeface="Arial"/>
                <a:cs typeface="Arial"/>
              </a:rPr>
              <a:t>carro: </a:t>
            </a:r>
            <a:r>
              <a:rPr sz="3600" spc="-5" dirty="0">
                <a:solidFill>
                  <a:srgbClr val="545454"/>
                </a:solidFill>
                <a:latin typeface="Arial"/>
                <a:cs typeface="Arial"/>
              </a:rPr>
              <a:t>prata, preto, </a:t>
            </a:r>
            <a:r>
              <a:rPr sz="3600" dirty="0">
                <a:solidFill>
                  <a:srgbClr val="545454"/>
                </a:solidFill>
                <a:latin typeface="Arial"/>
                <a:cs typeface="Arial"/>
              </a:rPr>
              <a:t>vermelho,</a:t>
            </a:r>
            <a:r>
              <a:rPr sz="3600" spc="-10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45454"/>
                </a:solidFill>
                <a:latin typeface="Arial"/>
                <a:cs typeface="Arial"/>
              </a:rPr>
              <a:t>branco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18524" y="6327111"/>
            <a:ext cx="3964304" cy="54864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75"/>
              </a:lnSpc>
            </a:pPr>
            <a:r>
              <a:rPr sz="3600" spc="-10" dirty="0">
                <a:solidFill>
                  <a:srgbClr val="545454"/>
                </a:solidFill>
                <a:latin typeface="Arial"/>
                <a:cs typeface="Arial"/>
              </a:rPr>
              <a:t>Qualitativa</a:t>
            </a:r>
            <a:r>
              <a:rPr sz="3600" spc="-9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45454"/>
                </a:solidFill>
                <a:latin typeface="Arial"/>
                <a:cs typeface="Arial"/>
              </a:rPr>
              <a:t>Nominal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4107591"/>
            <a:ext cx="255299" cy="2950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5575" y="4576302"/>
            <a:ext cx="6924675" cy="1640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600" spc="180" dirty="0"/>
              <a:t>DÚVI</a:t>
            </a:r>
            <a:r>
              <a:rPr sz="10600" spc="-220" dirty="0"/>
              <a:t>D</a:t>
            </a:r>
            <a:r>
              <a:rPr sz="10600" spc="-190" dirty="0"/>
              <a:t>A</a:t>
            </a:r>
            <a:r>
              <a:rPr sz="10600" spc="-95" dirty="0"/>
              <a:t>S?</a:t>
            </a:r>
            <a:endParaRPr sz="10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3455142"/>
            <a:ext cx="164999" cy="5054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6903" y="2511861"/>
            <a:ext cx="9477375" cy="3646804"/>
          </a:xfrm>
          <a:prstGeom prst="rect">
            <a:avLst/>
          </a:prstGeom>
        </p:spPr>
        <p:txBody>
          <a:bodyPr vert="horz" wrap="square" lIns="0" tIns="401320" rIns="0" bIns="0" rtlCol="0">
            <a:spAutoFit/>
          </a:bodyPr>
          <a:lstStyle/>
          <a:p>
            <a:pPr marL="12700" marR="5080">
              <a:lnSpc>
                <a:spcPts val="12670"/>
              </a:lnSpc>
              <a:spcBef>
                <a:spcPts val="3160"/>
              </a:spcBef>
            </a:pPr>
            <a:r>
              <a:rPr sz="13200" spc="110" dirty="0">
                <a:solidFill>
                  <a:srgbClr val="000000"/>
                </a:solidFill>
              </a:rPr>
              <a:t>INTE</a:t>
            </a:r>
            <a:r>
              <a:rPr sz="13200" spc="-695" dirty="0">
                <a:solidFill>
                  <a:srgbClr val="000000"/>
                </a:solidFill>
              </a:rPr>
              <a:t>R</a:t>
            </a:r>
            <a:r>
              <a:rPr sz="13200" spc="-375" dirty="0">
                <a:solidFill>
                  <a:srgbClr val="000000"/>
                </a:solidFill>
              </a:rPr>
              <a:t>V</a:t>
            </a:r>
            <a:r>
              <a:rPr sz="13200" spc="-85" dirty="0">
                <a:solidFill>
                  <a:srgbClr val="000000"/>
                </a:solidFill>
              </a:rPr>
              <a:t>A</a:t>
            </a:r>
            <a:r>
              <a:rPr sz="13200" spc="-295" dirty="0">
                <a:solidFill>
                  <a:srgbClr val="000000"/>
                </a:solidFill>
              </a:rPr>
              <a:t>L</a:t>
            </a:r>
            <a:r>
              <a:rPr sz="13200" spc="-500" dirty="0">
                <a:solidFill>
                  <a:srgbClr val="000000"/>
                </a:solidFill>
              </a:rPr>
              <a:t>O  </a:t>
            </a:r>
            <a:r>
              <a:rPr sz="13200" spc="220" dirty="0">
                <a:solidFill>
                  <a:srgbClr val="000000"/>
                </a:solidFill>
              </a:rPr>
              <a:t>7</a:t>
            </a:r>
            <a:r>
              <a:rPr sz="13200" spc="-869" dirty="0">
                <a:solidFill>
                  <a:srgbClr val="000000"/>
                </a:solidFill>
              </a:rPr>
              <a:t> </a:t>
            </a:r>
            <a:r>
              <a:rPr sz="13200" spc="165" dirty="0">
                <a:solidFill>
                  <a:srgbClr val="000000"/>
                </a:solidFill>
              </a:rPr>
              <a:t>MIN</a:t>
            </a:r>
            <a:endParaRPr sz="13200"/>
          </a:p>
        </p:txBody>
      </p:sp>
      <p:sp>
        <p:nvSpPr>
          <p:cNvPr id="4" name="object 4"/>
          <p:cNvSpPr txBox="1"/>
          <p:nvPr/>
        </p:nvSpPr>
        <p:spPr>
          <a:xfrm>
            <a:off x="1256903" y="6368300"/>
            <a:ext cx="17483455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40" dirty="0">
                <a:latin typeface="Arial"/>
                <a:cs typeface="Arial"/>
              </a:rPr>
              <a:t>APROVEITE</a:t>
            </a:r>
            <a:r>
              <a:rPr sz="4000" b="1" spc="-265" dirty="0">
                <a:latin typeface="Arial"/>
                <a:cs typeface="Arial"/>
              </a:rPr>
              <a:t> </a:t>
            </a:r>
            <a:r>
              <a:rPr sz="4000" b="1" spc="-100" dirty="0">
                <a:latin typeface="Arial"/>
                <a:cs typeface="Arial"/>
              </a:rPr>
              <a:t>PARA:</a:t>
            </a:r>
            <a:endParaRPr sz="4000">
              <a:latin typeface="Arial"/>
              <a:cs typeface="Arial"/>
            </a:endParaRPr>
          </a:p>
          <a:p>
            <a:pPr marL="825500" indent="-754380">
              <a:lnSpc>
                <a:spcPct val="100000"/>
              </a:lnSpc>
              <a:buChar char="-"/>
              <a:tabLst>
                <a:tab pos="824865" algn="l"/>
                <a:tab pos="825500" algn="l"/>
              </a:tabLst>
            </a:pPr>
            <a:r>
              <a:rPr sz="4000" spc="70" dirty="0">
                <a:latin typeface="Trebuchet MS"/>
                <a:cs typeface="Trebuchet MS"/>
              </a:rPr>
              <a:t>Fazer</a:t>
            </a:r>
            <a:r>
              <a:rPr sz="4000" spc="-315" dirty="0">
                <a:latin typeface="Trebuchet MS"/>
                <a:cs typeface="Trebuchet MS"/>
              </a:rPr>
              <a:t> </a:t>
            </a:r>
            <a:r>
              <a:rPr sz="4000" spc="155" dirty="0">
                <a:latin typeface="Trebuchet MS"/>
                <a:cs typeface="Trebuchet MS"/>
              </a:rPr>
              <a:t>anotações</a:t>
            </a:r>
            <a:r>
              <a:rPr sz="4000" spc="-220" dirty="0">
                <a:latin typeface="Trebuchet MS"/>
                <a:cs typeface="Trebuchet MS"/>
              </a:rPr>
              <a:t> </a:t>
            </a:r>
            <a:r>
              <a:rPr sz="4000" spc="150" dirty="0">
                <a:latin typeface="Trebuchet MS"/>
                <a:cs typeface="Trebuchet MS"/>
              </a:rPr>
              <a:t>do</a:t>
            </a:r>
            <a:r>
              <a:rPr sz="4000" spc="-220" dirty="0">
                <a:latin typeface="Trebuchet MS"/>
                <a:cs typeface="Trebuchet MS"/>
              </a:rPr>
              <a:t> </a:t>
            </a:r>
            <a:r>
              <a:rPr sz="4000" spc="145" dirty="0">
                <a:latin typeface="Trebuchet MS"/>
                <a:cs typeface="Trebuchet MS"/>
              </a:rPr>
              <a:t>que</a:t>
            </a:r>
            <a:r>
              <a:rPr sz="4000" spc="-325" dirty="0">
                <a:latin typeface="Trebuchet MS"/>
                <a:cs typeface="Trebuchet MS"/>
              </a:rPr>
              <a:t> </a:t>
            </a:r>
            <a:r>
              <a:rPr sz="4000" spc="100" dirty="0">
                <a:latin typeface="Trebuchet MS"/>
                <a:cs typeface="Trebuchet MS"/>
              </a:rPr>
              <a:t>viu</a:t>
            </a:r>
            <a:r>
              <a:rPr sz="4000" spc="-220" dirty="0">
                <a:latin typeface="Trebuchet MS"/>
                <a:cs typeface="Trebuchet MS"/>
              </a:rPr>
              <a:t> </a:t>
            </a:r>
            <a:r>
              <a:rPr sz="4000" spc="40" dirty="0">
                <a:latin typeface="Trebuchet MS"/>
                <a:cs typeface="Trebuchet MS"/>
              </a:rPr>
              <a:t>até</a:t>
            </a:r>
            <a:r>
              <a:rPr sz="4000" spc="-220" dirty="0">
                <a:latin typeface="Trebuchet MS"/>
                <a:cs typeface="Trebuchet MS"/>
              </a:rPr>
              <a:t> </a:t>
            </a:r>
            <a:r>
              <a:rPr sz="4000" spc="130" dirty="0">
                <a:latin typeface="Trebuchet MS"/>
                <a:cs typeface="Trebuchet MS"/>
              </a:rPr>
              <a:t>agora</a:t>
            </a:r>
            <a:r>
              <a:rPr sz="4000" spc="-225" dirty="0">
                <a:latin typeface="Trebuchet MS"/>
                <a:cs typeface="Trebuchet MS"/>
              </a:rPr>
              <a:t> </a:t>
            </a:r>
            <a:r>
              <a:rPr sz="4000" spc="45" dirty="0">
                <a:latin typeface="Trebuchet MS"/>
                <a:cs typeface="Trebuchet MS"/>
              </a:rPr>
              <a:t>(aprendizados,</a:t>
            </a:r>
            <a:r>
              <a:rPr sz="4000" spc="-220" dirty="0">
                <a:latin typeface="Trebuchet MS"/>
                <a:cs typeface="Trebuchet MS"/>
              </a:rPr>
              <a:t> </a:t>
            </a:r>
            <a:r>
              <a:rPr sz="4000" spc="95" dirty="0">
                <a:latin typeface="Trebuchet MS"/>
                <a:cs typeface="Trebuchet MS"/>
              </a:rPr>
              <a:t>insights,</a:t>
            </a:r>
            <a:r>
              <a:rPr sz="4000" spc="-220" dirty="0">
                <a:latin typeface="Trebuchet MS"/>
                <a:cs typeface="Trebuchet MS"/>
              </a:rPr>
              <a:t> </a:t>
            </a:r>
            <a:r>
              <a:rPr sz="4000" spc="105" dirty="0">
                <a:latin typeface="Trebuchet MS"/>
                <a:cs typeface="Trebuchet MS"/>
              </a:rPr>
              <a:t>dúvidas)</a:t>
            </a:r>
            <a:endParaRPr sz="4000">
              <a:latin typeface="Trebuchet MS"/>
              <a:cs typeface="Trebuchet MS"/>
            </a:endParaRPr>
          </a:p>
          <a:p>
            <a:pPr marL="825500" indent="-754380">
              <a:lnSpc>
                <a:spcPct val="100000"/>
              </a:lnSpc>
              <a:buChar char="-"/>
              <a:tabLst>
                <a:tab pos="824865" algn="l"/>
                <a:tab pos="825500" algn="l"/>
              </a:tabLst>
            </a:pPr>
            <a:r>
              <a:rPr sz="4000" spc="85" dirty="0">
                <a:latin typeface="Trebuchet MS"/>
                <a:cs typeface="Trebuchet MS"/>
              </a:rPr>
              <a:t>Levantar-se,</a:t>
            </a:r>
            <a:r>
              <a:rPr sz="4000" spc="-235" dirty="0">
                <a:latin typeface="Trebuchet MS"/>
                <a:cs typeface="Trebuchet MS"/>
              </a:rPr>
              <a:t> </a:t>
            </a:r>
            <a:r>
              <a:rPr sz="4000" spc="80" dirty="0">
                <a:latin typeface="Trebuchet MS"/>
                <a:cs typeface="Trebuchet MS"/>
              </a:rPr>
              <a:t>esticar</a:t>
            </a:r>
            <a:r>
              <a:rPr sz="4000" spc="-315" dirty="0">
                <a:latin typeface="Trebuchet MS"/>
                <a:cs typeface="Trebuchet MS"/>
              </a:rPr>
              <a:t> </a:t>
            </a:r>
            <a:r>
              <a:rPr sz="4000" spc="285" dirty="0">
                <a:latin typeface="Trebuchet MS"/>
                <a:cs typeface="Trebuchet MS"/>
              </a:rPr>
              <a:t>os</a:t>
            </a:r>
            <a:r>
              <a:rPr sz="4000" spc="-229" dirty="0">
                <a:latin typeface="Trebuchet MS"/>
                <a:cs typeface="Trebuchet MS"/>
              </a:rPr>
              <a:t> </a:t>
            </a:r>
            <a:r>
              <a:rPr sz="4000" spc="165" dirty="0">
                <a:latin typeface="Trebuchet MS"/>
                <a:cs typeface="Trebuchet MS"/>
              </a:rPr>
              <a:t>braços</a:t>
            </a:r>
            <a:r>
              <a:rPr sz="4000" spc="-229" dirty="0">
                <a:latin typeface="Trebuchet MS"/>
                <a:cs typeface="Trebuchet MS"/>
              </a:rPr>
              <a:t> </a:t>
            </a:r>
            <a:r>
              <a:rPr sz="4000" spc="55" dirty="0">
                <a:latin typeface="Trebuchet MS"/>
                <a:cs typeface="Trebuchet MS"/>
              </a:rPr>
              <a:t>e</a:t>
            </a:r>
            <a:r>
              <a:rPr sz="4000" spc="-229" dirty="0">
                <a:latin typeface="Trebuchet MS"/>
                <a:cs typeface="Trebuchet MS"/>
              </a:rPr>
              <a:t> </a:t>
            </a:r>
            <a:r>
              <a:rPr sz="4000" spc="260" dirty="0">
                <a:latin typeface="Trebuchet MS"/>
                <a:cs typeface="Trebuchet MS"/>
              </a:rPr>
              <a:t>as</a:t>
            </a:r>
            <a:r>
              <a:rPr sz="4000" spc="-235" dirty="0">
                <a:latin typeface="Trebuchet MS"/>
                <a:cs typeface="Trebuchet MS"/>
              </a:rPr>
              <a:t> </a:t>
            </a:r>
            <a:r>
              <a:rPr sz="4000" spc="65" dirty="0">
                <a:latin typeface="Trebuchet MS"/>
                <a:cs typeface="Trebuchet MS"/>
              </a:rPr>
              <a:t>pernas,</a:t>
            </a:r>
            <a:r>
              <a:rPr sz="4000" spc="-229" dirty="0">
                <a:latin typeface="Trebuchet MS"/>
                <a:cs typeface="Trebuchet MS"/>
              </a:rPr>
              <a:t> </a:t>
            </a:r>
            <a:r>
              <a:rPr sz="4000" spc="10" dirty="0">
                <a:latin typeface="Trebuchet MS"/>
                <a:cs typeface="Trebuchet MS"/>
              </a:rPr>
              <a:t>relaxar</a:t>
            </a:r>
            <a:r>
              <a:rPr sz="4000" spc="-320" dirty="0">
                <a:latin typeface="Trebuchet MS"/>
                <a:cs typeface="Trebuchet MS"/>
              </a:rPr>
              <a:t> </a:t>
            </a:r>
            <a:r>
              <a:rPr sz="4000" spc="90" dirty="0">
                <a:latin typeface="Trebuchet MS"/>
                <a:cs typeface="Trebuchet MS"/>
              </a:rPr>
              <a:t>por</a:t>
            </a:r>
            <a:r>
              <a:rPr sz="4000" spc="-320" dirty="0">
                <a:latin typeface="Trebuchet MS"/>
                <a:cs typeface="Trebuchet MS"/>
              </a:rPr>
              <a:t> </a:t>
            </a:r>
            <a:r>
              <a:rPr sz="4000" spc="150" dirty="0">
                <a:latin typeface="Trebuchet MS"/>
                <a:cs typeface="Trebuchet MS"/>
              </a:rPr>
              <a:t>mais</a:t>
            </a:r>
            <a:r>
              <a:rPr sz="4000" spc="-310" dirty="0">
                <a:latin typeface="Trebuchet MS"/>
                <a:cs typeface="Trebuchet MS"/>
              </a:rPr>
              <a:t> </a:t>
            </a:r>
            <a:r>
              <a:rPr sz="4000" spc="114" dirty="0">
                <a:latin typeface="Trebuchet MS"/>
                <a:cs typeface="Trebuchet MS"/>
              </a:rPr>
              <a:t>tempo</a:t>
            </a:r>
            <a:endParaRPr sz="4000">
              <a:latin typeface="Trebuchet MS"/>
              <a:cs typeface="Trebuchet MS"/>
            </a:endParaRPr>
          </a:p>
          <a:p>
            <a:pPr marL="825500" indent="-754380">
              <a:lnSpc>
                <a:spcPct val="100000"/>
              </a:lnSpc>
              <a:buChar char="-"/>
              <a:tabLst>
                <a:tab pos="824865" algn="l"/>
                <a:tab pos="825500" algn="l"/>
              </a:tabLst>
            </a:pPr>
            <a:r>
              <a:rPr sz="4000" spc="135" dirty="0">
                <a:latin typeface="Trebuchet MS"/>
                <a:cs typeface="Trebuchet MS"/>
              </a:rPr>
              <a:t>Comer</a:t>
            </a:r>
            <a:r>
              <a:rPr sz="4000" spc="-320" dirty="0">
                <a:latin typeface="Trebuchet MS"/>
                <a:cs typeface="Trebuchet MS"/>
              </a:rPr>
              <a:t> </a:t>
            </a:r>
            <a:r>
              <a:rPr sz="4000" spc="105" dirty="0">
                <a:latin typeface="Trebuchet MS"/>
                <a:cs typeface="Trebuchet MS"/>
              </a:rPr>
              <a:t>algo</a:t>
            </a:r>
            <a:r>
              <a:rPr sz="4000" spc="-229" dirty="0">
                <a:latin typeface="Trebuchet MS"/>
                <a:cs typeface="Trebuchet MS"/>
              </a:rPr>
              <a:t> </a:t>
            </a:r>
            <a:r>
              <a:rPr sz="4000" spc="75" dirty="0">
                <a:latin typeface="Trebuchet MS"/>
                <a:cs typeface="Trebuchet MS"/>
              </a:rPr>
              <a:t>para</a:t>
            </a:r>
            <a:r>
              <a:rPr sz="4000" spc="-330" dirty="0">
                <a:latin typeface="Trebuchet MS"/>
                <a:cs typeface="Trebuchet MS"/>
              </a:rPr>
              <a:t> </a:t>
            </a:r>
            <a:r>
              <a:rPr sz="4000" spc="25" dirty="0">
                <a:latin typeface="Trebuchet MS"/>
                <a:cs typeface="Trebuchet MS"/>
              </a:rPr>
              <a:t>voltar</a:t>
            </a:r>
            <a:r>
              <a:rPr sz="4000" spc="-320" dirty="0">
                <a:latin typeface="Trebuchet MS"/>
                <a:cs typeface="Trebuchet MS"/>
              </a:rPr>
              <a:t> </a:t>
            </a:r>
            <a:r>
              <a:rPr sz="4000" spc="200" dirty="0">
                <a:latin typeface="Trebuchet MS"/>
                <a:cs typeface="Trebuchet MS"/>
              </a:rPr>
              <a:t>com</a:t>
            </a:r>
            <a:r>
              <a:rPr sz="4000" spc="-229" dirty="0">
                <a:latin typeface="Trebuchet MS"/>
                <a:cs typeface="Trebuchet MS"/>
              </a:rPr>
              <a:t> </a:t>
            </a:r>
            <a:r>
              <a:rPr sz="4000" spc="80" dirty="0">
                <a:latin typeface="Trebuchet MS"/>
                <a:cs typeface="Trebuchet MS"/>
              </a:rPr>
              <a:t>energia</a:t>
            </a:r>
            <a:r>
              <a:rPr sz="4000" spc="-229" dirty="0">
                <a:latin typeface="Trebuchet MS"/>
                <a:cs typeface="Trebuchet MS"/>
              </a:rPr>
              <a:t> </a:t>
            </a:r>
            <a:r>
              <a:rPr sz="4000" spc="100" dirty="0">
                <a:latin typeface="Trebuchet MS"/>
                <a:cs typeface="Trebuchet MS"/>
              </a:rPr>
              <a:t>renovada</a:t>
            </a:r>
            <a:endParaRPr sz="4000">
              <a:latin typeface="Trebuchet MS"/>
              <a:cs typeface="Trebuchet MS"/>
            </a:endParaRPr>
          </a:p>
          <a:p>
            <a:pPr marL="825500" indent="-754380">
              <a:lnSpc>
                <a:spcPct val="100000"/>
              </a:lnSpc>
              <a:buChar char="-"/>
              <a:tabLst>
                <a:tab pos="824865" algn="l"/>
                <a:tab pos="825500" algn="l"/>
              </a:tabLst>
            </a:pPr>
            <a:r>
              <a:rPr sz="4000" spc="-30" dirty="0">
                <a:latin typeface="Trebuchet MS"/>
                <a:cs typeface="Trebuchet MS"/>
              </a:rPr>
              <a:t>Ir </a:t>
            </a:r>
            <a:r>
              <a:rPr sz="4000" spc="125" dirty="0">
                <a:latin typeface="Trebuchet MS"/>
                <a:cs typeface="Trebuchet MS"/>
              </a:rPr>
              <a:t>ao</a:t>
            </a:r>
            <a:r>
              <a:rPr sz="4000" spc="-605" dirty="0">
                <a:latin typeface="Trebuchet MS"/>
                <a:cs typeface="Trebuchet MS"/>
              </a:rPr>
              <a:t> </a:t>
            </a:r>
            <a:r>
              <a:rPr sz="4000" spc="15" dirty="0">
                <a:latin typeface="Trebuchet MS"/>
                <a:cs typeface="Trebuchet MS"/>
              </a:rPr>
              <a:t>toalete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4107591"/>
            <a:ext cx="255299" cy="2950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5575" y="4576302"/>
            <a:ext cx="5562600" cy="1640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600" spc="165" dirty="0"/>
              <a:t>Medidas</a:t>
            </a:r>
            <a:endParaRPr sz="10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3573" y="264244"/>
            <a:ext cx="908685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229" dirty="0">
                <a:solidFill>
                  <a:srgbClr val="000000"/>
                </a:solidFill>
              </a:rPr>
              <a:t>Parâmetros</a:t>
            </a:r>
            <a:r>
              <a:rPr sz="6100" spc="-459" dirty="0">
                <a:solidFill>
                  <a:srgbClr val="000000"/>
                </a:solidFill>
              </a:rPr>
              <a:t> </a:t>
            </a:r>
            <a:r>
              <a:rPr sz="6100" spc="175" dirty="0">
                <a:solidFill>
                  <a:srgbClr val="000000"/>
                </a:solidFill>
              </a:rPr>
              <a:t>descritivos</a:t>
            </a:r>
            <a:endParaRPr sz="6100"/>
          </a:p>
        </p:txBody>
      </p:sp>
      <p:sp>
        <p:nvSpPr>
          <p:cNvPr id="4" name="object 4"/>
          <p:cNvSpPr txBox="1"/>
          <p:nvPr/>
        </p:nvSpPr>
        <p:spPr>
          <a:xfrm>
            <a:off x="1554845" y="1745671"/>
            <a:ext cx="12029440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44575">
              <a:lnSpc>
                <a:spcPct val="100000"/>
              </a:lnSpc>
              <a:spcBef>
                <a:spcPts val="100"/>
              </a:spcBef>
            </a:pPr>
            <a:r>
              <a:rPr sz="4100" spc="-5" dirty="0">
                <a:latin typeface="Arial"/>
                <a:cs typeface="Arial"/>
              </a:rPr>
              <a:t>Medidas que ajudam </a:t>
            </a:r>
            <a:r>
              <a:rPr sz="4100" dirty="0">
                <a:latin typeface="Arial"/>
                <a:cs typeface="Arial"/>
              </a:rPr>
              <a:t>a </a:t>
            </a:r>
            <a:r>
              <a:rPr sz="4100" spc="-5" dirty="0">
                <a:latin typeface="Arial"/>
                <a:cs typeface="Arial"/>
              </a:rPr>
              <a:t>descrever </a:t>
            </a:r>
            <a:r>
              <a:rPr sz="4100" dirty="0">
                <a:latin typeface="Arial"/>
                <a:cs typeface="Arial"/>
              </a:rPr>
              <a:t>o conjunto </a:t>
            </a:r>
            <a:r>
              <a:rPr sz="4100" spc="-5" dirty="0">
                <a:latin typeface="Arial"/>
                <a:cs typeface="Arial"/>
              </a:rPr>
              <a:t>de  dados de </a:t>
            </a:r>
            <a:r>
              <a:rPr sz="4100" spc="-10" dirty="0">
                <a:latin typeface="Arial"/>
                <a:cs typeface="Arial"/>
              </a:rPr>
              <a:t>forma</a:t>
            </a:r>
            <a:r>
              <a:rPr sz="4100" spc="-25" dirty="0">
                <a:latin typeface="Arial"/>
                <a:cs typeface="Arial"/>
              </a:rPr>
              <a:t> </a:t>
            </a:r>
            <a:r>
              <a:rPr sz="4100" dirty="0">
                <a:latin typeface="Arial"/>
                <a:cs typeface="Arial"/>
              </a:rPr>
              <a:t>sumarizada.</a:t>
            </a:r>
            <a:endParaRPr sz="41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4100" spc="-5" dirty="0">
                <a:latin typeface="Arial"/>
                <a:cs typeface="Arial"/>
              </a:rPr>
              <a:t>Nos ajudam </a:t>
            </a:r>
            <a:r>
              <a:rPr sz="4100" dirty="0">
                <a:latin typeface="Arial"/>
                <a:cs typeface="Arial"/>
              </a:rPr>
              <a:t>a </a:t>
            </a:r>
            <a:r>
              <a:rPr sz="4100" spc="-5" dirty="0">
                <a:latin typeface="Arial"/>
                <a:cs typeface="Arial"/>
              </a:rPr>
              <a:t>entender onde estão posicionados os  dados, </a:t>
            </a:r>
            <a:r>
              <a:rPr sz="4100" dirty="0">
                <a:latin typeface="Arial"/>
                <a:cs typeface="Arial"/>
              </a:rPr>
              <a:t>e o </a:t>
            </a:r>
            <a:r>
              <a:rPr sz="4100" spc="-5" dirty="0">
                <a:latin typeface="Arial"/>
                <a:cs typeface="Arial"/>
              </a:rPr>
              <a:t>quão dispersos eles</a:t>
            </a:r>
            <a:r>
              <a:rPr sz="4100" spc="-35" dirty="0">
                <a:latin typeface="Arial"/>
                <a:cs typeface="Arial"/>
              </a:rPr>
              <a:t> </a:t>
            </a:r>
            <a:r>
              <a:rPr sz="4100" dirty="0">
                <a:latin typeface="Arial"/>
                <a:cs typeface="Arial"/>
              </a:rPr>
              <a:t>são.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81822" y="5160164"/>
            <a:ext cx="10404621" cy="42701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1598" y="1748212"/>
            <a:ext cx="6182360" cy="650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Média</a:t>
            </a:r>
            <a:endParaRPr sz="3600">
              <a:latin typeface="Arial"/>
              <a:cs typeface="Arial"/>
            </a:endParaRPr>
          </a:p>
          <a:p>
            <a:pPr marL="97155" marR="416559">
              <a:lnSpc>
                <a:spcPct val="100000"/>
              </a:lnSpc>
              <a:spcBef>
                <a:spcPts val="3515"/>
              </a:spcBef>
            </a:pPr>
            <a:r>
              <a:rPr sz="3600" spc="-10" dirty="0">
                <a:latin typeface="Arial"/>
                <a:cs typeface="Arial"/>
              </a:rPr>
              <a:t>Soma </a:t>
            </a:r>
            <a:r>
              <a:rPr sz="3600" spc="-5" dirty="0">
                <a:latin typeface="Arial"/>
                <a:cs typeface="Arial"/>
              </a:rPr>
              <a:t>dos </a:t>
            </a:r>
            <a:r>
              <a:rPr sz="3600" dirty="0">
                <a:latin typeface="Arial"/>
                <a:cs typeface="Arial"/>
              </a:rPr>
              <a:t>valores </a:t>
            </a:r>
            <a:r>
              <a:rPr sz="3600" spc="-5" dirty="0">
                <a:latin typeface="Arial"/>
                <a:cs typeface="Arial"/>
              </a:rPr>
              <a:t>dividido  pelo número </a:t>
            </a:r>
            <a:r>
              <a:rPr sz="3600" spc="-10" dirty="0">
                <a:latin typeface="Arial"/>
                <a:cs typeface="Arial"/>
              </a:rPr>
              <a:t>total </a:t>
            </a:r>
            <a:r>
              <a:rPr sz="3600" spc="-5" dirty="0">
                <a:latin typeface="Arial"/>
                <a:cs typeface="Arial"/>
              </a:rPr>
              <a:t>de</a:t>
            </a:r>
            <a:r>
              <a:rPr sz="3600" spc="-8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dados.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97155" marR="5080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latin typeface="Arial"/>
                <a:cs typeface="Arial"/>
              </a:rPr>
              <a:t>É </a:t>
            </a:r>
            <a:r>
              <a:rPr sz="3600" b="1" spc="-5" dirty="0">
                <a:latin typeface="Arial"/>
                <a:cs typeface="Arial"/>
              </a:rPr>
              <a:t>muito sensível </a:t>
            </a:r>
            <a:r>
              <a:rPr sz="3600" spc="-5" dirty="0">
                <a:latin typeface="Arial"/>
                <a:cs typeface="Arial"/>
              </a:rPr>
              <a:t>aos</a:t>
            </a:r>
            <a:r>
              <a:rPr sz="3600" spc="-7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valores  </a:t>
            </a:r>
            <a:r>
              <a:rPr sz="3600" spc="-5" dirty="0">
                <a:latin typeface="Arial"/>
                <a:cs typeface="Arial"/>
              </a:rPr>
              <a:t>da amostra, </a:t>
            </a:r>
            <a:r>
              <a:rPr sz="3600" dirty="0">
                <a:latin typeface="Arial"/>
                <a:cs typeface="Arial"/>
              </a:rPr>
              <a:t>sendo </a:t>
            </a:r>
            <a:r>
              <a:rPr sz="3600" spc="-5" dirty="0">
                <a:latin typeface="Arial"/>
                <a:cs typeface="Arial"/>
              </a:rPr>
              <a:t>mais  utilizada</a:t>
            </a:r>
            <a:endParaRPr sz="3600">
              <a:latin typeface="Arial"/>
              <a:cs typeface="Arial"/>
            </a:endParaRPr>
          </a:p>
          <a:p>
            <a:pPr marL="97155" marR="61976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para </a:t>
            </a:r>
            <a:r>
              <a:rPr sz="3600" dirty="0">
                <a:latin typeface="Arial"/>
                <a:cs typeface="Arial"/>
              </a:rPr>
              <a:t>situações </a:t>
            </a:r>
            <a:r>
              <a:rPr sz="3600" spc="-5" dirty="0">
                <a:latin typeface="Arial"/>
                <a:cs typeface="Arial"/>
              </a:rPr>
              <a:t>em que os  dados </a:t>
            </a:r>
            <a:r>
              <a:rPr sz="3600" dirty="0">
                <a:latin typeface="Arial"/>
                <a:cs typeface="Arial"/>
              </a:rPr>
              <a:t>são</a:t>
            </a:r>
            <a:r>
              <a:rPr sz="3600" spc="-7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"</a:t>
            </a:r>
            <a:r>
              <a:rPr sz="3600" b="1" spc="-5" dirty="0">
                <a:latin typeface="Arial"/>
                <a:cs typeface="Arial"/>
              </a:rPr>
              <a:t>comportados</a:t>
            </a:r>
            <a:r>
              <a:rPr sz="3600" spc="-5" dirty="0">
                <a:latin typeface="Arial"/>
                <a:cs typeface="Arial"/>
              </a:rPr>
              <a:t>"  </a:t>
            </a:r>
            <a:r>
              <a:rPr sz="3600" dirty="0">
                <a:latin typeface="Arial"/>
                <a:cs typeface="Arial"/>
              </a:rPr>
              <a:t>sem </a:t>
            </a:r>
            <a:r>
              <a:rPr sz="3600" spc="-5" dirty="0">
                <a:latin typeface="Arial"/>
                <a:cs typeface="Arial"/>
              </a:rPr>
              <a:t>grandes  discrepâncias.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57907" y="2661569"/>
            <a:ext cx="11229252" cy="5524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3573" y="264244"/>
            <a:ext cx="908685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229" dirty="0">
                <a:solidFill>
                  <a:srgbClr val="000000"/>
                </a:solidFill>
              </a:rPr>
              <a:t>Parâmetros</a:t>
            </a:r>
            <a:r>
              <a:rPr sz="6100" spc="-459" dirty="0">
                <a:solidFill>
                  <a:srgbClr val="000000"/>
                </a:solidFill>
              </a:rPr>
              <a:t> </a:t>
            </a:r>
            <a:r>
              <a:rPr sz="6100" spc="175" dirty="0">
                <a:solidFill>
                  <a:srgbClr val="000000"/>
                </a:solidFill>
              </a:rPr>
              <a:t>descritivos</a:t>
            </a:r>
            <a:endParaRPr sz="6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3975" y="4574521"/>
            <a:ext cx="14463394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0" spc="475" dirty="0"/>
              <a:t>Estatística</a:t>
            </a:r>
            <a:r>
              <a:rPr sz="10500" spc="-710" dirty="0"/>
              <a:t> </a:t>
            </a:r>
            <a:r>
              <a:rPr sz="10500" spc="340" dirty="0"/>
              <a:t>Descritiva</a:t>
            </a:r>
            <a:endParaRPr sz="10500"/>
          </a:p>
        </p:txBody>
      </p:sp>
      <p:sp>
        <p:nvSpPr>
          <p:cNvPr id="3" name="object 3"/>
          <p:cNvSpPr/>
          <p:nvPr/>
        </p:nvSpPr>
        <p:spPr>
          <a:xfrm>
            <a:off x="524048" y="3765242"/>
            <a:ext cx="301199" cy="3371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1598" y="1748212"/>
            <a:ext cx="7126605" cy="156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Média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exemplo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15"/>
              </a:spcBef>
            </a:pPr>
            <a:r>
              <a:rPr sz="3600" spc="-5" dirty="0">
                <a:latin typeface="Arial"/>
                <a:cs typeface="Arial"/>
              </a:rPr>
              <a:t>Distribuição de dados:</a:t>
            </a:r>
            <a:r>
              <a:rPr sz="3600" spc="-8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{1,2,3,4,5,6}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3573" y="264244"/>
            <a:ext cx="908685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229" dirty="0">
                <a:solidFill>
                  <a:srgbClr val="000000"/>
                </a:solidFill>
              </a:rPr>
              <a:t>Parâmetros</a:t>
            </a:r>
            <a:r>
              <a:rPr sz="6100" spc="-459" dirty="0">
                <a:solidFill>
                  <a:srgbClr val="000000"/>
                </a:solidFill>
              </a:rPr>
              <a:t> </a:t>
            </a:r>
            <a:r>
              <a:rPr sz="6100" spc="175" dirty="0">
                <a:solidFill>
                  <a:srgbClr val="000000"/>
                </a:solidFill>
              </a:rPr>
              <a:t>descritivos</a:t>
            </a:r>
            <a:endParaRPr sz="6100"/>
          </a:p>
        </p:txBody>
      </p:sp>
      <p:sp>
        <p:nvSpPr>
          <p:cNvPr id="5" name="object 5"/>
          <p:cNvSpPr/>
          <p:nvPr/>
        </p:nvSpPr>
        <p:spPr>
          <a:xfrm>
            <a:off x="1531110" y="4248495"/>
            <a:ext cx="8515423" cy="1127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1598" y="1748212"/>
            <a:ext cx="15252065" cy="321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Média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exemplo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515"/>
              </a:spcBef>
            </a:pPr>
            <a:r>
              <a:rPr sz="3600" spc="-10" dirty="0">
                <a:latin typeface="Arial"/>
                <a:cs typeface="Arial"/>
              </a:rPr>
              <a:t>Suponha </a:t>
            </a:r>
            <a:r>
              <a:rPr sz="3600" spc="-5" dirty="0">
                <a:latin typeface="Arial"/>
                <a:cs typeface="Arial"/>
              </a:rPr>
              <a:t>que </a:t>
            </a:r>
            <a:r>
              <a:rPr sz="3600" spc="-10" dirty="0">
                <a:latin typeface="Arial"/>
                <a:cs typeface="Arial"/>
              </a:rPr>
              <a:t>temos </a:t>
            </a:r>
            <a:r>
              <a:rPr sz="3600" dirty="0">
                <a:latin typeface="Arial"/>
                <a:cs typeface="Arial"/>
              </a:rPr>
              <a:t>2 </a:t>
            </a:r>
            <a:r>
              <a:rPr sz="3600" spc="-10" dirty="0">
                <a:latin typeface="Arial"/>
                <a:cs typeface="Arial"/>
              </a:rPr>
              <a:t>times </a:t>
            </a:r>
            <a:r>
              <a:rPr sz="3600" spc="-5" dirty="0">
                <a:latin typeface="Arial"/>
                <a:cs typeface="Arial"/>
              </a:rPr>
              <a:t>de basquete, ambos </a:t>
            </a:r>
            <a:r>
              <a:rPr sz="3600" dirty="0">
                <a:latin typeface="Arial"/>
                <a:cs typeface="Arial"/>
              </a:rPr>
              <a:t>com </a:t>
            </a:r>
            <a:r>
              <a:rPr sz="3600" spc="-5" dirty="0">
                <a:latin typeface="Arial"/>
                <a:cs typeface="Arial"/>
              </a:rPr>
              <a:t>altura média de 1,95  metros </a:t>
            </a:r>
            <a:r>
              <a:rPr sz="3600" dirty="0">
                <a:latin typeface="Arial"/>
                <a:cs typeface="Arial"/>
              </a:rPr>
              <a:t>e </a:t>
            </a:r>
            <a:r>
              <a:rPr sz="3600" spc="-5" dirty="0">
                <a:latin typeface="Arial"/>
                <a:cs typeface="Arial"/>
              </a:rPr>
              <a:t>13 jogadores de </a:t>
            </a:r>
            <a:r>
              <a:rPr sz="3600" dirty="0">
                <a:latin typeface="Arial"/>
                <a:cs typeface="Arial"/>
              </a:rPr>
              <a:t>cada </a:t>
            </a:r>
            <a:r>
              <a:rPr sz="3600" spc="-5" dirty="0">
                <a:latin typeface="Arial"/>
                <a:cs typeface="Arial"/>
              </a:rPr>
              <a:t>lado, quem </a:t>
            </a:r>
            <a:r>
              <a:rPr sz="3600" spc="-10" dirty="0">
                <a:latin typeface="Arial"/>
                <a:cs typeface="Arial"/>
              </a:rPr>
              <a:t>tem </a:t>
            </a:r>
            <a:r>
              <a:rPr sz="3600" spc="-5" dirty="0">
                <a:latin typeface="Arial"/>
                <a:cs typeface="Arial"/>
              </a:rPr>
              <a:t>maior </a:t>
            </a:r>
            <a:r>
              <a:rPr sz="3600" dirty="0">
                <a:latin typeface="Arial"/>
                <a:cs typeface="Arial"/>
              </a:rPr>
              <a:t>vantagem </a:t>
            </a:r>
            <a:r>
              <a:rPr sz="3600" spc="-5" dirty="0">
                <a:latin typeface="Arial"/>
                <a:cs typeface="Arial"/>
              </a:rPr>
              <a:t>no</a:t>
            </a:r>
            <a:r>
              <a:rPr sz="3600" spc="-6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jogo?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spc="-10" dirty="0">
                <a:latin typeface="Arial"/>
                <a:cs typeface="Arial"/>
              </a:rPr>
              <a:t>Abram </a:t>
            </a:r>
            <a:r>
              <a:rPr sz="3600" spc="-5" dirty="0">
                <a:latin typeface="Arial"/>
                <a:cs typeface="Arial"/>
              </a:rPr>
              <a:t>os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mics!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3573" y="264244"/>
            <a:ext cx="908685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229" dirty="0">
                <a:solidFill>
                  <a:srgbClr val="000000"/>
                </a:solidFill>
              </a:rPr>
              <a:t>Parâmetros</a:t>
            </a:r>
            <a:r>
              <a:rPr sz="6100" spc="-459" dirty="0">
                <a:solidFill>
                  <a:srgbClr val="000000"/>
                </a:solidFill>
              </a:rPr>
              <a:t> </a:t>
            </a:r>
            <a:r>
              <a:rPr sz="6100" spc="175" dirty="0">
                <a:solidFill>
                  <a:srgbClr val="000000"/>
                </a:solidFill>
              </a:rPr>
              <a:t>descritivos</a:t>
            </a:r>
            <a:endParaRPr sz="6100"/>
          </a:p>
        </p:txBody>
      </p:sp>
      <p:sp>
        <p:nvSpPr>
          <p:cNvPr id="5" name="object 5"/>
          <p:cNvSpPr/>
          <p:nvPr/>
        </p:nvSpPr>
        <p:spPr>
          <a:xfrm>
            <a:off x="1104997" y="5654388"/>
            <a:ext cx="3234918" cy="51344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9840" y="5654388"/>
            <a:ext cx="1932171" cy="11270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3573" y="264244"/>
            <a:ext cx="908685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229" dirty="0">
                <a:solidFill>
                  <a:srgbClr val="000000"/>
                </a:solidFill>
              </a:rPr>
              <a:t>Parâmetros</a:t>
            </a:r>
            <a:r>
              <a:rPr sz="6100" spc="-459" dirty="0">
                <a:solidFill>
                  <a:srgbClr val="000000"/>
                </a:solidFill>
              </a:rPr>
              <a:t> </a:t>
            </a:r>
            <a:r>
              <a:rPr sz="6100" spc="175" dirty="0">
                <a:solidFill>
                  <a:srgbClr val="000000"/>
                </a:solidFill>
              </a:rPr>
              <a:t>descritivos</a:t>
            </a:r>
            <a:endParaRPr sz="6100"/>
          </a:p>
        </p:txBody>
      </p:sp>
      <p:grpSp>
        <p:nvGrpSpPr>
          <p:cNvPr id="4" name="object 4"/>
          <p:cNvGrpSpPr/>
          <p:nvPr/>
        </p:nvGrpSpPr>
        <p:grpSpPr>
          <a:xfrm>
            <a:off x="6928648" y="7614646"/>
            <a:ext cx="123189" cy="857885"/>
            <a:chOff x="6928648" y="7614646"/>
            <a:chExt cx="123189" cy="857885"/>
          </a:xfrm>
        </p:grpSpPr>
        <p:sp>
          <p:nvSpPr>
            <p:cNvPr id="5" name="object 5"/>
            <p:cNvSpPr/>
            <p:nvPr/>
          </p:nvSpPr>
          <p:spPr>
            <a:xfrm>
              <a:off x="6990135" y="7758609"/>
              <a:ext cx="0" cy="713740"/>
            </a:xfrm>
            <a:custGeom>
              <a:avLst/>
              <a:gdLst/>
              <a:ahLst/>
              <a:cxnLst/>
              <a:rect l="l" t="t" r="r" b="b"/>
              <a:pathLst>
                <a:path h="713740">
                  <a:moveTo>
                    <a:pt x="0" y="713548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28648" y="7614646"/>
              <a:ext cx="122974" cy="1582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22397" y="1748212"/>
            <a:ext cx="13439140" cy="7441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Mediana</a:t>
            </a:r>
            <a:endParaRPr sz="3600">
              <a:latin typeface="Arial"/>
              <a:cs typeface="Arial"/>
            </a:endParaRPr>
          </a:p>
          <a:p>
            <a:pPr marL="101600" marR="5080">
              <a:lnSpc>
                <a:spcPct val="100000"/>
              </a:lnSpc>
              <a:spcBef>
                <a:spcPts val="3515"/>
              </a:spcBef>
            </a:pPr>
            <a:r>
              <a:rPr sz="3600" spc="-60" dirty="0">
                <a:latin typeface="Arial"/>
                <a:cs typeface="Arial"/>
              </a:rPr>
              <a:t>Valor </a:t>
            </a:r>
            <a:r>
              <a:rPr sz="3600" spc="-5" dirty="0">
                <a:latin typeface="Arial"/>
                <a:cs typeface="Arial"/>
              </a:rPr>
              <a:t>que </a:t>
            </a:r>
            <a:r>
              <a:rPr sz="3600" dirty="0">
                <a:latin typeface="Arial"/>
                <a:cs typeface="Arial"/>
              </a:rPr>
              <a:t>separa </a:t>
            </a:r>
            <a:r>
              <a:rPr sz="3600" spc="-5" dirty="0">
                <a:latin typeface="Arial"/>
                <a:cs typeface="Arial"/>
              </a:rPr>
              <a:t>os dados em </a:t>
            </a:r>
            <a:r>
              <a:rPr sz="3600" dirty="0">
                <a:latin typeface="Arial"/>
                <a:cs typeface="Arial"/>
              </a:rPr>
              <a:t>2 </a:t>
            </a:r>
            <a:r>
              <a:rPr sz="3600" spc="-5" dirty="0">
                <a:latin typeface="Arial"/>
                <a:cs typeface="Arial"/>
              </a:rPr>
              <a:t>grupos: os maiores que ele, </a:t>
            </a:r>
            <a:r>
              <a:rPr sz="3600" dirty="0">
                <a:latin typeface="Arial"/>
                <a:cs typeface="Arial"/>
              </a:rPr>
              <a:t>e </a:t>
            </a:r>
            <a:r>
              <a:rPr sz="3600" spc="-5" dirty="0">
                <a:latin typeface="Arial"/>
                <a:cs typeface="Arial"/>
              </a:rPr>
              <a:t>os  menores que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ele.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101600" marR="323215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latin typeface="Arial"/>
                <a:cs typeface="Arial"/>
              </a:rPr>
              <a:t>É </a:t>
            </a:r>
            <a:r>
              <a:rPr sz="3600" b="1" spc="-10" dirty="0">
                <a:latin typeface="Arial"/>
                <a:cs typeface="Arial"/>
              </a:rPr>
              <a:t>pouco </a:t>
            </a:r>
            <a:r>
              <a:rPr sz="3600" b="1" spc="-5" dirty="0">
                <a:latin typeface="Arial"/>
                <a:cs typeface="Arial"/>
              </a:rPr>
              <a:t>sensível </a:t>
            </a:r>
            <a:r>
              <a:rPr sz="3600" spc="-5" dirty="0">
                <a:latin typeface="Arial"/>
                <a:cs typeface="Arial"/>
              </a:rPr>
              <a:t>aos </a:t>
            </a:r>
            <a:r>
              <a:rPr sz="3600" dirty="0">
                <a:latin typeface="Arial"/>
                <a:cs typeface="Arial"/>
              </a:rPr>
              <a:t>valores </a:t>
            </a:r>
            <a:r>
              <a:rPr sz="3600" spc="-5" dirty="0">
                <a:latin typeface="Arial"/>
                <a:cs typeface="Arial"/>
              </a:rPr>
              <a:t>da amostra, </a:t>
            </a:r>
            <a:r>
              <a:rPr sz="3600" dirty="0">
                <a:latin typeface="Arial"/>
                <a:cs typeface="Arial"/>
              </a:rPr>
              <a:t>sendo </a:t>
            </a:r>
            <a:r>
              <a:rPr sz="3600" spc="-5" dirty="0">
                <a:latin typeface="Arial"/>
                <a:cs typeface="Arial"/>
              </a:rPr>
              <a:t>mais utilizada  para </a:t>
            </a:r>
            <a:r>
              <a:rPr sz="3600" dirty="0">
                <a:latin typeface="Arial"/>
                <a:cs typeface="Arial"/>
              </a:rPr>
              <a:t>situações </a:t>
            </a:r>
            <a:r>
              <a:rPr sz="3600" spc="-5" dirty="0">
                <a:latin typeface="Arial"/>
                <a:cs typeface="Arial"/>
              </a:rPr>
              <a:t>em que os dados não </a:t>
            </a:r>
            <a:r>
              <a:rPr sz="3600" dirty="0">
                <a:latin typeface="Arial"/>
                <a:cs typeface="Arial"/>
              </a:rPr>
              <a:t>são </a:t>
            </a:r>
            <a:r>
              <a:rPr sz="3600" spc="-5" dirty="0">
                <a:latin typeface="Arial"/>
                <a:cs typeface="Arial"/>
              </a:rPr>
              <a:t>"comportados",  possuindo grandes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discrepâncias.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Distribuição de dados: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{1,2,3,</a:t>
            </a:r>
            <a:r>
              <a:rPr sz="3600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3600" spc="-5" dirty="0">
                <a:latin typeface="Arial"/>
                <a:cs typeface="Arial"/>
              </a:rPr>
              <a:t>,5,6,7}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50">
              <a:latin typeface="Arial"/>
              <a:cs typeface="Arial"/>
            </a:endParaRPr>
          </a:p>
          <a:p>
            <a:pPr marR="1517650" algn="ctr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Mediana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1598" y="1748212"/>
            <a:ext cx="15252065" cy="595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Mediana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exemplo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515"/>
              </a:spcBef>
            </a:pPr>
            <a:r>
              <a:rPr sz="3600" spc="-10" dirty="0">
                <a:latin typeface="Arial"/>
                <a:cs typeface="Arial"/>
              </a:rPr>
              <a:t>Suponha </a:t>
            </a:r>
            <a:r>
              <a:rPr sz="3600" spc="-5" dirty="0">
                <a:latin typeface="Arial"/>
                <a:cs typeface="Arial"/>
              </a:rPr>
              <a:t>que </a:t>
            </a:r>
            <a:r>
              <a:rPr sz="3600" spc="-10" dirty="0">
                <a:latin typeface="Arial"/>
                <a:cs typeface="Arial"/>
              </a:rPr>
              <a:t>temos </a:t>
            </a:r>
            <a:r>
              <a:rPr sz="3600" dirty="0">
                <a:latin typeface="Arial"/>
                <a:cs typeface="Arial"/>
              </a:rPr>
              <a:t>2 </a:t>
            </a:r>
            <a:r>
              <a:rPr sz="3600" spc="-10" dirty="0">
                <a:latin typeface="Arial"/>
                <a:cs typeface="Arial"/>
              </a:rPr>
              <a:t>times </a:t>
            </a:r>
            <a:r>
              <a:rPr sz="3600" spc="-5" dirty="0">
                <a:latin typeface="Arial"/>
                <a:cs typeface="Arial"/>
              </a:rPr>
              <a:t>de basquete, ambos </a:t>
            </a:r>
            <a:r>
              <a:rPr sz="3600" dirty="0">
                <a:latin typeface="Arial"/>
                <a:cs typeface="Arial"/>
              </a:rPr>
              <a:t>com </a:t>
            </a:r>
            <a:r>
              <a:rPr sz="3600" spc="-5" dirty="0">
                <a:latin typeface="Arial"/>
                <a:cs typeface="Arial"/>
              </a:rPr>
              <a:t>altura média de 1,95  metros, quem </a:t>
            </a:r>
            <a:r>
              <a:rPr sz="3600" spc="-10" dirty="0">
                <a:latin typeface="Arial"/>
                <a:cs typeface="Arial"/>
              </a:rPr>
              <a:t>tem </a:t>
            </a:r>
            <a:r>
              <a:rPr sz="3600" spc="-5" dirty="0">
                <a:latin typeface="Arial"/>
                <a:cs typeface="Arial"/>
              </a:rPr>
              <a:t>maior </a:t>
            </a:r>
            <a:r>
              <a:rPr sz="3600" dirty="0">
                <a:latin typeface="Arial"/>
                <a:cs typeface="Arial"/>
              </a:rPr>
              <a:t>vantagem </a:t>
            </a:r>
            <a:r>
              <a:rPr sz="3600" spc="-5" dirty="0">
                <a:latin typeface="Arial"/>
                <a:cs typeface="Arial"/>
              </a:rPr>
              <a:t>no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jogo?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12700" marR="2993390">
              <a:lnSpc>
                <a:spcPct val="100000"/>
              </a:lnSpc>
              <a:spcBef>
                <a:spcPts val="5"/>
              </a:spcBef>
            </a:pPr>
            <a:r>
              <a:rPr sz="3600" spc="-10" dirty="0">
                <a:latin typeface="Arial"/>
                <a:cs typeface="Arial"/>
              </a:rPr>
              <a:t>Esse </a:t>
            </a:r>
            <a:r>
              <a:rPr sz="3600" spc="-5" dirty="0">
                <a:latin typeface="Arial"/>
                <a:cs typeface="Arial"/>
              </a:rPr>
              <a:t>dado </a:t>
            </a:r>
            <a:r>
              <a:rPr sz="3600" dirty="0">
                <a:latin typeface="Arial"/>
                <a:cs typeface="Arial"/>
              </a:rPr>
              <a:t>é </a:t>
            </a:r>
            <a:r>
              <a:rPr sz="3600" spc="-5" dirty="0">
                <a:latin typeface="Arial"/>
                <a:cs typeface="Arial"/>
              </a:rPr>
              <a:t>insuficiente para inferir quem possui </a:t>
            </a:r>
            <a:r>
              <a:rPr sz="3600" dirty="0">
                <a:latin typeface="Arial"/>
                <a:cs typeface="Arial"/>
              </a:rPr>
              <a:t>vantagem!  </a:t>
            </a:r>
            <a:r>
              <a:rPr sz="3600" spc="-10" dirty="0">
                <a:latin typeface="Arial"/>
                <a:cs typeface="Arial"/>
              </a:rPr>
              <a:t>Precisamos </a:t>
            </a:r>
            <a:r>
              <a:rPr sz="3600" spc="-5" dirty="0">
                <a:latin typeface="Arial"/>
                <a:cs typeface="Arial"/>
              </a:rPr>
              <a:t>olhar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mediana!</a:t>
            </a:r>
            <a:endParaRPr sz="3600">
              <a:latin typeface="Arial"/>
              <a:cs typeface="Arial"/>
            </a:endParaRPr>
          </a:p>
          <a:p>
            <a:pPr marL="12700" marR="6562725">
              <a:lnSpc>
                <a:spcPct val="200000"/>
              </a:lnSpc>
            </a:pPr>
            <a:r>
              <a:rPr sz="3600" spc="-35" dirty="0">
                <a:latin typeface="Arial"/>
                <a:cs typeface="Arial"/>
              </a:rPr>
              <a:t>Times </a:t>
            </a:r>
            <a:r>
              <a:rPr sz="3600" spc="-5" dirty="0">
                <a:latin typeface="Arial"/>
                <a:cs typeface="Arial"/>
              </a:rPr>
              <a:t>parecem iguais, qual </a:t>
            </a:r>
            <a:r>
              <a:rPr sz="3600" dirty="0">
                <a:latin typeface="Arial"/>
                <a:cs typeface="Arial"/>
              </a:rPr>
              <a:t>a sua </a:t>
            </a:r>
            <a:r>
              <a:rPr sz="3600" spc="-5" dirty="0">
                <a:latin typeface="Arial"/>
                <a:cs typeface="Arial"/>
              </a:rPr>
              <a:t>opinião?  </a:t>
            </a:r>
            <a:r>
              <a:rPr sz="3600" spc="-10" dirty="0">
                <a:latin typeface="Arial"/>
                <a:cs typeface="Arial"/>
              </a:rPr>
              <a:t>Abram </a:t>
            </a:r>
            <a:r>
              <a:rPr sz="3600" spc="-5" dirty="0">
                <a:latin typeface="Arial"/>
                <a:cs typeface="Arial"/>
              </a:rPr>
              <a:t>os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mics!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3573" y="264244"/>
            <a:ext cx="908685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229" dirty="0">
                <a:solidFill>
                  <a:srgbClr val="000000"/>
                </a:solidFill>
              </a:rPr>
              <a:t>Parâmetros</a:t>
            </a:r>
            <a:r>
              <a:rPr sz="6100" spc="-459" dirty="0">
                <a:solidFill>
                  <a:srgbClr val="000000"/>
                </a:solidFill>
              </a:rPr>
              <a:t> </a:t>
            </a:r>
            <a:r>
              <a:rPr sz="6100" spc="175" dirty="0">
                <a:solidFill>
                  <a:srgbClr val="000000"/>
                </a:solidFill>
              </a:rPr>
              <a:t>descritivos</a:t>
            </a:r>
            <a:endParaRPr sz="6100"/>
          </a:p>
        </p:txBody>
      </p:sp>
      <p:sp>
        <p:nvSpPr>
          <p:cNvPr id="5" name="object 5"/>
          <p:cNvSpPr/>
          <p:nvPr/>
        </p:nvSpPr>
        <p:spPr>
          <a:xfrm>
            <a:off x="13753247" y="4523115"/>
            <a:ext cx="3936796" cy="6140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12339" y="4646595"/>
            <a:ext cx="1850771" cy="10796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1598" y="1748212"/>
            <a:ext cx="7130415" cy="514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Moda</a:t>
            </a:r>
            <a:endParaRPr sz="3600">
              <a:latin typeface="Arial"/>
              <a:cs typeface="Arial"/>
            </a:endParaRPr>
          </a:p>
          <a:p>
            <a:pPr marL="12700" marR="99695">
              <a:lnSpc>
                <a:spcPct val="100000"/>
              </a:lnSpc>
              <a:spcBef>
                <a:spcPts val="3515"/>
              </a:spcBef>
            </a:pPr>
            <a:r>
              <a:rPr sz="3600" dirty="0">
                <a:latin typeface="Arial"/>
                <a:cs typeface="Arial"/>
              </a:rPr>
              <a:t>É o valor </a:t>
            </a:r>
            <a:r>
              <a:rPr sz="3600" spc="-5" dirty="0">
                <a:latin typeface="Arial"/>
                <a:cs typeface="Arial"/>
              </a:rPr>
              <a:t>(ou os </a:t>
            </a:r>
            <a:r>
              <a:rPr sz="3600" dirty="0">
                <a:latin typeface="Arial"/>
                <a:cs typeface="Arial"/>
              </a:rPr>
              <a:t>valores, caso</a:t>
            </a:r>
            <a:r>
              <a:rPr sz="3600" spc="-12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haja  mais de um) mais </a:t>
            </a:r>
            <a:r>
              <a:rPr sz="3600" spc="-10" dirty="0">
                <a:latin typeface="Arial"/>
                <a:cs typeface="Arial"/>
              </a:rPr>
              <a:t>frequente </a:t>
            </a:r>
            <a:r>
              <a:rPr sz="3600" spc="-5" dirty="0">
                <a:latin typeface="Arial"/>
                <a:cs typeface="Arial"/>
              </a:rPr>
              <a:t>de  uma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amostra.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7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Na </a:t>
            </a:r>
            <a:r>
              <a:rPr sz="3600" b="1" spc="-10" dirty="0">
                <a:latin typeface="Arial"/>
                <a:cs typeface="Arial"/>
              </a:rPr>
              <a:t>boca </a:t>
            </a:r>
            <a:r>
              <a:rPr sz="3600" b="1" spc="-5" dirty="0">
                <a:latin typeface="Arial"/>
                <a:cs typeface="Arial"/>
              </a:rPr>
              <a:t>do executivo soa como:  </a:t>
            </a:r>
            <a:r>
              <a:rPr sz="3600" b="1" spc="-10" dirty="0">
                <a:latin typeface="Arial"/>
                <a:cs typeface="Arial"/>
              </a:rPr>
              <a:t>Qual </a:t>
            </a:r>
            <a:r>
              <a:rPr sz="3600" b="1" dirty="0">
                <a:latin typeface="Arial"/>
                <a:cs typeface="Arial"/>
              </a:rPr>
              <a:t>é o </a:t>
            </a:r>
            <a:r>
              <a:rPr sz="3600" b="1" spc="-10" dirty="0">
                <a:latin typeface="Arial"/>
                <a:cs typeface="Arial"/>
              </a:rPr>
              <a:t>produto </a:t>
            </a:r>
            <a:r>
              <a:rPr sz="3600" b="1" spc="-5" dirty="0">
                <a:latin typeface="Arial"/>
                <a:cs typeface="Arial"/>
              </a:rPr>
              <a:t>mais </a:t>
            </a:r>
            <a:r>
              <a:rPr sz="3600" b="1" spc="-10" dirty="0">
                <a:latin typeface="Arial"/>
                <a:cs typeface="Arial"/>
              </a:rPr>
              <a:t>utilizado  pelos </a:t>
            </a:r>
            <a:r>
              <a:rPr sz="3600" b="1" spc="-5" dirty="0">
                <a:latin typeface="Arial"/>
                <a:cs typeface="Arial"/>
              </a:rPr>
              <a:t>meus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clientes?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3573" y="264244"/>
            <a:ext cx="908685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229" dirty="0">
                <a:solidFill>
                  <a:srgbClr val="000000"/>
                </a:solidFill>
              </a:rPr>
              <a:t>Parâmetros</a:t>
            </a:r>
            <a:r>
              <a:rPr sz="6100" spc="-459" dirty="0">
                <a:solidFill>
                  <a:srgbClr val="000000"/>
                </a:solidFill>
              </a:rPr>
              <a:t> </a:t>
            </a:r>
            <a:r>
              <a:rPr sz="6100" spc="175" dirty="0">
                <a:solidFill>
                  <a:srgbClr val="000000"/>
                </a:solidFill>
              </a:rPr>
              <a:t>descritivos</a:t>
            </a:r>
            <a:endParaRPr sz="6100"/>
          </a:p>
        </p:txBody>
      </p:sp>
      <p:sp>
        <p:nvSpPr>
          <p:cNvPr id="5" name="object 5"/>
          <p:cNvSpPr/>
          <p:nvPr/>
        </p:nvSpPr>
        <p:spPr>
          <a:xfrm>
            <a:off x="9257781" y="2868094"/>
            <a:ext cx="10218754" cy="4148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8573" y="7222235"/>
            <a:ext cx="4294564" cy="34686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1598" y="1748212"/>
            <a:ext cx="13060044" cy="4236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0" dirty="0">
                <a:latin typeface="Arial"/>
                <a:cs typeface="Arial"/>
              </a:rPr>
              <a:t>Variância</a:t>
            </a:r>
            <a:endParaRPr sz="3600">
              <a:latin typeface="Arial"/>
              <a:cs typeface="Arial"/>
            </a:endParaRPr>
          </a:p>
          <a:p>
            <a:pPr marL="143510" marR="539115">
              <a:lnSpc>
                <a:spcPct val="100000"/>
              </a:lnSpc>
              <a:spcBef>
                <a:spcPts val="2910"/>
              </a:spcBef>
            </a:pPr>
            <a:r>
              <a:rPr sz="3600" spc="-5" dirty="0">
                <a:latin typeface="Arial"/>
                <a:cs typeface="Arial"/>
              </a:rPr>
              <a:t>Medida de dispersão dos dados, ou </a:t>
            </a:r>
            <a:r>
              <a:rPr sz="3600" dirty="0">
                <a:latin typeface="Arial"/>
                <a:cs typeface="Arial"/>
              </a:rPr>
              <a:t>o </a:t>
            </a:r>
            <a:r>
              <a:rPr sz="3600" spc="-5" dirty="0">
                <a:latin typeface="Arial"/>
                <a:cs typeface="Arial"/>
              </a:rPr>
              <a:t>quanto eles </a:t>
            </a:r>
            <a:r>
              <a:rPr sz="3600" dirty="0">
                <a:latin typeface="Arial"/>
                <a:cs typeface="Arial"/>
              </a:rPr>
              <a:t>variam </a:t>
            </a:r>
            <a:r>
              <a:rPr sz="3600" spc="-5" dirty="0">
                <a:latin typeface="Arial"/>
                <a:cs typeface="Arial"/>
              </a:rPr>
              <a:t>em  relação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média.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143510" marR="5080">
              <a:lnSpc>
                <a:spcPct val="100000"/>
              </a:lnSpc>
              <a:spcBef>
                <a:spcPts val="5"/>
              </a:spcBef>
            </a:pPr>
            <a:r>
              <a:rPr sz="3600" spc="-5" dirty="0">
                <a:latin typeface="Arial"/>
                <a:cs typeface="Arial"/>
              </a:rPr>
              <a:t>"A </a:t>
            </a:r>
            <a:r>
              <a:rPr sz="3600" dirty="0">
                <a:latin typeface="Arial"/>
                <a:cs typeface="Arial"/>
              </a:rPr>
              <a:t>variância é o </a:t>
            </a:r>
            <a:r>
              <a:rPr sz="3600" spc="-5" dirty="0">
                <a:latin typeface="Arial"/>
                <a:cs typeface="Arial"/>
              </a:rPr>
              <a:t>desvio quadrático médio, ou </a:t>
            </a:r>
            <a:r>
              <a:rPr sz="3600" dirty="0">
                <a:latin typeface="Arial"/>
                <a:cs typeface="Arial"/>
              </a:rPr>
              <a:t>a </a:t>
            </a:r>
            <a:r>
              <a:rPr sz="3600" spc="-5" dirty="0">
                <a:latin typeface="Arial"/>
                <a:cs typeface="Arial"/>
              </a:rPr>
              <a:t>média dos  quadrados das diferenças dos </a:t>
            </a:r>
            <a:r>
              <a:rPr sz="3600" dirty="0">
                <a:latin typeface="Arial"/>
                <a:cs typeface="Arial"/>
              </a:rPr>
              <a:t>valores </a:t>
            </a:r>
            <a:r>
              <a:rPr sz="3600" spc="-5" dirty="0">
                <a:latin typeface="Arial"/>
                <a:cs typeface="Arial"/>
              </a:rPr>
              <a:t>em relação </a:t>
            </a:r>
            <a:r>
              <a:rPr sz="3600" dirty="0">
                <a:latin typeface="Arial"/>
                <a:cs typeface="Arial"/>
              </a:rPr>
              <a:t>a sua </a:t>
            </a:r>
            <a:r>
              <a:rPr sz="3600" spc="-5" dirty="0">
                <a:latin typeface="Arial"/>
                <a:cs typeface="Arial"/>
              </a:rPr>
              <a:t>própria  </a:t>
            </a:r>
            <a:r>
              <a:rPr sz="3600" dirty="0">
                <a:latin typeface="Arial"/>
                <a:cs typeface="Arial"/>
              </a:rPr>
              <a:t>média"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3573" y="264244"/>
            <a:ext cx="908685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229" dirty="0">
                <a:solidFill>
                  <a:srgbClr val="000000"/>
                </a:solidFill>
              </a:rPr>
              <a:t>Parâmetros</a:t>
            </a:r>
            <a:r>
              <a:rPr sz="6100" spc="-459" dirty="0">
                <a:solidFill>
                  <a:srgbClr val="000000"/>
                </a:solidFill>
              </a:rPr>
              <a:t> </a:t>
            </a:r>
            <a:r>
              <a:rPr sz="6100" spc="175" dirty="0">
                <a:solidFill>
                  <a:srgbClr val="000000"/>
                </a:solidFill>
              </a:rPr>
              <a:t>descritivos</a:t>
            </a:r>
            <a:endParaRPr sz="6100"/>
          </a:p>
        </p:txBody>
      </p:sp>
      <p:sp>
        <p:nvSpPr>
          <p:cNvPr id="5" name="object 5"/>
          <p:cNvSpPr/>
          <p:nvPr/>
        </p:nvSpPr>
        <p:spPr>
          <a:xfrm>
            <a:off x="1119610" y="6467736"/>
            <a:ext cx="5681801" cy="3545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1598" y="1748212"/>
            <a:ext cx="13184505" cy="3138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Desvio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Padrão</a:t>
            </a:r>
            <a:endParaRPr sz="3600">
              <a:latin typeface="Arial"/>
              <a:cs typeface="Arial"/>
            </a:endParaRPr>
          </a:p>
          <a:p>
            <a:pPr marL="143510" marR="5080">
              <a:lnSpc>
                <a:spcPct val="100000"/>
              </a:lnSpc>
              <a:spcBef>
                <a:spcPts val="2910"/>
              </a:spcBef>
            </a:pPr>
            <a:r>
              <a:rPr sz="3600" spc="-5" dirty="0">
                <a:latin typeface="Arial"/>
                <a:cs typeface="Arial"/>
              </a:rPr>
              <a:t>Raíz quadada da </a:t>
            </a:r>
            <a:r>
              <a:rPr sz="3600" dirty="0">
                <a:latin typeface="Arial"/>
                <a:cs typeface="Arial"/>
              </a:rPr>
              <a:t>variância, </a:t>
            </a:r>
            <a:r>
              <a:rPr sz="3600" spc="-10" dirty="0">
                <a:latin typeface="Arial"/>
                <a:cs typeface="Arial"/>
              </a:rPr>
              <a:t>tendo </a:t>
            </a:r>
            <a:r>
              <a:rPr sz="3600" spc="-5" dirty="0">
                <a:latin typeface="Arial"/>
                <a:cs typeface="Arial"/>
              </a:rPr>
              <a:t>portanto </a:t>
            </a:r>
            <a:r>
              <a:rPr sz="3600" dirty="0">
                <a:latin typeface="Arial"/>
                <a:cs typeface="Arial"/>
              </a:rPr>
              <a:t>a </a:t>
            </a:r>
            <a:r>
              <a:rPr sz="3600" spc="-5" dirty="0">
                <a:latin typeface="Arial"/>
                <a:cs typeface="Arial"/>
              </a:rPr>
              <a:t>mesma unidade da  medida </a:t>
            </a:r>
            <a:r>
              <a:rPr sz="3600" dirty="0">
                <a:latin typeface="Arial"/>
                <a:cs typeface="Arial"/>
              </a:rPr>
              <a:t>considerada. </a:t>
            </a:r>
            <a:r>
              <a:rPr sz="3600" spc="-10" dirty="0">
                <a:latin typeface="Arial"/>
                <a:cs typeface="Arial"/>
              </a:rPr>
              <a:t>Sem </a:t>
            </a:r>
            <a:r>
              <a:rPr sz="3600" spc="-5" dirty="0">
                <a:latin typeface="Arial"/>
                <a:cs typeface="Arial"/>
              </a:rPr>
              <a:t>um </a:t>
            </a:r>
            <a:r>
              <a:rPr sz="3600" dirty="0">
                <a:latin typeface="Arial"/>
                <a:cs typeface="Arial"/>
              </a:rPr>
              <a:t>sentido </a:t>
            </a:r>
            <a:r>
              <a:rPr sz="3600" spc="-10" dirty="0">
                <a:latin typeface="Arial"/>
                <a:cs typeface="Arial"/>
              </a:rPr>
              <a:t>"físico"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palpável.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143510">
              <a:lnSpc>
                <a:spcPct val="100000"/>
              </a:lnSpc>
              <a:spcBef>
                <a:spcPts val="5"/>
              </a:spcBef>
            </a:pPr>
            <a:r>
              <a:rPr sz="3600" spc="-5" dirty="0">
                <a:latin typeface="Arial"/>
                <a:cs typeface="Arial"/>
              </a:rPr>
              <a:t>Usado para intervalos de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confiança!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3573" y="264244"/>
            <a:ext cx="908685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229" dirty="0">
                <a:solidFill>
                  <a:srgbClr val="000000"/>
                </a:solidFill>
              </a:rPr>
              <a:t>Parâmetros</a:t>
            </a:r>
            <a:r>
              <a:rPr sz="6100" spc="-459" dirty="0">
                <a:solidFill>
                  <a:srgbClr val="000000"/>
                </a:solidFill>
              </a:rPr>
              <a:t> </a:t>
            </a:r>
            <a:r>
              <a:rPr sz="6100" spc="175" dirty="0">
                <a:solidFill>
                  <a:srgbClr val="000000"/>
                </a:solidFill>
              </a:rPr>
              <a:t>descritivos</a:t>
            </a:r>
            <a:endParaRPr sz="6100"/>
          </a:p>
        </p:txBody>
      </p:sp>
      <p:sp>
        <p:nvSpPr>
          <p:cNvPr id="5" name="object 5"/>
          <p:cNvSpPr/>
          <p:nvPr/>
        </p:nvSpPr>
        <p:spPr>
          <a:xfrm>
            <a:off x="1069822" y="5825438"/>
            <a:ext cx="4124316" cy="18383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3433" y="8122033"/>
            <a:ext cx="4504715" cy="2811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1598" y="1748212"/>
            <a:ext cx="4636770" cy="149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Desvio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Padrão</a:t>
            </a:r>
            <a:endParaRPr sz="3600">
              <a:latin typeface="Arial"/>
              <a:cs typeface="Arial"/>
            </a:endParaRPr>
          </a:p>
          <a:p>
            <a:pPr marL="143510">
              <a:lnSpc>
                <a:spcPct val="100000"/>
              </a:lnSpc>
              <a:spcBef>
                <a:spcPts val="2910"/>
              </a:spcBef>
            </a:pPr>
            <a:r>
              <a:rPr sz="3600" spc="-10" dirty="0">
                <a:latin typeface="Arial"/>
                <a:cs typeface="Arial"/>
              </a:rPr>
              <a:t>Exemplo:</a:t>
            </a:r>
            <a:r>
              <a:rPr sz="3600" spc="-9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{1,2,3,4,5,6}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3573" y="264244"/>
            <a:ext cx="908685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229" dirty="0">
                <a:solidFill>
                  <a:srgbClr val="000000"/>
                </a:solidFill>
              </a:rPr>
              <a:t>Parâmetros</a:t>
            </a:r>
            <a:r>
              <a:rPr sz="6100" spc="-459" dirty="0">
                <a:solidFill>
                  <a:srgbClr val="000000"/>
                </a:solidFill>
              </a:rPr>
              <a:t> </a:t>
            </a:r>
            <a:r>
              <a:rPr sz="6100" spc="175" dirty="0">
                <a:solidFill>
                  <a:srgbClr val="000000"/>
                </a:solidFill>
              </a:rPr>
              <a:t>descritivos</a:t>
            </a:r>
            <a:endParaRPr sz="6100"/>
          </a:p>
        </p:txBody>
      </p:sp>
      <p:sp>
        <p:nvSpPr>
          <p:cNvPr id="5" name="object 5"/>
          <p:cNvSpPr/>
          <p:nvPr/>
        </p:nvSpPr>
        <p:spPr>
          <a:xfrm>
            <a:off x="10837878" y="1330722"/>
            <a:ext cx="4124316" cy="18383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8381" y="3817151"/>
            <a:ext cx="8809029" cy="1021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74398" y="5426065"/>
            <a:ext cx="14729451" cy="16366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82405" y="7751984"/>
            <a:ext cx="3419850" cy="12070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1598" y="1748212"/>
            <a:ext cx="14916785" cy="2590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0" dirty="0">
                <a:latin typeface="Arial"/>
                <a:cs typeface="Arial"/>
              </a:rPr>
              <a:t>Variância </a:t>
            </a:r>
            <a:r>
              <a:rPr sz="3600" b="1" dirty="0">
                <a:latin typeface="Arial"/>
                <a:cs typeface="Arial"/>
              </a:rPr>
              <a:t>e </a:t>
            </a:r>
            <a:r>
              <a:rPr sz="3600" b="1" spc="-5" dirty="0">
                <a:latin typeface="Arial"/>
                <a:cs typeface="Arial"/>
              </a:rPr>
              <a:t>Desvio </a:t>
            </a:r>
            <a:r>
              <a:rPr sz="3600" b="1" spc="-10" dirty="0">
                <a:latin typeface="Arial"/>
                <a:cs typeface="Arial"/>
              </a:rPr>
              <a:t>Padrão: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Intuitivamente</a:t>
            </a:r>
            <a:endParaRPr sz="3600">
              <a:latin typeface="Arial"/>
              <a:cs typeface="Arial"/>
            </a:endParaRPr>
          </a:p>
          <a:p>
            <a:pPr marL="143510" marR="5080">
              <a:lnSpc>
                <a:spcPct val="100000"/>
              </a:lnSpc>
              <a:spcBef>
                <a:spcPts val="2910"/>
              </a:spcBef>
            </a:pPr>
            <a:r>
              <a:rPr sz="3600" spc="-15" dirty="0">
                <a:solidFill>
                  <a:srgbClr val="282828"/>
                </a:solidFill>
                <a:latin typeface="RobotoRegular"/>
                <a:cs typeface="RobotoRegular"/>
              </a:rPr>
              <a:t>Variância </a:t>
            </a:r>
            <a:r>
              <a:rPr sz="3600" spc="-20" dirty="0">
                <a:solidFill>
                  <a:srgbClr val="282828"/>
                </a:solidFill>
                <a:latin typeface="RobotoRegular"/>
                <a:cs typeface="RobotoRegular"/>
              </a:rPr>
              <a:t>mostra </a:t>
            </a:r>
            <a:r>
              <a:rPr sz="3600" dirty="0">
                <a:solidFill>
                  <a:srgbClr val="282828"/>
                </a:solidFill>
                <a:latin typeface="RobotoRegular"/>
                <a:cs typeface="RobotoRegular"/>
              </a:rPr>
              <a:t>o </a:t>
            </a:r>
            <a:r>
              <a:rPr sz="3600" spc="-10" dirty="0">
                <a:solidFill>
                  <a:srgbClr val="282828"/>
                </a:solidFill>
                <a:latin typeface="RobotoRegular"/>
                <a:cs typeface="RobotoRegular"/>
              </a:rPr>
              <a:t>quanto </a:t>
            </a:r>
            <a:r>
              <a:rPr sz="3600" dirty="0">
                <a:solidFill>
                  <a:srgbClr val="282828"/>
                </a:solidFill>
                <a:latin typeface="RobotoRegular"/>
                <a:cs typeface="RobotoRegular"/>
              </a:rPr>
              <a:t>a </a:t>
            </a:r>
            <a:r>
              <a:rPr sz="3600" spc="-5" dirty="0">
                <a:solidFill>
                  <a:srgbClr val="282828"/>
                </a:solidFill>
                <a:latin typeface="RobotoRegular"/>
                <a:cs typeface="RobotoRegular"/>
              </a:rPr>
              <a:t>média </a:t>
            </a:r>
            <a:r>
              <a:rPr sz="3600" spc="-10" dirty="0">
                <a:solidFill>
                  <a:srgbClr val="282828"/>
                </a:solidFill>
                <a:latin typeface="RobotoRegular"/>
                <a:cs typeface="RobotoRegular"/>
              </a:rPr>
              <a:t>está </a:t>
            </a:r>
            <a:r>
              <a:rPr sz="3600" spc="-5" dirty="0">
                <a:solidFill>
                  <a:srgbClr val="282828"/>
                </a:solidFill>
                <a:latin typeface="RobotoRegular"/>
                <a:cs typeface="RobotoRegular"/>
              </a:rPr>
              <a:t>bem </a:t>
            </a:r>
            <a:r>
              <a:rPr sz="3600" spc="-10" dirty="0">
                <a:solidFill>
                  <a:srgbClr val="282828"/>
                </a:solidFill>
                <a:latin typeface="RobotoRegular"/>
                <a:cs typeface="RobotoRegular"/>
              </a:rPr>
              <a:t>distribuída nos </a:t>
            </a:r>
            <a:r>
              <a:rPr sz="3600" spc="-5" dirty="0">
                <a:solidFill>
                  <a:srgbClr val="282828"/>
                </a:solidFill>
                <a:latin typeface="RobotoRegular"/>
                <a:cs typeface="RobotoRegular"/>
              </a:rPr>
              <a:t>seus dados.  </a:t>
            </a:r>
            <a:r>
              <a:rPr sz="3600" spc="-15" dirty="0">
                <a:solidFill>
                  <a:srgbClr val="282828"/>
                </a:solidFill>
                <a:latin typeface="RobotoRegular"/>
                <a:cs typeface="RobotoRegular"/>
              </a:rPr>
              <a:t>Pequena variância </a:t>
            </a:r>
            <a:r>
              <a:rPr sz="3600" dirty="0">
                <a:solidFill>
                  <a:srgbClr val="282828"/>
                </a:solidFill>
                <a:latin typeface="RobotoRegular"/>
                <a:cs typeface="RobotoRegular"/>
              </a:rPr>
              <a:t>e </a:t>
            </a:r>
            <a:r>
              <a:rPr sz="3600" spc="5" dirty="0">
                <a:solidFill>
                  <a:srgbClr val="282828"/>
                </a:solidFill>
                <a:latin typeface="RobotoRegular"/>
                <a:cs typeface="RobotoRegular"/>
              </a:rPr>
              <a:t>desvio, </a:t>
            </a:r>
            <a:r>
              <a:rPr sz="3600" spc="-10" dirty="0">
                <a:solidFill>
                  <a:srgbClr val="282828"/>
                </a:solidFill>
                <a:latin typeface="RobotoRegular"/>
                <a:cs typeface="RobotoRegular"/>
              </a:rPr>
              <a:t>você </a:t>
            </a:r>
            <a:r>
              <a:rPr sz="3600" spc="-5" dirty="0">
                <a:solidFill>
                  <a:srgbClr val="282828"/>
                </a:solidFill>
                <a:latin typeface="RobotoRegular"/>
                <a:cs typeface="RobotoRegular"/>
              </a:rPr>
              <a:t>pode conﬁar mais na média. </a:t>
            </a:r>
            <a:r>
              <a:rPr sz="3600" spc="-10" dirty="0">
                <a:solidFill>
                  <a:srgbClr val="282828"/>
                </a:solidFill>
                <a:latin typeface="RobotoRegular"/>
                <a:cs typeface="RobotoRegular"/>
              </a:rPr>
              <a:t>Quanto  </a:t>
            </a:r>
            <a:r>
              <a:rPr sz="3600" spc="-5" dirty="0">
                <a:solidFill>
                  <a:srgbClr val="282828"/>
                </a:solidFill>
                <a:latin typeface="RobotoRegular"/>
                <a:cs typeface="RobotoRegular"/>
              </a:rPr>
              <a:t>maior </a:t>
            </a:r>
            <a:r>
              <a:rPr sz="3600" spc="-15" dirty="0">
                <a:solidFill>
                  <a:srgbClr val="282828"/>
                </a:solidFill>
                <a:latin typeface="RobotoRegular"/>
                <a:cs typeface="RobotoRegular"/>
              </a:rPr>
              <a:t>variância </a:t>
            </a:r>
            <a:r>
              <a:rPr sz="3600" dirty="0">
                <a:solidFill>
                  <a:srgbClr val="282828"/>
                </a:solidFill>
                <a:latin typeface="RobotoRegular"/>
                <a:cs typeface="RobotoRegular"/>
              </a:rPr>
              <a:t>e </a:t>
            </a:r>
            <a:r>
              <a:rPr sz="3600" spc="-10" dirty="0">
                <a:solidFill>
                  <a:srgbClr val="282828"/>
                </a:solidFill>
                <a:latin typeface="RobotoRegular"/>
                <a:cs typeface="RobotoRegular"/>
              </a:rPr>
              <a:t>desvio, </a:t>
            </a:r>
            <a:r>
              <a:rPr sz="3600" dirty="0">
                <a:solidFill>
                  <a:srgbClr val="282828"/>
                </a:solidFill>
                <a:latin typeface="RobotoRegular"/>
                <a:cs typeface="RobotoRegular"/>
              </a:rPr>
              <a:t>a </a:t>
            </a:r>
            <a:r>
              <a:rPr sz="3600" spc="-5" dirty="0">
                <a:solidFill>
                  <a:srgbClr val="282828"/>
                </a:solidFill>
                <a:latin typeface="RobotoRegular"/>
                <a:cs typeface="RobotoRegular"/>
              </a:rPr>
              <a:t>média </a:t>
            </a:r>
            <a:r>
              <a:rPr sz="3600" spc="-10" dirty="0">
                <a:solidFill>
                  <a:srgbClr val="282828"/>
                </a:solidFill>
                <a:latin typeface="RobotoRegular"/>
                <a:cs typeface="RobotoRegular"/>
              </a:rPr>
              <a:t>está apenas </a:t>
            </a:r>
            <a:r>
              <a:rPr sz="3600" spc="-5" dirty="0">
                <a:solidFill>
                  <a:srgbClr val="282828"/>
                </a:solidFill>
                <a:latin typeface="RobotoRegular"/>
                <a:cs typeface="RobotoRegular"/>
              </a:rPr>
              <a:t>te</a:t>
            </a:r>
            <a:r>
              <a:rPr sz="3600" spc="-45" dirty="0">
                <a:solidFill>
                  <a:srgbClr val="282828"/>
                </a:solidFill>
                <a:latin typeface="RobotoRegular"/>
                <a:cs typeface="RobotoRegular"/>
              </a:rPr>
              <a:t> </a:t>
            </a:r>
            <a:r>
              <a:rPr sz="3600" spc="-5" dirty="0">
                <a:solidFill>
                  <a:srgbClr val="282828"/>
                </a:solidFill>
                <a:latin typeface="RobotoRegular"/>
                <a:cs typeface="RobotoRegular"/>
              </a:rPr>
              <a:t>enganando.</a:t>
            </a:r>
            <a:endParaRPr sz="36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3573" y="264244"/>
            <a:ext cx="908685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229" dirty="0">
                <a:solidFill>
                  <a:srgbClr val="000000"/>
                </a:solidFill>
              </a:rPr>
              <a:t>Parâmetros</a:t>
            </a:r>
            <a:r>
              <a:rPr sz="6100" spc="-459" dirty="0">
                <a:solidFill>
                  <a:srgbClr val="000000"/>
                </a:solidFill>
              </a:rPr>
              <a:t> </a:t>
            </a:r>
            <a:r>
              <a:rPr sz="6100" spc="175" dirty="0">
                <a:solidFill>
                  <a:srgbClr val="000000"/>
                </a:solidFill>
              </a:rPr>
              <a:t>descritivos</a:t>
            </a:r>
            <a:endParaRPr sz="61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1598" y="1748212"/>
            <a:ext cx="8238490" cy="715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0" dirty="0">
                <a:latin typeface="Arial"/>
                <a:cs typeface="Arial"/>
              </a:rPr>
              <a:t>Variância </a:t>
            </a:r>
            <a:r>
              <a:rPr sz="3600" b="1" dirty="0">
                <a:latin typeface="Arial"/>
                <a:cs typeface="Arial"/>
              </a:rPr>
              <a:t>e </a:t>
            </a:r>
            <a:r>
              <a:rPr sz="3600" b="1" spc="-10" dirty="0">
                <a:latin typeface="Arial"/>
                <a:cs typeface="Arial"/>
              </a:rPr>
              <a:t>desvio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padrão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b="1" spc="-10" dirty="0">
                <a:latin typeface="Arial"/>
                <a:cs typeface="Arial"/>
              </a:rPr>
              <a:t>Exemplo: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pos="1536700" algn="l"/>
              </a:tabLst>
            </a:pP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Uma </a:t>
            </a:r>
            <a:r>
              <a:rPr sz="3600" dirty="0">
                <a:solidFill>
                  <a:srgbClr val="232628"/>
                </a:solidFill>
                <a:latin typeface="Arial"/>
                <a:cs typeface="Arial"/>
              </a:rPr>
              <a:t>vez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que dois estatísticos de altura  1,65m	</a:t>
            </a:r>
            <a:r>
              <a:rPr sz="3600" dirty="0">
                <a:solidFill>
                  <a:srgbClr val="232628"/>
                </a:solidFill>
                <a:latin typeface="Arial"/>
                <a:cs typeface="Arial"/>
              </a:rPr>
              <a:t>e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1,8m </a:t>
            </a:r>
            <a:r>
              <a:rPr sz="3600" spc="-10" dirty="0">
                <a:solidFill>
                  <a:srgbClr val="232628"/>
                </a:solidFill>
                <a:latin typeface="Arial"/>
                <a:cs typeface="Arial"/>
              </a:rPr>
              <a:t>têm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que </a:t>
            </a:r>
            <a:r>
              <a:rPr sz="3600" dirty="0">
                <a:solidFill>
                  <a:srgbClr val="232628"/>
                </a:solidFill>
                <a:latin typeface="Arial"/>
                <a:cs typeface="Arial"/>
              </a:rPr>
              <a:t>cruzar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um rio de  profundidade </a:t>
            </a:r>
            <a:r>
              <a:rPr sz="3600" dirty="0">
                <a:solidFill>
                  <a:srgbClr val="232628"/>
                </a:solidFill>
                <a:latin typeface="Arial"/>
                <a:cs typeface="Arial"/>
              </a:rPr>
              <a:t>MÉDIA 1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metro. Enquanto  isso, um </a:t>
            </a:r>
            <a:r>
              <a:rPr sz="3600" spc="-10" dirty="0">
                <a:solidFill>
                  <a:srgbClr val="232628"/>
                </a:solidFill>
                <a:latin typeface="Arial"/>
                <a:cs typeface="Arial"/>
              </a:rPr>
              <a:t>terceiro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estatístico </a:t>
            </a:r>
            <a:r>
              <a:rPr sz="3600" dirty="0">
                <a:solidFill>
                  <a:srgbClr val="232628"/>
                </a:solidFill>
                <a:latin typeface="Arial"/>
                <a:cs typeface="Arial"/>
              </a:rPr>
              <a:t>veio e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disse:  "o que </a:t>
            </a:r>
            <a:r>
              <a:rPr sz="3600" dirty="0">
                <a:solidFill>
                  <a:srgbClr val="232628"/>
                </a:solidFill>
                <a:latin typeface="Arial"/>
                <a:cs typeface="Arial"/>
              </a:rPr>
              <a:t>você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está esperando? </a:t>
            </a:r>
            <a:r>
              <a:rPr sz="3600" spc="-55" dirty="0">
                <a:solidFill>
                  <a:srgbClr val="232628"/>
                </a:solidFill>
                <a:latin typeface="Arial"/>
                <a:cs typeface="Arial"/>
              </a:rPr>
              <a:t>Você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pode  </a:t>
            </a:r>
            <a:r>
              <a:rPr sz="3600" spc="-10" dirty="0">
                <a:solidFill>
                  <a:srgbClr val="232628"/>
                </a:solidFill>
                <a:latin typeface="Arial"/>
                <a:cs typeface="Arial"/>
              </a:rPr>
              <a:t>facilmente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atravessar </a:t>
            </a:r>
            <a:r>
              <a:rPr sz="3600" dirty="0">
                <a:solidFill>
                  <a:srgbClr val="232628"/>
                </a:solidFill>
                <a:latin typeface="Arial"/>
                <a:cs typeface="Arial"/>
              </a:rPr>
              <a:t>o</a:t>
            </a:r>
            <a:r>
              <a:rPr sz="3600" spc="-20" dirty="0">
                <a:solidFill>
                  <a:srgbClr val="232628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232628"/>
                </a:solidFill>
                <a:latin typeface="Arial"/>
                <a:cs typeface="Arial"/>
              </a:rPr>
              <a:t>rio"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232628"/>
                </a:solidFill>
                <a:latin typeface="Arial"/>
                <a:cs typeface="Arial"/>
              </a:rPr>
              <a:t>O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que </a:t>
            </a:r>
            <a:r>
              <a:rPr sz="3600" dirty="0">
                <a:solidFill>
                  <a:srgbClr val="232628"/>
                </a:solidFill>
                <a:latin typeface="Arial"/>
                <a:cs typeface="Arial"/>
              </a:rPr>
              <a:t>vocês</a:t>
            </a:r>
            <a:r>
              <a:rPr sz="3600" spc="-25" dirty="0">
                <a:solidFill>
                  <a:srgbClr val="232628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fazem?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3573" y="264244"/>
            <a:ext cx="908685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229" dirty="0">
                <a:solidFill>
                  <a:srgbClr val="000000"/>
                </a:solidFill>
              </a:rPr>
              <a:t>Parâmetros</a:t>
            </a:r>
            <a:r>
              <a:rPr sz="6100" spc="-459" dirty="0">
                <a:solidFill>
                  <a:srgbClr val="000000"/>
                </a:solidFill>
              </a:rPr>
              <a:t> </a:t>
            </a:r>
            <a:r>
              <a:rPr sz="6100" spc="175" dirty="0">
                <a:solidFill>
                  <a:srgbClr val="000000"/>
                </a:solidFill>
              </a:rPr>
              <a:t>descritivos</a:t>
            </a:r>
            <a:endParaRPr sz="6100"/>
          </a:p>
        </p:txBody>
      </p:sp>
      <p:sp>
        <p:nvSpPr>
          <p:cNvPr id="5" name="object 5"/>
          <p:cNvSpPr/>
          <p:nvPr/>
        </p:nvSpPr>
        <p:spPr>
          <a:xfrm>
            <a:off x="10948627" y="2509169"/>
            <a:ext cx="5757288" cy="7676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419" y="2229595"/>
            <a:ext cx="7063105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200" spc="-270" dirty="0">
                <a:solidFill>
                  <a:srgbClr val="3DE631"/>
                </a:solidFill>
              </a:rPr>
              <a:t>A</a:t>
            </a:r>
            <a:r>
              <a:rPr sz="13200" spc="-395" dirty="0">
                <a:solidFill>
                  <a:srgbClr val="3DE631"/>
                </a:solidFill>
              </a:rPr>
              <a:t>GEN</a:t>
            </a:r>
            <a:r>
              <a:rPr sz="13200" spc="-270" dirty="0">
                <a:solidFill>
                  <a:srgbClr val="3DE631"/>
                </a:solidFill>
              </a:rPr>
              <a:t>D</a:t>
            </a:r>
            <a:r>
              <a:rPr sz="13200" spc="-85" dirty="0">
                <a:solidFill>
                  <a:srgbClr val="3DE631"/>
                </a:solidFill>
              </a:rPr>
              <a:t>A</a:t>
            </a:r>
            <a:endParaRPr sz="13200"/>
          </a:p>
        </p:txBody>
      </p:sp>
      <p:sp>
        <p:nvSpPr>
          <p:cNvPr id="3" name="object 3"/>
          <p:cNvSpPr txBox="1"/>
          <p:nvPr/>
        </p:nvSpPr>
        <p:spPr>
          <a:xfrm>
            <a:off x="1458098" y="4593511"/>
            <a:ext cx="11546205" cy="429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4705" indent="-802640">
              <a:lnSpc>
                <a:spcPct val="100000"/>
              </a:lnSpc>
              <a:spcBef>
                <a:spcPts val="100"/>
              </a:spcBef>
              <a:buChar char="●"/>
              <a:tabLst>
                <a:tab pos="814705" algn="l"/>
                <a:tab pos="815340" algn="l"/>
              </a:tabLst>
            </a:pPr>
            <a:r>
              <a:rPr sz="4000" b="1" spc="15" dirty="0">
                <a:latin typeface="Arial"/>
                <a:cs typeface="Arial"/>
              </a:rPr>
              <a:t>Bloco</a:t>
            </a:r>
            <a:r>
              <a:rPr sz="4000" b="1" spc="-270" dirty="0">
                <a:latin typeface="Arial"/>
                <a:cs typeface="Arial"/>
              </a:rPr>
              <a:t> </a:t>
            </a:r>
            <a:r>
              <a:rPr sz="4000" b="1" spc="-204" dirty="0">
                <a:latin typeface="Arial"/>
                <a:cs typeface="Arial"/>
              </a:rPr>
              <a:t>1:</a:t>
            </a:r>
            <a:r>
              <a:rPr sz="4000" b="1" spc="-265" dirty="0">
                <a:latin typeface="Arial"/>
                <a:cs typeface="Arial"/>
              </a:rPr>
              <a:t> </a:t>
            </a:r>
            <a:r>
              <a:rPr sz="4000" b="1" spc="65" dirty="0">
                <a:latin typeface="Arial"/>
                <a:cs typeface="Arial"/>
              </a:rPr>
              <a:t>[</a:t>
            </a:r>
            <a:r>
              <a:rPr sz="4000" b="1" spc="65" dirty="0">
                <a:solidFill>
                  <a:srgbClr val="FF0000"/>
                </a:solidFill>
                <a:latin typeface="Arial"/>
                <a:cs typeface="Arial"/>
              </a:rPr>
              <a:t>Negócios</a:t>
            </a:r>
            <a:r>
              <a:rPr sz="4000" b="1" spc="-2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spc="15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4000" b="1" spc="-2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spc="204" dirty="0">
                <a:solidFill>
                  <a:srgbClr val="FF0000"/>
                </a:solidFill>
                <a:latin typeface="Arial"/>
                <a:cs typeface="Arial"/>
              </a:rPr>
              <a:t>estatística</a:t>
            </a:r>
            <a:r>
              <a:rPr sz="4000" b="1" spc="-2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spc="145" dirty="0">
                <a:solidFill>
                  <a:srgbClr val="FF0000"/>
                </a:solidFill>
                <a:latin typeface="Arial"/>
                <a:cs typeface="Arial"/>
              </a:rPr>
              <a:t>descritiva</a:t>
            </a:r>
            <a:r>
              <a:rPr sz="4000" b="1" spc="145" dirty="0">
                <a:latin typeface="Arial"/>
                <a:cs typeface="Arial"/>
              </a:rPr>
              <a:t>]</a:t>
            </a:r>
            <a:endParaRPr sz="4000">
              <a:latin typeface="Arial"/>
              <a:cs typeface="Arial"/>
            </a:endParaRPr>
          </a:p>
          <a:p>
            <a:pPr marL="1095375">
              <a:lnSpc>
                <a:spcPct val="100000"/>
              </a:lnSpc>
            </a:pPr>
            <a:r>
              <a:rPr sz="4000" spc="390" dirty="0">
                <a:latin typeface="Trebuchet MS"/>
                <a:cs typeface="Trebuchet MS"/>
              </a:rPr>
              <a:t>+</a:t>
            </a:r>
            <a:r>
              <a:rPr sz="4000" spc="585" dirty="0">
                <a:latin typeface="Trebuchet MS"/>
                <a:cs typeface="Trebuchet MS"/>
              </a:rPr>
              <a:t> </a:t>
            </a:r>
            <a:r>
              <a:rPr sz="4000" spc="45" dirty="0">
                <a:latin typeface="Trebuchet MS"/>
                <a:cs typeface="Trebuchet MS"/>
              </a:rPr>
              <a:t>Intervalo</a:t>
            </a:r>
            <a:r>
              <a:rPr sz="4000" spc="-229" dirty="0">
                <a:latin typeface="Trebuchet MS"/>
                <a:cs typeface="Trebuchet MS"/>
              </a:rPr>
              <a:t> </a:t>
            </a:r>
            <a:r>
              <a:rPr sz="4000" spc="105" dirty="0">
                <a:latin typeface="Trebuchet MS"/>
                <a:cs typeface="Trebuchet MS"/>
              </a:rPr>
              <a:t>curto</a:t>
            </a:r>
            <a:r>
              <a:rPr sz="4000" spc="-235" dirty="0">
                <a:latin typeface="Trebuchet MS"/>
                <a:cs typeface="Trebuchet MS"/>
              </a:rPr>
              <a:t> </a:t>
            </a:r>
            <a:r>
              <a:rPr sz="4000" spc="465" dirty="0">
                <a:latin typeface="Trebuchet MS"/>
                <a:cs typeface="Trebuchet MS"/>
              </a:rPr>
              <a:t>-</a:t>
            </a:r>
            <a:r>
              <a:rPr sz="4000" spc="-229" dirty="0">
                <a:latin typeface="Trebuchet MS"/>
                <a:cs typeface="Trebuchet MS"/>
              </a:rPr>
              <a:t> </a:t>
            </a:r>
            <a:r>
              <a:rPr sz="4000" spc="305" dirty="0">
                <a:latin typeface="Trebuchet MS"/>
                <a:cs typeface="Trebuchet MS"/>
              </a:rPr>
              <a:t>3</a:t>
            </a:r>
            <a:r>
              <a:rPr sz="4000" spc="-229" dirty="0">
                <a:latin typeface="Trebuchet MS"/>
                <a:cs typeface="Trebuchet MS"/>
              </a:rPr>
              <a:t> </a:t>
            </a:r>
            <a:r>
              <a:rPr sz="4000" spc="110" dirty="0">
                <a:latin typeface="Trebuchet MS"/>
                <a:cs typeface="Trebuchet MS"/>
              </a:rPr>
              <a:t>min</a:t>
            </a:r>
            <a:endParaRPr sz="4000">
              <a:latin typeface="Trebuchet MS"/>
              <a:cs typeface="Trebuchet MS"/>
            </a:endParaRPr>
          </a:p>
          <a:p>
            <a:pPr marL="814705" indent="-802640">
              <a:lnSpc>
                <a:spcPct val="100000"/>
              </a:lnSpc>
              <a:buChar char="●"/>
              <a:tabLst>
                <a:tab pos="814705" algn="l"/>
                <a:tab pos="815340" algn="l"/>
              </a:tabLst>
            </a:pPr>
            <a:r>
              <a:rPr sz="4000" b="1" spc="15" dirty="0">
                <a:latin typeface="Arial"/>
                <a:cs typeface="Arial"/>
              </a:rPr>
              <a:t>Bloco</a:t>
            </a:r>
            <a:r>
              <a:rPr sz="4000" b="1" spc="-265" dirty="0">
                <a:latin typeface="Arial"/>
                <a:cs typeface="Arial"/>
              </a:rPr>
              <a:t> </a:t>
            </a:r>
            <a:r>
              <a:rPr sz="4000" b="1" spc="105" dirty="0">
                <a:latin typeface="Arial"/>
                <a:cs typeface="Arial"/>
              </a:rPr>
              <a:t>2:</a:t>
            </a:r>
            <a:r>
              <a:rPr sz="4000" b="1" spc="-260" dirty="0">
                <a:latin typeface="Arial"/>
                <a:cs typeface="Arial"/>
              </a:rPr>
              <a:t> </a:t>
            </a:r>
            <a:r>
              <a:rPr sz="4000" b="1" spc="75" dirty="0">
                <a:latin typeface="Arial"/>
                <a:cs typeface="Arial"/>
              </a:rPr>
              <a:t>[</a:t>
            </a:r>
            <a:r>
              <a:rPr sz="4000" b="1" spc="75" dirty="0">
                <a:solidFill>
                  <a:srgbClr val="FF0000"/>
                </a:solidFill>
                <a:latin typeface="Arial"/>
                <a:cs typeface="Arial"/>
              </a:rPr>
              <a:t>Tipos</a:t>
            </a:r>
            <a:r>
              <a:rPr sz="4000" b="1" spc="-2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spc="114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4000" b="1" spc="-3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spc="105" dirty="0">
                <a:solidFill>
                  <a:srgbClr val="FF0000"/>
                </a:solidFill>
                <a:latin typeface="Arial"/>
                <a:cs typeface="Arial"/>
              </a:rPr>
              <a:t>variáveis</a:t>
            </a:r>
            <a:r>
              <a:rPr sz="4000" b="1" spc="105" dirty="0">
                <a:latin typeface="Arial"/>
                <a:cs typeface="Arial"/>
              </a:rPr>
              <a:t>]</a:t>
            </a:r>
            <a:endParaRPr sz="4000">
              <a:latin typeface="Arial"/>
              <a:cs typeface="Arial"/>
            </a:endParaRPr>
          </a:p>
          <a:p>
            <a:pPr marL="1095375">
              <a:lnSpc>
                <a:spcPct val="100000"/>
              </a:lnSpc>
            </a:pPr>
            <a:r>
              <a:rPr sz="4000" spc="390" dirty="0">
                <a:latin typeface="Trebuchet MS"/>
                <a:cs typeface="Trebuchet MS"/>
              </a:rPr>
              <a:t>+</a:t>
            </a:r>
            <a:r>
              <a:rPr sz="4000" spc="585" dirty="0">
                <a:latin typeface="Trebuchet MS"/>
                <a:cs typeface="Trebuchet MS"/>
              </a:rPr>
              <a:t> </a:t>
            </a:r>
            <a:r>
              <a:rPr sz="4000" spc="45" dirty="0">
                <a:latin typeface="Trebuchet MS"/>
                <a:cs typeface="Trebuchet MS"/>
              </a:rPr>
              <a:t>Intervalo</a:t>
            </a:r>
            <a:r>
              <a:rPr sz="4000" spc="-229" dirty="0">
                <a:latin typeface="Trebuchet MS"/>
                <a:cs typeface="Trebuchet MS"/>
              </a:rPr>
              <a:t> </a:t>
            </a:r>
            <a:r>
              <a:rPr sz="4000" spc="140" dirty="0">
                <a:latin typeface="Trebuchet MS"/>
                <a:cs typeface="Trebuchet MS"/>
              </a:rPr>
              <a:t>longo</a:t>
            </a:r>
            <a:r>
              <a:rPr sz="4000" spc="-235" dirty="0">
                <a:latin typeface="Trebuchet MS"/>
                <a:cs typeface="Trebuchet MS"/>
              </a:rPr>
              <a:t> </a:t>
            </a:r>
            <a:r>
              <a:rPr sz="4000" spc="465" dirty="0">
                <a:latin typeface="Trebuchet MS"/>
                <a:cs typeface="Trebuchet MS"/>
              </a:rPr>
              <a:t>-</a:t>
            </a:r>
            <a:r>
              <a:rPr sz="4000" spc="-229" dirty="0">
                <a:latin typeface="Trebuchet MS"/>
                <a:cs typeface="Trebuchet MS"/>
              </a:rPr>
              <a:t> </a:t>
            </a:r>
            <a:r>
              <a:rPr sz="4000" spc="25" dirty="0">
                <a:latin typeface="Trebuchet MS"/>
                <a:cs typeface="Trebuchet MS"/>
              </a:rPr>
              <a:t>10</a:t>
            </a:r>
            <a:r>
              <a:rPr sz="4000" spc="-229" dirty="0">
                <a:latin typeface="Trebuchet MS"/>
                <a:cs typeface="Trebuchet MS"/>
              </a:rPr>
              <a:t> </a:t>
            </a:r>
            <a:r>
              <a:rPr sz="4000" spc="110" dirty="0">
                <a:latin typeface="Trebuchet MS"/>
                <a:cs typeface="Trebuchet MS"/>
              </a:rPr>
              <a:t>min</a:t>
            </a:r>
            <a:endParaRPr sz="4000">
              <a:latin typeface="Trebuchet MS"/>
              <a:cs typeface="Trebuchet MS"/>
            </a:endParaRPr>
          </a:p>
          <a:p>
            <a:pPr marL="814705" indent="-802640">
              <a:lnSpc>
                <a:spcPct val="100000"/>
              </a:lnSpc>
              <a:buChar char="●"/>
              <a:tabLst>
                <a:tab pos="814705" algn="l"/>
                <a:tab pos="815340" algn="l"/>
              </a:tabLst>
            </a:pPr>
            <a:r>
              <a:rPr sz="4000" b="1" spc="15" dirty="0">
                <a:latin typeface="Arial"/>
                <a:cs typeface="Arial"/>
              </a:rPr>
              <a:t>Bloco </a:t>
            </a:r>
            <a:r>
              <a:rPr sz="4000" b="1" spc="120" dirty="0">
                <a:latin typeface="Arial"/>
                <a:cs typeface="Arial"/>
              </a:rPr>
              <a:t>3:</a:t>
            </a:r>
            <a:r>
              <a:rPr sz="4000" b="1" spc="-540" dirty="0">
                <a:latin typeface="Arial"/>
                <a:cs typeface="Arial"/>
              </a:rPr>
              <a:t> </a:t>
            </a:r>
            <a:r>
              <a:rPr sz="4000" b="1" spc="90" dirty="0">
                <a:latin typeface="Arial"/>
                <a:cs typeface="Arial"/>
              </a:rPr>
              <a:t>[</a:t>
            </a:r>
            <a:r>
              <a:rPr sz="4000" b="1" spc="90" dirty="0">
                <a:solidFill>
                  <a:srgbClr val="FF0000"/>
                </a:solidFill>
                <a:latin typeface="Arial"/>
                <a:cs typeface="Arial"/>
              </a:rPr>
              <a:t>Medidas</a:t>
            </a:r>
            <a:r>
              <a:rPr sz="4000" b="1" spc="90" dirty="0">
                <a:latin typeface="Arial"/>
                <a:cs typeface="Arial"/>
              </a:rPr>
              <a:t>]</a:t>
            </a:r>
            <a:endParaRPr sz="4000">
              <a:latin typeface="Arial"/>
              <a:cs typeface="Arial"/>
            </a:endParaRPr>
          </a:p>
          <a:p>
            <a:pPr marL="1095375">
              <a:lnSpc>
                <a:spcPct val="100000"/>
              </a:lnSpc>
            </a:pPr>
            <a:r>
              <a:rPr sz="4000" spc="390" dirty="0">
                <a:latin typeface="Trebuchet MS"/>
                <a:cs typeface="Trebuchet MS"/>
              </a:rPr>
              <a:t>+</a:t>
            </a:r>
            <a:r>
              <a:rPr sz="4000" spc="585" dirty="0">
                <a:latin typeface="Trebuchet MS"/>
                <a:cs typeface="Trebuchet MS"/>
              </a:rPr>
              <a:t> </a:t>
            </a:r>
            <a:r>
              <a:rPr sz="4000" spc="45" dirty="0">
                <a:latin typeface="Trebuchet MS"/>
                <a:cs typeface="Trebuchet MS"/>
              </a:rPr>
              <a:t>Intervalo</a:t>
            </a:r>
            <a:r>
              <a:rPr sz="4000" spc="-229" dirty="0">
                <a:latin typeface="Trebuchet MS"/>
                <a:cs typeface="Trebuchet MS"/>
              </a:rPr>
              <a:t> </a:t>
            </a:r>
            <a:r>
              <a:rPr sz="4000" spc="105" dirty="0">
                <a:latin typeface="Trebuchet MS"/>
                <a:cs typeface="Trebuchet MS"/>
              </a:rPr>
              <a:t>curto</a:t>
            </a:r>
            <a:r>
              <a:rPr sz="4000" spc="-235" dirty="0">
                <a:latin typeface="Trebuchet MS"/>
                <a:cs typeface="Trebuchet MS"/>
              </a:rPr>
              <a:t> </a:t>
            </a:r>
            <a:r>
              <a:rPr sz="4000" spc="465" dirty="0">
                <a:latin typeface="Trebuchet MS"/>
                <a:cs typeface="Trebuchet MS"/>
              </a:rPr>
              <a:t>-</a:t>
            </a:r>
            <a:r>
              <a:rPr sz="4000" spc="-229" dirty="0">
                <a:latin typeface="Trebuchet MS"/>
                <a:cs typeface="Trebuchet MS"/>
              </a:rPr>
              <a:t> </a:t>
            </a:r>
            <a:r>
              <a:rPr sz="4000" spc="305" dirty="0">
                <a:latin typeface="Trebuchet MS"/>
                <a:cs typeface="Trebuchet MS"/>
              </a:rPr>
              <a:t>3</a:t>
            </a:r>
            <a:r>
              <a:rPr sz="4000" spc="-229" dirty="0">
                <a:latin typeface="Trebuchet MS"/>
                <a:cs typeface="Trebuchet MS"/>
              </a:rPr>
              <a:t> </a:t>
            </a:r>
            <a:r>
              <a:rPr sz="4000" spc="110" dirty="0">
                <a:latin typeface="Trebuchet MS"/>
                <a:cs typeface="Trebuchet MS"/>
              </a:rPr>
              <a:t>min</a:t>
            </a:r>
            <a:endParaRPr sz="4000">
              <a:latin typeface="Trebuchet MS"/>
              <a:cs typeface="Trebuchet MS"/>
            </a:endParaRPr>
          </a:p>
          <a:p>
            <a:pPr marL="814705" indent="-802640">
              <a:lnSpc>
                <a:spcPct val="100000"/>
              </a:lnSpc>
              <a:buChar char="●"/>
              <a:tabLst>
                <a:tab pos="814705" algn="l"/>
                <a:tab pos="815340" algn="l"/>
                <a:tab pos="3057525" algn="l"/>
              </a:tabLst>
            </a:pPr>
            <a:r>
              <a:rPr sz="4000" b="1" spc="15" dirty="0">
                <a:latin typeface="Arial"/>
                <a:cs typeface="Arial"/>
              </a:rPr>
              <a:t>Bloco</a:t>
            </a:r>
            <a:r>
              <a:rPr sz="4000" b="1" spc="-235" dirty="0">
                <a:latin typeface="Arial"/>
                <a:cs typeface="Arial"/>
              </a:rPr>
              <a:t> </a:t>
            </a:r>
            <a:r>
              <a:rPr sz="4000" b="1" spc="170" dirty="0">
                <a:latin typeface="Arial"/>
                <a:cs typeface="Arial"/>
              </a:rPr>
              <a:t>4:	</a:t>
            </a:r>
            <a:r>
              <a:rPr sz="4000" b="1" spc="105" dirty="0">
                <a:latin typeface="Arial"/>
                <a:cs typeface="Arial"/>
              </a:rPr>
              <a:t>[</a:t>
            </a:r>
            <a:r>
              <a:rPr sz="4000" b="1" spc="105" dirty="0">
                <a:solidFill>
                  <a:srgbClr val="FF0000"/>
                </a:solidFill>
                <a:latin typeface="Arial"/>
                <a:cs typeface="Arial"/>
              </a:rPr>
              <a:t>Análise </a:t>
            </a:r>
            <a:r>
              <a:rPr sz="4000" b="1" spc="130" dirty="0">
                <a:solidFill>
                  <a:srgbClr val="FF0000"/>
                </a:solidFill>
                <a:latin typeface="Arial"/>
                <a:cs typeface="Arial"/>
              </a:rPr>
              <a:t>Descritiva</a:t>
            </a:r>
            <a:r>
              <a:rPr sz="4000" b="1" spc="-6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spc="200" dirty="0">
                <a:latin typeface="Arial"/>
                <a:cs typeface="Arial"/>
              </a:rPr>
              <a:t>]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93037" y="598120"/>
            <a:ext cx="817244" cy="438531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050"/>
              </a:lnSpc>
            </a:pPr>
            <a:r>
              <a:rPr sz="2600" dirty="0">
                <a:latin typeface="Trebuchet MS"/>
                <a:cs typeface="Trebuchet MS"/>
              </a:rPr>
              <a:t>_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600" spc="175" dirty="0">
                <a:latin typeface="Trebuchet MS"/>
                <a:cs typeface="Trebuchet MS"/>
              </a:rPr>
              <a:t>NOSSO</a:t>
            </a:r>
            <a:r>
              <a:rPr sz="2600" spc="-165" dirty="0">
                <a:latin typeface="Trebuchet MS"/>
                <a:cs typeface="Trebuchet MS"/>
              </a:rPr>
              <a:t> </a:t>
            </a:r>
            <a:r>
              <a:rPr sz="2600" spc="105" dirty="0">
                <a:latin typeface="Trebuchet MS"/>
                <a:cs typeface="Trebuchet MS"/>
              </a:rPr>
              <a:t>ENCONTRO</a:t>
            </a:r>
            <a:r>
              <a:rPr sz="2600" spc="-160" dirty="0">
                <a:latin typeface="Trebuchet MS"/>
                <a:cs typeface="Trebuchet MS"/>
              </a:rPr>
              <a:t> </a:t>
            </a:r>
            <a:r>
              <a:rPr sz="2600" spc="185" dirty="0">
                <a:latin typeface="Trebuchet MS"/>
                <a:cs typeface="Trebuchet MS"/>
              </a:rPr>
              <a:t>DE</a:t>
            </a:r>
            <a:r>
              <a:rPr sz="2600" spc="-165" dirty="0">
                <a:latin typeface="Trebuchet MS"/>
                <a:cs typeface="Trebuchet MS"/>
              </a:rPr>
              <a:t> </a:t>
            </a:r>
            <a:r>
              <a:rPr sz="2600" spc="185" dirty="0">
                <a:latin typeface="Trebuchet MS"/>
                <a:cs typeface="Trebuchet MS"/>
              </a:rPr>
              <a:t>HOJE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4048" y="2724669"/>
            <a:ext cx="301199" cy="5520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1598" y="1748212"/>
            <a:ext cx="16125825" cy="7706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0" dirty="0">
                <a:latin typeface="Arial"/>
                <a:cs typeface="Arial"/>
              </a:rPr>
              <a:t>Variância </a:t>
            </a:r>
            <a:r>
              <a:rPr sz="3600" b="1" dirty="0">
                <a:latin typeface="Arial"/>
                <a:cs typeface="Arial"/>
              </a:rPr>
              <a:t>e </a:t>
            </a:r>
            <a:r>
              <a:rPr sz="3600" b="1" spc="-10" dirty="0">
                <a:latin typeface="Arial"/>
                <a:cs typeface="Arial"/>
              </a:rPr>
              <a:t>desvio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padrão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b="1" spc="-10" dirty="0">
                <a:latin typeface="Arial"/>
                <a:cs typeface="Arial"/>
              </a:rPr>
              <a:t>Exemplo: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Arial"/>
              <a:cs typeface="Arial"/>
            </a:endParaRPr>
          </a:p>
          <a:p>
            <a:pPr marL="12700" marR="116839">
              <a:lnSpc>
                <a:spcPct val="100000"/>
              </a:lnSpc>
            </a:pP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Uma </a:t>
            </a:r>
            <a:r>
              <a:rPr sz="3600" dirty="0">
                <a:solidFill>
                  <a:srgbClr val="232628"/>
                </a:solidFill>
                <a:latin typeface="Arial"/>
                <a:cs typeface="Arial"/>
              </a:rPr>
              <a:t>vez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que dois estatísticos de altura 1,65m pés </a:t>
            </a:r>
            <a:r>
              <a:rPr sz="3600" dirty="0">
                <a:solidFill>
                  <a:srgbClr val="232628"/>
                </a:solidFill>
                <a:latin typeface="Arial"/>
                <a:cs typeface="Arial"/>
              </a:rPr>
              <a:t>e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1,8m, </a:t>
            </a:r>
            <a:r>
              <a:rPr sz="3600" spc="-10" dirty="0">
                <a:solidFill>
                  <a:srgbClr val="232628"/>
                </a:solidFill>
                <a:latin typeface="Arial"/>
                <a:cs typeface="Arial"/>
              </a:rPr>
              <a:t>têm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que </a:t>
            </a:r>
            <a:r>
              <a:rPr sz="3600" dirty="0">
                <a:solidFill>
                  <a:srgbClr val="232628"/>
                </a:solidFill>
                <a:latin typeface="Arial"/>
                <a:cs typeface="Arial"/>
              </a:rPr>
              <a:t>cruzar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um  rio de profundidade </a:t>
            </a:r>
            <a:r>
              <a:rPr sz="3600" dirty="0">
                <a:solidFill>
                  <a:srgbClr val="232628"/>
                </a:solidFill>
                <a:latin typeface="Arial"/>
                <a:cs typeface="Arial"/>
              </a:rPr>
              <a:t>MÉDIA 1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metro. </a:t>
            </a:r>
            <a:r>
              <a:rPr sz="3600" spc="-10" dirty="0">
                <a:solidFill>
                  <a:srgbClr val="232628"/>
                </a:solidFill>
                <a:latin typeface="Arial"/>
                <a:cs typeface="Arial"/>
              </a:rPr>
              <a:t>Enquanto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isso, um </a:t>
            </a:r>
            <a:r>
              <a:rPr sz="3600" spc="-10" dirty="0">
                <a:solidFill>
                  <a:srgbClr val="232628"/>
                </a:solidFill>
                <a:latin typeface="Arial"/>
                <a:cs typeface="Arial"/>
              </a:rPr>
              <a:t>terceiro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estatístico</a:t>
            </a:r>
            <a:r>
              <a:rPr sz="3600" spc="-265" dirty="0">
                <a:solidFill>
                  <a:srgbClr val="232628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232628"/>
                </a:solidFill>
                <a:latin typeface="Arial"/>
                <a:cs typeface="Arial"/>
              </a:rPr>
              <a:t>veio  e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disse: "o que </a:t>
            </a:r>
            <a:r>
              <a:rPr sz="3600" dirty="0">
                <a:solidFill>
                  <a:srgbClr val="232628"/>
                </a:solidFill>
                <a:latin typeface="Arial"/>
                <a:cs typeface="Arial"/>
              </a:rPr>
              <a:t>você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está esperando? </a:t>
            </a:r>
            <a:r>
              <a:rPr sz="3600" spc="-55" dirty="0">
                <a:solidFill>
                  <a:srgbClr val="232628"/>
                </a:solidFill>
                <a:latin typeface="Arial"/>
                <a:cs typeface="Arial"/>
              </a:rPr>
              <a:t>Você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pode </a:t>
            </a:r>
            <a:r>
              <a:rPr sz="3600" spc="-10" dirty="0">
                <a:solidFill>
                  <a:srgbClr val="232628"/>
                </a:solidFill>
                <a:latin typeface="Arial"/>
                <a:cs typeface="Arial"/>
              </a:rPr>
              <a:t>facilmente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atravessar </a:t>
            </a:r>
            <a:r>
              <a:rPr sz="3600" dirty="0">
                <a:solidFill>
                  <a:srgbClr val="232628"/>
                </a:solidFill>
                <a:latin typeface="Arial"/>
                <a:cs typeface="Arial"/>
              </a:rPr>
              <a:t>o</a:t>
            </a:r>
            <a:r>
              <a:rPr sz="3600" spc="-20" dirty="0">
                <a:solidFill>
                  <a:srgbClr val="232628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232628"/>
                </a:solidFill>
                <a:latin typeface="Arial"/>
                <a:cs typeface="Arial"/>
              </a:rPr>
              <a:t>rio"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3600" spc="-10" dirty="0">
                <a:solidFill>
                  <a:srgbClr val="232628"/>
                </a:solidFill>
                <a:latin typeface="Arial"/>
                <a:cs typeface="Arial"/>
              </a:rPr>
              <a:t>Suponha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que </a:t>
            </a:r>
            <a:r>
              <a:rPr sz="3600" dirty="0">
                <a:solidFill>
                  <a:srgbClr val="232628"/>
                </a:solidFill>
                <a:latin typeface="Arial"/>
                <a:cs typeface="Arial"/>
              </a:rPr>
              <a:t>a variância seja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0,25 </a:t>
            </a:r>
            <a:r>
              <a:rPr sz="3600" dirty="0">
                <a:solidFill>
                  <a:srgbClr val="232628"/>
                </a:solidFill>
                <a:latin typeface="Arial"/>
                <a:cs typeface="Arial"/>
              </a:rPr>
              <a:t>(DP =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0,5), então eles podem </a:t>
            </a:r>
            <a:r>
              <a:rPr sz="3600" dirty="0">
                <a:solidFill>
                  <a:srgbClr val="232628"/>
                </a:solidFill>
                <a:latin typeface="Arial"/>
                <a:cs typeface="Arial"/>
              </a:rPr>
              <a:t>cruzar o rio  com segurança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porque </a:t>
            </a:r>
            <a:r>
              <a:rPr sz="3600" dirty="0">
                <a:solidFill>
                  <a:srgbClr val="232628"/>
                </a:solidFill>
                <a:latin typeface="Arial"/>
                <a:cs typeface="Arial"/>
              </a:rPr>
              <a:t>a </a:t>
            </a:r>
            <a:r>
              <a:rPr sz="3600" spc="-10" dirty="0">
                <a:solidFill>
                  <a:srgbClr val="232628"/>
                </a:solidFill>
                <a:latin typeface="Arial"/>
                <a:cs typeface="Arial"/>
              </a:rPr>
              <a:t>faixa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de intervalo (não </a:t>
            </a:r>
            <a:r>
              <a:rPr sz="3600" dirty="0">
                <a:solidFill>
                  <a:srgbClr val="232628"/>
                </a:solidFill>
                <a:latin typeface="Arial"/>
                <a:cs typeface="Arial"/>
              </a:rPr>
              <a:t>confunda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isso </a:t>
            </a:r>
            <a:r>
              <a:rPr sz="3600" dirty="0">
                <a:solidFill>
                  <a:srgbClr val="232628"/>
                </a:solidFill>
                <a:latin typeface="Arial"/>
                <a:cs typeface="Arial"/>
              </a:rPr>
              <a:t>com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intervalo de  </a:t>
            </a:r>
            <a:r>
              <a:rPr sz="3600" dirty="0">
                <a:solidFill>
                  <a:srgbClr val="232628"/>
                </a:solidFill>
                <a:latin typeface="Arial"/>
                <a:cs typeface="Arial"/>
              </a:rPr>
              <a:t>confiança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(CI)) </a:t>
            </a:r>
            <a:r>
              <a:rPr sz="3600" dirty="0">
                <a:solidFill>
                  <a:srgbClr val="232628"/>
                </a:solidFill>
                <a:latin typeface="Arial"/>
                <a:cs typeface="Arial"/>
              </a:rPr>
              <a:t>é 1 +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0,5 ou 1-0,5, </a:t>
            </a:r>
            <a:r>
              <a:rPr sz="3600" dirty="0">
                <a:solidFill>
                  <a:srgbClr val="232628"/>
                </a:solidFill>
                <a:latin typeface="Arial"/>
                <a:cs typeface="Arial"/>
              </a:rPr>
              <a:t>e suas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alturas </a:t>
            </a:r>
            <a:r>
              <a:rPr sz="3600" dirty="0">
                <a:solidFill>
                  <a:srgbClr val="232628"/>
                </a:solidFill>
                <a:latin typeface="Arial"/>
                <a:cs typeface="Arial"/>
              </a:rPr>
              <a:t>são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1,65 </a:t>
            </a:r>
            <a:r>
              <a:rPr sz="3600" dirty="0">
                <a:solidFill>
                  <a:srgbClr val="232628"/>
                </a:solidFill>
                <a:latin typeface="Arial"/>
                <a:cs typeface="Arial"/>
              </a:rPr>
              <a:t>e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1,8. Se </a:t>
            </a:r>
            <a:r>
              <a:rPr sz="3600" dirty="0">
                <a:solidFill>
                  <a:srgbClr val="232628"/>
                </a:solidFill>
                <a:latin typeface="Arial"/>
                <a:cs typeface="Arial"/>
              </a:rPr>
              <a:t>a variância  é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4, então </a:t>
            </a:r>
            <a:r>
              <a:rPr sz="3600" dirty="0">
                <a:solidFill>
                  <a:srgbClr val="232628"/>
                </a:solidFill>
                <a:latin typeface="Arial"/>
                <a:cs typeface="Arial"/>
              </a:rPr>
              <a:t>é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melhor não atravessar </a:t>
            </a:r>
            <a:r>
              <a:rPr sz="3600" dirty="0">
                <a:solidFill>
                  <a:srgbClr val="232628"/>
                </a:solidFill>
                <a:latin typeface="Arial"/>
                <a:cs typeface="Arial"/>
              </a:rPr>
              <a:t>o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rio: DP=2, logo </a:t>
            </a:r>
            <a:r>
              <a:rPr sz="3600" dirty="0">
                <a:solidFill>
                  <a:srgbClr val="232628"/>
                </a:solidFill>
                <a:latin typeface="Arial"/>
                <a:cs typeface="Arial"/>
              </a:rPr>
              <a:t>o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rio </a:t>
            </a:r>
            <a:r>
              <a:rPr sz="3600" spc="-10" dirty="0">
                <a:solidFill>
                  <a:srgbClr val="232628"/>
                </a:solidFill>
                <a:latin typeface="Arial"/>
                <a:cs typeface="Arial"/>
              </a:rPr>
              <a:t>tem </a:t>
            </a:r>
            <a:r>
              <a:rPr sz="3600" dirty="0">
                <a:solidFill>
                  <a:srgbClr val="232628"/>
                </a:solidFill>
                <a:latin typeface="Arial"/>
                <a:cs typeface="Arial"/>
              </a:rPr>
              <a:t>1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+2 ou </a:t>
            </a:r>
            <a:r>
              <a:rPr sz="3600" dirty="0">
                <a:solidFill>
                  <a:srgbClr val="232628"/>
                </a:solidFill>
                <a:latin typeface="Arial"/>
                <a:cs typeface="Arial"/>
              </a:rPr>
              <a:t>-2 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metros!</a:t>
            </a:r>
            <a:r>
              <a:rPr sz="3600" spc="-10" dirty="0">
                <a:solidFill>
                  <a:srgbClr val="232628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232628"/>
                </a:solidFill>
                <a:latin typeface="Arial"/>
                <a:cs typeface="Arial"/>
              </a:rPr>
              <a:t>Risco!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3573" y="264244"/>
            <a:ext cx="908685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229" dirty="0">
                <a:solidFill>
                  <a:srgbClr val="000000"/>
                </a:solidFill>
              </a:rPr>
              <a:t>Parâmetros</a:t>
            </a:r>
            <a:r>
              <a:rPr sz="6100" spc="-459" dirty="0">
                <a:solidFill>
                  <a:srgbClr val="000000"/>
                </a:solidFill>
              </a:rPr>
              <a:t> </a:t>
            </a:r>
            <a:r>
              <a:rPr sz="6100" spc="175" dirty="0">
                <a:solidFill>
                  <a:srgbClr val="000000"/>
                </a:solidFill>
              </a:rPr>
              <a:t>descritivos</a:t>
            </a:r>
            <a:endParaRPr sz="61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1598" y="1748212"/>
            <a:ext cx="7959725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0" dirty="0">
                <a:latin typeface="Arial"/>
                <a:cs typeface="Arial"/>
              </a:rPr>
              <a:t>Variância </a:t>
            </a:r>
            <a:r>
              <a:rPr sz="3600" b="1" dirty="0">
                <a:latin typeface="Arial"/>
                <a:cs typeface="Arial"/>
              </a:rPr>
              <a:t>e </a:t>
            </a:r>
            <a:r>
              <a:rPr sz="3600" b="1" spc="-10" dirty="0">
                <a:latin typeface="Arial"/>
                <a:cs typeface="Arial"/>
              </a:rPr>
              <a:t>desvio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padrão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b="1" spc="-10" dirty="0">
                <a:latin typeface="Arial"/>
                <a:cs typeface="Arial"/>
              </a:rPr>
              <a:t>Exemplo: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Percebemos agora que um </a:t>
            </a:r>
            <a:r>
              <a:rPr sz="3600" spc="-10" dirty="0">
                <a:latin typeface="Arial"/>
                <a:cs typeface="Arial"/>
              </a:rPr>
              <a:t>time tem  </a:t>
            </a:r>
            <a:r>
              <a:rPr sz="3600" spc="-5" dirty="0">
                <a:latin typeface="Arial"/>
                <a:cs typeface="Arial"/>
              </a:rPr>
              <a:t>uma desvio padrão </a:t>
            </a:r>
            <a:r>
              <a:rPr sz="3600" spc="-10" dirty="0">
                <a:latin typeface="Arial"/>
                <a:cs typeface="Arial"/>
              </a:rPr>
              <a:t>~4x </a:t>
            </a:r>
            <a:r>
              <a:rPr sz="3600" spc="-5" dirty="0">
                <a:latin typeface="Arial"/>
                <a:cs typeface="Arial"/>
              </a:rPr>
              <a:t>maior do que </a:t>
            </a:r>
            <a:r>
              <a:rPr sz="3600" dirty="0">
                <a:latin typeface="Arial"/>
                <a:cs typeface="Arial"/>
              </a:rPr>
              <a:t>o  </a:t>
            </a:r>
            <a:r>
              <a:rPr sz="3600" spc="-5" dirty="0">
                <a:latin typeface="Arial"/>
                <a:cs typeface="Arial"/>
              </a:rPr>
              <a:t>outro </a:t>
            </a:r>
            <a:r>
              <a:rPr sz="3600" spc="-10" dirty="0">
                <a:latin typeface="Arial"/>
                <a:cs typeface="Arial"/>
              </a:rPr>
              <a:t>time </a:t>
            </a:r>
            <a:r>
              <a:rPr sz="3600" spc="-5" dirty="0">
                <a:latin typeface="Arial"/>
                <a:cs typeface="Arial"/>
              </a:rPr>
              <a:t>em </a:t>
            </a:r>
            <a:r>
              <a:rPr sz="3600" spc="-10" dirty="0">
                <a:latin typeface="Arial"/>
                <a:cs typeface="Arial"/>
              </a:rPr>
              <a:t>termos </a:t>
            </a:r>
            <a:r>
              <a:rPr sz="3600" spc="-5" dirty="0">
                <a:latin typeface="Arial"/>
                <a:cs typeface="Arial"/>
              </a:rPr>
              <a:t>de altura, mas </a:t>
            </a:r>
            <a:r>
              <a:rPr sz="3600" dirty="0">
                <a:latin typeface="Arial"/>
                <a:cs typeface="Arial"/>
              </a:rPr>
              <a:t>o  </a:t>
            </a:r>
            <a:r>
              <a:rPr sz="3600" spc="-5" dirty="0">
                <a:latin typeface="Arial"/>
                <a:cs typeface="Arial"/>
              </a:rPr>
              <a:t>que isso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significa?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spc="-10" dirty="0">
                <a:latin typeface="Arial"/>
                <a:cs typeface="Arial"/>
              </a:rPr>
              <a:t>Qual time tem </a:t>
            </a:r>
            <a:r>
              <a:rPr sz="3600" spc="-5" dirty="0">
                <a:latin typeface="Arial"/>
                <a:cs typeface="Arial"/>
              </a:rPr>
              <a:t>maior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chance?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3573" y="264244"/>
            <a:ext cx="908685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229" dirty="0">
                <a:solidFill>
                  <a:srgbClr val="000000"/>
                </a:solidFill>
              </a:rPr>
              <a:t>Parâmetros</a:t>
            </a:r>
            <a:r>
              <a:rPr sz="6100" spc="-459" dirty="0">
                <a:solidFill>
                  <a:srgbClr val="000000"/>
                </a:solidFill>
              </a:rPr>
              <a:t> </a:t>
            </a:r>
            <a:r>
              <a:rPr sz="6100" spc="175" dirty="0">
                <a:solidFill>
                  <a:srgbClr val="000000"/>
                </a:solidFill>
              </a:rPr>
              <a:t>descritivos</a:t>
            </a:r>
            <a:endParaRPr sz="6100"/>
          </a:p>
        </p:txBody>
      </p:sp>
      <p:sp>
        <p:nvSpPr>
          <p:cNvPr id="5" name="object 5"/>
          <p:cNvSpPr/>
          <p:nvPr/>
        </p:nvSpPr>
        <p:spPr>
          <a:xfrm>
            <a:off x="13511747" y="2688694"/>
            <a:ext cx="1770346" cy="1032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76356" y="2334145"/>
            <a:ext cx="3689634" cy="5500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1598" y="1748212"/>
            <a:ext cx="18594705" cy="650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Arial"/>
                <a:cs typeface="Arial"/>
              </a:rPr>
              <a:t>Percentis</a:t>
            </a:r>
            <a:endParaRPr sz="3600">
              <a:latin typeface="Arial"/>
              <a:cs typeface="Arial"/>
            </a:endParaRPr>
          </a:p>
          <a:p>
            <a:pPr marL="149860" marR="5080">
              <a:lnSpc>
                <a:spcPct val="100000"/>
              </a:lnSpc>
              <a:spcBef>
                <a:spcPts val="2910"/>
              </a:spcBef>
            </a:pPr>
            <a:r>
              <a:rPr sz="3600" spc="-10" dirty="0">
                <a:latin typeface="Arial"/>
                <a:cs typeface="Arial"/>
              </a:rPr>
              <a:t>Percentis </a:t>
            </a:r>
            <a:r>
              <a:rPr sz="3600" dirty="0">
                <a:latin typeface="Arial"/>
                <a:cs typeface="Arial"/>
              </a:rPr>
              <a:t>são valores </a:t>
            </a:r>
            <a:r>
              <a:rPr sz="3600" spc="-5" dirty="0">
                <a:latin typeface="Arial"/>
                <a:cs typeface="Arial"/>
              </a:rPr>
              <a:t>abaixo do qual determinada porcentagem dos dados está, dada uma  ordem.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149860">
              <a:lnSpc>
                <a:spcPct val="100000"/>
              </a:lnSpc>
              <a:spcBef>
                <a:spcPts val="5"/>
              </a:spcBef>
            </a:pPr>
            <a:r>
              <a:rPr sz="3600" spc="-5" dirty="0">
                <a:latin typeface="Arial"/>
                <a:cs typeface="Arial"/>
              </a:rPr>
              <a:t>25% dos meus dados </a:t>
            </a:r>
            <a:r>
              <a:rPr sz="3600" spc="-10" dirty="0">
                <a:latin typeface="Arial"/>
                <a:cs typeface="Arial"/>
              </a:rPr>
              <a:t>tem </a:t>
            </a:r>
            <a:r>
              <a:rPr sz="3600" spc="-5" dirty="0">
                <a:latin typeface="Arial"/>
                <a:cs typeface="Arial"/>
              </a:rPr>
              <a:t>até </a:t>
            </a:r>
            <a:r>
              <a:rPr sz="3600" dirty="0">
                <a:latin typeface="Arial"/>
                <a:cs typeface="Arial"/>
              </a:rPr>
              <a:t>X valor </a:t>
            </a:r>
            <a:r>
              <a:rPr sz="3600" spc="-5" dirty="0">
                <a:latin typeface="Arial"/>
                <a:cs typeface="Arial"/>
              </a:rPr>
              <a:t>-&gt;</a:t>
            </a:r>
            <a:r>
              <a:rPr sz="3600" spc="-8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Q1</a:t>
            </a:r>
            <a:endParaRPr sz="3600">
              <a:latin typeface="Arial"/>
              <a:cs typeface="Arial"/>
            </a:endParaRPr>
          </a:p>
          <a:p>
            <a:pPr marL="149860" marR="693928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50% dos meus dados </a:t>
            </a:r>
            <a:r>
              <a:rPr sz="3600" spc="-10" dirty="0">
                <a:latin typeface="Arial"/>
                <a:cs typeface="Arial"/>
              </a:rPr>
              <a:t>tem </a:t>
            </a:r>
            <a:r>
              <a:rPr sz="3600" spc="-5" dirty="0">
                <a:latin typeface="Arial"/>
                <a:cs typeface="Arial"/>
              </a:rPr>
              <a:t>até </a:t>
            </a:r>
            <a:r>
              <a:rPr sz="3600" dirty="0">
                <a:latin typeface="Arial"/>
                <a:cs typeface="Arial"/>
              </a:rPr>
              <a:t>Y valor </a:t>
            </a:r>
            <a:r>
              <a:rPr sz="3600" spc="-5" dirty="0">
                <a:latin typeface="Arial"/>
                <a:cs typeface="Arial"/>
              </a:rPr>
              <a:t>-&gt; </a:t>
            </a:r>
            <a:r>
              <a:rPr sz="3600" spc="-10" dirty="0">
                <a:latin typeface="Arial"/>
                <a:cs typeface="Arial"/>
              </a:rPr>
              <a:t>Q2, </a:t>
            </a:r>
            <a:r>
              <a:rPr sz="3600" spc="-5" dirty="0">
                <a:latin typeface="Arial"/>
                <a:cs typeface="Arial"/>
              </a:rPr>
              <a:t>ou</a:t>
            </a:r>
            <a:r>
              <a:rPr sz="3600" spc="-19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mediana  </a:t>
            </a:r>
            <a:r>
              <a:rPr sz="3600" spc="-5" dirty="0">
                <a:latin typeface="Arial"/>
                <a:cs typeface="Arial"/>
              </a:rPr>
              <a:t>75% dos meus dados </a:t>
            </a:r>
            <a:r>
              <a:rPr sz="3600" spc="-10" dirty="0">
                <a:latin typeface="Arial"/>
                <a:cs typeface="Arial"/>
              </a:rPr>
              <a:t>tem </a:t>
            </a:r>
            <a:r>
              <a:rPr sz="3600" spc="-5" dirty="0">
                <a:latin typeface="Arial"/>
                <a:cs typeface="Arial"/>
              </a:rPr>
              <a:t>até </a:t>
            </a:r>
            <a:r>
              <a:rPr sz="3600" dirty="0">
                <a:latin typeface="Arial"/>
                <a:cs typeface="Arial"/>
              </a:rPr>
              <a:t>Z valor </a:t>
            </a:r>
            <a:r>
              <a:rPr sz="3600" spc="-5" dirty="0">
                <a:latin typeface="Arial"/>
                <a:cs typeface="Arial"/>
              </a:rPr>
              <a:t>-&gt;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Q3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250"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Exemplo: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  <a:spcBef>
                <a:spcPts val="5"/>
              </a:spcBef>
            </a:pPr>
            <a:r>
              <a:rPr sz="3600" spc="-10" dirty="0">
                <a:latin typeface="Arial"/>
                <a:cs typeface="Arial"/>
              </a:rPr>
              <a:t>{1,2,3,4,5,6,7,8,9,10,11,12,13,14,15,16,17,18,19,20,21}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3573" y="264244"/>
            <a:ext cx="908685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229" dirty="0">
                <a:solidFill>
                  <a:srgbClr val="000000"/>
                </a:solidFill>
              </a:rPr>
              <a:t>Parâmetros</a:t>
            </a:r>
            <a:r>
              <a:rPr sz="6100" spc="-459" dirty="0">
                <a:solidFill>
                  <a:srgbClr val="000000"/>
                </a:solidFill>
              </a:rPr>
              <a:t> </a:t>
            </a:r>
            <a:r>
              <a:rPr sz="6100" spc="175" dirty="0">
                <a:solidFill>
                  <a:srgbClr val="000000"/>
                </a:solidFill>
              </a:rPr>
              <a:t>descritivos</a:t>
            </a:r>
            <a:endParaRPr sz="6100"/>
          </a:p>
        </p:txBody>
      </p:sp>
      <p:sp>
        <p:nvSpPr>
          <p:cNvPr id="5" name="object 5"/>
          <p:cNvSpPr/>
          <p:nvPr/>
        </p:nvSpPr>
        <p:spPr>
          <a:xfrm>
            <a:off x="1604721" y="8388983"/>
            <a:ext cx="1563370" cy="212725"/>
          </a:xfrm>
          <a:custGeom>
            <a:avLst/>
            <a:gdLst/>
            <a:ahLst/>
            <a:cxnLst/>
            <a:rect l="l" t="t" r="r" b="b"/>
            <a:pathLst>
              <a:path w="1563370" h="212725">
                <a:moveTo>
                  <a:pt x="1562996" y="0"/>
                </a:moveTo>
                <a:lnTo>
                  <a:pt x="1561605" y="82673"/>
                </a:lnTo>
                <a:lnTo>
                  <a:pt x="1557812" y="150187"/>
                </a:lnTo>
                <a:lnTo>
                  <a:pt x="1552186" y="195707"/>
                </a:lnTo>
                <a:lnTo>
                  <a:pt x="1545296" y="212399"/>
                </a:lnTo>
                <a:lnTo>
                  <a:pt x="17699" y="212399"/>
                </a:lnTo>
                <a:lnTo>
                  <a:pt x="5184" y="150199"/>
                </a:lnTo>
                <a:lnTo>
                  <a:pt x="1347" y="81277"/>
                </a:lnTo>
                <a:lnTo>
                  <a:pt x="343" y="41626"/>
                </a:lnTo>
                <a:lnTo>
                  <a:pt x="0" y="0"/>
                </a:lnTo>
              </a:path>
            </a:pathLst>
          </a:custGeom>
          <a:ln w="38099">
            <a:solidFill>
              <a:srgbClr val="3DE6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4721" y="9303231"/>
            <a:ext cx="4111625" cy="275590"/>
          </a:xfrm>
          <a:custGeom>
            <a:avLst/>
            <a:gdLst/>
            <a:ahLst/>
            <a:cxnLst/>
            <a:rect l="l" t="t" r="r" b="b"/>
            <a:pathLst>
              <a:path w="4111625" h="275590">
                <a:moveTo>
                  <a:pt x="4111191" y="0"/>
                </a:moveTo>
                <a:lnTo>
                  <a:pt x="4110371" y="73212"/>
                </a:lnTo>
                <a:lnTo>
                  <a:pt x="4108058" y="138999"/>
                </a:lnTo>
                <a:lnTo>
                  <a:pt x="4104469" y="194737"/>
                </a:lnTo>
                <a:lnTo>
                  <a:pt x="4099825" y="237799"/>
                </a:lnTo>
                <a:lnTo>
                  <a:pt x="4094342" y="265561"/>
                </a:lnTo>
                <a:lnTo>
                  <a:pt x="4088241" y="275399"/>
                </a:lnTo>
                <a:lnTo>
                  <a:pt x="22949" y="275399"/>
                </a:lnTo>
                <a:lnTo>
                  <a:pt x="10217" y="229119"/>
                </a:lnTo>
                <a:lnTo>
                  <a:pt x="3855" y="152792"/>
                </a:lnTo>
                <a:lnTo>
                  <a:pt x="1746" y="105396"/>
                </a:lnTo>
                <a:lnTo>
                  <a:pt x="444" y="53983"/>
                </a:lnTo>
                <a:lnTo>
                  <a:pt x="0" y="0"/>
                </a:lnTo>
              </a:path>
            </a:pathLst>
          </a:custGeom>
          <a:ln w="38099">
            <a:solidFill>
              <a:srgbClr val="3DE6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4721" y="10058655"/>
            <a:ext cx="7331709" cy="275590"/>
          </a:xfrm>
          <a:custGeom>
            <a:avLst/>
            <a:gdLst/>
            <a:ahLst/>
            <a:cxnLst/>
            <a:rect l="l" t="t" r="r" b="b"/>
            <a:pathLst>
              <a:path w="7331709" h="275590">
                <a:moveTo>
                  <a:pt x="7331685" y="0"/>
                </a:moveTo>
                <a:lnTo>
                  <a:pt x="7330865" y="73212"/>
                </a:lnTo>
                <a:lnTo>
                  <a:pt x="7328551" y="138999"/>
                </a:lnTo>
                <a:lnTo>
                  <a:pt x="7324963" y="194737"/>
                </a:lnTo>
                <a:lnTo>
                  <a:pt x="7320318" y="237799"/>
                </a:lnTo>
                <a:lnTo>
                  <a:pt x="7314836" y="265561"/>
                </a:lnTo>
                <a:lnTo>
                  <a:pt x="7308735" y="275399"/>
                </a:lnTo>
                <a:lnTo>
                  <a:pt x="22949" y="275399"/>
                </a:lnTo>
                <a:lnTo>
                  <a:pt x="10217" y="229130"/>
                </a:lnTo>
                <a:lnTo>
                  <a:pt x="3855" y="152802"/>
                </a:lnTo>
                <a:lnTo>
                  <a:pt x="1746" y="105399"/>
                </a:lnTo>
                <a:lnTo>
                  <a:pt x="444" y="53984"/>
                </a:lnTo>
                <a:lnTo>
                  <a:pt x="0" y="0"/>
                </a:lnTo>
              </a:path>
            </a:pathLst>
          </a:custGeom>
          <a:ln w="38099">
            <a:solidFill>
              <a:srgbClr val="3DE6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11848" y="8737630"/>
            <a:ext cx="3130550" cy="214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8080" algn="l"/>
              </a:tabLst>
            </a:pPr>
            <a:r>
              <a:rPr sz="2200" b="1" spc="-5" dirty="0">
                <a:latin typeface="Arial"/>
                <a:cs typeface="Arial"/>
              </a:rPr>
              <a:t>25% dos dados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745" dirty="0">
                <a:solidFill>
                  <a:srgbClr val="1F2123"/>
                </a:solidFill>
                <a:latin typeface="DejaVu Sans"/>
                <a:cs typeface="DejaVu Sans"/>
              </a:rPr>
              <a:t>≅	</a:t>
            </a:r>
            <a:r>
              <a:rPr sz="2200" b="1" spc="-5" dirty="0">
                <a:latin typeface="Arial"/>
                <a:cs typeface="Arial"/>
              </a:rPr>
              <a:t>5/21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260500"/>
              </a:lnSpc>
              <a:spcBef>
                <a:spcPts val="320"/>
              </a:spcBef>
              <a:tabLst>
                <a:tab pos="2418080" algn="l"/>
              </a:tabLst>
            </a:pPr>
            <a:r>
              <a:rPr sz="2200" b="1" spc="-5" dirty="0">
                <a:latin typeface="Arial"/>
                <a:cs typeface="Arial"/>
              </a:rPr>
              <a:t>50</a:t>
            </a:r>
            <a:r>
              <a:rPr sz="2200" b="1" dirty="0">
                <a:latin typeface="Arial"/>
                <a:cs typeface="Arial"/>
              </a:rPr>
              <a:t>%</a:t>
            </a:r>
            <a:r>
              <a:rPr sz="2200" b="1" spc="-5" dirty="0">
                <a:latin typeface="Arial"/>
                <a:cs typeface="Arial"/>
              </a:rPr>
              <a:t> do</a:t>
            </a:r>
            <a:r>
              <a:rPr sz="2200" b="1" dirty="0">
                <a:latin typeface="Arial"/>
                <a:cs typeface="Arial"/>
              </a:rPr>
              <a:t>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dado</a:t>
            </a:r>
            <a:r>
              <a:rPr sz="2200" b="1" dirty="0">
                <a:latin typeface="Arial"/>
                <a:cs typeface="Arial"/>
              </a:rPr>
              <a:t>s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745" dirty="0">
                <a:solidFill>
                  <a:srgbClr val="1F2123"/>
                </a:solidFill>
                <a:latin typeface="DejaVu Sans"/>
                <a:cs typeface="DejaVu Sans"/>
              </a:rPr>
              <a:t>≅</a:t>
            </a:r>
            <a:r>
              <a:rPr sz="2200" b="1" dirty="0">
                <a:solidFill>
                  <a:srgbClr val="1F2123"/>
                </a:solidFill>
                <a:latin typeface="DejaVu Sans"/>
                <a:cs typeface="DejaVu Sans"/>
              </a:rPr>
              <a:t>	</a:t>
            </a:r>
            <a:r>
              <a:rPr sz="2200" b="1" spc="-5" dirty="0">
                <a:latin typeface="Arial"/>
                <a:cs typeface="Arial"/>
              </a:rPr>
              <a:t>10/21  75</a:t>
            </a:r>
            <a:r>
              <a:rPr sz="2200" b="1" dirty="0">
                <a:latin typeface="Arial"/>
                <a:cs typeface="Arial"/>
              </a:rPr>
              <a:t>%</a:t>
            </a:r>
            <a:r>
              <a:rPr sz="2200" b="1" spc="-5" dirty="0">
                <a:latin typeface="Arial"/>
                <a:cs typeface="Arial"/>
              </a:rPr>
              <a:t> do</a:t>
            </a:r>
            <a:r>
              <a:rPr sz="2200" b="1" dirty="0">
                <a:latin typeface="Arial"/>
                <a:cs typeface="Arial"/>
              </a:rPr>
              <a:t>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dado</a:t>
            </a:r>
            <a:r>
              <a:rPr sz="2200" b="1" dirty="0">
                <a:latin typeface="Arial"/>
                <a:cs typeface="Arial"/>
              </a:rPr>
              <a:t>s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745" dirty="0">
                <a:solidFill>
                  <a:srgbClr val="1F2123"/>
                </a:solidFill>
                <a:latin typeface="DejaVu Sans"/>
                <a:cs typeface="DejaVu Sans"/>
              </a:rPr>
              <a:t>≅</a:t>
            </a:r>
            <a:r>
              <a:rPr sz="2200" b="1" dirty="0">
                <a:solidFill>
                  <a:srgbClr val="1F2123"/>
                </a:solidFill>
                <a:latin typeface="DejaVu Sans"/>
                <a:cs typeface="DejaVu Sans"/>
              </a:rPr>
              <a:t>	</a:t>
            </a:r>
            <a:r>
              <a:rPr sz="2200" b="1" spc="-5" dirty="0">
                <a:latin typeface="Arial"/>
                <a:cs typeface="Arial"/>
              </a:rPr>
              <a:t>16/21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1598" y="1748212"/>
            <a:ext cx="6817995" cy="7386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Arial"/>
                <a:cs typeface="Arial"/>
              </a:rPr>
              <a:t>Percentis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Arial"/>
              <a:cs typeface="Arial"/>
            </a:endParaRPr>
          </a:p>
          <a:p>
            <a:pPr marL="149860">
              <a:lnSpc>
                <a:spcPct val="100000"/>
              </a:lnSpc>
              <a:spcBef>
                <a:spcPts val="5"/>
              </a:spcBef>
            </a:pPr>
            <a:r>
              <a:rPr sz="3600" spc="-10" dirty="0">
                <a:latin typeface="Arial"/>
                <a:cs typeface="Arial"/>
              </a:rPr>
              <a:t>Qual time tem </a:t>
            </a:r>
            <a:r>
              <a:rPr sz="3600" spc="-5" dirty="0">
                <a:latin typeface="Arial"/>
                <a:cs typeface="Arial"/>
              </a:rPr>
              <a:t>maior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chance?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149860" marR="508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A </a:t>
            </a:r>
            <a:r>
              <a:rPr sz="3600" spc="-5" dirty="0">
                <a:latin typeface="Arial"/>
                <a:cs typeface="Arial"/>
              </a:rPr>
              <a:t>resposta é: depende da</a:t>
            </a:r>
            <a:r>
              <a:rPr sz="3600" spc="-29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escala  do jogo! </a:t>
            </a:r>
            <a:r>
              <a:rPr sz="3600" spc="-40" dirty="0">
                <a:latin typeface="Arial"/>
                <a:cs typeface="Arial"/>
              </a:rPr>
              <a:t>Time </a:t>
            </a:r>
            <a:r>
              <a:rPr sz="3600" dirty="0">
                <a:latin typeface="Arial"/>
                <a:cs typeface="Arial"/>
              </a:rPr>
              <a:t>1 é </a:t>
            </a:r>
            <a:r>
              <a:rPr sz="3600" spc="-5" dirty="0">
                <a:latin typeface="Arial"/>
                <a:cs typeface="Arial"/>
              </a:rPr>
              <a:t>mais uniforme  que </a:t>
            </a:r>
            <a:r>
              <a:rPr sz="3600" dirty="0">
                <a:latin typeface="Arial"/>
                <a:cs typeface="Arial"/>
              </a:rPr>
              <a:t>o </a:t>
            </a:r>
            <a:r>
              <a:rPr sz="3600" spc="-40" dirty="0">
                <a:latin typeface="Arial"/>
                <a:cs typeface="Arial"/>
              </a:rPr>
              <a:t>Time</a:t>
            </a:r>
            <a:r>
              <a:rPr sz="3600" spc="-8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2.</a:t>
            </a:r>
            <a:endParaRPr sz="3600">
              <a:latin typeface="Arial"/>
              <a:cs typeface="Arial"/>
            </a:endParaRPr>
          </a:p>
          <a:p>
            <a:pPr marL="607060" marR="262255" indent="-381000">
              <a:lnSpc>
                <a:spcPct val="100000"/>
              </a:lnSpc>
              <a:buChar char="-"/>
              <a:tabLst>
                <a:tab pos="607060" algn="l"/>
                <a:tab pos="607695" algn="l"/>
              </a:tabLst>
            </a:pPr>
            <a:r>
              <a:rPr sz="3600" dirty="0">
                <a:latin typeface="Arial"/>
                <a:cs typeface="Arial"/>
              </a:rPr>
              <a:t>se o </a:t>
            </a:r>
            <a:r>
              <a:rPr sz="3600" spc="-10" dirty="0">
                <a:latin typeface="Arial"/>
                <a:cs typeface="Arial"/>
              </a:rPr>
              <a:t>time </a:t>
            </a:r>
            <a:r>
              <a:rPr sz="3600" dirty="0">
                <a:latin typeface="Arial"/>
                <a:cs typeface="Arial"/>
              </a:rPr>
              <a:t>2 coloca </a:t>
            </a:r>
            <a:r>
              <a:rPr sz="3600" spc="-5" dirty="0">
                <a:latin typeface="Arial"/>
                <a:cs typeface="Arial"/>
              </a:rPr>
              <a:t>em</a:t>
            </a:r>
            <a:r>
              <a:rPr sz="3600" spc="-1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campo  </a:t>
            </a:r>
            <a:r>
              <a:rPr sz="3600" spc="-5" dirty="0">
                <a:latin typeface="Arial"/>
                <a:cs typeface="Arial"/>
              </a:rPr>
              <a:t>da mediana para </a:t>
            </a:r>
            <a:r>
              <a:rPr sz="3600" dirty="0">
                <a:latin typeface="Arial"/>
                <a:cs typeface="Arial"/>
              </a:rPr>
              <a:t>cima, </a:t>
            </a:r>
            <a:r>
              <a:rPr sz="3600" spc="-10" dirty="0">
                <a:latin typeface="Arial"/>
                <a:cs typeface="Arial"/>
              </a:rPr>
              <a:t>tem  </a:t>
            </a:r>
            <a:r>
              <a:rPr sz="3600" spc="-5" dirty="0">
                <a:latin typeface="Arial"/>
                <a:cs typeface="Arial"/>
              </a:rPr>
              <a:t>mais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chance</a:t>
            </a:r>
            <a:endParaRPr sz="3600">
              <a:latin typeface="Arial"/>
              <a:cs typeface="Arial"/>
            </a:endParaRPr>
          </a:p>
          <a:p>
            <a:pPr marL="607060" marR="262255" indent="-381000">
              <a:lnSpc>
                <a:spcPct val="100000"/>
              </a:lnSpc>
              <a:buChar char="-"/>
              <a:tabLst>
                <a:tab pos="607060" algn="l"/>
                <a:tab pos="607695" algn="l"/>
              </a:tabLst>
            </a:pPr>
            <a:r>
              <a:rPr sz="3600" dirty="0">
                <a:latin typeface="Arial"/>
                <a:cs typeface="Arial"/>
              </a:rPr>
              <a:t>se o </a:t>
            </a:r>
            <a:r>
              <a:rPr sz="3600" spc="-10" dirty="0">
                <a:latin typeface="Arial"/>
                <a:cs typeface="Arial"/>
              </a:rPr>
              <a:t>time </a:t>
            </a:r>
            <a:r>
              <a:rPr sz="3600" dirty="0">
                <a:latin typeface="Arial"/>
                <a:cs typeface="Arial"/>
              </a:rPr>
              <a:t>2 coloca </a:t>
            </a:r>
            <a:r>
              <a:rPr sz="3600" spc="-5" dirty="0">
                <a:latin typeface="Arial"/>
                <a:cs typeface="Arial"/>
              </a:rPr>
              <a:t>em</a:t>
            </a:r>
            <a:r>
              <a:rPr sz="3600" spc="-1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campo  </a:t>
            </a:r>
            <a:r>
              <a:rPr sz="3600" spc="-5" dirty="0">
                <a:latin typeface="Arial"/>
                <a:cs typeface="Arial"/>
              </a:rPr>
              <a:t>da mediana para baixo, </a:t>
            </a:r>
            <a:r>
              <a:rPr sz="3600" spc="-10" dirty="0">
                <a:latin typeface="Arial"/>
                <a:cs typeface="Arial"/>
              </a:rPr>
              <a:t>tem  </a:t>
            </a:r>
            <a:r>
              <a:rPr sz="3600" spc="-5" dirty="0">
                <a:latin typeface="Arial"/>
                <a:cs typeface="Arial"/>
              </a:rPr>
              <a:t>menos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chance!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3573" y="264244"/>
            <a:ext cx="1399921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150" dirty="0">
                <a:solidFill>
                  <a:srgbClr val="000000"/>
                </a:solidFill>
              </a:rPr>
              <a:t>Voltando</a:t>
            </a:r>
            <a:r>
              <a:rPr sz="6100" spc="-400" dirty="0">
                <a:solidFill>
                  <a:srgbClr val="000000"/>
                </a:solidFill>
              </a:rPr>
              <a:t> </a:t>
            </a:r>
            <a:r>
              <a:rPr sz="6100" spc="100" dirty="0">
                <a:solidFill>
                  <a:srgbClr val="000000"/>
                </a:solidFill>
              </a:rPr>
              <a:t>ao</a:t>
            </a:r>
            <a:r>
              <a:rPr sz="6100" spc="-400" dirty="0">
                <a:solidFill>
                  <a:srgbClr val="000000"/>
                </a:solidFill>
              </a:rPr>
              <a:t> </a:t>
            </a:r>
            <a:r>
              <a:rPr sz="6100" spc="155" dirty="0">
                <a:solidFill>
                  <a:srgbClr val="000000"/>
                </a:solidFill>
              </a:rPr>
              <a:t>problema</a:t>
            </a:r>
            <a:r>
              <a:rPr sz="6100" spc="-400" dirty="0">
                <a:solidFill>
                  <a:srgbClr val="000000"/>
                </a:solidFill>
              </a:rPr>
              <a:t> </a:t>
            </a:r>
            <a:r>
              <a:rPr sz="6100" spc="60" dirty="0">
                <a:solidFill>
                  <a:srgbClr val="000000"/>
                </a:solidFill>
              </a:rPr>
              <a:t>do</a:t>
            </a:r>
            <a:r>
              <a:rPr sz="6100" spc="-400" dirty="0">
                <a:solidFill>
                  <a:srgbClr val="000000"/>
                </a:solidFill>
              </a:rPr>
              <a:t> </a:t>
            </a:r>
            <a:r>
              <a:rPr sz="6100" spc="180" dirty="0">
                <a:solidFill>
                  <a:srgbClr val="000000"/>
                </a:solidFill>
              </a:rPr>
              <a:t>basquete...</a:t>
            </a:r>
            <a:endParaRPr sz="6100"/>
          </a:p>
        </p:txBody>
      </p:sp>
      <p:sp>
        <p:nvSpPr>
          <p:cNvPr id="5" name="object 5"/>
          <p:cNvSpPr/>
          <p:nvPr/>
        </p:nvSpPr>
        <p:spPr>
          <a:xfrm>
            <a:off x="8631957" y="2611894"/>
            <a:ext cx="10320004" cy="65207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13781" y="9510980"/>
            <a:ext cx="1398339" cy="8156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3573" y="264244"/>
            <a:ext cx="536321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55" dirty="0">
                <a:solidFill>
                  <a:srgbClr val="000000"/>
                </a:solidFill>
              </a:rPr>
              <a:t>Mão </a:t>
            </a:r>
            <a:r>
              <a:rPr sz="6100" spc="200" dirty="0">
                <a:solidFill>
                  <a:srgbClr val="000000"/>
                </a:solidFill>
              </a:rPr>
              <a:t>na</a:t>
            </a:r>
            <a:r>
              <a:rPr sz="6100" spc="-925" dirty="0">
                <a:solidFill>
                  <a:srgbClr val="000000"/>
                </a:solidFill>
              </a:rPr>
              <a:t> </a:t>
            </a:r>
            <a:r>
              <a:rPr sz="6100" spc="105" dirty="0">
                <a:solidFill>
                  <a:srgbClr val="000000"/>
                </a:solidFill>
              </a:rPr>
              <a:t>massa</a:t>
            </a:r>
            <a:endParaRPr sz="6100"/>
          </a:p>
        </p:txBody>
      </p:sp>
      <p:sp>
        <p:nvSpPr>
          <p:cNvPr id="4" name="object 4"/>
          <p:cNvSpPr/>
          <p:nvPr/>
        </p:nvSpPr>
        <p:spPr>
          <a:xfrm>
            <a:off x="12032626" y="5927213"/>
            <a:ext cx="4124316" cy="18383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9263" y="1568684"/>
            <a:ext cx="16072485" cy="700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 marR="370141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Calcular as </a:t>
            </a:r>
            <a:r>
              <a:rPr sz="3600" dirty="0">
                <a:latin typeface="Arial"/>
                <a:cs typeface="Arial"/>
              </a:rPr>
              <a:t>seguintes </a:t>
            </a:r>
            <a:r>
              <a:rPr sz="3600" spc="-5" dirty="0">
                <a:latin typeface="Arial"/>
                <a:cs typeface="Arial"/>
              </a:rPr>
              <a:t>estatísticas descritivas da distribuição  de </a:t>
            </a:r>
            <a:r>
              <a:rPr sz="3600" dirty="0">
                <a:latin typeface="Arial"/>
                <a:cs typeface="Arial"/>
              </a:rPr>
              <a:t>valores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abaixo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spc="-10" dirty="0">
                <a:latin typeface="Arial"/>
                <a:cs typeface="Arial"/>
              </a:rPr>
              <a:t>Idade </a:t>
            </a:r>
            <a:r>
              <a:rPr sz="3600" spc="-5" dirty="0">
                <a:latin typeface="Arial"/>
                <a:cs typeface="Arial"/>
              </a:rPr>
              <a:t>de um grupo de </a:t>
            </a:r>
            <a:r>
              <a:rPr sz="3600" dirty="0">
                <a:latin typeface="Arial"/>
                <a:cs typeface="Arial"/>
              </a:rPr>
              <a:t>candidatos à </a:t>
            </a:r>
            <a:r>
              <a:rPr sz="3600" spc="-5" dirty="0">
                <a:latin typeface="Arial"/>
                <a:cs typeface="Arial"/>
              </a:rPr>
              <a:t>uma </a:t>
            </a:r>
            <a:r>
              <a:rPr sz="3600" dirty="0">
                <a:latin typeface="Arial"/>
                <a:cs typeface="Arial"/>
              </a:rPr>
              <a:t>vaga </a:t>
            </a:r>
            <a:r>
              <a:rPr sz="3600" spc="-5" dirty="0">
                <a:latin typeface="Arial"/>
                <a:cs typeface="Arial"/>
              </a:rPr>
              <a:t>no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iFood: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spc="-10" dirty="0">
                <a:latin typeface="Arial"/>
                <a:cs typeface="Arial"/>
              </a:rPr>
              <a:t>{23, </a:t>
            </a:r>
            <a:r>
              <a:rPr sz="3600" spc="-5" dirty="0">
                <a:latin typeface="Arial"/>
                <a:cs typeface="Arial"/>
              </a:rPr>
              <a:t>21, 27, 22, 20, 25, 19, 24, 24, 23, 22, 20, 26, 20, 18, 21, 20, 19, 21, 22,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28}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600">
              <a:latin typeface="Arial"/>
              <a:cs typeface="Arial"/>
            </a:endParaRPr>
          </a:p>
          <a:p>
            <a:pPr marL="224154" marR="14085569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Média  Mediana  Moda</a:t>
            </a:r>
            <a:endParaRPr sz="3600">
              <a:latin typeface="Arial"/>
              <a:cs typeface="Arial"/>
            </a:endParaRPr>
          </a:p>
          <a:p>
            <a:pPr marL="224154" marR="1284732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Desvio</a:t>
            </a:r>
            <a:r>
              <a:rPr sz="3600" spc="-9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Padrão  </a:t>
            </a:r>
            <a:r>
              <a:rPr sz="3600" spc="-5" dirty="0">
                <a:latin typeface="Arial"/>
                <a:cs typeface="Arial"/>
              </a:rPr>
              <a:t>75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percentil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3573" y="264244"/>
            <a:ext cx="536321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55" dirty="0">
                <a:solidFill>
                  <a:srgbClr val="000000"/>
                </a:solidFill>
              </a:rPr>
              <a:t>Mão </a:t>
            </a:r>
            <a:r>
              <a:rPr sz="6100" spc="200" dirty="0">
                <a:solidFill>
                  <a:srgbClr val="000000"/>
                </a:solidFill>
              </a:rPr>
              <a:t>na</a:t>
            </a:r>
            <a:r>
              <a:rPr sz="6100" spc="-925" dirty="0">
                <a:solidFill>
                  <a:srgbClr val="000000"/>
                </a:solidFill>
              </a:rPr>
              <a:t> </a:t>
            </a:r>
            <a:r>
              <a:rPr sz="6100" spc="105" dirty="0">
                <a:solidFill>
                  <a:srgbClr val="000000"/>
                </a:solidFill>
              </a:rPr>
              <a:t>massa</a:t>
            </a:r>
            <a:endParaRPr sz="6100"/>
          </a:p>
        </p:txBody>
      </p:sp>
      <p:sp>
        <p:nvSpPr>
          <p:cNvPr id="4" name="object 4"/>
          <p:cNvSpPr txBox="1"/>
          <p:nvPr/>
        </p:nvSpPr>
        <p:spPr>
          <a:xfrm>
            <a:off x="1166721" y="1985583"/>
            <a:ext cx="160724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Arial"/>
                <a:cs typeface="Arial"/>
              </a:rPr>
              <a:t>Idade </a:t>
            </a:r>
            <a:r>
              <a:rPr sz="3600" spc="-5" dirty="0">
                <a:latin typeface="Arial"/>
                <a:cs typeface="Arial"/>
              </a:rPr>
              <a:t>de um grupo de </a:t>
            </a:r>
            <a:r>
              <a:rPr sz="3600" dirty="0">
                <a:latin typeface="Arial"/>
                <a:cs typeface="Arial"/>
              </a:rPr>
              <a:t>candidatos à </a:t>
            </a:r>
            <a:r>
              <a:rPr sz="3600" spc="-5" dirty="0">
                <a:latin typeface="Arial"/>
                <a:cs typeface="Arial"/>
              </a:rPr>
              <a:t>uma </a:t>
            </a:r>
            <a:r>
              <a:rPr sz="3600" dirty="0">
                <a:latin typeface="Arial"/>
                <a:cs typeface="Arial"/>
              </a:rPr>
              <a:t>vaga </a:t>
            </a:r>
            <a:r>
              <a:rPr sz="3600" spc="-5" dirty="0">
                <a:latin typeface="Arial"/>
                <a:cs typeface="Arial"/>
              </a:rPr>
              <a:t>no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iFood: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spc="-10" dirty="0">
                <a:latin typeface="Arial"/>
                <a:cs typeface="Arial"/>
              </a:rPr>
              <a:t>{18, </a:t>
            </a:r>
            <a:r>
              <a:rPr sz="3600" spc="-5" dirty="0">
                <a:latin typeface="Arial"/>
                <a:cs typeface="Arial"/>
              </a:rPr>
              <a:t>19, 19, 20, 20, 20, 20, 21, 21, 21, 22, 22, 22, 23, 23, 24, 24, 25, 26, 27,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28}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9273" y="5753770"/>
            <a:ext cx="415988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18030" algn="l"/>
              </a:tabLst>
            </a:pPr>
            <a:r>
              <a:rPr sz="3600" spc="-5" dirty="0">
                <a:latin typeface="Arial"/>
                <a:cs typeface="Arial"/>
              </a:rPr>
              <a:t>Média:	22.14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Mediana: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22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042795" algn="l"/>
              </a:tabLst>
            </a:pPr>
            <a:r>
              <a:rPr sz="3600" spc="-5" dirty="0">
                <a:latin typeface="Arial"/>
                <a:cs typeface="Arial"/>
              </a:rPr>
              <a:t>Moda:	20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Desvio </a:t>
            </a:r>
            <a:r>
              <a:rPr sz="3600" spc="-10" dirty="0">
                <a:latin typeface="Arial"/>
                <a:cs typeface="Arial"/>
              </a:rPr>
              <a:t>Padrão:</a:t>
            </a:r>
            <a:r>
              <a:rPr sz="3600" spc="-9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2.73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75 percentil: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24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4721" y="3207243"/>
            <a:ext cx="7604125" cy="393700"/>
          </a:xfrm>
          <a:custGeom>
            <a:avLst/>
            <a:gdLst/>
            <a:ahLst/>
            <a:cxnLst/>
            <a:rect l="l" t="t" r="r" b="b"/>
            <a:pathLst>
              <a:path w="7604125" h="393700">
                <a:moveTo>
                  <a:pt x="7604084" y="0"/>
                </a:moveTo>
                <a:lnTo>
                  <a:pt x="7603418" y="79266"/>
                </a:lnTo>
                <a:lnTo>
                  <a:pt x="7601508" y="153094"/>
                </a:lnTo>
                <a:lnTo>
                  <a:pt x="7598486" y="219902"/>
                </a:lnTo>
                <a:lnTo>
                  <a:pt x="7594484" y="278108"/>
                </a:lnTo>
                <a:lnTo>
                  <a:pt x="7589634" y="326132"/>
                </a:lnTo>
                <a:lnTo>
                  <a:pt x="7577914" y="385309"/>
                </a:lnTo>
                <a:lnTo>
                  <a:pt x="7571309" y="393299"/>
                </a:lnTo>
                <a:lnTo>
                  <a:pt x="32772" y="393299"/>
                </a:lnTo>
                <a:lnTo>
                  <a:pt x="14591" y="327223"/>
                </a:lnTo>
                <a:lnTo>
                  <a:pt x="9599" y="278099"/>
                </a:lnTo>
                <a:lnTo>
                  <a:pt x="6240" y="230869"/>
                </a:lnTo>
                <a:lnTo>
                  <a:pt x="3565" y="178386"/>
                </a:lnTo>
                <a:lnTo>
                  <a:pt x="1608" y="121708"/>
                </a:lnTo>
                <a:lnTo>
                  <a:pt x="408" y="61893"/>
                </a:lnTo>
                <a:lnTo>
                  <a:pt x="0" y="0"/>
                </a:lnTo>
              </a:path>
            </a:pathLst>
          </a:custGeom>
          <a:ln w="38099">
            <a:solidFill>
              <a:srgbClr val="3DE6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4721" y="3816842"/>
            <a:ext cx="11432540" cy="393700"/>
          </a:xfrm>
          <a:custGeom>
            <a:avLst/>
            <a:gdLst/>
            <a:ahLst/>
            <a:cxnLst/>
            <a:rect l="l" t="t" r="r" b="b"/>
            <a:pathLst>
              <a:path w="11432540" h="393700">
                <a:moveTo>
                  <a:pt x="11432076" y="0"/>
                </a:moveTo>
                <a:lnTo>
                  <a:pt x="11431411" y="79266"/>
                </a:lnTo>
                <a:lnTo>
                  <a:pt x="11429501" y="153094"/>
                </a:lnTo>
                <a:lnTo>
                  <a:pt x="11426479" y="219902"/>
                </a:lnTo>
                <a:lnTo>
                  <a:pt x="11422476" y="278108"/>
                </a:lnTo>
                <a:lnTo>
                  <a:pt x="11417626" y="326132"/>
                </a:lnTo>
                <a:lnTo>
                  <a:pt x="11405907" y="385309"/>
                </a:lnTo>
                <a:lnTo>
                  <a:pt x="11399302" y="393299"/>
                </a:lnTo>
                <a:lnTo>
                  <a:pt x="32772" y="393299"/>
                </a:lnTo>
                <a:lnTo>
                  <a:pt x="14591" y="327223"/>
                </a:lnTo>
                <a:lnTo>
                  <a:pt x="9599" y="278099"/>
                </a:lnTo>
                <a:lnTo>
                  <a:pt x="6240" y="230869"/>
                </a:lnTo>
                <a:lnTo>
                  <a:pt x="3565" y="178386"/>
                </a:lnTo>
                <a:lnTo>
                  <a:pt x="1608" y="121708"/>
                </a:lnTo>
                <a:lnTo>
                  <a:pt x="408" y="61893"/>
                </a:lnTo>
                <a:lnTo>
                  <a:pt x="0" y="0"/>
                </a:lnTo>
              </a:path>
            </a:pathLst>
          </a:custGeom>
          <a:ln w="38099">
            <a:solidFill>
              <a:srgbClr val="3DE6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42416" y="3662387"/>
            <a:ext cx="5713730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50% dos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dados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3669665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75% dos</a:t>
            </a:r>
            <a:r>
              <a:rPr sz="2200" b="1" spc="-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dados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4107591"/>
            <a:ext cx="255299" cy="2950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5575" y="4576302"/>
            <a:ext cx="6924675" cy="1640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600" spc="180" dirty="0"/>
              <a:t>DÚVI</a:t>
            </a:r>
            <a:r>
              <a:rPr sz="10600" spc="-220" dirty="0"/>
              <a:t>D</a:t>
            </a:r>
            <a:r>
              <a:rPr sz="10600" spc="-190" dirty="0"/>
              <a:t>A</a:t>
            </a:r>
            <a:r>
              <a:rPr sz="10600" spc="-95" dirty="0"/>
              <a:t>S?</a:t>
            </a:r>
            <a:endParaRPr sz="10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4107591"/>
            <a:ext cx="255299" cy="2950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5575" y="4576302"/>
            <a:ext cx="12082145" cy="1640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600" spc="245" dirty="0"/>
              <a:t>Análise</a:t>
            </a:r>
            <a:r>
              <a:rPr sz="10600" spc="-740" dirty="0"/>
              <a:t> </a:t>
            </a:r>
            <a:r>
              <a:rPr sz="10600" spc="370" dirty="0"/>
              <a:t>descritiva</a:t>
            </a:r>
            <a:endParaRPr sz="10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66749" y="2139660"/>
            <a:ext cx="596836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4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Muito usado em artigos </a:t>
            </a:r>
            <a:r>
              <a:rPr sz="3600" dirty="0">
                <a:latin typeface="Arial"/>
                <a:cs typeface="Arial"/>
              </a:rPr>
              <a:t>e </a:t>
            </a:r>
            <a:r>
              <a:rPr sz="3600" spc="-5" dirty="0">
                <a:latin typeface="Arial"/>
                <a:cs typeface="Arial"/>
              </a:rPr>
              <a:t>por  analistas: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dá uma </a:t>
            </a:r>
            <a:r>
              <a:rPr sz="3600" dirty="0">
                <a:latin typeface="Arial"/>
                <a:cs typeface="Arial"/>
              </a:rPr>
              <a:t>visão </a:t>
            </a:r>
            <a:r>
              <a:rPr sz="3600" spc="-5" dirty="0">
                <a:latin typeface="Arial"/>
                <a:cs typeface="Arial"/>
              </a:rPr>
              <a:t>geral de uma  distribuição </a:t>
            </a:r>
            <a:r>
              <a:rPr sz="3600" dirty="0">
                <a:latin typeface="Arial"/>
                <a:cs typeface="Arial"/>
              </a:rPr>
              <a:t>com </a:t>
            </a:r>
            <a:r>
              <a:rPr sz="3600" spc="-5" dirty="0">
                <a:latin typeface="Arial"/>
                <a:cs typeface="Arial"/>
              </a:rPr>
              <a:t>apenas</a:t>
            </a:r>
            <a:r>
              <a:rPr sz="3600" spc="-10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uma  imagem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3573" y="264244"/>
            <a:ext cx="3228975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-15" dirty="0">
                <a:solidFill>
                  <a:srgbClr val="000000"/>
                </a:solidFill>
              </a:rPr>
              <a:t>Box</a:t>
            </a:r>
            <a:r>
              <a:rPr sz="6100" spc="-480" dirty="0">
                <a:solidFill>
                  <a:srgbClr val="000000"/>
                </a:solidFill>
              </a:rPr>
              <a:t> </a:t>
            </a:r>
            <a:r>
              <a:rPr sz="6100" spc="225" dirty="0">
                <a:solidFill>
                  <a:srgbClr val="000000"/>
                </a:solidFill>
              </a:rPr>
              <a:t>Plot</a:t>
            </a:r>
            <a:endParaRPr sz="6100"/>
          </a:p>
        </p:txBody>
      </p:sp>
      <p:sp>
        <p:nvSpPr>
          <p:cNvPr id="5" name="object 5"/>
          <p:cNvSpPr/>
          <p:nvPr/>
        </p:nvSpPr>
        <p:spPr>
          <a:xfrm>
            <a:off x="7579035" y="2367807"/>
            <a:ext cx="11725259" cy="5264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66749" y="2139660"/>
            <a:ext cx="6244590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Arial"/>
                <a:cs typeface="Arial"/>
              </a:rPr>
              <a:t>Problemas: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difícil leitura pelo </a:t>
            </a:r>
            <a:r>
              <a:rPr sz="3600" spc="-10" dirty="0">
                <a:latin typeface="Arial"/>
                <a:cs typeface="Arial"/>
              </a:rPr>
              <a:t>time </a:t>
            </a:r>
            <a:r>
              <a:rPr sz="3600" spc="-5" dirty="0">
                <a:latin typeface="Arial"/>
                <a:cs typeface="Arial"/>
              </a:rPr>
              <a:t>de  negócios. </a:t>
            </a:r>
            <a:r>
              <a:rPr sz="3600" spc="-10" dirty="0">
                <a:latin typeface="Arial"/>
                <a:cs typeface="Arial"/>
              </a:rPr>
              <a:t>Ótimo </a:t>
            </a:r>
            <a:r>
              <a:rPr sz="3600" spc="-5" dirty="0">
                <a:latin typeface="Arial"/>
                <a:cs typeface="Arial"/>
              </a:rPr>
              <a:t>para </a:t>
            </a:r>
            <a:r>
              <a:rPr sz="3600" spc="-30" dirty="0">
                <a:latin typeface="Arial"/>
                <a:cs typeface="Arial"/>
              </a:rPr>
              <a:t>explorar,  </a:t>
            </a:r>
            <a:r>
              <a:rPr sz="3600" spc="-5" dirty="0">
                <a:latin typeface="Arial"/>
                <a:cs typeface="Arial"/>
              </a:rPr>
              <a:t>ruim para </a:t>
            </a:r>
            <a:r>
              <a:rPr sz="3600" dirty="0">
                <a:latin typeface="Arial"/>
                <a:cs typeface="Arial"/>
              </a:rPr>
              <a:t>comunicar </a:t>
            </a:r>
            <a:r>
              <a:rPr sz="3600" spc="-5" dirty="0">
                <a:latin typeface="Arial"/>
                <a:cs typeface="Arial"/>
              </a:rPr>
              <a:t>para  audiência não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técnica.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Arial"/>
              <a:cs typeface="Arial"/>
            </a:endParaRPr>
          </a:p>
          <a:p>
            <a:pPr marL="12700" marR="890269">
              <a:lnSpc>
                <a:spcPct val="100000"/>
              </a:lnSpc>
            </a:pPr>
            <a:r>
              <a:rPr sz="3600" spc="-10" dirty="0">
                <a:latin typeface="Arial"/>
                <a:cs typeface="Arial"/>
              </a:rPr>
              <a:t>Ótimo </a:t>
            </a:r>
            <a:r>
              <a:rPr sz="3600" spc="-5" dirty="0">
                <a:latin typeface="Arial"/>
                <a:cs typeface="Arial"/>
              </a:rPr>
              <a:t>para distribuições  </a:t>
            </a:r>
            <a:r>
              <a:rPr sz="3600" dirty="0">
                <a:latin typeface="Arial"/>
                <a:cs typeface="Arial"/>
              </a:rPr>
              <a:t>simétricas, </a:t>
            </a:r>
            <a:r>
              <a:rPr sz="3600" spc="-5" dirty="0">
                <a:latin typeface="Arial"/>
                <a:cs typeface="Arial"/>
              </a:rPr>
              <a:t>mas peca</a:t>
            </a:r>
            <a:r>
              <a:rPr sz="3600" spc="-10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para  demais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3573" y="264244"/>
            <a:ext cx="3228975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-15" dirty="0">
                <a:solidFill>
                  <a:srgbClr val="000000"/>
                </a:solidFill>
              </a:rPr>
              <a:t>Box</a:t>
            </a:r>
            <a:r>
              <a:rPr sz="6100" spc="-480" dirty="0">
                <a:solidFill>
                  <a:srgbClr val="000000"/>
                </a:solidFill>
              </a:rPr>
              <a:t> </a:t>
            </a:r>
            <a:r>
              <a:rPr sz="6100" spc="225" dirty="0">
                <a:solidFill>
                  <a:srgbClr val="000000"/>
                </a:solidFill>
              </a:rPr>
              <a:t>Plot</a:t>
            </a:r>
            <a:endParaRPr sz="6100"/>
          </a:p>
        </p:txBody>
      </p:sp>
      <p:sp>
        <p:nvSpPr>
          <p:cNvPr id="5" name="object 5"/>
          <p:cNvSpPr/>
          <p:nvPr/>
        </p:nvSpPr>
        <p:spPr>
          <a:xfrm>
            <a:off x="7579035" y="2367807"/>
            <a:ext cx="11725259" cy="5264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091400" cy="11303000"/>
          </a:xfrm>
          <a:custGeom>
            <a:avLst/>
            <a:gdLst/>
            <a:ahLst/>
            <a:cxnLst/>
            <a:rect l="l" t="t" r="r" b="b"/>
            <a:pathLst>
              <a:path w="20091400" h="11303000">
                <a:moveTo>
                  <a:pt x="0" y="0"/>
                </a:moveTo>
                <a:lnTo>
                  <a:pt x="20091399" y="0"/>
                </a:lnTo>
                <a:lnTo>
                  <a:pt x="20091399" y="11302999"/>
                </a:lnTo>
                <a:lnTo>
                  <a:pt x="0" y="11302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18166" y="345754"/>
            <a:ext cx="1022985" cy="1022985"/>
            <a:chOff x="318166" y="345754"/>
            <a:chExt cx="1022985" cy="1022985"/>
          </a:xfrm>
        </p:grpSpPr>
        <p:sp>
          <p:nvSpPr>
            <p:cNvPr id="4" name="object 4"/>
            <p:cNvSpPr/>
            <p:nvPr/>
          </p:nvSpPr>
          <p:spPr>
            <a:xfrm>
              <a:off x="544636" y="524078"/>
              <a:ext cx="587323" cy="5873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8166" y="345754"/>
              <a:ext cx="1022977" cy="10229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73975" y="3365610"/>
            <a:ext cx="16507460" cy="3957320"/>
          </a:xfrm>
          <a:prstGeom prst="rect">
            <a:avLst/>
          </a:prstGeom>
        </p:spPr>
        <p:txBody>
          <a:bodyPr vert="horz" wrap="square" lIns="0" tIns="652780" rIns="0" bIns="0" rtlCol="0">
            <a:spAutoFit/>
          </a:bodyPr>
          <a:lstStyle/>
          <a:p>
            <a:pPr marL="12700" marR="5080">
              <a:lnSpc>
                <a:spcPct val="72000"/>
              </a:lnSpc>
              <a:spcBef>
                <a:spcPts val="5140"/>
              </a:spcBef>
            </a:pPr>
            <a:r>
              <a:rPr sz="15000" b="1" spc="-204" dirty="0">
                <a:solidFill>
                  <a:srgbClr val="FFFFFF"/>
                </a:solidFill>
                <a:latin typeface="Arial"/>
                <a:cs typeface="Arial"/>
              </a:rPr>
              <a:t>EXPECTATIVAS  </a:t>
            </a:r>
            <a:r>
              <a:rPr sz="15000" b="1" spc="-445" dirty="0">
                <a:solidFill>
                  <a:srgbClr val="FFFFFF"/>
                </a:solidFill>
                <a:latin typeface="Arial"/>
                <a:cs typeface="Arial"/>
              </a:rPr>
              <a:t>SOBRE </a:t>
            </a:r>
            <a:r>
              <a:rPr sz="15000" b="1" spc="-52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sz="15000" b="1" spc="-19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0" b="1" spc="-105" dirty="0">
                <a:solidFill>
                  <a:srgbClr val="FFFFFF"/>
                </a:solidFill>
                <a:latin typeface="Arial"/>
                <a:cs typeface="Arial"/>
              </a:rPr>
              <a:t>TEMAS</a:t>
            </a:r>
            <a:endParaRPr sz="15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4048" y="3765242"/>
            <a:ext cx="301199" cy="33710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34075" y="8060549"/>
            <a:ext cx="1361566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100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48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80" dirty="0">
                <a:solidFill>
                  <a:srgbClr val="FFFFFF"/>
                </a:solidFill>
                <a:latin typeface="Trebuchet MS"/>
                <a:cs typeface="Trebuchet MS"/>
              </a:rPr>
              <a:t>esperam</a:t>
            </a:r>
            <a:r>
              <a:rPr sz="4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Trebuchet MS"/>
                <a:cs typeface="Trebuchet MS"/>
              </a:rPr>
              <a:t>aprender</a:t>
            </a:r>
            <a:r>
              <a:rPr sz="4800" spc="-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75" dirty="0">
                <a:solidFill>
                  <a:srgbClr val="FFFFFF"/>
                </a:solidFill>
                <a:latin typeface="Trebuchet MS"/>
                <a:cs typeface="Trebuchet MS"/>
              </a:rPr>
              <a:t>sobre</a:t>
            </a:r>
            <a:r>
              <a:rPr sz="4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260" dirty="0">
                <a:solidFill>
                  <a:srgbClr val="FFFFFF"/>
                </a:solidFill>
                <a:latin typeface="Trebuchet MS"/>
                <a:cs typeface="Trebuchet MS"/>
              </a:rPr>
              <a:t>os</a:t>
            </a:r>
            <a:r>
              <a:rPr sz="4800" spc="-3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100" dirty="0">
                <a:solidFill>
                  <a:srgbClr val="FFFFFF"/>
                </a:solidFill>
                <a:latin typeface="Trebuchet MS"/>
                <a:cs typeface="Trebuchet MS"/>
              </a:rPr>
              <a:t>temas</a:t>
            </a:r>
            <a:r>
              <a:rPr sz="4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5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48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50" dirty="0">
                <a:solidFill>
                  <a:srgbClr val="FFFFFF"/>
                </a:solidFill>
                <a:latin typeface="Trebuchet MS"/>
                <a:cs typeface="Trebuchet MS"/>
              </a:rPr>
              <a:t>hoje?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4636" y="524078"/>
            <a:ext cx="587323" cy="587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3573" y="264244"/>
            <a:ext cx="6412865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85" dirty="0">
                <a:solidFill>
                  <a:srgbClr val="000000"/>
                </a:solidFill>
              </a:rPr>
              <a:t>Lendo</a:t>
            </a:r>
            <a:r>
              <a:rPr sz="6100" spc="-1260" dirty="0">
                <a:solidFill>
                  <a:srgbClr val="000000"/>
                </a:solidFill>
              </a:rPr>
              <a:t> </a:t>
            </a:r>
            <a:r>
              <a:rPr sz="6100" dirty="0">
                <a:solidFill>
                  <a:srgbClr val="000000"/>
                </a:solidFill>
              </a:rPr>
              <a:t>o </a:t>
            </a:r>
            <a:r>
              <a:rPr sz="6100" spc="-10" dirty="0">
                <a:solidFill>
                  <a:srgbClr val="000000"/>
                </a:solidFill>
              </a:rPr>
              <a:t>Box </a:t>
            </a:r>
            <a:r>
              <a:rPr sz="6100" spc="225" dirty="0">
                <a:solidFill>
                  <a:srgbClr val="000000"/>
                </a:solidFill>
              </a:rPr>
              <a:t>Plot</a:t>
            </a:r>
            <a:endParaRPr sz="6100"/>
          </a:p>
        </p:txBody>
      </p:sp>
      <p:sp>
        <p:nvSpPr>
          <p:cNvPr id="5" name="object 5"/>
          <p:cNvSpPr/>
          <p:nvPr/>
        </p:nvSpPr>
        <p:spPr>
          <a:xfrm>
            <a:off x="4477666" y="1859963"/>
            <a:ext cx="9085938" cy="40794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8996" y="6395439"/>
            <a:ext cx="15102977" cy="32882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FEC0D-D218-44CD-9692-9508D665A179}"/>
              </a:ext>
            </a:extLst>
          </p:cNvPr>
          <p:cNvSpPr txBox="1"/>
          <p:nvPr/>
        </p:nvSpPr>
        <p:spPr>
          <a:xfrm>
            <a:off x="14313573" y="336550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</a:rPr>
              <a:t>IQR=Q3-Q1</a:t>
            </a:r>
          </a:p>
          <a:p>
            <a:r>
              <a:rPr lang="pt-BR" sz="3600" b="1" dirty="0">
                <a:solidFill>
                  <a:srgbClr val="FF0000"/>
                </a:solidFill>
              </a:rPr>
              <a:t>IQR=24-20=4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3573" y="264244"/>
            <a:ext cx="456184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135" dirty="0">
                <a:solidFill>
                  <a:srgbClr val="000000"/>
                </a:solidFill>
              </a:rPr>
              <a:t>H</a:t>
            </a:r>
            <a:r>
              <a:rPr sz="6100" spc="165" dirty="0">
                <a:solidFill>
                  <a:srgbClr val="000000"/>
                </a:solidFill>
              </a:rPr>
              <a:t>i</a:t>
            </a:r>
            <a:r>
              <a:rPr sz="6100" spc="-35" dirty="0">
                <a:solidFill>
                  <a:srgbClr val="000000"/>
                </a:solidFill>
              </a:rPr>
              <a:t>s</a:t>
            </a:r>
            <a:r>
              <a:rPr sz="6100" spc="360" dirty="0">
                <a:solidFill>
                  <a:srgbClr val="000000"/>
                </a:solidFill>
              </a:rPr>
              <a:t>tog</a:t>
            </a:r>
            <a:r>
              <a:rPr sz="6100" spc="220" dirty="0">
                <a:solidFill>
                  <a:srgbClr val="000000"/>
                </a:solidFill>
              </a:rPr>
              <a:t>r</a:t>
            </a:r>
            <a:r>
              <a:rPr sz="6100" spc="190" dirty="0">
                <a:solidFill>
                  <a:srgbClr val="000000"/>
                </a:solidFill>
              </a:rPr>
              <a:t>ama</a:t>
            </a:r>
            <a:endParaRPr sz="6100"/>
          </a:p>
        </p:txBody>
      </p:sp>
      <p:sp>
        <p:nvSpPr>
          <p:cNvPr id="4" name="object 4"/>
          <p:cNvSpPr txBox="1"/>
          <p:nvPr/>
        </p:nvSpPr>
        <p:spPr>
          <a:xfrm>
            <a:off x="1237301" y="2093282"/>
            <a:ext cx="4140835" cy="7706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1F2121"/>
                </a:solidFill>
                <a:latin typeface="Arial"/>
                <a:cs typeface="Arial"/>
              </a:rPr>
              <a:t>O </a:t>
            </a:r>
            <a:r>
              <a:rPr sz="3600" b="1" spc="-5" dirty="0">
                <a:solidFill>
                  <a:srgbClr val="1F2121"/>
                </a:solidFill>
                <a:latin typeface="Arial"/>
                <a:cs typeface="Arial"/>
              </a:rPr>
              <a:t>histograma</a:t>
            </a:r>
            <a:r>
              <a:rPr sz="3600" spc="-5" dirty="0">
                <a:solidFill>
                  <a:srgbClr val="1F2121"/>
                </a:solidFill>
                <a:latin typeface="Arial"/>
                <a:cs typeface="Arial"/>
              </a:rPr>
              <a:t>,  </a:t>
            </a:r>
            <a:r>
              <a:rPr sz="3600" spc="-10" dirty="0">
                <a:solidFill>
                  <a:srgbClr val="1F2121"/>
                </a:solidFill>
                <a:latin typeface="Arial"/>
                <a:cs typeface="Arial"/>
              </a:rPr>
              <a:t>também </a:t>
            </a:r>
            <a:r>
              <a:rPr sz="3600" dirty="0">
                <a:solidFill>
                  <a:srgbClr val="1F2121"/>
                </a:solidFill>
                <a:latin typeface="Arial"/>
                <a:cs typeface="Arial"/>
              </a:rPr>
              <a:t>conhecido  como </a:t>
            </a:r>
            <a:r>
              <a:rPr sz="3600" b="1" spc="-5" dirty="0">
                <a:solidFill>
                  <a:srgbClr val="1F2121"/>
                </a:solidFill>
                <a:latin typeface="Arial"/>
                <a:cs typeface="Arial"/>
              </a:rPr>
              <a:t>distribuição  de </a:t>
            </a:r>
            <a:r>
              <a:rPr sz="3600" b="1" dirty="0">
                <a:solidFill>
                  <a:srgbClr val="1F2121"/>
                </a:solidFill>
                <a:latin typeface="Arial"/>
                <a:cs typeface="Arial"/>
              </a:rPr>
              <a:t>frequências</a:t>
            </a:r>
            <a:r>
              <a:rPr sz="3600" dirty="0">
                <a:solidFill>
                  <a:srgbClr val="1F2121"/>
                </a:solidFill>
                <a:latin typeface="Arial"/>
                <a:cs typeface="Arial"/>
              </a:rPr>
              <a:t>, é</a:t>
            </a:r>
            <a:r>
              <a:rPr sz="3600" spc="-105" dirty="0">
                <a:solidFill>
                  <a:srgbClr val="1F2121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1F2121"/>
                </a:solidFill>
                <a:latin typeface="Arial"/>
                <a:cs typeface="Arial"/>
              </a:rPr>
              <a:t>a  representação  </a:t>
            </a:r>
            <a:r>
              <a:rPr sz="3600" spc="-5" dirty="0">
                <a:solidFill>
                  <a:srgbClr val="1F2121"/>
                </a:solidFill>
                <a:latin typeface="Arial"/>
                <a:cs typeface="Arial"/>
              </a:rPr>
              <a:t>gráfica em </a:t>
            </a:r>
            <a:r>
              <a:rPr sz="3600" dirty="0">
                <a:solidFill>
                  <a:srgbClr val="1F2121"/>
                </a:solidFill>
                <a:latin typeface="Arial"/>
                <a:cs typeface="Arial"/>
              </a:rPr>
              <a:t>colunas  </a:t>
            </a:r>
            <a:r>
              <a:rPr sz="3600" spc="-5" dirty="0">
                <a:solidFill>
                  <a:srgbClr val="1F2121"/>
                </a:solidFill>
                <a:latin typeface="Arial"/>
                <a:cs typeface="Arial"/>
              </a:rPr>
              <a:t>ou em barras  (retângulos) de um  </a:t>
            </a:r>
            <a:r>
              <a:rPr sz="3600" dirty="0">
                <a:solidFill>
                  <a:srgbClr val="1F2121"/>
                </a:solidFill>
                <a:latin typeface="Arial"/>
                <a:cs typeface="Arial"/>
              </a:rPr>
              <a:t>conjunto </a:t>
            </a:r>
            <a:r>
              <a:rPr sz="3600" spc="-5" dirty="0">
                <a:solidFill>
                  <a:srgbClr val="1F2121"/>
                </a:solidFill>
                <a:latin typeface="Arial"/>
                <a:cs typeface="Arial"/>
              </a:rPr>
              <a:t>de dados  previamente  </a:t>
            </a:r>
            <a:r>
              <a:rPr sz="3600" spc="-10" dirty="0">
                <a:solidFill>
                  <a:srgbClr val="1F2121"/>
                </a:solidFill>
                <a:latin typeface="Arial"/>
                <a:cs typeface="Arial"/>
              </a:rPr>
              <a:t>tabulado </a:t>
            </a:r>
            <a:r>
              <a:rPr sz="3600" dirty="0">
                <a:solidFill>
                  <a:srgbClr val="1F2121"/>
                </a:solidFill>
                <a:latin typeface="Arial"/>
                <a:cs typeface="Arial"/>
              </a:rPr>
              <a:t>e </a:t>
            </a:r>
            <a:r>
              <a:rPr sz="3600" spc="-5" dirty="0">
                <a:solidFill>
                  <a:srgbClr val="1F2121"/>
                </a:solidFill>
                <a:latin typeface="Arial"/>
                <a:cs typeface="Arial"/>
              </a:rPr>
              <a:t>dividido  em </a:t>
            </a:r>
            <a:r>
              <a:rPr sz="3600" dirty="0">
                <a:solidFill>
                  <a:srgbClr val="1F2121"/>
                </a:solidFill>
                <a:latin typeface="Arial"/>
                <a:cs typeface="Arial"/>
              </a:rPr>
              <a:t>classes  </a:t>
            </a:r>
            <a:r>
              <a:rPr sz="3600" spc="-5" dirty="0">
                <a:solidFill>
                  <a:srgbClr val="1F2121"/>
                </a:solidFill>
                <a:latin typeface="Arial"/>
                <a:cs typeface="Arial"/>
              </a:rPr>
              <a:t>uniformes ou não  uniformes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09437" y="1592196"/>
            <a:ext cx="13734415" cy="8723630"/>
            <a:chOff x="6009437" y="1592196"/>
            <a:chExt cx="13734415" cy="8723630"/>
          </a:xfrm>
        </p:grpSpPr>
        <p:sp>
          <p:nvSpPr>
            <p:cNvPr id="6" name="object 6"/>
            <p:cNvSpPr/>
            <p:nvPr/>
          </p:nvSpPr>
          <p:spPr>
            <a:xfrm>
              <a:off x="6009437" y="1592196"/>
              <a:ext cx="13734339" cy="87235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67286" y="3458692"/>
              <a:ext cx="10145395" cy="309245"/>
            </a:xfrm>
            <a:custGeom>
              <a:avLst/>
              <a:gdLst/>
              <a:ahLst/>
              <a:cxnLst/>
              <a:rect l="l" t="t" r="r" b="b"/>
              <a:pathLst>
                <a:path w="10145394" h="309245">
                  <a:moveTo>
                    <a:pt x="5137389" y="308699"/>
                  </a:moveTo>
                  <a:lnTo>
                    <a:pt x="5138309" y="226631"/>
                  </a:lnTo>
                  <a:lnTo>
                    <a:pt x="5140903" y="152888"/>
                  </a:lnTo>
                  <a:lnTo>
                    <a:pt x="5144927" y="90412"/>
                  </a:lnTo>
                  <a:lnTo>
                    <a:pt x="5150134" y="42144"/>
                  </a:lnTo>
                  <a:lnTo>
                    <a:pt x="5156278" y="11026"/>
                  </a:lnTo>
                  <a:lnTo>
                    <a:pt x="5163114" y="0"/>
                  </a:lnTo>
                  <a:lnTo>
                    <a:pt x="7572559" y="0"/>
                  </a:lnTo>
                  <a:lnTo>
                    <a:pt x="7586840" y="51869"/>
                  </a:lnTo>
                  <a:lnTo>
                    <a:pt x="7590759" y="90424"/>
                  </a:lnTo>
                  <a:lnTo>
                    <a:pt x="7593971" y="137432"/>
                  </a:lnTo>
                  <a:lnTo>
                    <a:pt x="7596331" y="190562"/>
                  </a:lnTo>
                  <a:lnTo>
                    <a:pt x="7597787" y="248191"/>
                  </a:lnTo>
                  <a:lnTo>
                    <a:pt x="7598284" y="308699"/>
                  </a:lnTo>
                </a:path>
                <a:path w="10145394" h="309245">
                  <a:moveTo>
                    <a:pt x="2590794" y="308699"/>
                  </a:moveTo>
                  <a:lnTo>
                    <a:pt x="2591714" y="226631"/>
                  </a:lnTo>
                  <a:lnTo>
                    <a:pt x="2594308" y="152888"/>
                  </a:lnTo>
                  <a:lnTo>
                    <a:pt x="2598332" y="90412"/>
                  </a:lnTo>
                  <a:lnTo>
                    <a:pt x="2603539" y="42144"/>
                  </a:lnTo>
                  <a:lnTo>
                    <a:pt x="2609683" y="11026"/>
                  </a:lnTo>
                  <a:lnTo>
                    <a:pt x="2616519" y="0"/>
                  </a:lnTo>
                  <a:lnTo>
                    <a:pt x="5025964" y="0"/>
                  </a:lnTo>
                  <a:lnTo>
                    <a:pt x="5040245" y="51869"/>
                  </a:lnTo>
                  <a:lnTo>
                    <a:pt x="5044164" y="90424"/>
                  </a:lnTo>
                  <a:lnTo>
                    <a:pt x="5047376" y="137432"/>
                  </a:lnTo>
                  <a:lnTo>
                    <a:pt x="5049736" y="190562"/>
                  </a:lnTo>
                  <a:lnTo>
                    <a:pt x="5051192" y="248191"/>
                  </a:lnTo>
                  <a:lnTo>
                    <a:pt x="5051689" y="308699"/>
                  </a:lnTo>
                </a:path>
                <a:path w="10145394" h="309245">
                  <a:moveTo>
                    <a:pt x="0" y="308699"/>
                  </a:moveTo>
                  <a:lnTo>
                    <a:pt x="919" y="226631"/>
                  </a:lnTo>
                  <a:lnTo>
                    <a:pt x="3513" y="152888"/>
                  </a:lnTo>
                  <a:lnTo>
                    <a:pt x="7537" y="90412"/>
                  </a:lnTo>
                  <a:lnTo>
                    <a:pt x="12744" y="42144"/>
                  </a:lnTo>
                  <a:lnTo>
                    <a:pt x="18888" y="11026"/>
                  </a:lnTo>
                  <a:lnTo>
                    <a:pt x="25724" y="0"/>
                  </a:lnTo>
                  <a:lnTo>
                    <a:pt x="2435170" y="0"/>
                  </a:lnTo>
                  <a:lnTo>
                    <a:pt x="2449450" y="51869"/>
                  </a:lnTo>
                  <a:lnTo>
                    <a:pt x="2453370" y="90424"/>
                  </a:lnTo>
                  <a:lnTo>
                    <a:pt x="2456581" y="137432"/>
                  </a:lnTo>
                  <a:lnTo>
                    <a:pt x="2458941" y="190562"/>
                  </a:lnTo>
                  <a:lnTo>
                    <a:pt x="2460397" y="248191"/>
                  </a:lnTo>
                  <a:lnTo>
                    <a:pt x="2460895" y="308699"/>
                  </a:lnTo>
                </a:path>
                <a:path w="10145394" h="309245">
                  <a:moveTo>
                    <a:pt x="7683984" y="308699"/>
                  </a:moveTo>
                  <a:lnTo>
                    <a:pt x="7684903" y="226631"/>
                  </a:lnTo>
                  <a:lnTo>
                    <a:pt x="7687498" y="152888"/>
                  </a:lnTo>
                  <a:lnTo>
                    <a:pt x="7691522" y="90412"/>
                  </a:lnTo>
                  <a:lnTo>
                    <a:pt x="7696728" y="42144"/>
                  </a:lnTo>
                  <a:lnTo>
                    <a:pt x="7702873" y="11026"/>
                  </a:lnTo>
                  <a:lnTo>
                    <a:pt x="7709709" y="0"/>
                  </a:lnTo>
                  <a:lnTo>
                    <a:pt x="10119154" y="0"/>
                  </a:lnTo>
                  <a:lnTo>
                    <a:pt x="10133435" y="51869"/>
                  </a:lnTo>
                  <a:lnTo>
                    <a:pt x="10137354" y="90424"/>
                  </a:lnTo>
                  <a:lnTo>
                    <a:pt x="10140565" y="137432"/>
                  </a:lnTo>
                  <a:lnTo>
                    <a:pt x="10142926" y="190562"/>
                  </a:lnTo>
                  <a:lnTo>
                    <a:pt x="10144382" y="248191"/>
                  </a:lnTo>
                  <a:lnTo>
                    <a:pt x="10144879" y="308699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862788" y="2849740"/>
            <a:ext cx="421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DP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76793" y="2849740"/>
            <a:ext cx="48005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-1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01183" y="2849740"/>
            <a:ext cx="421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2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55837" y="2849730"/>
            <a:ext cx="48005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-2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DP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091400" cy="1130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840595" cy="11303000"/>
          </a:xfrm>
          <a:custGeom>
            <a:avLst/>
            <a:gdLst/>
            <a:ahLst/>
            <a:cxnLst/>
            <a:rect l="l" t="t" r="r" b="b"/>
            <a:pathLst>
              <a:path w="9840595" h="11303000">
                <a:moveTo>
                  <a:pt x="0" y="11302999"/>
                </a:moveTo>
                <a:lnTo>
                  <a:pt x="9840230" y="11302999"/>
                </a:lnTo>
                <a:lnTo>
                  <a:pt x="9840230" y="0"/>
                </a:lnTo>
                <a:lnTo>
                  <a:pt x="0" y="0"/>
                </a:lnTo>
                <a:lnTo>
                  <a:pt x="0" y="11302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7089" y="286529"/>
            <a:ext cx="1062422" cy="1062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40230" y="0"/>
            <a:ext cx="10251440" cy="11303000"/>
          </a:xfrm>
          <a:custGeom>
            <a:avLst/>
            <a:gdLst/>
            <a:ahLst/>
            <a:cxnLst/>
            <a:rect l="l" t="t" r="r" b="b"/>
            <a:pathLst>
              <a:path w="10251440" h="11303000">
                <a:moveTo>
                  <a:pt x="10251169" y="11302999"/>
                </a:moveTo>
                <a:lnTo>
                  <a:pt x="0" y="11302999"/>
                </a:lnTo>
                <a:lnTo>
                  <a:pt x="0" y="0"/>
                </a:lnTo>
                <a:lnTo>
                  <a:pt x="10251169" y="0"/>
                </a:lnTo>
                <a:lnTo>
                  <a:pt x="10251169" y="1130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05387" y="166111"/>
            <a:ext cx="4272915" cy="153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900" b="1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9900" b="1" spc="5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900" b="1" spc="37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900" b="1" spc="3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900" b="1" spc="66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9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4056" y="1810243"/>
            <a:ext cx="301199" cy="1951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5396" y="2120570"/>
            <a:ext cx="5821613" cy="8697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248466" y="157611"/>
            <a:ext cx="975741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1F2121"/>
                </a:solidFill>
                <a:latin typeface="Arial"/>
                <a:cs typeface="Arial"/>
              </a:rPr>
              <a:t>O </a:t>
            </a:r>
            <a:r>
              <a:rPr sz="3600" spc="-10" dirty="0">
                <a:solidFill>
                  <a:srgbClr val="1F2121"/>
                </a:solidFill>
              </a:rPr>
              <a:t>princípio </a:t>
            </a:r>
            <a:r>
              <a:rPr sz="3600" spc="-5" dirty="0">
                <a:solidFill>
                  <a:srgbClr val="1F2121"/>
                </a:solidFill>
              </a:rPr>
              <a:t>de Pareto </a:t>
            </a:r>
            <a:r>
              <a:rPr sz="3600" b="0" spc="-5" dirty="0">
                <a:solidFill>
                  <a:srgbClr val="1F2121"/>
                </a:solidFill>
                <a:latin typeface="Arial"/>
                <a:cs typeface="Arial"/>
              </a:rPr>
              <a:t>(também </a:t>
            </a:r>
            <a:r>
              <a:rPr sz="3600" b="0" dirty="0">
                <a:solidFill>
                  <a:srgbClr val="1F2121"/>
                </a:solidFill>
                <a:latin typeface="Arial"/>
                <a:cs typeface="Arial"/>
              </a:rPr>
              <a:t>conhecido  como </a:t>
            </a:r>
            <a:r>
              <a:rPr sz="3600" spc="-5" dirty="0">
                <a:solidFill>
                  <a:srgbClr val="1F2121"/>
                </a:solidFill>
              </a:rPr>
              <a:t>regra do </a:t>
            </a:r>
            <a:r>
              <a:rPr sz="3600" dirty="0">
                <a:solidFill>
                  <a:srgbClr val="1F2121"/>
                </a:solidFill>
              </a:rPr>
              <a:t>80/20</a:t>
            </a:r>
            <a:r>
              <a:rPr sz="3600" b="0" dirty="0">
                <a:solidFill>
                  <a:srgbClr val="1F2121"/>
                </a:solidFill>
                <a:latin typeface="Arial"/>
                <a:cs typeface="Arial"/>
              </a:rPr>
              <a:t>, </a:t>
            </a:r>
            <a:r>
              <a:rPr sz="3600" spc="-10" dirty="0">
                <a:solidFill>
                  <a:srgbClr val="1F2121"/>
                </a:solidFill>
              </a:rPr>
              <a:t>lei dos poucos </a:t>
            </a:r>
            <a:r>
              <a:rPr sz="3600" spc="-5" dirty="0">
                <a:solidFill>
                  <a:srgbClr val="1F2121"/>
                </a:solidFill>
              </a:rPr>
              <a:t>vitais </a:t>
            </a:r>
            <a:r>
              <a:rPr sz="3600" b="0" spc="-5" dirty="0">
                <a:solidFill>
                  <a:srgbClr val="1F2121"/>
                </a:solidFill>
                <a:latin typeface="Arial"/>
                <a:cs typeface="Arial"/>
              </a:rPr>
              <a:t>ou  </a:t>
            </a:r>
            <a:r>
              <a:rPr sz="3600" spc="-10" dirty="0">
                <a:solidFill>
                  <a:srgbClr val="1F2121"/>
                </a:solidFill>
              </a:rPr>
              <a:t>princípio </a:t>
            </a:r>
            <a:r>
              <a:rPr sz="3600" spc="-5" dirty="0">
                <a:solidFill>
                  <a:srgbClr val="1F2121"/>
                </a:solidFill>
              </a:rPr>
              <a:t>de escassez do </a:t>
            </a:r>
            <a:r>
              <a:rPr sz="3600" spc="15" dirty="0">
                <a:solidFill>
                  <a:srgbClr val="1F2121"/>
                </a:solidFill>
              </a:rPr>
              <a:t>fator</a:t>
            </a:r>
            <a:r>
              <a:rPr sz="3600" b="0" spc="15" dirty="0">
                <a:solidFill>
                  <a:srgbClr val="1F2121"/>
                </a:solidFill>
                <a:latin typeface="Arial"/>
                <a:cs typeface="Arial"/>
              </a:rPr>
              <a:t>) </a:t>
            </a:r>
            <a:r>
              <a:rPr sz="3600" b="0" spc="-5" dirty="0">
                <a:solidFill>
                  <a:srgbClr val="1F2121"/>
                </a:solidFill>
                <a:latin typeface="Arial"/>
                <a:cs typeface="Arial"/>
              </a:rPr>
              <a:t>afirma que,  para muitos eventos, aproximadamente 80%  dos efeitos </a:t>
            </a:r>
            <a:r>
              <a:rPr sz="3600" b="0" dirty="0">
                <a:solidFill>
                  <a:srgbClr val="1F2121"/>
                </a:solidFill>
                <a:latin typeface="Arial"/>
                <a:cs typeface="Arial"/>
              </a:rPr>
              <a:t>vêm </a:t>
            </a:r>
            <a:r>
              <a:rPr sz="3600" b="0" spc="-5" dirty="0">
                <a:solidFill>
                  <a:srgbClr val="1F2121"/>
                </a:solidFill>
                <a:latin typeface="Arial"/>
                <a:cs typeface="Arial"/>
              </a:rPr>
              <a:t>de 20% das</a:t>
            </a:r>
            <a:r>
              <a:rPr sz="3600" b="0" spc="-30" dirty="0">
                <a:solidFill>
                  <a:srgbClr val="1F2121"/>
                </a:solidFill>
                <a:latin typeface="Arial"/>
                <a:cs typeface="Arial"/>
              </a:rPr>
              <a:t> </a:t>
            </a:r>
            <a:r>
              <a:rPr sz="3600" b="0" dirty="0">
                <a:solidFill>
                  <a:srgbClr val="1F2121"/>
                </a:solidFill>
                <a:latin typeface="Arial"/>
                <a:cs typeface="Arial"/>
              </a:rPr>
              <a:t>causas.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24465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Essencialmente, Pareto </a:t>
            </a:r>
            <a:r>
              <a:rPr spc="-5" dirty="0"/>
              <a:t>mostrou que  aproximadamente 80% da </a:t>
            </a:r>
            <a:r>
              <a:rPr spc="-10" dirty="0"/>
              <a:t>terra </a:t>
            </a:r>
            <a:r>
              <a:rPr spc="-5" dirty="0"/>
              <a:t>na Itália  pertencia </a:t>
            </a:r>
            <a:r>
              <a:rPr dirty="0"/>
              <a:t>a </a:t>
            </a:r>
            <a:r>
              <a:rPr spc="-5" dirty="0"/>
              <a:t>20% da população. Pareto  desenvolveu </a:t>
            </a:r>
            <a:r>
              <a:rPr dirty="0"/>
              <a:t>o </a:t>
            </a:r>
            <a:r>
              <a:rPr spc="-5" dirty="0"/>
              <a:t>princípio ao observar que, em  </a:t>
            </a:r>
            <a:r>
              <a:rPr dirty="0"/>
              <a:t>seu </a:t>
            </a:r>
            <a:r>
              <a:rPr spc="-5" dirty="0"/>
              <a:t>jardim, 20% das </a:t>
            </a:r>
            <a:r>
              <a:rPr dirty="0"/>
              <a:t>vagens continham </a:t>
            </a:r>
            <a:r>
              <a:rPr spc="-5" dirty="0"/>
              <a:t>80%</a:t>
            </a:r>
            <a:r>
              <a:rPr spc="-100" dirty="0"/>
              <a:t> </a:t>
            </a:r>
            <a:r>
              <a:rPr spc="-5" dirty="0"/>
              <a:t>das  ervilhas.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1598" y="1748212"/>
            <a:ext cx="7275830" cy="553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Arial"/>
                <a:cs typeface="Arial"/>
              </a:rPr>
              <a:t>Pareto </a:t>
            </a:r>
            <a:r>
              <a:rPr sz="3600" b="1" spc="-5" dirty="0">
                <a:latin typeface="Arial"/>
                <a:cs typeface="Arial"/>
              </a:rPr>
              <a:t>da </a:t>
            </a:r>
            <a:r>
              <a:rPr sz="3600" b="1" spc="-10" dirty="0">
                <a:latin typeface="Arial"/>
                <a:cs typeface="Arial"/>
              </a:rPr>
              <a:t>idade dos </a:t>
            </a:r>
            <a:r>
              <a:rPr sz="3600" b="1" spc="-5" dirty="0">
                <a:latin typeface="Arial"/>
                <a:cs typeface="Arial"/>
              </a:rPr>
              <a:t>candidatos </a:t>
            </a:r>
            <a:r>
              <a:rPr sz="3600" b="1" dirty="0">
                <a:latin typeface="Arial"/>
                <a:cs typeface="Arial"/>
              </a:rPr>
              <a:t>a  </a:t>
            </a:r>
            <a:r>
              <a:rPr sz="3600" b="1" spc="-5" dirty="0">
                <a:latin typeface="Arial"/>
                <a:cs typeface="Arial"/>
              </a:rPr>
              <a:t>vagas no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iFood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Arial"/>
              <a:cs typeface="Arial"/>
            </a:endParaRPr>
          </a:p>
          <a:p>
            <a:pPr marL="12700" marR="2726055">
              <a:lnSpc>
                <a:spcPct val="100000"/>
              </a:lnSpc>
            </a:pPr>
            <a:r>
              <a:rPr sz="3100" b="1" spc="-5" dirty="0">
                <a:latin typeface="Arial"/>
                <a:cs typeface="Arial"/>
              </a:rPr>
              <a:t>20% </a:t>
            </a:r>
            <a:r>
              <a:rPr sz="3100" b="1" spc="-10" dirty="0">
                <a:latin typeface="Arial"/>
                <a:cs typeface="Arial"/>
              </a:rPr>
              <a:t>dos </a:t>
            </a:r>
            <a:r>
              <a:rPr sz="3100" b="1" spc="-5" dirty="0">
                <a:latin typeface="Arial"/>
                <a:cs typeface="Arial"/>
              </a:rPr>
              <a:t>candidatos </a:t>
            </a:r>
            <a:r>
              <a:rPr sz="3100" dirty="0">
                <a:latin typeface="Arial"/>
                <a:cs typeface="Arial"/>
              </a:rPr>
              <a:t>são  </a:t>
            </a:r>
            <a:r>
              <a:rPr sz="3100" spc="-5" dirty="0">
                <a:latin typeface="Arial"/>
                <a:cs typeface="Arial"/>
              </a:rPr>
              <a:t>os </a:t>
            </a:r>
            <a:r>
              <a:rPr sz="3100" dirty="0">
                <a:latin typeface="Arial"/>
                <a:cs typeface="Arial"/>
              </a:rPr>
              <a:t>mais velhos (tem  maiores chances </a:t>
            </a:r>
            <a:r>
              <a:rPr sz="3100" spc="-5" dirty="0">
                <a:latin typeface="Arial"/>
                <a:cs typeface="Arial"/>
              </a:rPr>
              <a:t>de </a:t>
            </a:r>
            <a:r>
              <a:rPr sz="3100" spc="-10" dirty="0">
                <a:latin typeface="Arial"/>
                <a:cs typeface="Arial"/>
              </a:rPr>
              <a:t>ter  </a:t>
            </a:r>
            <a:r>
              <a:rPr sz="3100" dirty="0">
                <a:latin typeface="Arial"/>
                <a:cs typeface="Arial"/>
              </a:rPr>
              <a:t>mais</a:t>
            </a:r>
            <a:r>
              <a:rPr sz="3100" spc="-1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experiência)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Arial"/>
              <a:cs typeface="Arial"/>
            </a:endParaRPr>
          </a:p>
          <a:p>
            <a:pPr marL="12700" marR="2726055">
              <a:lnSpc>
                <a:spcPct val="100000"/>
              </a:lnSpc>
            </a:pPr>
            <a:r>
              <a:rPr sz="3100" b="1" spc="-5" dirty="0">
                <a:latin typeface="Arial"/>
                <a:cs typeface="Arial"/>
              </a:rPr>
              <a:t>80% </a:t>
            </a:r>
            <a:r>
              <a:rPr sz="3100" b="1" spc="-10" dirty="0">
                <a:latin typeface="Arial"/>
                <a:cs typeface="Arial"/>
              </a:rPr>
              <a:t>dos </a:t>
            </a:r>
            <a:r>
              <a:rPr sz="3100" b="1" spc="-5" dirty="0">
                <a:latin typeface="Arial"/>
                <a:cs typeface="Arial"/>
              </a:rPr>
              <a:t>candidatos </a:t>
            </a:r>
            <a:r>
              <a:rPr sz="3100" dirty="0">
                <a:latin typeface="Arial"/>
                <a:cs typeface="Arial"/>
              </a:rPr>
              <a:t>são  mais</a:t>
            </a:r>
            <a:r>
              <a:rPr sz="3100" spc="-1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jovens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3573" y="264244"/>
            <a:ext cx="264287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-15" dirty="0">
                <a:solidFill>
                  <a:srgbClr val="000000"/>
                </a:solidFill>
              </a:rPr>
              <a:t>P</a:t>
            </a:r>
            <a:r>
              <a:rPr sz="6100" spc="350" dirty="0">
                <a:solidFill>
                  <a:srgbClr val="000000"/>
                </a:solidFill>
              </a:rPr>
              <a:t>a</a:t>
            </a:r>
            <a:r>
              <a:rPr sz="6100" spc="225" dirty="0">
                <a:solidFill>
                  <a:srgbClr val="000000"/>
                </a:solidFill>
              </a:rPr>
              <a:t>r</a:t>
            </a:r>
            <a:r>
              <a:rPr sz="6100" spc="345" dirty="0">
                <a:solidFill>
                  <a:srgbClr val="000000"/>
                </a:solidFill>
              </a:rPr>
              <a:t>eto</a:t>
            </a:r>
            <a:endParaRPr sz="6100"/>
          </a:p>
        </p:txBody>
      </p:sp>
      <p:sp>
        <p:nvSpPr>
          <p:cNvPr id="5" name="object 5"/>
          <p:cNvSpPr/>
          <p:nvPr/>
        </p:nvSpPr>
        <p:spPr>
          <a:xfrm>
            <a:off x="8831882" y="1067547"/>
            <a:ext cx="10927952" cy="99020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1598" y="1748212"/>
            <a:ext cx="753999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Arial"/>
                <a:cs typeface="Arial"/>
              </a:rPr>
              <a:t>Quantiles </a:t>
            </a:r>
            <a:r>
              <a:rPr sz="3600" b="1" spc="-5" dirty="0">
                <a:latin typeface="Arial"/>
                <a:cs typeface="Arial"/>
              </a:rPr>
              <a:t>vs variável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target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Uma </a:t>
            </a:r>
            <a:r>
              <a:rPr sz="3600" dirty="0">
                <a:latin typeface="Arial"/>
                <a:cs typeface="Arial"/>
              </a:rPr>
              <a:t>campanha </a:t>
            </a:r>
            <a:r>
              <a:rPr sz="3600" spc="-10" dirty="0">
                <a:latin typeface="Arial"/>
                <a:cs typeface="Arial"/>
              </a:rPr>
              <a:t>foi </a:t>
            </a:r>
            <a:r>
              <a:rPr sz="3600" spc="-5" dirty="0">
                <a:latin typeface="Arial"/>
                <a:cs typeface="Arial"/>
              </a:rPr>
              <a:t>gerada em uma  </a:t>
            </a:r>
            <a:r>
              <a:rPr sz="3600" dirty="0">
                <a:latin typeface="Arial"/>
                <a:cs typeface="Arial"/>
              </a:rPr>
              <a:t>varejista e o </a:t>
            </a:r>
            <a:r>
              <a:rPr sz="3600" spc="-5" dirty="0">
                <a:latin typeface="Arial"/>
                <a:cs typeface="Arial"/>
              </a:rPr>
              <a:t>CMO quer repetir </a:t>
            </a:r>
            <a:r>
              <a:rPr sz="3600" dirty="0">
                <a:latin typeface="Arial"/>
                <a:cs typeface="Arial"/>
              </a:rPr>
              <a:t>a  campanha com a </a:t>
            </a:r>
            <a:r>
              <a:rPr sz="3600" spc="-5" dirty="0">
                <a:latin typeface="Arial"/>
                <a:cs typeface="Arial"/>
              </a:rPr>
              <a:t>maior </a:t>
            </a:r>
            <a:r>
              <a:rPr sz="3600" spc="-10" dirty="0">
                <a:latin typeface="Arial"/>
                <a:cs typeface="Arial"/>
              </a:rPr>
              <a:t>taxa </a:t>
            </a:r>
            <a:r>
              <a:rPr sz="3600" spc="-5" dirty="0">
                <a:latin typeface="Arial"/>
                <a:cs typeface="Arial"/>
              </a:rPr>
              <a:t>de  resposta possível. </a:t>
            </a:r>
            <a:r>
              <a:rPr sz="3600" spc="-10" dirty="0">
                <a:latin typeface="Arial"/>
                <a:cs typeface="Arial"/>
              </a:rPr>
              <a:t>Para </a:t>
            </a:r>
            <a:r>
              <a:rPr sz="3600" spc="-5" dirty="0">
                <a:latin typeface="Arial"/>
                <a:cs typeface="Arial"/>
              </a:rPr>
              <a:t>qual perfil de  </a:t>
            </a:r>
            <a:r>
              <a:rPr sz="3600" dirty="0">
                <a:latin typeface="Arial"/>
                <a:cs typeface="Arial"/>
              </a:rPr>
              <a:t>cliente </a:t>
            </a:r>
            <a:r>
              <a:rPr sz="3600" spc="-5" dirty="0">
                <a:latin typeface="Arial"/>
                <a:cs typeface="Arial"/>
              </a:rPr>
              <a:t>devemos direcionar </a:t>
            </a:r>
            <a:r>
              <a:rPr sz="3600" dirty="0">
                <a:latin typeface="Arial"/>
                <a:cs typeface="Arial"/>
              </a:rPr>
              <a:t>a </a:t>
            </a:r>
            <a:r>
              <a:rPr sz="3600" spc="-5" dirty="0">
                <a:latin typeface="Arial"/>
                <a:cs typeface="Arial"/>
              </a:rPr>
              <a:t>nova  </a:t>
            </a:r>
            <a:r>
              <a:rPr sz="3600" dirty="0">
                <a:latin typeface="Arial"/>
                <a:cs typeface="Arial"/>
              </a:rPr>
              <a:t>campanha?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1598" y="8880517"/>
            <a:ext cx="2287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Dados:</a:t>
            </a:r>
            <a:r>
              <a:rPr sz="3600" spc="-80" dirty="0">
                <a:latin typeface="Arial"/>
                <a:cs typeface="Arial"/>
              </a:rPr>
              <a:t> </a:t>
            </a:r>
            <a:r>
              <a:rPr sz="3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link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3573" y="264244"/>
            <a:ext cx="738124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80" dirty="0">
                <a:solidFill>
                  <a:srgbClr val="000000"/>
                </a:solidFill>
              </a:rPr>
              <a:t>Visão </a:t>
            </a:r>
            <a:r>
              <a:rPr sz="6100" spc="195" dirty="0">
                <a:solidFill>
                  <a:srgbClr val="000000"/>
                </a:solidFill>
              </a:rPr>
              <a:t>em</a:t>
            </a:r>
            <a:r>
              <a:rPr sz="6100" spc="-930" dirty="0">
                <a:solidFill>
                  <a:srgbClr val="000000"/>
                </a:solidFill>
              </a:rPr>
              <a:t> </a:t>
            </a:r>
            <a:r>
              <a:rPr sz="6100" spc="250" dirty="0">
                <a:solidFill>
                  <a:srgbClr val="000000"/>
                </a:solidFill>
              </a:rPr>
              <a:t>percentis</a:t>
            </a:r>
            <a:endParaRPr sz="6100"/>
          </a:p>
        </p:txBody>
      </p:sp>
      <p:sp>
        <p:nvSpPr>
          <p:cNvPr id="6" name="object 6"/>
          <p:cNvSpPr/>
          <p:nvPr/>
        </p:nvSpPr>
        <p:spPr>
          <a:xfrm>
            <a:off x="10860278" y="1261181"/>
            <a:ext cx="7172709" cy="9625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4107591"/>
            <a:ext cx="255299" cy="2950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5575" y="4576302"/>
            <a:ext cx="10764520" cy="1640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600" spc="-409" dirty="0"/>
              <a:t>R</a:t>
            </a:r>
            <a:r>
              <a:rPr sz="10600" spc="325" dirty="0"/>
              <a:t>eca</a:t>
            </a:r>
            <a:r>
              <a:rPr sz="10600" spc="330" dirty="0"/>
              <a:t>p</a:t>
            </a:r>
            <a:r>
              <a:rPr sz="10600" spc="375" dirty="0"/>
              <a:t>tuland</a:t>
            </a:r>
            <a:r>
              <a:rPr sz="10600" spc="425" dirty="0"/>
              <a:t>o</a:t>
            </a:r>
            <a:r>
              <a:rPr sz="10600" spc="-1350" dirty="0"/>
              <a:t>….</a:t>
            </a:r>
            <a:endParaRPr sz="106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4636" y="524078"/>
            <a:ext cx="587323" cy="587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3573" y="264244"/>
            <a:ext cx="629539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-240" dirty="0">
                <a:solidFill>
                  <a:srgbClr val="000000"/>
                </a:solidFill>
              </a:rPr>
              <a:t>R</a:t>
            </a:r>
            <a:r>
              <a:rPr sz="6100" spc="195" dirty="0">
                <a:solidFill>
                  <a:srgbClr val="000000"/>
                </a:solidFill>
              </a:rPr>
              <a:t>ecapituland</a:t>
            </a:r>
            <a:r>
              <a:rPr sz="6100" spc="215" dirty="0">
                <a:solidFill>
                  <a:srgbClr val="000000"/>
                </a:solidFill>
              </a:rPr>
              <a:t>o</a:t>
            </a:r>
            <a:r>
              <a:rPr sz="6100" spc="35" dirty="0">
                <a:solidFill>
                  <a:srgbClr val="000000"/>
                </a:solidFill>
              </a:rPr>
              <a:t>...</a:t>
            </a:r>
            <a:endParaRPr sz="6100"/>
          </a:p>
        </p:txBody>
      </p:sp>
      <p:sp>
        <p:nvSpPr>
          <p:cNvPr id="5" name="object 5"/>
          <p:cNvSpPr/>
          <p:nvPr/>
        </p:nvSpPr>
        <p:spPr>
          <a:xfrm>
            <a:off x="1016773" y="1719271"/>
            <a:ext cx="18223288" cy="7402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1598" y="1748212"/>
            <a:ext cx="736790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Arial"/>
                <a:cs typeface="Arial"/>
              </a:rPr>
              <a:t>Análise </a:t>
            </a:r>
            <a:r>
              <a:rPr sz="3600" spc="-5" dirty="0">
                <a:latin typeface="Arial"/>
                <a:cs typeface="Arial"/>
              </a:rPr>
              <a:t>descritiva </a:t>
            </a:r>
            <a:r>
              <a:rPr sz="3600" dirty="0">
                <a:latin typeface="Arial"/>
                <a:cs typeface="Arial"/>
              </a:rPr>
              <a:t>é </a:t>
            </a:r>
            <a:r>
              <a:rPr sz="3600" spc="-5" dirty="0">
                <a:latin typeface="Arial"/>
                <a:cs typeface="Arial"/>
              </a:rPr>
              <a:t>uma questão de  hábito de </a:t>
            </a:r>
            <a:r>
              <a:rPr sz="3600" dirty="0">
                <a:latin typeface="Arial"/>
                <a:cs typeface="Arial"/>
              </a:rPr>
              <a:t>constantemente ser</a:t>
            </a:r>
            <a:r>
              <a:rPr sz="3600" spc="-1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cético  e </a:t>
            </a:r>
            <a:r>
              <a:rPr sz="3600" spc="-5" dirty="0">
                <a:latin typeface="Arial"/>
                <a:cs typeface="Arial"/>
              </a:rPr>
              <a:t>questionar os dados, bem </a:t>
            </a:r>
            <a:r>
              <a:rPr sz="3600" dirty="0">
                <a:latin typeface="Arial"/>
                <a:cs typeface="Arial"/>
              </a:rPr>
              <a:t>como  </a:t>
            </a:r>
            <a:r>
              <a:rPr sz="3600" spc="-5" dirty="0">
                <a:latin typeface="Arial"/>
                <a:cs typeface="Arial"/>
              </a:rPr>
              <a:t>muita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prática.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1598" y="6137323"/>
            <a:ext cx="7207884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Arial"/>
                <a:cs typeface="Arial"/>
              </a:rPr>
              <a:t>Quanto </a:t>
            </a:r>
            <a:r>
              <a:rPr sz="3600" spc="-5" dirty="0">
                <a:latin typeface="Arial"/>
                <a:cs typeface="Arial"/>
              </a:rPr>
              <a:t>mais prática, melhor </a:t>
            </a:r>
            <a:r>
              <a:rPr sz="3600" dirty="0">
                <a:latin typeface="Arial"/>
                <a:cs typeface="Arial"/>
              </a:rPr>
              <a:t>vocês  se </a:t>
            </a:r>
            <a:r>
              <a:rPr sz="3600" spc="-10" dirty="0">
                <a:latin typeface="Arial"/>
                <a:cs typeface="Arial"/>
              </a:rPr>
              <a:t>tornarão </a:t>
            </a:r>
            <a:r>
              <a:rPr sz="3600" dirty="0">
                <a:latin typeface="Arial"/>
                <a:cs typeface="Arial"/>
              </a:rPr>
              <a:t>e </a:t>
            </a:r>
            <a:r>
              <a:rPr sz="3600" spc="-5" dirty="0">
                <a:latin typeface="Arial"/>
                <a:cs typeface="Arial"/>
              </a:rPr>
              <a:t>podem desenvolver </a:t>
            </a:r>
            <a:r>
              <a:rPr sz="3600" dirty="0">
                <a:latin typeface="Arial"/>
                <a:cs typeface="Arial"/>
              </a:rPr>
              <a:t>o  sentido </a:t>
            </a:r>
            <a:r>
              <a:rPr sz="3600" spc="-5" dirty="0">
                <a:latin typeface="Arial"/>
                <a:cs typeface="Arial"/>
              </a:rPr>
              <a:t>aranha para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análises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3573" y="264244"/>
            <a:ext cx="4883785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-175" dirty="0">
                <a:solidFill>
                  <a:srgbClr val="000000"/>
                </a:solidFill>
              </a:rPr>
              <a:t>E</a:t>
            </a:r>
            <a:r>
              <a:rPr sz="6100" spc="-555" dirty="0">
                <a:solidFill>
                  <a:srgbClr val="000000"/>
                </a:solidFill>
              </a:rPr>
              <a:t> </a:t>
            </a:r>
            <a:r>
              <a:rPr sz="6100" spc="290" dirty="0">
                <a:solidFill>
                  <a:srgbClr val="000000"/>
                </a:solidFill>
              </a:rPr>
              <a:t>ﬁnalmente</a:t>
            </a:r>
            <a:endParaRPr sz="6100"/>
          </a:p>
        </p:txBody>
      </p:sp>
      <p:sp>
        <p:nvSpPr>
          <p:cNvPr id="6" name="object 6"/>
          <p:cNvSpPr/>
          <p:nvPr/>
        </p:nvSpPr>
        <p:spPr>
          <a:xfrm>
            <a:off x="9254906" y="2509169"/>
            <a:ext cx="10200804" cy="4240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4107591"/>
            <a:ext cx="255299" cy="2950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5575" y="4108759"/>
            <a:ext cx="16287115" cy="2433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800" spc="55" dirty="0"/>
              <a:t>DÚVIDAS</a:t>
            </a:r>
            <a:r>
              <a:rPr sz="15800" spc="-1085" dirty="0"/>
              <a:t> </a:t>
            </a:r>
            <a:r>
              <a:rPr sz="15800" spc="225" dirty="0"/>
              <a:t>FINAIS</a:t>
            </a:r>
            <a:endParaRPr sz="15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4107591"/>
            <a:ext cx="255299" cy="2950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5575" y="4108759"/>
            <a:ext cx="5411470" cy="2433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800" spc="-65" dirty="0"/>
              <a:t>L</a:t>
            </a:r>
            <a:r>
              <a:rPr sz="15800" spc="455" dirty="0"/>
              <a:t>i</a:t>
            </a:r>
            <a:r>
              <a:rPr sz="15800" spc="505" dirty="0"/>
              <a:t>n</a:t>
            </a:r>
            <a:r>
              <a:rPr sz="15800" spc="280" dirty="0"/>
              <a:t>k</a:t>
            </a:r>
            <a:r>
              <a:rPr sz="15800" spc="-50" dirty="0"/>
              <a:t>s</a:t>
            </a:r>
            <a:endParaRPr sz="15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419" y="2229595"/>
            <a:ext cx="9627870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200" spc="150" dirty="0">
                <a:solidFill>
                  <a:srgbClr val="3DE631"/>
                </a:solidFill>
              </a:rPr>
              <a:t>OBJETI</a:t>
            </a:r>
            <a:r>
              <a:rPr sz="13200" spc="75" dirty="0">
                <a:solidFill>
                  <a:srgbClr val="3DE631"/>
                </a:solidFill>
              </a:rPr>
              <a:t>V</a:t>
            </a:r>
            <a:r>
              <a:rPr sz="13200" spc="-465" dirty="0">
                <a:solidFill>
                  <a:srgbClr val="3DE631"/>
                </a:solidFill>
              </a:rPr>
              <a:t>OS</a:t>
            </a:r>
            <a:endParaRPr sz="13200"/>
          </a:p>
        </p:txBody>
      </p:sp>
      <p:sp>
        <p:nvSpPr>
          <p:cNvPr id="3" name="object 3"/>
          <p:cNvSpPr txBox="1"/>
          <p:nvPr/>
        </p:nvSpPr>
        <p:spPr>
          <a:xfrm>
            <a:off x="1519496" y="5083348"/>
            <a:ext cx="14679930" cy="1970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3110" indent="-741045">
              <a:lnSpc>
                <a:spcPts val="3829"/>
              </a:lnSpc>
              <a:spcBef>
                <a:spcPts val="100"/>
              </a:spcBef>
              <a:buChar char="●"/>
              <a:tabLst>
                <a:tab pos="753110" algn="l"/>
                <a:tab pos="753745" algn="l"/>
              </a:tabLst>
            </a:pPr>
            <a:r>
              <a:rPr sz="3200" b="1" spc="-215" dirty="0">
                <a:latin typeface="Arial"/>
                <a:cs typeface="Arial"/>
              </a:rPr>
              <a:t>O</a:t>
            </a:r>
            <a:r>
              <a:rPr sz="3200" b="1" spc="-210" dirty="0">
                <a:latin typeface="Arial"/>
                <a:cs typeface="Arial"/>
              </a:rPr>
              <a:t> </a:t>
            </a:r>
            <a:r>
              <a:rPr sz="3200" b="1" spc="90" dirty="0">
                <a:latin typeface="Arial"/>
                <a:cs typeface="Arial"/>
              </a:rPr>
              <a:t>que</a:t>
            </a:r>
            <a:r>
              <a:rPr sz="3200" b="1" spc="-210" dirty="0">
                <a:latin typeface="Arial"/>
                <a:cs typeface="Arial"/>
              </a:rPr>
              <a:t> </a:t>
            </a:r>
            <a:r>
              <a:rPr sz="3200" b="1" spc="120" dirty="0">
                <a:latin typeface="Arial"/>
                <a:cs typeface="Arial"/>
              </a:rPr>
              <a:t>é</a:t>
            </a:r>
            <a:r>
              <a:rPr sz="3200" b="1" spc="-210" dirty="0">
                <a:latin typeface="Arial"/>
                <a:cs typeface="Arial"/>
              </a:rPr>
              <a:t> </a:t>
            </a:r>
            <a:r>
              <a:rPr sz="3200" b="1" spc="160" dirty="0">
                <a:latin typeface="Arial"/>
                <a:cs typeface="Arial"/>
              </a:rPr>
              <a:t>estatística</a:t>
            </a:r>
            <a:r>
              <a:rPr sz="3200" b="1" spc="-210" dirty="0">
                <a:latin typeface="Arial"/>
                <a:cs typeface="Arial"/>
              </a:rPr>
              <a:t> </a:t>
            </a:r>
            <a:r>
              <a:rPr sz="3200" b="1" spc="90" dirty="0">
                <a:latin typeface="Arial"/>
                <a:cs typeface="Arial"/>
              </a:rPr>
              <a:t>descritiva?</a:t>
            </a:r>
            <a:endParaRPr sz="3200">
              <a:latin typeface="Arial"/>
              <a:cs typeface="Arial"/>
            </a:endParaRPr>
          </a:p>
          <a:p>
            <a:pPr marL="753110" indent="-741045">
              <a:lnSpc>
                <a:spcPts val="3825"/>
              </a:lnSpc>
              <a:buChar char="●"/>
              <a:tabLst>
                <a:tab pos="753110" algn="l"/>
                <a:tab pos="753745" algn="l"/>
              </a:tabLst>
            </a:pPr>
            <a:r>
              <a:rPr sz="3200" b="1" spc="75" dirty="0">
                <a:latin typeface="Arial"/>
                <a:cs typeface="Arial"/>
              </a:rPr>
              <a:t>Conceitos</a:t>
            </a:r>
            <a:r>
              <a:rPr sz="3200" b="1" spc="-215" dirty="0">
                <a:latin typeface="Arial"/>
                <a:cs typeface="Arial"/>
              </a:rPr>
              <a:t> </a:t>
            </a:r>
            <a:r>
              <a:rPr sz="3200" b="1" spc="90" dirty="0">
                <a:latin typeface="Arial"/>
                <a:cs typeface="Arial"/>
              </a:rPr>
              <a:t>de</a:t>
            </a:r>
            <a:r>
              <a:rPr sz="3200" b="1" spc="-210" dirty="0">
                <a:latin typeface="Arial"/>
                <a:cs typeface="Arial"/>
              </a:rPr>
              <a:t> </a:t>
            </a:r>
            <a:r>
              <a:rPr sz="3200" b="1" spc="65" dirty="0">
                <a:latin typeface="Arial"/>
                <a:cs typeface="Arial"/>
              </a:rPr>
              <a:t>medidas</a:t>
            </a:r>
            <a:r>
              <a:rPr sz="3200" b="1" spc="-210" dirty="0">
                <a:latin typeface="Arial"/>
                <a:cs typeface="Arial"/>
              </a:rPr>
              <a:t> </a:t>
            </a:r>
            <a:r>
              <a:rPr sz="3200" b="1" spc="100" dirty="0">
                <a:latin typeface="Arial"/>
                <a:cs typeface="Arial"/>
              </a:rPr>
              <a:t>descritivas</a:t>
            </a:r>
            <a:endParaRPr sz="3200">
              <a:latin typeface="Arial"/>
              <a:cs typeface="Arial"/>
            </a:endParaRPr>
          </a:p>
          <a:p>
            <a:pPr marL="753110" indent="-741045">
              <a:lnSpc>
                <a:spcPts val="3825"/>
              </a:lnSpc>
              <a:buChar char="●"/>
              <a:tabLst>
                <a:tab pos="753110" algn="l"/>
                <a:tab pos="753745" algn="l"/>
              </a:tabLst>
            </a:pPr>
            <a:r>
              <a:rPr sz="3200" b="1" spc="5" dirty="0">
                <a:latin typeface="Arial"/>
                <a:cs typeface="Arial"/>
              </a:rPr>
              <a:t>Qual</a:t>
            </a:r>
            <a:r>
              <a:rPr sz="3200" b="1" spc="-210" dirty="0">
                <a:latin typeface="Arial"/>
                <a:cs typeface="Arial"/>
              </a:rPr>
              <a:t> </a:t>
            </a:r>
            <a:r>
              <a:rPr sz="3200" b="1" spc="105" dirty="0">
                <a:latin typeface="Arial"/>
                <a:cs typeface="Arial"/>
              </a:rPr>
              <a:t>a</a:t>
            </a:r>
            <a:r>
              <a:rPr sz="3200" b="1" spc="-204" dirty="0">
                <a:latin typeface="Arial"/>
                <a:cs typeface="Arial"/>
              </a:rPr>
              <a:t> </a:t>
            </a:r>
            <a:r>
              <a:rPr sz="3200" b="1" spc="90" dirty="0">
                <a:latin typeface="Arial"/>
                <a:cs typeface="Arial"/>
              </a:rPr>
              <a:t>melhor</a:t>
            </a:r>
            <a:r>
              <a:rPr sz="3200" b="1" spc="-325" dirty="0">
                <a:latin typeface="Arial"/>
                <a:cs typeface="Arial"/>
              </a:rPr>
              <a:t> </a:t>
            </a:r>
            <a:r>
              <a:rPr sz="3200" b="1" spc="145" dirty="0">
                <a:latin typeface="Arial"/>
                <a:cs typeface="Arial"/>
              </a:rPr>
              <a:t>forma</a:t>
            </a:r>
            <a:r>
              <a:rPr sz="3200" b="1" spc="-204" dirty="0">
                <a:latin typeface="Arial"/>
                <a:cs typeface="Arial"/>
              </a:rPr>
              <a:t> </a:t>
            </a:r>
            <a:r>
              <a:rPr sz="3200" b="1" spc="90" dirty="0">
                <a:latin typeface="Arial"/>
                <a:cs typeface="Arial"/>
              </a:rPr>
              <a:t>de</a:t>
            </a:r>
            <a:r>
              <a:rPr sz="3200" b="1" spc="-204" dirty="0">
                <a:latin typeface="Arial"/>
                <a:cs typeface="Arial"/>
              </a:rPr>
              <a:t> </a:t>
            </a:r>
            <a:r>
              <a:rPr sz="3200" b="1" spc="114" dirty="0">
                <a:latin typeface="Arial"/>
                <a:cs typeface="Arial"/>
              </a:rPr>
              <a:t>resumir</a:t>
            </a:r>
            <a:r>
              <a:rPr sz="3200" b="1" spc="-270" dirty="0">
                <a:latin typeface="Arial"/>
                <a:cs typeface="Arial"/>
              </a:rPr>
              <a:t> </a:t>
            </a:r>
            <a:r>
              <a:rPr sz="3200" b="1" spc="45" dirty="0">
                <a:latin typeface="Arial"/>
                <a:cs typeface="Arial"/>
              </a:rPr>
              <a:t>ou</a:t>
            </a:r>
            <a:r>
              <a:rPr sz="3200" b="1" spc="-204" dirty="0">
                <a:latin typeface="Arial"/>
                <a:cs typeface="Arial"/>
              </a:rPr>
              <a:t> </a:t>
            </a:r>
            <a:r>
              <a:rPr sz="3200" b="1" spc="105" dirty="0">
                <a:latin typeface="Arial"/>
                <a:cs typeface="Arial"/>
              </a:rPr>
              <a:t>simpliﬁcar</a:t>
            </a:r>
            <a:r>
              <a:rPr sz="3200" b="1" spc="-270" dirty="0">
                <a:latin typeface="Arial"/>
                <a:cs typeface="Arial"/>
              </a:rPr>
              <a:t> </a:t>
            </a:r>
            <a:r>
              <a:rPr sz="3200" b="1" spc="90" dirty="0">
                <a:latin typeface="Arial"/>
                <a:cs typeface="Arial"/>
              </a:rPr>
              <a:t>um</a:t>
            </a:r>
            <a:r>
              <a:rPr sz="3200" b="1" spc="-204" dirty="0">
                <a:latin typeface="Arial"/>
                <a:cs typeface="Arial"/>
              </a:rPr>
              <a:t> </a:t>
            </a:r>
            <a:r>
              <a:rPr sz="3200" b="1" spc="110" dirty="0">
                <a:latin typeface="Arial"/>
                <a:cs typeface="Arial"/>
              </a:rPr>
              <a:t>conjunto</a:t>
            </a:r>
            <a:r>
              <a:rPr sz="3200" b="1" spc="-204" dirty="0">
                <a:latin typeface="Arial"/>
                <a:cs typeface="Arial"/>
              </a:rPr>
              <a:t> </a:t>
            </a:r>
            <a:r>
              <a:rPr sz="3200" b="1" spc="90" dirty="0">
                <a:latin typeface="Arial"/>
                <a:cs typeface="Arial"/>
              </a:rPr>
              <a:t>de</a:t>
            </a:r>
            <a:r>
              <a:rPr sz="3200" b="1" spc="-210" dirty="0">
                <a:latin typeface="Arial"/>
                <a:cs typeface="Arial"/>
              </a:rPr>
              <a:t> </a:t>
            </a:r>
            <a:r>
              <a:rPr sz="3200" b="1" spc="20" dirty="0">
                <a:latin typeface="Arial"/>
                <a:cs typeface="Arial"/>
              </a:rPr>
              <a:t>dados?</a:t>
            </a:r>
            <a:endParaRPr sz="3200">
              <a:latin typeface="Arial"/>
              <a:cs typeface="Arial"/>
            </a:endParaRPr>
          </a:p>
          <a:p>
            <a:pPr marL="753110" indent="-741045">
              <a:lnSpc>
                <a:spcPts val="3829"/>
              </a:lnSpc>
              <a:buChar char="●"/>
              <a:tabLst>
                <a:tab pos="753110" algn="l"/>
                <a:tab pos="753745" algn="l"/>
              </a:tabLst>
            </a:pPr>
            <a:r>
              <a:rPr sz="3200" b="1" spc="10" dirty="0">
                <a:latin typeface="Arial"/>
                <a:cs typeface="Arial"/>
              </a:rPr>
              <a:t>Quais</a:t>
            </a:r>
            <a:r>
              <a:rPr sz="3200" b="1" spc="-210" dirty="0">
                <a:latin typeface="Arial"/>
                <a:cs typeface="Arial"/>
              </a:rPr>
              <a:t> </a:t>
            </a:r>
            <a:r>
              <a:rPr sz="3200" b="1" spc="45" dirty="0">
                <a:latin typeface="Arial"/>
                <a:cs typeface="Arial"/>
              </a:rPr>
              <a:t>as</a:t>
            </a:r>
            <a:r>
              <a:rPr sz="3200" b="1" spc="-210" dirty="0">
                <a:latin typeface="Arial"/>
                <a:cs typeface="Arial"/>
              </a:rPr>
              <a:t> </a:t>
            </a:r>
            <a:r>
              <a:rPr sz="3200" b="1" spc="80" dirty="0">
                <a:latin typeface="Arial"/>
                <a:cs typeface="Arial"/>
              </a:rPr>
              <a:t>implicações</a:t>
            </a:r>
            <a:r>
              <a:rPr sz="3200" b="1" spc="-210" dirty="0">
                <a:latin typeface="Arial"/>
                <a:cs typeface="Arial"/>
              </a:rPr>
              <a:t> </a:t>
            </a:r>
            <a:r>
              <a:rPr sz="3200" b="1" spc="85" dirty="0">
                <a:latin typeface="Arial"/>
                <a:cs typeface="Arial"/>
              </a:rPr>
              <a:t>da</a:t>
            </a:r>
            <a:r>
              <a:rPr sz="3200" b="1" spc="-204" dirty="0">
                <a:latin typeface="Arial"/>
                <a:cs typeface="Arial"/>
              </a:rPr>
              <a:t> </a:t>
            </a:r>
            <a:r>
              <a:rPr sz="3200" b="1" spc="65" dirty="0">
                <a:latin typeface="Arial"/>
                <a:cs typeface="Arial"/>
              </a:rPr>
              <a:t>escolha</a:t>
            </a:r>
            <a:r>
              <a:rPr sz="3200" b="1" spc="-210" dirty="0">
                <a:latin typeface="Arial"/>
                <a:cs typeface="Arial"/>
              </a:rPr>
              <a:t> </a:t>
            </a:r>
            <a:r>
              <a:rPr sz="3200" b="1" spc="100" dirty="0">
                <a:latin typeface="Arial"/>
                <a:cs typeface="Arial"/>
              </a:rPr>
              <a:t>em</a:t>
            </a:r>
            <a:r>
              <a:rPr sz="3200" b="1" spc="-210" dirty="0">
                <a:latin typeface="Arial"/>
                <a:cs typeface="Arial"/>
              </a:rPr>
              <a:t> </a:t>
            </a:r>
            <a:r>
              <a:rPr sz="3200" b="1" spc="150" dirty="0">
                <a:latin typeface="Arial"/>
                <a:cs typeface="Arial"/>
              </a:rPr>
              <a:t>adotar</a:t>
            </a:r>
            <a:r>
              <a:rPr sz="3200" b="1" spc="-270" dirty="0">
                <a:latin typeface="Arial"/>
                <a:cs typeface="Arial"/>
              </a:rPr>
              <a:t> </a:t>
            </a:r>
            <a:r>
              <a:rPr sz="3200" b="1" spc="160" dirty="0">
                <a:latin typeface="Arial"/>
                <a:cs typeface="Arial"/>
              </a:rPr>
              <a:t>esta</a:t>
            </a:r>
            <a:r>
              <a:rPr sz="3200" b="1" spc="-204" dirty="0">
                <a:latin typeface="Arial"/>
                <a:cs typeface="Arial"/>
              </a:rPr>
              <a:t> </a:t>
            </a:r>
            <a:r>
              <a:rPr sz="3200" b="1" spc="45" dirty="0">
                <a:latin typeface="Arial"/>
                <a:cs typeface="Arial"/>
              </a:rPr>
              <a:t>ou</a:t>
            </a:r>
            <a:r>
              <a:rPr sz="3200" b="1" spc="-210" dirty="0">
                <a:latin typeface="Arial"/>
                <a:cs typeface="Arial"/>
              </a:rPr>
              <a:t> </a:t>
            </a:r>
            <a:r>
              <a:rPr sz="3200" b="1" spc="85" dirty="0">
                <a:latin typeface="Arial"/>
                <a:cs typeface="Arial"/>
              </a:rPr>
              <a:t>aquela</a:t>
            </a:r>
            <a:r>
              <a:rPr sz="3200" b="1" spc="-210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medida?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93037" y="598120"/>
            <a:ext cx="817244" cy="438531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050"/>
              </a:lnSpc>
            </a:pPr>
            <a:r>
              <a:rPr sz="2600" dirty="0">
                <a:latin typeface="Trebuchet MS"/>
                <a:cs typeface="Trebuchet MS"/>
              </a:rPr>
              <a:t>_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600" spc="175" dirty="0">
                <a:latin typeface="Trebuchet MS"/>
                <a:cs typeface="Trebuchet MS"/>
              </a:rPr>
              <a:t>NOSSO</a:t>
            </a:r>
            <a:r>
              <a:rPr sz="2600" spc="-165" dirty="0">
                <a:latin typeface="Trebuchet MS"/>
                <a:cs typeface="Trebuchet MS"/>
              </a:rPr>
              <a:t> </a:t>
            </a:r>
            <a:r>
              <a:rPr sz="2600" spc="105" dirty="0">
                <a:latin typeface="Trebuchet MS"/>
                <a:cs typeface="Trebuchet MS"/>
              </a:rPr>
              <a:t>ENCONTRO</a:t>
            </a:r>
            <a:r>
              <a:rPr sz="2600" spc="-160" dirty="0">
                <a:latin typeface="Trebuchet MS"/>
                <a:cs typeface="Trebuchet MS"/>
              </a:rPr>
              <a:t> </a:t>
            </a:r>
            <a:r>
              <a:rPr sz="2600" spc="185" dirty="0">
                <a:latin typeface="Trebuchet MS"/>
                <a:cs typeface="Trebuchet MS"/>
              </a:rPr>
              <a:t>DE</a:t>
            </a:r>
            <a:r>
              <a:rPr sz="2600" spc="-165" dirty="0">
                <a:latin typeface="Trebuchet MS"/>
                <a:cs typeface="Trebuchet MS"/>
              </a:rPr>
              <a:t> </a:t>
            </a:r>
            <a:r>
              <a:rPr sz="2600" spc="185" dirty="0">
                <a:latin typeface="Trebuchet MS"/>
                <a:cs typeface="Trebuchet MS"/>
              </a:rPr>
              <a:t>HOJE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4048" y="2724669"/>
            <a:ext cx="301199" cy="5520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3573" y="222994"/>
            <a:ext cx="522224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105" dirty="0">
                <a:solidFill>
                  <a:srgbClr val="000000"/>
                </a:solidFill>
              </a:rPr>
              <a:t>Links</a:t>
            </a:r>
            <a:r>
              <a:rPr sz="7500" spc="-565" dirty="0">
                <a:solidFill>
                  <a:srgbClr val="000000"/>
                </a:solidFill>
              </a:rPr>
              <a:t> </a:t>
            </a:r>
            <a:r>
              <a:rPr sz="7500" spc="335" dirty="0">
                <a:solidFill>
                  <a:srgbClr val="000000"/>
                </a:solidFill>
              </a:rPr>
              <a:t>úteis</a:t>
            </a:r>
            <a:endParaRPr sz="7500"/>
          </a:p>
        </p:txBody>
      </p:sp>
      <p:sp>
        <p:nvSpPr>
          <p:cNvPr id="4" name="object 4"/>
          <p:cNvSpPr txBox="1"/>
          <p:nvPr/>
        </p:nvSpPr>
        <p:spPr>
          <a:xfrm>
            <a:off x="1202001" y="1750954"/>
            <a:ext cx="9378315" cy="3558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Standard </a:t>
            </a:r>
            <a:r>
              <a:rPr sz="2100" b="1" spc="-1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Deviation </a:t>
            </a:r>
            <a:r>
              <a:rPr sz="2100" b="1" spc="-4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by</a:t>
            </a:r>
            <a:r>
              <a:rPr sz="2100" b="1" spc="-1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 </a:t>
            </a:r>
            <a:r>
              <a:rPr sz="2100" b="1" spc="-4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Taleb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2100" b="1" u="heavy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Todos </a:t>
            </a:r>
            <a:r>
              <a:rPr sz="21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os livros do Nassim</a:t>
            </a:r>
            <a:r>
              <a:rPr sz="21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2100" b="1" u="heavy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Taleb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What Great Data Analysts Do </a:t>
            </a:r>
            <a:r>
              <a:rPr sz="21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— </a:t>
            </a:r>
            <a:r>
              <a:rPr sz="21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and Why Every Organization Needs</a:t>
            </a:r>
            <a:r>
              <a:rPr sz="2100" b="1" u="heavy" spc="-1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21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Them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00">
              <a:latin typeface="Arial"/>
              <a:cs typeface="Arial"/>
            </a:endParaRPr>
          </a:p>
          <a:p>
            <a:pPr marL="12700" marR="914400">
              <a:lnSpc>
                <a:spcPct val="128600"/>
              </a:lnSpc>
            </a:pPr>
            <a:r>
              <a:rPr sz="21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Storytelling com dados: um guia sobre visualização de dados para </a:t>
            </a:r>
            <a:r>
              <a:rPr sz="21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profissionais de</a:t>
            </a:r>
            <a:r>
              <a:rPr sz="2100" b="1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sz="21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negócios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4107591"/>
            <a:ext cx="255299" cy="2950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5575" y="4108759"/>
            <a:ext cx="10887710" cy="2433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800" spc="-620" dirty="0"/>
              <a:t>COMO</a:t>
            </a:r>
            <a:r>
              <a:rPr sz="15800" spc="-1120" dirty="0"/>
              <a:t> </a:t>
            </a:r>
            <a:r>
              <a:rPr sz="15800" spc="-125" dirty="0"/>
              <a:t>FOI?</a:t>
            </a:r>
            <a:endParaRPr sz="15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33573" y="222994"/>
            <a:ext cx="489966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b="1" spc="-335" dirty="0">
                <a:latin typeface="Arial"/>
                <a:cs typeface="Arial"/>
              </a:rPr>
              <a:t>A</a:t>
            </a:r>
            <a:r>
              <a:rPr sz="7500" b="1" spc="114" dirty="0">
                <a:latin typeface="Arial"/>
                <a:cs typeface="Arial"/>
              </a:rPr>
              <a:t>v</a:t>
            </a:r>
            <a:r>
              <a:rPr sz="7500" b="1" spc="210" dirty="0">
                <a:latin typeface="Arial"/>
                <a:cs typeface="Arial"/>
              </a:rPr>
              <a:t>a</a:t>
            </a:r>
            <a:r>
              <a:rPr sz="7500" b="1" spc="350" dirty="0">
                <a:latin typeface="Arial"/>
                <a:cs typeface="Arial"/>
              </a:rPr>
              <a:t>l</a:t>
            </a:r>
            <a:r>
              <a:rPr sz="7500" b="1" spc="80" dirty="0">
                <a:latin typeface="Arial"/>
                <a:cs typeface="Arial"/>
              </a:rPr>
              <a:t>iação!</a:t>
            </a:r>
            <a:endParaRPr sz="7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9273" y="2015394"/>
            <a:ext cx="236601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5" dirty="0">
                <a:latin typeface="Arial"/>
                <a:cs typeface="Arial"/>
              </a:rPr>
              <a:t>slido</a:t>
            </a:r>
            <a:r>
              <a:rPr sz="3100" b="1" spc="-90" dirty="0">
                <a:latin typeface="Arial"/>
                <a:cs typeface="Arial"/>
              </a:rPr>
              <a:t> </a:t>
            </a:r>
            <a:r>
              <a:rPr sz="3100" b="1" spc="-5" dirty="0">
                <a:latin typeface="Arial"/>
                <a:cs typeface="Arial"/>
              </a:rPr>
              <a:t>067918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091400" cy="1130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091400" cy="11303000"/>
          </a:xfrm>
          <a:custGeom>
            <a:avLst/>
            <a:gdLst/>
            <a:ahLst/>
            <a:cxnLst/>
            <a:rect l="l" t="t" r="r" b="b"/>
            <a:pathLst>
              <a:path w="20091400" h="11303000">
                <a:moveTo>
                  <a:pt x="20091399" y="11302999"/>
                </a:moveTo>
                <a:lnTo>
                  <a:pt x="0" y="11302999"/>
                </a:lnTo>
                <a:lnTo>
                  <a:pt x="0" y="0"/>
                </a:lnTo>
                <a:lnTo>
                  <a:pt x="20091399" y="0"/>
                </a:lnTo>
                <a:lnTo>
                  <a:pt x="20091399" y="11302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7089" y="286529"/>
            <a:ext cx="1062422" cy="1062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27715" y="6067362"/>
            <a:ext cx="10015855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0" spc="6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9500" spc="-8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0" spc="235" dirty="0">
                <a:solidFill>
                  <a:srgbClr val="FFFFFF"/>
                </a:solidFill>
                <a:latin typeface="Trebuchet MS"/>
                <a:cs typeface="Trebuchet MS"/>
              </a:rPr>
              <a:t>ATÉ</a:t>
            </a:r>
            <a:r>
              <a:rPr sz="9500" spc="-8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0" spc="7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9500" spc="-8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0" spc="295" dirty="0">
                <a:solidFill>
                  <a:srgbClr val="FFFFFF"/>
                </a:solidFill>
                <a:latin typeface="Trebuchet MS"/>
                <a:cs typeface="Trebuchet MS"/>
              </a:rPr>
              <a:t>PRÓXIMA!</a:t>
            </a:r>
            <a:endParaRPr sz="9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20" dirty="0"/>
              <a:t>BOA</a:t>
            </a:r>
            <a:r>
              <a:rPr spc="-1920" dirty="0"/>
              <a:t> </a:t>
            </a:r>
            <a:r>
              <a:rPr spc="-135" dirty="0"/>
              <a:t>NOITE</a:t>
            </a:r>
          </a:p>
        </p:txBody>
      </p:sp>
      <p:sp>
        <p:nvSpPr>
          <p:cNvPr id="7" name="object 7"/>
          <p:cNvSpPr/>
          <p:nvPr/>
        </p:nvSpPr>
        <p:spPr>
          <a:xfrm>
            <a:off x="586876" y="4044091"/>
            <a:ext cx="301199" cy="33818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900"/>
              </a:spcBef>
            </a:pPr>
            <a:r>
              <a:rPr spc="10" dirty="0"/>
              <a:t>Qual</a:t>
            </a:r>
            <a:r>
              <a:rPr spc="-505" dirty="0"/>
              <a:t> </a:t>
            </a:r>
            <a:r>
              <a:rPr dirty="0"/>
              <a:t>o</a:t>
            </a:r>
            <a:r>
              <a:rPr spc="-500" dirty="0"/>
              <a:t> </a:t>
            </a:r>
            <a:r>
              <a:rPr spc="270" dirty="0"/>
              <a:t>método</a:t>
            </a:r>
            <a:r>
              <a:rPr spc="-500" dirty="0"/>
              <a:t> </a:t>
            </a:r>
            <a:r>
              <a:rPr spc="120" dirty="0"/>
              <a:t>básico</a:t>
            </a:r>
            <a:r>
              <a:rPr spc="-500" dirty="0"/>
              <a:t> </a:t>
            </a:r>
            <a:r>
              <a:rPr spc="270" dirty="0"/>
              <a:t>para</a:t>
            </a:r>
            <a:r>
              <a:rPr spc="-500" dirty="0"/>
              <a:t> </a:t>
            </a:r>
            <a:r>
              <a:rPr spc="225" dirty="0"/>
              <a:t>uma  </a:t>
            </a:r>
            <a:r>
              <a:rPr spc="155" dirty="0"/>
              <a:t>análise?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9898" y="3037132"/>
            <a:ext cx="4414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Arial"/>
                <a:cs typeface="Arial"/>
              </a:rPr>
              <a:t>Abram </a:t>
            </a:r>
            <a:r>
              <a:rPr sz="3600" spc="-5" dirty="0">
                <a:latin typeface="Arial"/>
                <a:cs typeface="Arial"/>
              </a:rPr>
              <a:t>os mics! </a:t>
            </a:r>
            <a:r>
              <a:rPr sz="3600" dirty="0">
                <a:latin typeface="Arial"/>
                <a:cs typeface="Arial"/>
              </a:rPr>
              <a:t>5</a:t>
            </a:r>
            <a:r>
              <a:rPr sz="3600" spc="-9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min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3573" y="222994"/>
            <a:ext cx="7766684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175" dirty="0">
                <a:solidFill>
                  <a:srgbClr val="000000"/>
                </a:solidFill>
              </a:rPr>
              <a:t>Problem</a:t>
            </a:r>
            <a:r>
              <a:rPr sz="7500" spc="-570" dirty="0">
                <a:solidFill>
                  <a:srgbClr val="000000"/>
                </a:solidFill>
              </a:rPr>
              <a:t> </a:t>
            </a:r>
            <a:r>
              <a:rPr sz="7500" spc="145" dirty="0">
                <a:solidFill>
                  <a:srgbClr val="000000"/>
                </a:solidFill>
              </a:rPr>
              <a:t>Solving</a:t>
            </a:r>
            <a:endParaRPr sz="7500"/>
          </a:p>
        </p:txBody>
      </p:sp>
      <p:sp>
        <p:nvSpPr>
          <p:cNvPr id="4" name="object 4"/>
          <p:cNvSpPr txBox="1"/>
          <p:nvPr/>
        </p:nvSpPr>
        <p:spPr>
          <a:xfrm>
            <a:off x="1449022" y="2259807"/>
            <a:ext cx="830580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Arial"/>
                <a:cs typeface="Arial"/>
              </a:rPr>
              <a:t>Implementação </a:t>
            </a:r>
            <a:r>
              <a:rPr sz="3600" spc="-5" dirty="0">
                <a:latin typeface="Arial"/>
                <a:cs typeface="Arial"/>
              </a:rPr>
              <a:t>de </a:t>
            </a:r>
            <a:r>
              <a:rPr sz="3600" b="1" spc="-10" dirty="0">
                <a:latin typeface="Arial"/>
                <a:cs typeface="Arial"/>
              </a:rPr>
              <a:t>processos ou  </a:t>
            </a:r>
            <a:r>
              <a:rPr sz="3600" b="1" spc="-5" dirty="0">
                <a:latin typeface="Arial"/>
                <a:cs typeface="Arial"/>
              </a:rPr>
              <a:t>métodos </a:t>
            </a:r>
            <a:r>
              <a:rPr sz="3600" spc="-5" dirty="0">
                <a:latin typeface="Arial"/>
                <a:cs typeface="Arial"/>
              </a:rPr>
              <a:t>que reduzem ou removem  obstáculos que estão impedindo </a:t>
            </a:r>
            <a:r>
              <a:rPr sz="3600" dirty="0">
                <a:latin typeface="Arial"/>
                <a:cs typeface="Arial"/>
              </a:rPr>
              <a:t>você </a:t>
            </a:r>
            <a:r>
              <a:rPr sz="3600" spc="-5" dirty="0">
                <a:latin typeface="Arial"/>
                <a:cs typeface="Arial"/>
              </a:rPr>
              <a:t>ou  outras pessoas de realizar metas  operacionais </a:t>
            </a:r>
            <a:r>
              <a:rPr sz="3600" dirty="0">
                <a:latin typeface="Arial"/>
                <a:cs typeface="Arial"/>
              </a:rPr>
              <a:t>e </a:t>
            </a:r>
            <a:r>
              <a:rPr sz="3600" spc="-5" dirty="0">
                <a:latin typeface="Arial"/>
                <a:cs typeface="Arial"/>
              </a:rPr>
              <a:t>estratégicas de</a:t>
            </a:r>
            <a:r>
              <a:rPr sz="3600" spc="-9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negócios.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371777" y="2205070"/>
            <a:ext cx="6674836" cy="6674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1" y="1444912"/>
            <a:ext cx="164999" cy="33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3573" y="222994"/>
            <a:ext cx="1161669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95" dirty="0">
                <a:solidFill>
                  <a:srgbClr val="000000"/>
                </a:solidFill>
              </a:rPr>
              <a:t>Cuidado</a:t>
            </a:r>
            <a:r>
              <a:rPr sz="7500" spc="-509" dirty="0">
                <a:solidFill>
                  <a:srgbClr val="000000"/>
                </a:solidFill>
              </a:rPr>
              <a:t> </a:t>
            </a:r>
            <a:r>
              <a:rPr sz="7500" spc="150" dirty="0">
                <a:solidFill>
                  <a:srgbClr val="000000"/>
                </a:solidFill>
              </a:rPr>
              <a:t>com</a:t>
            </a:r>
            <a:r>
              <a:rPr sz="7500" spc="-509" dirty="0">
                <a:solidFill>
                  <a:srgbClr val="000000"/>
                </a:solidFill>
              </a:rPr>
              <a:t> </a:t>
            </a:r>
            <a:r>
              <a:rPr sz="7500" dirty="0">
                <a:solidFill>
                  <a:srgbClr val="000000"/>
                </a:solidFill>
              </a:rPr>
              <a:t>o</a:t>
            </a:r>
            <a:r>
              <a:rPr sz="7500" spc="-509" dirty="0">
                <a:solidFill>
                  <a:srgbClr val="000000"/>
                </a:solidFill>
              </a:rPr>
              <a:t> </a:t>
            </a:r>
            <a:r>
              <a:rPr sz="7500" spc="195" dirty="0">
                <a:solidFill>
                  <a:srgbClr val="000000"/>
                </a:solidFill>
              </a:rPr>
              <a:t>problema</a:t>
            </a:r>
            <a:endParaRPr sz="7500"/>
          </a:p>
        </p:txBody>
      </p:sp>
      <p:sp>
        <p:nvSpPr>
          <p:cNvPr id="4" name="object 4"/>
          <p:cNvSpPr txBox="1"/>
          <p:nvPr/>
        </p:nvSpPr>
        <p:spPr>
          <a:xfrm>
            <a:off x="1319273" y="2296231"/>
            <a:ext cx="654240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71D1F"/>
                </a:solidFill>
                <a:latin typeface="Arial"/>
                <a:cs typeface="Arial"/>
              </a:rPr>
              <a:t>Existem </a:t>
            </a:r>
            <a:r>
              <a:rPr sz="3600" dirty="0">
                <a:solidFill>
                  <a:srgbClr val="171D1F"/>
                </a:solidFill>
                <a:latin typeface="Arial"/>
                <a:cs typeface="Arial"/>
              </a:rPr>
              <a:t>3 </a:t>
            </a:r>
            <a:r>
              <a:rPr sz="3600" spc="-10" dirty="0">
                <a:solidFill>
                  <a:srgbClr val="171D1F"/>
                </a:solidFill>
                <a:latin typeface="Arial"/>
                <a:cs typeface="Arial"/>
              </a:rPr>
              <a:t>formas </a:t>
            </a:r>
            <a:r>
              <a:rPr sz="3600" spc="-5" dirty="0">
                <a:solidFill>
                  <a:srgbClr val="171D1F"/>
                </a:solidFill>
                <a:latin typeface="Arial"/>
                <a:cs typeface="Arial"/>
              </a:rPr>
              <a:t>de </a:t>
            </a:r>
            <a:r>
              <a:rPr sz="3600" dirty="0">
                <a:solidFill>
                  <a:srgbClr val="171D1F"/>
                </a:solidFill>
                <a:latin typeface="Arial"/>
                <a:cs typeface="Arial"/>
              </a:rPr>
              <a:t>se</a:t>
            </a:r>
            <a:r>
              <a:rPr sz="3600" spc="-90" dirty="0">
                <a:solidFill>
                  <a:srgbClr val="171D1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171D1F"/>
                </a:solidFill>
                <a:latin typeface="Arial"/>
                <a:cs typeface="Arial"/>
              </a:rPr>
              <a:t>resolver  </a:t>
            </a:r>
            <a:r>
              <a:rPr sz="3600" spc="-5" dirty="0">
                <a:solidFill>
                  <a:srgbClr val="171D1F"/>
                </a:solidFill>
                <a:latin typeface="Arial"/>
                <a:cs typeface="Arial"/>
              </a:rPr>
              <a:t>um problema, </a:t>
            </a:r>
            <a:r>
              <a:rPr sz="3600" dirty="0">
                <a:solidFill>
                  <a:srgbClr val="171D1F"/>
                </a:solidFill>
                <a:latin typeface="Arial"/>
                <a:cs typeface="Arial"/>
              </a:rPr>
              <a:t>a correta, a  </a:t>
            </a:r>
            <a:r>
              <a:rPr sz="3600" spc="-5" dirty="0">
                <a:solidFill>
                  <a:srgbClr val="171D1F"/>
                </a:solidFill>
                <a:latin typeface="Arial"/>
                <a:cs typeface="Arial"/>
              </a:rPr>
              <a:t>errada </a:t>
            </a:r>
            <a:r>
              <a:rPr sz="3600" dirty="0">
                <a:solidFill>
                  <a:srgbClr val="171D1F"/>
                </a:solidFill>
                <a:latin typeface="Arial"/>
                <a:cs typeface="Arial"/>
              </a:rPr>
              <a:t>e o </a:t>
            </a:r>
            <a:r>
              <a:rPr sz="3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Extreme </a:t>
            </a:r>
            <a:r>
              <a:rPr sz="3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Go </a:t>
            </a:r>
            <a:r>
              <a:rPr sz="360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Horse</a:t>
            </a:r>
            <a:r>
              <a:rPr sz="3600" spc="5" dirty="0">
                <a:solidFill>
                  <a:srgbClr val="171D1F"/>
                </a:solidFill>
                <a:latin typeface="Arial"/>
                <a:cs typeface="Arial"/>
              </a:rPr>
              <a:t>,  </a:t>
            </a:r>
            <a:r>
              <a:rPr sz="3600" spc="-5" dirty="0">
                <a:solidFill>
                  <a:srgbClr val="171D1F"/>
                </a:solidFill>
                <a:latin typeface="Arial"/>
                <a:cs typeface="Arial"/>
              </a:rPr>
              <a:t>que </a:t>
            </a:r>
            <a:r>
              <a:rPr sz="3600" dirty="0">
                <a:solidFill>
                  <a:srgbClr val="171D1F"/>
                </a:solidFill>
                <a:latin typeface="Arial"/>
                <a:cs typeface="Arial"/>
              </a:rPr>
              <a:t>é </a:t>
            </a:r>
            <a:r>
              <a:rPr sz="3600" spc="-5" dirty="0">
                <a:solidFill>
                  <a:srgbClr val="171D1F"/>
                </a:solidFill>
                <a:latin typeface="Arial"/>
                <a:cs typeface="Arial"/>
              </a:rPr>
              <a:t>igual </a:t>
            </a:r>
            <a:r>
              <a:rPr sz="3600" dirty="0">
                <a:solidFill>
                  <a:srgbClr val="171D1F"/>
                </a:solidFill>
                <a:latin typeface="Arial"/>
                <a:cs typeface="Arial"/>
              </a:rPr>
              <a:t>à </a:t>
            </a:r>
            <a:r>
              <a:rPr sz="3600" spc="-5" dirty="0">
                <a:solidFill>
                  <a:srgbClr val="171D1F"/>
                </a:solidFill>
                <a:latin typeface="Arial"/>
                <a:cs typeface="Arial"/>
              </a:rPr>
              <a:t>errada, </a:t>
            </a:r>
            <a:r>
              <a:rPr sz="3600" dirty="0">
                <a:solidFill>
                  <a:srgbClr val="171D1F"/>
                </a:solidFill>
                <a:latin typeface="Arial"/>
                <a:cs typeface="Arial"/>
              </a:rPr>
              <a:t>só </a:t>
            </a:r>
            <a:r>
              <a:rPr sz="3600" spc="-5" dirty="0">
                <a:solidFill>
                  <a:srgbClr val="171D1F"/>
                </a:solidFill>
                <a:latin typeface="Arial"/>
                <a:cs typeface="Arial"/>
              </a:rPr>
              <a:t>que  mais</a:t>
            </a:r>
            <a:r>
              <a:rPr sz="3600" spc="-10" dirty="0">
                <a:solidFill>
                  <a:srgbClr val="171D1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171D1F"/>
                </a:solidFill>
                <a:latin typeface="Arial"/>
                <a:cs typeface="Arial"/>
              </a:rPr>
              <a:t>rápida.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48629" y="2347345"/>
            <a:ext cx="7115835" cy="56678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</TotalTime>
  <Words>2034</Words>
  <Application>Microsoft Office PowerPoint</Application>
  <PresentationFormat>Custom</PresentationFormat>
  <Paragraphs>296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DejaVu Sans</vt:lpstr>
      <vt:lpstr>RobotoRegular</vt:lpstr>
      <vt:lpstr>Trebuchet MS</vt:lpstr>
      <vt:lpstr>Office Theme</vt:lpstr>
      <vt:lpstr>PowerPoint Presentation</vt:lpstr>
      <vt:lpstr>Juliana da Mota Coelho</vt:lpstr>
      <vt:lpstr>Estatística Descritiva</vt:lpstr>
      <vt:lpstr>AGENDA</vt:lpstr>
      <vt:lpstr>PowerPoint Presentation</vt:lpstr>
      <vt:lpstr>OBJETIVOS</vt:lpstr>
      <vt:lpstr>Qual o método básico para uma  análise?</vt:lpstr>
      <vt:lpstr>Problem Solving</vt:lpstr>
      <vt:lpstr>Cuidado com o problema</vt:lpstr>
      <vt:lpstr>Como deﬁnir um problema?</vt:lpstr>
      <vt:lpstr>MECE</vt:lpstr>
      <vt:lpstr>MECE</vt:lpstr>
      <vt:lpstr>Mão na massa!</vt:lpstr>
      <vt:lpstr>Mão na massa!</vt:lpstr>
      <vt:lpstr>Estatística descritiva</vt:lpstr>
      <vt:lpstr>Qual a relação com Problem  Solving?</vt:lpstr>
      <vt:lpstr>DÚVIDAS?</vt:lpstr>
      <vt:lpstr>Tipos de variáveis</vt:lpstr>
      <vt:lpstr>Tipos de variáveis</vt:lpstr>
      <vt:lpstr>Tipos de variáveis</vt:lpstr>
      <vt:lpstr>Tipos de variáveis</vt:lpstr>
      <vt:lpstr>Tipos de variáveis</vt:lpstr>
      <vt:lpstr>Mão na massa</vt:lpstr>
      <vt:lpstr>Mão na massa</vt:lpstr>
      <vt:lpstr>DÚVIDAS?</vt:lpstr>
      <vt:lpstr>INTERVALO  7 MIN</vt:lpstr>
      <vt:lpstr>Medidas</vt:lpstr>
      <vt:lpstr>Parâmetros descritivos</vt:lpstr>
      <vt:lpstr>Parâmetros descritivos</vt:lpstr>
      <vt:lpstr>Parâmetros descritivos</vt:lpstr>
      <vt:lpstr>Parâmetros descritivos</vt:lpstr>
      <vt:lpstr>Parâmetros descritivos</vt:lpstr>
      <vt:lpstr>Parâmetros descritivos</vt:lpstr>
      <vt:lpstr>Parâmetros descritivos</vt:lpstr>
      <vt:lpstr>Parâmetros descritivos</vt:lpstr>
      <vt:lpstr>Parâmetros descritivos</vt:lpstr>
      <vt:lpstr>Parâmetros descritivos</vt:lpstr>
      <vt:lpstr>Parâmetros descritivos</vt:lpstr>
      <vt:lpstr>Parâmetros descritivos</vt:lpstr>
      <vt:lpstr>Parâmetros descritivos</vt:lpstr>
      <vt:lpstr>Parâmetros descritivos</vt:lpstr>
      <vt:lpstr>Parâmetros descritivos</vt:lpstr>
      <vt:lpstr>Voltando ao problema do basquete...</vt:lpstr>
      <vt:lpstr>Mão na massa</vt:lpstr>
      <vt:lpstr>Mão na massa</vt:lpstr>
      <vt:lpstr>DÚVIDAS?</vt:lpstr>
      <vt:lpstr>Análise descritiva</vt:lpstr>
      <vt:lpstr>Box Plot</vt:lpstr>
      <vt:lpstr>Box Plot</vt:lpstr>
      <vt:lpstr>Lendo o Box Plot</vt:lpstr>
      <vt:lpstr>Histograma</vt:lpstr>
      <vt:lpstr>O princípio de Pareto (também conhecido  como regra do 80/20, lei dos poucos vitais ou  princípio de escassez do fator) afirma que,  para muitos eventos, aproximadamente 80%  dos efeitos vêm de 20% das causas.</vt:lpstr>
      <vt:lpstr>Pareto</vt:lpstr>
      <vt:lpstr>Visão em percentis</vt:lpstr>
      <vt:lpstr>Recaptulando….</vt:lpstr>
      <vt:lpstr>Recapitulando...</vt:lpstr>
      <vt:lpstr>E ﬁnalmente</vt:lpstr>
      <vt:lpstr>DÚVIDAS FINAIS</vt:lpstr>
      <vt:lpstr>Links</vt:lpstr>
      <vt:lpstr>Links úteis</vt:lpstr>
      <vt:lpstr>COMO FOI?</vt:lpstr>
      <vt:lpstr>PowerPoint Presentation</vt:lpstr>
      <vt:lpstr>BOA NOITE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4 - Estatística Descritiva </dc:title>
  <cp:lastModifiedBy>Coelho, Juliana da Mota</cp:lastModifiedBy>
  <cp:revision>3</cp:revision>
  <dcterms:created xsi:type="dcterms:W3CDTF">2021-11-22T11:01:29Z</dcterms:created>
  <dcterms:modified xsi:type="dcterms:W3CDTF">2021-11-24T14:49:02Z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2021-11-22T00:00:00Z</vt:filetime>
  </property>
  <property fmtid="{D5CDD505-2E9C-101B-9397-08002B2CF9AE}" pid="4" name="MSIP_Label_ea60d57e-af5b-4752-ac57-3e4f28ca11dc_Enabled">
    <vt:lpwstr>true</vt:lpwstr>
  </property>
  <property fmtid="{D5CDD505-2E9C-101B-9397-08002B2CF9AE}" pid="5" name="MSIP_Label_ea60d57e-af5b-4752-ac57-3e4f28ca11dc_SetDate">
    <vt:lpwstr>2021-11-22T11:03:57Z</vt:lpwstr>
  </property>
  <property fmtid="{D5CDD505-2E9C-101B-9397-08002B2CF9AE}" pid="6" name="MSIP_Label_ea60d57e-af5b-4752-ac57-3e4f28ca11dc_Method">
    <vt:lpwstr>Standard</vt:lpwstr>
  </property>
  <property fmtid="{D5CDD505-2E9C-101B-9397-08002B2CF9AE}" pid="7" name="MSIP_Label_ea60d57e-af5b-4752-ac57-3e4f28ca11dc_Name">
    <vt:lpwstr>ea60d57e-af5b-4752-ac57-3e4f28ca11dc</vt:lpwstr>
  </property>
  <property fmtid="{D5CDD505-2E9C-101B-9397-08002B2CF9AE}" pid="8" name="MSIP_Label_ea60d57e-af5b-4752-ac57-3e4f28ca11dc_SiteId">
    <vt:lpwstr>36da45f1-dd2c-4d1f-af13-5abe46b99921</vt:lpwstr>
  </property>
  <property fmtid="{D5CDD505-2E9C-101B-9397-08002B2CF9AE}" pid="9" name="MSIP_Label_ea60d57e-af5b-4752-ac57-3e4f28ca11dc_ActionId">
    <vt:lpwstr>ae640462-42b5-43ab-a38d-4416ae1df199</vt:lpwstr>
  </property>
  <property fmtid="{D5CDD505-2E9C-101B-9397-08002B2CF9AE}" pid="10" name="MSIP_Label_ea60d57e-af5b-4752-ac57-3e4f28ca11dc_ContentBits">
    <vt:lpwstr>0</vt:lpwstr>
  </property>
</Properties>
</file>