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639838" cy="37439600"/>
  <p:notesSz cx="10234613" cy="146621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92">
          <p15:clr>
            <a:srgbClr val="A4A3A4"/>
          </p15:clr>
        </p15:guide>
        <p15:guide id="2" pos="8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" d="100"/>
          <a:sy n="20" d="100"/>
        </p:scale>
        <p:origin x="3054" y="54"/>
      </p:cViewPr>
      <p:guideLst>
        <p:guide orient="horz" pos="11792"/>
        <p:guide pos="8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441320" cy="732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en-US" sz="1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5793120" y="0"/>
            <a:ext cx="4441320" cy="732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en-US" sz="1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3929840"/>
            <a:ext cx="4441320" cy="732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en-US" sz="1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5793120" y="13929840"/>
            <a:ext cx="4441320" cy="732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53F65BFD-02D2-4513-84F6-9B87D2D5949F}" type="slidenum">
              <a:t>‹#›</a:t>
            </a:fld>
            <a:endParaRPr lang="en-US" sz="1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62144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Move="1" noResize="1"/>
          </p:cNvSpPr>
          <p:nvPr/>
        </p:nvSpPr>
        <p:spPr>
          <a:xfrm>
            <a:off x="0" y="0"/>
            <a:ext cx="10234800" cy="14662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3" name="2 Forma libre"/>
          <p:cNvSpPr/>
          <p:nvPr/>
        </p:nvSpPr>
        <p:spPr>
          <a:xfrm>
            <a:off x="0" y="0"/>
            <a:ext cx="10234440" cy="14663880"/>
          </a:xfrm>
          <a:custGeom>
            <a:avLst>
              <a:gd name="f0" fmla="val 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4" name="3 Forma libre"/>
          <p:cNvSpPr/>
          <p:nvPr/>
        </p:nvSpPr>
        <p:spPr>
          <a:xfrm>
            <a:off x="0" y="0"/>
            <a:ext cx="10234440" cy="14663880"/>
          </a:xfrm>
          <a:custGeom>
            <a:avLst>
              <a:gd name="f0" fmla="val 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5" name="4 Forma libre"/>
          <p:cNvSpPr/>
          <p:nvPr/>
        </p:nvSpPr>
        <p:spPr>
          <a:xfrm>
            <a:off x="0" y="0"/>
            <a:ext cx="10234440" cy="14663880"/>
          </a:xfrm>
          <a:custGeom>
            <a:avLst>
              <a:gd name="f0" fmla="val 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6" name="5 Forma libre"/>
          <p:cNvSpPr/>
          <p:nvPr/>
        </p:nvSpPr>
        <p:spPr>
          <a:xfrm>
            <a:off x="0" y="0"/>
            <a:ext cx="10234440" cy="14663880"/>
          </a:xfrm>
          <a:custGeom>
            <a:avLst>
              <a:gd name="f0" fmla="val 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7" name="6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-14425560" y="-8986680"/>
            <a:ext cx="28851120" cy="201978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8" name="7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1023840" y="6963840"/>
            <a:ext cx="8180640" cy="659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3056040" y="1114559"/>
            <a:ext cx="4122720" cy="549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1023840" y="6963840"/>
            <a:ext cx="8180640" cy="65970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5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98663" y="11630025"/>
            <a:ext cx="22642512" cy="8026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738" y="21215350"/>
            <a:ext cx="18648362" cy="95678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it-I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9E1875-E4D9-4D73-8906-95EF7D8F8DF2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8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5B2CB-049E-4189-9F5B-1E1AFED99463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5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8262600" y="1441450"/>
            <a:ext cx="5667375" cy="286734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57300" y="1441450"/>
            <a:ext cx="16852900" cy="286734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BF49AD-F8C7-4758-B8BD-7F83C69DE8C4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4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A8770B-EDDA-489D-B5C6-19D23BA092F9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0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05025" y="24058563"/>
            <a:ext cx="22642513" cy="74358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05025" y="15868650"/>
            <a:ext cx="22642513" cy="81899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A19A04-9ACB-4B60-A436-09F247F1286E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7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57300" y="8399463"/>
            <a:ext cx="11260138" cy="2171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669838" y="8399463"/>
            <a:ext cx="11260137" cy="2171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698A16-CE13-4DF8-8F1F-CA63720FFE10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6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913" y="1498600"/>
            <a:ext cx="23976012" cy="624046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31913" y="8380413"/>
            <a:ext cx="11771312" cy="3492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31913" y="11872913"/>
            <a:ext cx="11771312" cy="21570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533438" y="8380413"/>
            <a:ext cx="11774487" cy="3492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533438" y="11872913"/>
            <a:ext cx="11774487" cy="21570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19D9DD-9F57-47A6-ADF8-FEAA9E47FA9E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7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CD47DB-0F28-47DA-83D2-A199F17855E0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1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57E6A0-3095-491F-AF46-D647D48ABE28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81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913" y="1490663"/>
            <a:ext cx="8764587" cy="6343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15588" y="1490663"/>
            <a:ext cx="14892337" cy="3195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31913" y="7834313"/>
            <a:ext cx="8764587" cy="25609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175DEA-54F4-4F9A-BBD2-ABA199DC8867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4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21288" y="26208038"/>
            <a:ext cx="15984537" cy="30940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21288" y="3344863"/>
            <a:ext cx="15984537" cy="22464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21288" y="29302075"/>
            <a:ext cx="15984537" cy="4394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04B25-A4F9-4EAA-A25A-0144F4ED2664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1257840" y="1441439"/>
            <a:ext cx="22672800" cy="599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1257840" y="8400240"/>
            <a:ext cx="22672800" cy="21714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71240" marR="0" lvl="0" indent="-471240" algn="l" hangingPunct="0">
              <a:lnSpc>
                <a:spcPct val="71000"/>
              </a:lnSpc>
              <a:spcBef>
                <a:spcPts val="112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426960" algn="l"/>
                <a:tab pos="876239" algn="l"/>
                <a:tab pos="1325520" algn="l"/>
                <a:tab pos="1774800" algn="l"/>
                <a:tab pos="2224080" algn="l"/>
                <a:tab pos="2673000" algn="l"/>
                <a:tab pos="3122280" algn="l"/>
                <a:tab pos="3571560" algn="l"/>
                <a:tab pos="4020840" algn="l"/>
                <a:tab pos="4470120" algn="l"/>
                <a:tab pos="4919400" algn="l"/>
                <a:tab pos="5368680" algn="l"/>
                <a:tab pos="5817960" algn="l"/>
                <a:tab pos="6267240" algn="l"/>
                <a:tab pos="6716520" algn="l"/>
                <a:tab pos="7165799" algn="l"/>
                <a:tab pos="7615080" algn="l"/>
                <a:tab pos="8064360" algn="l"/>
                <a:tab pos="8513640" algn="l"/>
                <a:tab pos="8962920" algn="l"/>
              </a:tabLst>
              <a:defRPr lang="en-US" sz="4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defPPr>
            <a:lvl1pPr marL="471240" marR="0" lvl="0" indent="-471240" algn="l" hangingPunct="0">
              <a:lnSpc>
                <a:spcPct val="71000"/>
              </a:lnSpc>
              <a:spcBef>
                <a:spcPts val="112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26960" algn="l"/>
                <a:tab pos="876239" algn="l"/>
                <a:tab pos="1325520" algn="l"/>
                <a:tab pos="1774800" algn="l"/>
                <a:tab pos="2224080" algn="l"/>
                <a:tab pos="2673000" algn="l"/>
                <a:tab pos="3122280" algn="l"/>
                <a:tab pos="3571560" algn="l"/>
                <a:tab pos="4020840" algn="l"/>
                <a:tab pos="4470120" algn="l"/>
                <a:tab pos="4919400" algn="l"/>
                <a:tab pos="5368680" algn="l"/>
                <a:tab pos="5817960" algn="l"/>
                <a:tab pos="6267240" algn="l"/>
                <a:tab pos="6716520" algn="l"/>
                <a:tab pos="7165799" algn="l"/>
                <a:tab pos="7615080" algn="l"/>
                <a:tab pos="8064360" algn="l"/>
                <a:tab pos="8513640" algn="l"/>
                <a:tab pos="8962920" algn="l"/>
              </a:tabLst>
              <a:defRPr lang="en-US" sz="4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1pPr>
            <a:lvl2pPr marL="1031760" marR="0" lvl="1" indent="-392040" algn="l" hangingPunct="0">
              <a:lnSpc>
                <a:spcPct val="71000"/>
              </a:lnSpc>
              <a:spcBef>
                <a:spcPts val="97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315720" algn="l"/>
                <a:tab pos="765000" algn="l"/>
                <a:tab pos="1214280" algn="l"/>
                <a:tab pos="1663559" algn="l"/>
                <a:tab pos="2112840" algn="l"/>
                <a:tab pos="2562119" algn="l"/>
                <a:tab pos="3011400" algn="l"/>
                <a:tab pos="3460680" algn="l"/>
                <a:tab pos="3909960" algn="l"/>
                <a:tab pos="4359240" algn="l"/>
                <a:tab pos="4808520" algn="l"/>
                <a:tab pos="5257800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400" algn="l"/>
                <a:tab pos="8851680" algn="l"/>
              </a:tabLst>
              <a:defRPr lang="en-US" sz="3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2pPr>
            <a:lvl3pPr marL="1600200" marR="0" lvl="2" indent="-320760" algn="l" hangingPunct="0">
              <a:lnSpc>
                <a:spcPct val="71000"/>
              </a:lnSpc>
              <a:spcBef>
                <a:spcPts val="8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3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3pPr>
            <a:lvl4pPr marL="2231999" marR="0" lvl="3" indent="-317520" algn="l" hangingPunct="0">
              <a:lnSpc>
                <a:spcPct val="71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14040" algn="l"/>
                <a:tab pos="463320" algn="l"/>
                <a:tab pos="912599" algn="l"/>
                <a:tab pos="1361880" algn="l"/>
                <a:tab pos="1811160" algn="l"/>
                <a:tab pos="2260440" algn="l"/>
                <a:tab pos="2709719" algn="l"/>
                <a:tab pos="3159000" algn="l"/>
                <a:tab pos="3608280" algn="l"/>
                <a:tab pos="4057559" algn="l"/>
                <a:tab pos="4506840" algn="l"/>
                <a:tab pos="4956120" algn="l"/>
                <a:tab pos="5405400" algn="l"/>
                <a:tab pos="5854679" algn="l"/>
                <a:tab pos="6303960" algn="l"/>
                <a:tab pos="6752880" algn="l"/>
                <a:tab pos="7202160" algn="l"/>
                <a:tab pos="7651440" algn="l"/>
                <a:tab pos="8100720" algn="l"/>
                <a:tab pos="85500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4pPr>
            <a:lvl5pPr marL="2871720" marR="0" lvl="4" indent="-317520" algn="l" hangingPunct="0">
              <a:lnSpc>
                <a:spcPct val="71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72880" algn="l"/>
                <a:tab pos="722159" algn="l"/>
                <a:tab pos="1171440" algn="l"/>
                <a:tab pos="1620720" algn="l"/>
                <a:tab pos="2070000" algn="l"/>
                <a:tab pos="2519280" algn="l"/>
                <a:tab pos="2968559" algn="l"/>
                <a:tab pos="3417840" algn="l"/>
                <a:tab pos="3867119" algn="l"/>
                <a:tab pos="4316400" algn="l"/>
                <a:tab pos="4765319" algn="l"/>
                <a:tab pos="5214600" algn="l"/>
                <a:tab pos="5663880" algn="l"/>
                <a:tab pos="6113159" algn="l"/>
                <a:tab pos="6562440" algn="l"/>
                <a:tab pos="7011720" algn="l"/>
                <a:tab pos="7460999" algn="l"/>
                <a:tab pos="791028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5pPr>
            <a:lvl6pPr marL="2871720" marR="0" lvl="5" indent="-317520" algn="l" hangingPunct="0">
              <a:lnSpc>
                <a:spcPct val="71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72880" algn="l"/>
                <a:tab pos="722159" algn="l"/>
                <a:tab pos="1171440" algn="l"/>
                <a:tab pos="1620720" algn="l"/>
                <a:tab pos="2070000" algn="l"/>
                <a:tab pos="2519280" algn="l"/>
                <a:tab pos="2968559" algn="l"/>
                <a:tab pos="3417840" algn="l"/>
                <a:tab pos="3867119" algn="l"/>
                <a:tab pos="4316400" algn="l"/>
                <a:tab pos="4765319" algn="l"/>
                <a:tab pos="5214600" algn="l"/>
                <a:tab pos="5663880" algn="l"/>
                <a:tab pos="6113159" algn="l"/>
                <a:tab pos="6562440" algn="l"/>
                <a:tab pos="7011720" algn="l"/>
                <a:tab pos="7460999" algn="l"/>
                <a:tab pos="791028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6pPr>
            <a:lvl7pPr marL="2871720" marR="0" lvl="6" indent="-317520" algn="l" hangingPunct="0">
              <a:lnSpc>
                <a:spcPct val="71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72880" algn="l"/>
                <a:tab pos="722159" algn="l"/>
                <a:tab pos="1171440" algn="l"/>
                <a:tab pos="1620720" algn="l"/>
                <a:tab pos="2070000" algn="l"/>
                <a:tab pos="2519280" algn="l"/>
                <a:tab pos="2968559" algn="l"/>
                <a:tab pos="3417840" algn="l"/>
                <a:tab pos="3867119" algn="l"/>
                <a:tab pos="4316400" algn="l"/>
                <a:tab pos="4765319" algn="l"/>
                <a:tab pos="5214600" algn="l"/>
                <a:tab pos="5663880" algn="l"/>
                <a:tab pos="6113159" algn="l"/>
                <a:tab pos="6562440" algn="l"/>
                <a:tab pos="7011720" algn="l"/>
                <a:tab pos="7460999" algn="l"/>
                <a:tab pos="791028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7pPr>
            <a:lvl8pPr marL="2871720" marR="0" lvl="7" indent="-317520" algn="l" hangingPunct="0">
              <a:lnSpc>
                <a:spcPct val="71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272880" algn="l"/>
                <a:tab pos="722159" algn="l"/>
                <a:tab pos="1171440" algn="l"/>
                <a:tab pos="1620720" algn="l"/>
                <a:tab pos="2070000" algn="l"/>
                <a:tab pos="2519280" algn="l"/>
                <a:tab pos="2968559" algn="l"/>
                <a:tab pos="3417840" algn="l"/>
                <a:tab pos="3867119" algn="l"/>
                <a:tab pos="4316400" algn="l"/>
                <a:tab pos="4765319" algn="l"/>
                <a:tab pos="5214600" algn="l"/>
                <a:tab pos="5663880" algn="l"/>
                <a:tab pos="6113159" algn="l"/>
                <a:tab pos="6562440" algn="l"/>
                <a:tab pos="7011720" algn="l"/>
                <a:tab pos="7460999" algn="l"/>
                <a:tab pos="791028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8pPr>
            <a:lvl9pPr marL="1944000" marR="0" lvl="8" indent="-216000" algn="l" hangingPunct="0">
              <a:lnSpc>
                <a:spcPct val="71000"/>
              </a:lnSpc>
              <a:spcBef>
                <a:spcPts val="697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2880" algn="l"/>
                <a:tab pos="722159" algn="l"/>
                <a:tab pos="1171440" algn="l"/>
                <a:tab pos="1620720" algn="l"/>
                <a:tab pos="2070000" algn="l"/>
                <a:tab pos="2519280" algn="l"/>
                <a:tab pos="2968559" algn="l"/>
                <a:tab pos="3417840" algn="l"/>
                <a:tab pos="3867119" algn="l"/>
                <a:tab pos="4316400" algn="l"/>
                <a:tab pos="4765319" algn="l"/>
                <a:tab pos="5214600" algn="l"/>
                <a:tab pos="5663880" algn="l"/>
                <a:tab pos="6113159" algn="l"/>
                <a:tab pos="6562440" algn="l"/>
                <a:tab pos="7011720" algn="l"/>
                <a:tab pos="7460999" algn="l"/>
                <a:tab pos="791028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1257840" y="32778719"/>
            <a:ext cx="5871240" cy="2492280"/>
          </a:xfrm>
          <a:prstGeom prst="rect">
            <a:avLst/>
          </a:prstGeom>
          <a:noFill/>
          <a:ln>
            <a:noFill/>
          </a:ln>
        </p:spPr>
        <p:txBody>
          <a:bodyPr wrap="none" lIns="128160" tIns="64080" rIns="128160" bIns="64080" anchor="t" anchorCtr="0"/>
          <a:lstStyle>
            <a:lvl1pPr marL="0" marR="0" lvl="0" indent="0" algn="l" rtl="0" hangingPunct="1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8607240" y="32778719"/>
            <a:ext cx="7973640" cy="2492280"/>
          </a:xfrm>
          <a:prstGeom prst="rect">
            <a:avLst/>
          </a:prstGeom>
          <a:noFill/>
          <a:ln>
            <a:noFill/>
          </a:ln>
        </p:spPr>
        <p:txBody>
          <a:bodyPr wrap="none" lIns="128160" tIns="64080" rIns="128160" bIns="64080" anchor="t" anchorCtr="0"/>
          <a:lstStyle>
            <a:lvl1pPr marL="0" marR="0" lvl="0" indent="0" algn="l" rtl="0" hangingPunct="1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18057240" y="32778719"/>
            <a:ext cx="5871240" cy="2492280"/>
          </a:xfrm>
          <a:prstGeom prst="rect">
            <a:avLst/>
          </a:prstGeom>
          <a:noFill/>
          <a:ln>
            <a:noFill/>
          </a:ln>
        </p:spPr>
        <p:txBody>
          <a:bodyPr wrap="none" lIns="128160" tIns="64080" rIns="128160" bIns="6408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20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C6413FEC-49F9-4D5A-A399-618EA3AD2C2A}" type="slidenum"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71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en-US" sz="6200" b="0" i="0" u="none" strike="noStrike" baseline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</p:titleStyle>
    <p:bodyStyle>
      <a:lvl1pPr marL="0" marR="0" indent="0" algn="l" rtl="0" hangingPunct="0">
        <a:lnSpc>
          <a:spcPct val="71000"/>
        </a:lnSpc>
        <a:spcBef>
          <a:spcPts val="1123"/>
        </a:spcBef>
        <a:spcAft>
          <a:spcPts val="0"/>
        </a:spcAft>
        <a:tabLst>
          <a:tab pos="426960" algn="l"/>
          <a:tab pos="876239" algn="l"/>
          <a:tab pos="1325520" algn="l"/>
          <a:tab pos="1774800" algn="l"/>
          <a:tab pos="2224080" algn="l"/>
          <a:tab pos="2673000" algn="l"/>
          <a:tab pos="3122280" algn="l"/>
          <a:tab pos="3571560" algn="l"/>
          <a:tab pos="4020840" algn="l"/>
          <a:tab pos="4470120" algn="l"/>
          <a:tab pos="4919400" algn="l"/>
          <a:tab pos="5368680" algn="l"/>
          <a:tab pos="5817960" algn="l"/>
          <a:tab pos="6267240" algn="l"/>
          <a:tab pos="6716520" algn="l"/>
          <a:tab pos="7165799" algn="l"/>
          <a:tab pos="7615080" algn="l"/>
          <a:tab pos="8064360" algn="l"/>
          <a:tab pos="8513640" algn="l"/>
          <a:tab pos="8962920" algn="l"/>
        </a:tabLst>
        <a:defRPr lang="en-US" sz="4500" b="0" i="0" u="none" strike="noStrike" baseline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55" y="20231968"/>
            <a:ext cx="8280920" cy="7806595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tretch>
            <a:fillRect/>
          </a:stretch>
        </p:blipFill>
        <p:spPr>
          <a:xfrm>
            <a:off x="3842640" y="35562961"/>
            <a:ext cx="138996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Forma libre"/>
          <p:cNvSpPr/>
          <p:nvPr/>
        </p:nvSpPr>
        <p:spPr>
          <a:xfrm>
            <a:off x="567000" y="6797920"/>
            <a:ext cx="13213080" cy="7470456"/>
          </a:xfrm>
          <a:custGeom>
            <a:avLst>
              <a:gd name="f0" fmla="val 18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9200">
            <a:solidFill>
              <a:srgbClr val="003F6E"/>
            </a:solidFill>
            <a:prstDash val="solid"/>
          </a:ln>
        </p:spPr>
        <p:txBody>
          <a:bodyPr vert="horz" wrap="none" lIns="180000" tIns="45000" rIns="180000" bIns="450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4800" b="1" i="0" u="none" strike="noStrike" baseline="0" dirty="0">
              <a:ln>
                <a:noFill/>
              </a:ln>
              <a:solidFill>
                <a:srgbClr val="00206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92120" y="6361240"/>
            <a:ext cx="5342760" cy="76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180000" tIns="45000" rIns="18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191"/>
              </a:spcBef>
              <a:spcAft>
                <a:spcPts val="59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4800" b="1" i="0" u="none" strike="noStrike" kern="1200" baseline="0" dirty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Problem Definition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b="24342"/>
          <a:stretch>
            <a:fillRect/>
          </a:stretch>
        </p:blipFill>
        <p:spPr>
          <a:xfrm>
            <a:off x="25560" y="13680"/>
            <a:ext cx="18840600" cy="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6">
            <a:lum/>
            <a:alphaModFix/>
          </a:blip>
          <a:stretch>
            <a:fillRect/>
          </a:stretch>
        </p:blipFill>
        <p:spPr>
          <a:xfrm>
            <a:off x="11508840" y="36934560"/>
            <a:ext cx="15156720" cy="494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60" y="267840"/>
            <a:ext cx="26640000" cy="2900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80" algn="l"/>
                <a:tab pos="711360" algn="l"/>
                <a:tab pos="1066680" algn="l"/>
                <a:tab pos="1422359" algn="l"/>
                <a:tab pos="1778040" algn="l"/>
                <a:tab pos="2133720" algn="l"/>
                <a:tab pos="2489040" algn="l"/>
                <a:tab pos="2844720" algn="l"/>
                <a:tab pos="3200400" algn="l"/>
                <a:tab pos="3556080" algn="l"/>
                <a:tab pos="3911760" algn="l"/>
                <a:tab pos="4267080" algn="l"/>
              </a:tabLst>
            </a:pPr>
            <a:r>
              <a:rPr lang="en-US" sz="8000" b="1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Towards</a:t>
            </a:r>
            <a:r>
              <a:rPr lang="en-US" sz="8000" b="1" i="0" u="none" strike="noStrike" kern="1200" dirty="0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 Enriching Robot</a:t>
            </a:r>
            <a:r>
              <a:rPr lang="es-CO" sz="8000" b="1" i="0" u="none" strike="noStrike" kern="1200" dirty="0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’s </a:t>
            </a:r>
            <a:r>
              <a:rPr lang="es-CO" sz="8000" b="1" i="0" u="none" strike="noStrike" kern="1200" dirty="0" err="1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Actions</a:t>
            </a:r>
            <a:r>
              <a:rPr lang="es-CO" sz="8000" b="1" i="0" u="none" strike="noStrike" kern="1200" dirty="0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 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80" algn="l"/>
                <a:tab pos="711360" algn="l"/>
                <a:tab pos="1066680" algn="l"/>
                <a:tab pos="1422359" algn="l"/>
                <a:tab pos="1778040" algn="l"/>
                <a:tab pos="2133720" algn="l"/>
                <a:tab pos="2489040" algn="l"/>
                <a:tab pos="2844720" algn="l"/>
                <a:tab pos="3200400" algn="l"/>
                <a:tab pos="3556080" algn="l"/>
                <a:tab pos="3911760" algn="l"/>
                <a:tab pos="4267080" algn="l"/>
              </a:tabLst>
            </a:pPr>
            <a:r>
              <a:rPr lang="es-CO" sz="8000" b="1" i="0" u="none" strike="noStrike" kern="1200" dirty="0" err="1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with</a:t>
            </a:r>
            <a:r>
              <a:rPr lang="es-CO" sz="8000" b="1" i="0" u="none" strike="noStrike" kern="1200" dirty="0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 </a:t>
            </a:r>
            <a:r>
              <a:rPr lang="es-CO" sz="8000" b="1" i="0" u="none" strike="noStrike" kern="1200" dirty="0" err="1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Affective</a:t>
            </a:r>
            <a:r>
              <a:rPr lang="es-CO" sz="8000" b="1" i="0" u="none" strike="noStrike" kern="1200" dirty="0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 </a:t>
            </a:r>
            <a:r>
              <a:rPr lang="es-CO" sz="8000" b="1" i="0" u="none" strike="noStrike" kern="1200" dirty="0" err="1" smtClean="0">
                <a:ln>
                  <a:noFill/>
                </a:ln>
                <a:solidFill>
                  <a:srgbClr val="004586"/>
                </a:solidFill>
                <a:latin typeface="Verdana" pitchFamily="34"/>
                <a:ea typeface="Helvetica" pitchFamily="34"/>
                <a:cs typeface="Helvetica" pitchFamily="34"/>
              </a:rPr>
              <a:t>Movements</a:t>
            </a:r>
            <a:endParaRPr lang="en-US" sz="8000" b="1" i="0" u="none" strike="noStrike" kern="1200" baseline="0" dirty="0">
              <a:ln>
                <a:noFill/>
              </a:ln>
              <a:solidFill>
                <a:srgbClr val="004586"/>
              </a:solidFill>
              <a:latin typeface="Verdana" pitchFamily="34"/>
              <a:ea typeface="Helvetica" pitchFamily="34"/>
              <a:cs typeface="Helvetica" pitchFamily="34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80" algn="l"/>
                <a:tab pos="711360" algn="l"/>
                <a:tab pos="1066680" algn="l"/>
                <a:tab pos="1422359" algn="l"/>
                <a:tab pos="1778040" algn="l"/>
                <a:tab pos="2133720" algn="l"/>
                <a:tab pos="2489040" algn="l"/>
                <a:tab pos="2844720" algn="l"/>
                <a:tab pos="3200400" algn="l"/>
                <a:tab pos="3556080" algn="l"/>
                <a:tab pos="3911760" algn="l"/>
                <a:tab pos="4267080" algn="l"/>
              </a:tabLst>
            </a:pPr>
            <a:endParaRPr lang="en-US" sz="8000" b="1" i="0" u="none" strike="noStrike" kern="1200" baseline="0" dirty="0">
              <a:ln>
                <a:noFill/>
              </a:ln>
              <a:solidFill>
                <a:srgbClr val="004586"/>
              </a:solidFill>
              <a:latin typeface="Verdana" pitchFamily="34"/>
              <a:ea typeface="Helvetica" pitchFamily="34"/>
              <a:cs typeface="Helvetica" pitchFamily="34"/>
            </a:endParaRPr>
          </a:p>
        </p:txBody>
      </p:sp>
      <p:sp>
        <p:nvSpPr>
          <p:cNvPr id="8" name="7 Forma libre"/>
          <p:cNvSpPr/>
          <p:nvPr/>
        </p:nvSpPr>
        <p:spPr>
          <a:xfrm>
            <a:off x="4836600" y="3934080"/>
            <a:ext cx="17456040" cy="1239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7200" tIns="48600" rIns="97200" bIns="486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11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600" b="0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(*) </a:t>
            </a:r>
            <a:r>
              <a:rPr lang="en-GB" sz="3600" b="0" i="0" u="none" strike="noStrike" kern="1200" baseline="0" dirty="0" err="1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Politecnico</a:t>
            </a:r>
            <a:r>
              <a:rPr lang="en-GB" sz="3600" b="0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 </a:t>
            </a:r>
            <a:r>
              <a:rPr lang="en-GB" sz="3600" b="0" i="0" u="none" strike="noStrike" kern="1200" baseline="0" dirty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di Milano, Department of Electronics, Information and </a:t>
            </a:r>
            <a:r>
              <a:rPr lang="en-GB" sz="3600" b="0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Bioengineering</a:t>
            </a:r>
          </a:p>
          <a:p>
            <a:pPr marL="0" marR="0" lvl="0" indent="0" algn="ctr" rtl="0" hangingPunct="1">
              <a:lnSpc>
                <a:spcPct val="93000"/>
              </a:lnSpc>
              <a:spcBef>
                <a:spcPts val="11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600" dirty="0" smtClean="0"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(+) Technical University of Wien, Automation and Control Institute</a:t>
            </a:r>
            <a:endParaRPr lang="en-GB" sz="3600" b="0" i="0" u="none" strike="noStrike" kern="1200" baseline="0" dirty="0">
              <a:ln>
                <a:noFill/>
              </a:ln>
              <a:solidFill>
                <a:srgbClr val="004586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595923" y="3155040"/>
            <a:ext cx="6954840" cy="765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11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800" b="1" i="0" u="none" strike="noStrike" kern="1200" baseline="0" dirty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Juli</a:t>
            </a:r>
            <a:r>
              <a:rPr lang="en-GB" sz="4800" b="1" i="0" u="none" strike="noStrike" kern="1200" baseline="0" dirty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Ubuntu" pitchFamily="2"/>
                <a:cs typeface="Ubuntu" pitchFamily="2"/>
              </a:rPr>
              <a:t>á</a:t>
            </a:r>
            <a:r>
              <a:rPr lang="en-GB" sz="4800" b="1" i="0" u="none" strike="noStrike" kern="1200" baseline="0" dirty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n M. </a:t>
            </a:r>
            <a:r>
              <a:rPr lang="en-GB" sz="4800" b="1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Angel-Fernandez (*) (+)</a:t>
            </a:r>
            <a:endParaRPr lang="en-GB" sz="4800" b="1" i="0" u="none" strike="noStrike" kern="1200" baseline="0" dirty="0">
              <a:ln>
                <a:noFill/>
              </a:ln>
              <a:solidFill>
                <a:srgbClr val="004586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10" name="9 Forma libre"/>
          <p:cNvSpPr/>
          <p:nvPr/>
        </p:nvSpPr>
        <p:spPr>
          <a:xfrm>
            <a:off x="567000" y="28740254"/>
            <a:ext cx="25467840" cy="6409786"/>
          </a:xfrm>
          <a:custGeom>
            <a:avLst>
              <a:gd name="f0" fmla="val 181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9200">
            <a:solidFill>
              <a:srgbClr val="003F6E"/>
            </a:solidFill>
            <a:prstDash val="solid"/>
          </a:ln>
        </p:spPr>
        <p:txBody>
          <a:bodyPr vert="horz" wrap="none" lIns="180000" tIns="45000" rIns="180000" bIns="450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4800" b="1" i="0" u="none" strike="noStrike" baseline="0">
              <a:ln>
                <a:noFill/>
              </a:ln>
              <a:solidFill>
                <a:srgbClr val="00206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63991" y="36884881"/>
            <a:ext cx="3600000" cy="462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003F6E"/>
                </a:solidFill>
                <a:latin typeface="Verdana" pitchFamily="34"/>
                <a:ea typeface="Arial" pitchFamily="2"/>
                <a:cs typeface="Arial" pitchFamily="2"/>
              </a:rPr>
              <a:t>airlab.ws.dei.polimi.it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7">
            <a:lum/>
            <a:alphaModFix/>
          </a:blip>
          <a:stretch>
            <a:fillRect/>
          </a:stretch>
        </p:blipFill>
        <p:spPr>
          <a:xfrm>
            <a:off x="883190" y="35562961"/>
            <a:ext cx="210312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12 CuadroTexto"/>
          <p:cNvSpPr txBox="1"/>
          <p:nvPr/>
        </p:nvSpPr>
        <p:spPr>
          <a:xfrm>
            <a:off x="3687120" y="36848881"/>
            <a:ext cx="1980000" cy="462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003F6E"/>
                </a:solidFill>
                <a:latin typeface="Verdana" pitchFamily="34"/>
                <a:ea typeface="Arial" pitchFamily="2"/>
                <a:cs typeface="Arial" pitchFamily="2"/>
              </a:rPr>
              <a:t>www.polimi.it</a:t>
            </a:r>
          </a:p>
        </p:txBody>
      </p:sp>
      <p:sp>
        <p:nvSpPr>
          <p:cNvPr id="14" name="13 Forma libre"/>
          <p:cNvSpPr/>
          <p:nvPr/>
        </p:nvSpPr>
        <p:spPr>
          <a:xfrm>
            <a:off x="567000" y="14836544"/>
            <a:ext cx="25466040" cy="13443909"/>
          </a:xfrm>
          <a:custGeom>
            <a:avLst>
              <a:gd name="f0" fmla="val 181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9200">
            <a:solidFill>
              <a:srgbClr val="003F6E"/>
            </a:solidFill>
            <a:prstDash val="solid"/>
          </a:ln>
        </p:spPr>
        <p:txBody>
          <a:bodyPr vert="horz" wrap="none" lIns="180000" tIns="45000" rIns="180000" bIns="450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4800" b="1" i="0" u="none" strike="noStrike" baseline="0">
              <a:ln>
                <a:noFill/>
              </a:ln>
              <a:solidFill>
                <a:srgbClr val="00206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92280" y="14399320"/>
            <a:ext cx="3424162" cy="7279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180000" tIns="45000" rIns="18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191"/>
              </a:spcBef>
              <a:spcAft>
                <a:spcPts val="59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4800" b="1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The System</a:t>
            </a:r>
            <a:endParaRPr lang="en-US" sz="4800" b="1" i="0" u="none" strike="noStrike" kern="1200" baseline="0" dirty="0">
              <a:ln>
                <a:noFill/>
              </a:ln>
              <a:solidFill>
                <a:srgbClr val="004586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6872990" y="3168360"/>
            <a:ext cx="5356153" cy="765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11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4800" b="1" i="0" u="none" strike="noStrike" kern="1200" baseline="0" dirty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Andrea </a:t>
            </a:r>
            <a:r>
              <a:rPr lang="en-GB" sz="4800" b="1" i="0" u="none" strike="noStrike" kern="1200" baseline="0" dirty="0" err="1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Bonarini</a:t>
            </a:r>
            <a:r>
              <a:rPr lang="en-GB" sz="4800" b="1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 (*)</a:t>
            </a:r>
            <a:endParaRPr lang="en-GB" sz="4800" b="1" i="0" u="none" strike="noStrike" kern="1200" baseline="0" dirty="0">
              <a:ln>
                <a:noFill/>
              </a:ln>
              <a:solidFill>
                <a:srgbClr val="004586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66320" y="28360976"/>
            <a:ext cx="4569603" cy="7279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180000" tIns="45000" rIns="18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191"/>
              </a:spcBef>
              <a:spcAft>
                <a:spcPts val="59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4800" b="1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Implementation</a:t>
            </a:r>
            <a:endParaRPr lang="en-US" sz="4800" b="1" i="0" u="none" strike="noStrike" kern="1200" baseline="0" dirty="0">
              <a:ln>
                <a:noFill/>
              </a:ln>
              <a:solidFill>
                <a:srgbClr val="004586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20" name="19 Forma libre"/>
          <p:cNvSpPr/>
          <p:nvPr/>
        </p:nvSpPr>
        <p:spPr>
          <a:xfrm>
            <a:off x="14693039" y="6725912"/>
            <a:ext cx="11295360" cy="7480912"/>
          </a:xfrm>
          <a:custGeom>
            <a:avLst>
              <a:gd name="f0" fmla="val 18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9200">
            <a:solidFill>
              <a:srgbClr val="003F6E"/>
            </a:solidFill>
            <a:prstDash val="solid"/>
          </a:ln>
        </p:spPr>
        <p:txBody>
          <a:bodyPr vert="horz" wrap="none" lIns="180000" tIns="45000" rIns="180000" bIns="4500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4800" b="1" i="0" u="none" strike="noStrike" baseline="0">
              <a:ln>
                <a:noFill/>
              </a:ln>
              <a:solidFill>
                <a:srgbClr val="00206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5507720" y="6316231"/>
            <a:ext cx="4016880" cy="76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180000" tIns="45000" rIns="18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191"/>
              </a:spcBef>
              <a:spcAft>
                <a:spcPts val="59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4800" b="1" i="0" u="none" strike="noStrike" kern="1200" baseline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Contributions</a:t>
            </a:r>
          </a:p>
        </p:txBody>
      </p:sp>
      <p:sp>
        <p:nvSpPr>
          <p:cNvPr id="23" name="22 Forma libre"/>
          <p:cNvSpPr/>
          <p:nvPr/>
        </p:nvSpPr>
        <p:spPr>
          <a:xfrm>
            <a:off x="4746636" y="5121881"/>
            <a:ext cx="17456040" cy="1239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7200" tIns="48600" rIns="97200" bIns="486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11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600" b="0" i="0" u="none" strike="noStrike" kern="1200" baseline="0" dirty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{</a:t>
            </a:r>
            <a:r>
              <a:rPr lang="en-GB" sz="3600" b="0" i="0" u="none" strike="noStrike" kern="1200" baseline="0" dirty="0" err="1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julianmauricio.angel,andrea.bonarini</a:t>
            </a:r>
            <a:r>
              <a:rPr lang="en-GB" sz="3600" b="0" i="0" u="none" strike="noStrike" kern="1200" baseline="0" dirty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}@</a:t>
            </a:r>
            <a:r>
              <a:rPr lang="en-GB" sz="3600" b="0" i="0" u="none" strike="noStrike" kern="1200" baseline="0" dirty="0" smtClean="0">
                <a:ln>
                  <a:noFill/>
                </a:ln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polimi.it</a:t>
            </a:r>
          </a:p>
          <a:p>
            <a:pPr marL="0" marR="0" lvl="0" indent="0" algn="ctr" rtl="0" hangingPunct="1">
              <a:lnSpc>
                <a:spcPct val="93000"/>
              </a:lnSpc>
              <a:spcBef>
                <a:spcPts val="1199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3600" dirty="0" smtClean="0">
                <a:solidFill>
                  <a:srgbClr val="004586"/>
                </a:solidFill>
                <a:latin typeface="Times New Roman" pitchFamily="18"/>
                <a:ea typeface="Arial" pitchFamily="2"/>
                <a:cs typeface="Arial" pitchFamily="2"/>
              </a:rPr>
              <a:t>Angel-Fernandez@acin.tuwien.ac.at</a:t>
            </a:r>
            <a:endParaRPr lang="en-GB" sz="3600" b="0" i="0" u="none" strike="noStrike" kern="1200" baseline="0" dirty="0">
              <a:ln>
                <a:noFill/>
              </a:ln>
              <a:solidFill>
                <a:srgbClr val="004586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899190" y="7153599"/>
            <a:ext cx="123532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Acceptance of social robotics could be increased if they convey emotions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Works studying emotions expression in robotics create specific solutions to convey emotions</a:t>
            </a:r>
          </a:p>
          <a:p>
            <a:pPr marL="1485900" lvl="2" indent="-571500" algn="just">
              <a:buFont typeface="Symbol" panose="05050102010706020507" pitchFamily="18" charset="2"/>
              <a:buChar char="-"/>
            </a:pPr>
            <a:r>
              <a:rPr lang="en-US" sz="4000" dirty="0" smtClean="0"/>
              <a:t>Link to the platform or specific features</a:t>
            </a:r>
          </a:p>
          <a:p>
            <a:pPr marL="1485900" lvl="2" indent="-571500" algn="just">
              <a:buFont typeface="Symbol" panose="05050102010706020507" pitchFamily="18" charset="2"/>
              <a:buChar char="-"/>
            </a:pPr>
            <a:r>
              <a:rPr lang="en-US" sz="4000" dirty="0" smtClean="0"/>
              <a:t>Pre-programmed movements</a:t>
            </a:r>
            <a:endParaRPr lang="en-US" sz="4000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An emotional enrichment system could:</a:t>
            </a:r>
          </a:p>
          <a:p>
            <a:pPr marL="1485900" lvl="2" indent="-571500" algn="just">
              <a:buFont typeface="Symbol" panose="05050102010706020507" pitchFamily="18" charset="2"/>
              <a:buChar char="-"/>
            </a:pPr>
            <a:r>
              <a:rPr lang="en-US" sz="4000" dirty="0" smtClean="0"/>
              <a:t>Reduce the time on introducing emotion expression</a:t>
            </a:r>
          </a:p>
          <a:p>
            <a:pPr marL="1485900" lvl="2" indent="-571500" algn="just">
              <a:buFont typeface="Symbol" panose="05050102010706020507" pitchFamily="18" charset="2"/>
              <a:buChar char="-"/>
            </a:pPr>
            <a:r>
              <a:rPr lang="en-US" sz="4000" dirty="0" smtClean="0"/>
              <a:t>Enable reuse of emotional parameters</a:t>
            </a:r>
          </a:p>
          <a:p>
            <a:pPr marL="1485900" lvl="2" indent="-571500" algn="just">
              <a:buFont typeface="Symbol" panose="05050102010706020507" pitchFamily="18" charset="2"/>
              <a:buChar char="-"/>
            </a:pPr>
            <a:r>
              <a:rPr lang="en-US" sz="4000" dirty="0" smtClean="0"/>
              <a:t>Use on different platforms</a:t>
            </a:r>
            <a:endParaRPr lang="en-US" sz="4000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15048111" y="7233991"/>
            <a:ext cx="1058517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Emotional enrichment system emotional </a:t>
            </a:r>
            <a:r>
              <a:rPr lang="en-US" sz="4000" dirty="0"/>
              <a:t>system </a:t>
            </a:r>
            <a:r>
              <a:rPr lang="en-US" sz="4000" dirty="0" smtClean="0"/>
              <a:t>that: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Could be used in different platforms</a:t>
            </a:r>
          </a:p>
          <a:p>
            <a:pPr marL="1485900" lvl="2" indent="-571500" algn="just">
              <a:buFont typeface="Symbol" panose="05050102010706020507" pitchFamily="18" charset="2"/>
              <a:buChar char="-"/>
            </a:pPr>
            <a:r>
              <a:rPr lang="en-US" sz="4000" dirty="0" smtClean="0"/>
              <a:t>New platforms could be included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Could be extended to express through diverse features (e.g. movement and voice)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Emotions description are described in external files</a:t>
            </a:r>
          </a:p>
          <a:p>
            <a:pPr marL="1485900" lvl="2" indent="-571500" algn="just">
              <a:buFont typeface="Symbol" panose="05050102010706020507" pitchFamily="18" charset="2"/>
              <a:buChar char="-"/>
            </a:pPr>
            <a:r>
              <a:rPr lang="en-US" sz="4000" dirty="0" smtClean="0"/>
              <a:t>Easy modification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smtClean="0"/>
              <a:t>Independent of decision systems (e.g. action and emotion)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62" name="61 Forma libre"/>
          <p:cNvSpPr/>
          <p:nvPr/>
        </p:nvSpPr>
        <p:spPr>
          <a:xfrm>
            <a:off x="1048475" y="19943936"/>
            <a:ext cx="10502288" cy="8061439"/>
          </a:xfrm>
          <a:custGeom>
            <a:avLst>
              <a:gd name="f0" fmla="val 696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45720">
            <a:solidFill>
              <a:srgbClr val="003F6E"/>
            </a:solidFill>
            <a:prstDash val="solid"/>
          </a:ln>
        </p:spPr>
        <p:txBody>
          <a:bodyPr vert="horz" wrap="none" lIns="163080" tIns="28080" rIns="163080" bIns="2808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4800" b="1" i="0" u="none" strike="noStrike" baseline="0">
              <a:ln>
                <a:noFill/>
              </a:ln>
              <a:solidFill>
                <a:srgbClr val="00206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598619" y="19511302"/>
            <a:ext cx="8129012" cy="576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/>
                <a:ea typeface="Arial" pitchFamily="2"/>
                <a:cs typeface="Arial" pitchFamily="2"/>
              </a:rPr>
              <a:t>Simple Action and Compound Actions</a:t>
            </a: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7227945" y="36886937"/>
            <a:ext cx="1980000" cy="462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lvl="0" algn="ctr">
              <a:lnSpc>
                <a:spcPct val="9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>
                <a:solidFill>
                  <a:srgbClr val="003F6E"/>
                </a:solidFill>
                <a:latin typeface="Verdana" pitchFamily="34"/>
                <a:ea typeface="Arial" pitchFamily="2"/>
                <a:cs typeface="Arial" pitchFamily="2"/>
              </a:rPr>
              <a:t>http://</a:t>
            </a:r>
            <a:r>
              <a:rPr lang="en-GB" sz="2000" dirty="0" smtClean="0">
                <a:solidFill>
                  <a:srgbClr val="003F6E"/>
                </a:solidFill>
                <a:latin typeface="Verdana" pitchFamily="34"/>
                <a:ea typeface="Arial" pitchFamily="2"/>
                <a:cs typeface="Arial" pitchFamily="2"/>
              </a:rPr>
              <a:t>www.tuwien.ac.at</a:t>
            </a:r>
            <a:endParaRPr lang="en-GB" sz="2000" b="0" i="0" u="none" strike="noStrike" baseline="0" dirty="0">
              <a:ln>
                <a:noFill/>
              </a:ln>
              <a:solidFill>
                <a:srgbClr val="003F6E"/>
              </a:solidFill>
              <a:latin typeface="Verdana" pitchFamily="34"/>
              <a:ea typeface="Arial" pitchFamily="2"/>
              <a:cs typeface="Arial" pitchFamily="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3" y="35396692"/>
            <a:ext cx="1493044" cy="14930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9" y="28958893"/>
            <a:ext cx="25139175" cy="58906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688" y="20565207"/>
            <a:ext cx="12414943" cy="6579529"/>
          </a:xfrm>
          <a:prstGeom prst="rect">
            <a:avLst/>
          </a:prstGeom>
        </p:spPr>
      </p:pic>
      <p:sp>
        <p:nvSpPr>
          <p:cNvPr id="53" name="58 Forma libre"/>
          <p:cNvSpPr/>
          <p:nvPr/>
        </p:nvSpPr>
        <p:spPr>
          <a:xfrm>
            <a:off x="12032238" y="20231968"/>
            <a:ext cx="13601050" cy="7615578"/>
          </a:xfrm>
          <a:custGeom>
            <a:avLst>
              <a:gd name="f0" fmla="val 696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45720">
            <a:solidFill>
              <a:srgbClr val="003F6E"/>
            </a:solidFill>
            <a:prstDash val="solid"/>
          </a:ln>
        </p:spPr>
        <p:txBody>
          <a:bodyPr vert="horz" wrap="none" lIns="163080" tIns="28080" rIns="163080" bIns="2808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4800" b="1" i="0" u="none" strike="noStrike" baseline="0">
              <a:ln>
                <a:noFill/>
              </a:ln>
              <a:solidFill>
                <a:srgbClr val="00206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58" name="62 CuadroTexto"/>
          <p:cNvSpPr txBox="1"/>
          <p:nvPr/>
        </p:nvSpPr>
        <p:spPr>
          <a:xfrm>
            <a:off x="16121284" y="19861263"/>
            <a:ext cx="5695579" cy="5867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/>
                <a:ea typeface="Arial" pitchFamily="2"/>
                <a:cs typeface="Arial" pitchFamily="2"/>
              </a:rPr>
              <a:t>Emotional Execution Tree</a:t>
            </a: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60" name="58 Forma libre"/>
          <p:cNvSpPr/>
          <p:nvPr/>
        </p:nvSpPr>
        <p:spPr>
          <a:xfrm>
            <a:off x="924069" y="15427745"/>
            <a:ext cx="24349178" cy="3793430"/>
          </a:xfrm>
          <a:custGeom>
            <a:avLst>
              <a:gd name="f0" fmla="val 696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45720">
            <a:solidFill>
              <a:srgbClr val="003F6E"/>
            </a:solidFill>
            <a:prstDash val="solid"/>
          </a:ln>
        </p:spPr>
        <p:txBody>
          <a:bodyPr vert="horz" wrap="none" lIns="163080" tIns="28080" rIns="163080" bIns="28080" anchor="ctr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4800" b="1" i="0" u="none" strike="noStrike" baseline="0">
              <a:ln>
                <a:noFill/>
              </a:ln>
              <a:solidFill>
                <a:srgbClr val="00206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61" name="62 CuadroTexto"/>
          <p:cNvSpPr txBox="1"/>
          <p:nvPr/>
        </p:nvSpPr>
        <p:spPr>
          <a:xfrm>
            <a:off x="11967710" y="15097203"/>
            <a:ext cx="1862002" cy="5867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/>
                <a:ea typeface="Arial" pitchFamily="2"/>
                <a:cs typeface="Arial" pitchFamily="2"/>
              </a:rPr>
              <a:t>Concepts</a:t>
            </a:r>
            <a:endParaRPr lang="en-US" sz="3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69" name="53 CuadroTexto"/>
          <p:cNvSpPr txBox="1"/>
          <p:nvPr/>
        </p:nvSpPr>
        <p:spPr>
          <a:xfrm>
            <a:off x="1553666" y="15612195"/>
            <a:ext cx="11105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i="1" dirty="0" smtClean="0"/>
              <a:t>Simple Action </a:t>
            </a:r>
            <a:r>
              <a:rPr lang="en-US" sz="3600" dirty="0" smtClean="0"/>
              <a:t>are actions that are considered as primitives or building blocks.</a:t>
            </a:r>
            <a:endParaRPr lang="en-US" sz="3600" i="1" dirty="0" smtClean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i="1" dirty="0" smtClean="0"/>
              <a:t>Compound Action </a:t>
            </a:r>
            <a:r>
              <a:rPr lang="en-US" sz="3600" dirty="0" smtClean="0"/>
              <a:t>are actions that are created from simple actions.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i="1" dirty="0" smtClean="0"/>
              <a:t>Action </a:t>
            </a:r>
            <a:r>
              <a:rPr lang="en-US" sz="3600" i="1" dirty="0"/>
              <a:t>Message </a:t>
            </a:r>
            <a:r>
              <a:rPr lang="en-US" sz="3600" dirty="0"/>
              <a:t>establishes the structure of the message </a:t>
            </a:r>
            <a:r>
              <a:rPr lang="en-US" sz="3600" dirty="0" smtClean="0"/>
              <a:t>to describe </a:t>
            </a:r>
            <a:r>
              <a:rPr lang="en-US" sz="3600" dirty="0"/>
              <a:t>any kind of action</a:t>
            </a:r>
          </a:p>
        </p:txBody>
      </p:sp>
      <p:sp>
        <p:nvSpPr>
          <p:cNvPr id="70" name="53 CuadroTexto"/>
          <p:cNvSpPr txBox="1"/>
          <p:nvPr/>
        </p:nvSpPr>
        <p:spPr>
          <a:xfrm>
            <a:off x="13640279" y="15783162"/>
            <a:ext cx="11128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i="1" dirty="0"/>
              <a:t>Emotional </a:t>
            </a:r>
            <a:r>
              <a:rPr lang="en-US" sz="3600" i="1" dirty="0" smtClean="0"/>
              <a:t>Parameters </a:t>
            </a:r>
            <a:r>
              <a:rPr lang="en-US" sz="3600" dirty="0" smtClean="0"/>
              <a:t>describe how </a:t>
            </a:r>
            <a:r>
              <a:rPr lang="en-US" sz="3600" dirty="0"/>
              <a:t>the emotional enrichment should be done to convey </a:t>
            </a:r>
            <a:r>
              <a:rPr lang="en-US" sz="3600" dirty="0" smtClean="0"/>
              <a:t>an emotion </a:t>
            </a:r>
            <a:r>
              <a:rPr lang="en-US" sz="3600" dirty="0"/>
              <a:t>in a </a:t>
            </a:r>
            <a:r>
              <a:rPr lang="en-US" sz="3600" dirty="0" smtClean="0"/>
              <a:t>specific simple action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Emotional Execution Tree is a computational </a:t>
            </a:r>
            <a:r>
              <a:rPr lang="en-US" sz="3600" dirty="0" smtClean="0"/>
              <a:t>representation </a:t>
            </a:r>
            <a:r>
              <a:rPr lang="en-US" sz="3600" dirty="0"/>
              <a:t>of desired actions that should be executed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Helvetica</vt:lpstr>
      <vt:lpstr>StarSymbol</vt:lpstr>
      <vt:lpstr>Symbol</vt:lpstr>
      <vt:lpstr>Times New Roman</vt:lpstr>
      <vt:lpstr>Ubuntu</vt:lpstr>
      <vt:lpstr>Verdana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julian</dc:creator>
  <cp:lastModifiedBy>Risaralda</cp:lastModifiedBy>
  <cp:revision>251</cp:revision>
  <cp:lastPrinted>2011-08-24T13:17:48Z</cp:lastPrinted>
  <dcterms:created xsi:type="dcterms:W3CDTF">2007-03-13T13:00:33Z</dcterms:created>
  <dcterms:modified xsi:type="dcterms:W3CDTF">2017-03-08T15:16:44Z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