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70" r:id="rId3"/>
    <p:sldId id="294" r:id="rId4"/>
    <p:sldId id="304" r:id="rId5"/>
    <p:sldId id="300" r:id="rId6"/>
    <p:sldId id="306" r:id="rId7"/>
    <p:sldId id="263" r:id="rId8"/>
    <p:sldId id="296" r:id="rId9"/>
    <p:sldId id="298" r:id="rId10"/>
    <p:sldId id="297" r:id="rId11"/>
    <p:sldId id="295" r:id="rId12"/>
    <p:sldId id="299" r:id="rId13"/>
    <p:sldId id="292" r:id="rId14"/>
    <p:sldId id="293" r:id="rId15"/>
    <p:sldId id="301" r:id="rId16"/>
    <p:sldId id="258" r:id="rId17"/>
    <p:sldId id="264" r:id="rId18"/>
    <p:sldId id="269" r:id="rId19"/>
    <p:sldId id="271" r:id="rId20"/>
    <p:sldId id="279" r:id="rId21"/>
    <p:sldId id="281" r:id="rId22"/>
    <p:sldId id="280" r:id="rId23"/>
    <p:sldId id="276" r:id="rId24"/>
    <p:sldId id="277" r:id="rId25"/>
    <p:sldId id="278" r:id="rId26"/>
    <p:sldId id="272" r:id="rId27"/>
    <p:sldId id="273" r:id="rId28"/>
    <p:sldId id="274" r:id="rId29"/>
    <p:sldId id="275" r:id="rId30"/>
    <p:sldId id="259" r:id="rId31"/>
    <p:sldId id="265" r:id="rId32"/>
    <p:sldId id="283" r:id="rId33"/>
    <p:sldId id="290" r:id="rId34"/>
    <p:sldId id="291" r:id="rId35"/>
    <p:sldId id="289" r:id="rId36"/>
    <p:sldId id="288" r:id="rId37"/>
    <p:sldId id="286" r:id="rId38"/>
    <p:sldId id="287" r:id="rId39"/>
    <p:sldId id="260" r:id="rId40"/>
    <p:sldId id="266" r:id="rId41"/>
    <p:sldId id="303" r:id="rId42"/>
    <p:sldId id="305" r:id="rId43"/>
    <p:sldId id="261" r:id="rId44"/>
    <p:sldId id="302" r:id="rId45"/>
    <p:sldId id="262" r:id="rId46"/>
    <p:sldId id="268" r:id="rId47"/>
    <p:sldId id="282" r:id="rId48"/>
  </p:sldIdLst>
  <p:sldSz cx="9144000" cy="6858000" type="screen4x3"/>
  <p:notesSz cx="7023100" cy="93091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B1AFB37-29D9-41FE-A5CF-1FF59121C422}">
          <p14:sldIdLst>
            <p14:sldId id="257"/>
            <p14:sldId id="270"/>
            <p14:sldId id="294"/>
            <p14:sldId id="304"/>
            <p14:sldId id="300"/>
            <p14:sldId id="306"/>
            <p14:sldId id="263"/>
          </p14:sldIdLst>
        </p14:section>
        <p14:section name="Relational Social Model" id="{9757100F-B970-48B8-BDA2-63429E103267}">
          <p14:sldIdLst>
            <p14:sldId id="296"/>
            <p14:sldId id="298"/>
            <p14:sldId id="297"/>
          </p14:sldIdLst>
        </p14:section>
        <p14:section name="Social World Model" id="{913735EF-A2D0-4B12-B479-AB3C896DE726}">
          <p14:sldIdLst>
            <p14:sldId id="295"/>
            <p14:sldId id="299"/>
          </p14:sldIdLst>
        </p14:section>
        <p14:section name="Emotional Model" id="{3DD0BC40-7145-43D1-AA6F-9DF7C385011A}">
          <p14:sldIdLst>
            <p14:sldId id="292"/>
            <p14:sldId id="293"/>
            <p14:sldId id="301"/>
          </p14:sldIdLst>
        </p14:section>
        <p14:section name="Action Generation" id="{6F570CBC-2413-4E0C-8EBC-2255E763BBD2}">
          <p14:sldIdLst>
            <p14:sldId id="258"/>
            <p14:sldId id="264"/>
            <p14:sldId id="269"/>
            <p14:sldId id="271"/>
          </p14:sldIdLst>
        </p14:section>
        <p14:section name="Specific controllers" id="{9F4AFC75-5083-4662-AE56-2A882B94B91E}">
          <p14:sldIdLst>
            <p14:sldId id="279"/>
            <p14:sldId id="281"/>
            <p14:sldId id="280"/>
          </p14:sldIdLst>
        </p14:section>
        <p14:section name="Action Controller" id="{47F90BFC-C3CC-4C74-B93E-C3DCA4EAA28F}">
          <p14:sldIdLst>
            <p14:sldId id="276"/>
            <p14:sldId id="277"/>
            <p14:sldId id="278"/>
          </p14:sldIdLst>
        </p14:section>
        <p14:section name="Action Filter" id="{6E608556-B68F-4DD8-8E7D-67495D160BF4}">
          <p14:sldIdLst>
            <p14:sldId id="272"/>
            <p14:sldId id="273"/>
            <p14:sldId id="274"/>
          </p14:sldIdLst>
        </p14:section>
        <p14:section name="Action Description" id="{D6C30012-06C7-4677-B932-E9BF60889D64}">
          <p14:sldIdLst>
            <p14:sldId id="275"/>
          </p14:sldIdLst>
        </p14:section>
        <p14:section name="Action Modulation" id="{E458D762-EC13-4425-ABEA-CB9A8AB94EA6}">
          <p14:sldIdLst>
            <p14:sldId id="259"/>
            <p14:sldId id="265"/>
            <p14:sldId id="283"/>
          </p14:sldIdLst>
        </p14:section>
        <p14:section name="Action Modification" id="{F92E642F-1A88-49C2-B423-B9BD056888A8}">
          <p14:sldIdLst>
            <p14:sldId id="290"/>
            <p14:sldId id="291"/>
          </p14:sldIdLst>
        </p14:section>
        <p14:section name="Action Addition" id="{304B988C-CEE5-4109-8E13-C2F2F3E2F751}">
          <p14:sldIdLst>
            <p14:sldId id="289"/>
            <p14:sldId id="288"/>
          </p14:sldIdLst>
        </p14:section>
        <p14:section name="Action Decrypt" id="{BC80494D-E92B-4997-8D94-C3B40B86172D}">
          <p14:sldIdLst>
            <p14:sldId id="286"/>
            <p14:sldId id="287"/>
          </p14:sldIdLst>
        </p14:section>
        <p14:section name="Emotion Profiles" id="{FAA516C7-393A-4E98-A5F5-B10183EBE290}">
          <p14:sldIdLst>
            <p14:sldId id="260"/>
            <p14:sldId id="266"/>
            <p14:sldId id="303"/>
            <p14:sldId id="305"/>
          </p14:sldIdLst>
        </p14:section>
        <p14:section name="Action Profiles" id="{75DF8AF5-5081-4C0E-B440-B371A17FE46A}">
          <p14:sldIdLst>
            <p14:sldId id="261"/>
            <p14:sldId id="302"/>
          </p14:sldIdLst>
        </p14:section>
        <p14:section name="Platform Description" id="{9830B281-F4B2-4CBF-B093-49D23D2A3191}">
          <p14:sldIdLst>
            <p14:sldId id="262"/>
            <p14:sldId id="268"/>
          </p14:sldIdLst>
        </p14:section>
        <p14:section name="Others" id="{D1E12D3E-1725-46C0-9890-B8762819EEEB}">
          <p14:sldIdLst>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s-CO"/>
          </a:p>
        </p:txBody>
      </p:sp>
      <p:sp>
        <p:nvSpPr>
          <p:cNvPr id="3" name="2 Marcador de fecha"/>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2B32B7CD-9C6D-4FFD-A467-117DD861AA71}" type="datetimeFigureOut">
              <a:rPr lang="es-CO" smtClean="0"/>
              <a:t>27/02/2014</a:t>
            </a:fld>
            <a:endParaRPr lang="es-CO"/>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s-CO"/>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0FADFA7-5F9D-45B6-8804-1EF57446929A}" type="slidenum">
              <a:rPr lang="es-CO" smtClean="0"/>
              <a:t>‹Nº›</a:t>
            </a:fld>
            <a:endParaRPr lang="es-CO"/>
          </a:p>
        </p:txBody>
      </p:sp>
    </p:spTree>
    <p:extLst>
      <p:ext uri="{BB962C8B-B14F-4D97-AF65-F5344CB8AC3E}">
        <p14:creationId xmlns:p14="http://schemas.microsoft.com/office/powerpoint/2010/main" val="24824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noProof="0" dirty="0" smtClean="0"/>
              <a:t>*The</a:t>
            </a:r>
            <a:r>
              <a:rPr lang="en-US" baseline="0" noProof="0" dirty="0" smtClean="0"/>
              <a:t> blue line from world model is to close the </a:t>
            </a:r>
            <a:r>
              <a:rPr lang="en-US" baseline="0" noProof="0" dirty="0" err="1" smtClean="0"/>
              <a:t>pid</a:t>
            </a:r>
            <a:r>
              <a:rPr lang="en-US" baseline="0" noProof="0" dirty="0" smtClean="0"/>
              <a:t> controller necessary to correctly move</a:t>
            </a:r>
          </a:p>
          <a:p>
            <a:r>
              <a:rPr lang="en-US" baseline="0" noProof="0" dirty="0" smtClean="0"/>
              <a:t>*The red line is the failure signal, which informs if the action could be perform or not, or if during the performing it was a problem</a:t>
            </a:r>
            <a:endParaRPr lang="en-US" noProof="0" dirty="0"/>
          </a:p>
        </p:txBody>
      </p:sp>
      <p:sp>
        <p:nvSpPr>
          <p:cNvPr id="4" name="3 Marcador de número de diapositiva"/>
          <p:cNvSpPr>
            <a:spLocks noGrp="1"/>
          </p:cNvSpPr>
          <p:nvPr>
            <p:ph type="sldNum" sz="quarter" idx="10"/>
          </p:nvPr>
        </p:nvSpPr>
        <p:spPr/>
        <p:txBody>
          <a:bodyPr/>
          <a:lstStyle/>
          <a:p>
            <a:fld id="{40FADFA7-5F9D-45B6-8804-1EF57446929A}" type="slidenum">
              <a:rPr lang="es-CO" smtClean="0"/>
              <a:t>2</a:t>
            </a:fld>
            <a:endParaRPr lang="es-CO"/>
          </a:p>
        </p:txBody>
      </p:sp>
    </p:spTree>
    <p:extLst>
      <p:ext uri="{BB962C8B-B14F-4D97-AF65-F5344CB8AC3E}">
        <p14:creationId xmlns:p14="http://schemas.microsoft.com/office/powerpoint/2010/main" val="399773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27/02/2014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27/02/2014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7.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30.xml"/><Relationship Id="rId7" Type="http://schemas.openxmlformats.org/officeDocument/2006/relationships/slide" Target="slide47.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43.xml"/><Relationship Id="rId10" Type="http://schemas.openxmlformats.org/officeDocument/2006/relationships/slide" Target="slide13.xml"/><Relationship Id="rId4" Type="http://schemas.openxmlformats.org/officeDocument/2006/relationships/slide" Target="slide39.xml"/><Relationship Id="rId9"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a:p>
        </p:txBody>
      </p:sp>
      <p:pic>
        <p:nvPicPr>
          <p:cNvPr id="5" name="Picture 2" descr="File:TheatreBot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848872" cy="502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80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Relational Social Model: Example</a:t>
            </a:r>
            <a:endParaRPr lang="en-US" dirty="0"/>
          </a:p>
        </p:txBody>
      </p:sp>
      <p:sp>
        <p:nvSpPr>
          <p:cNvPr id="3" name="2 Marcador de contenido"/>
          <p:cNvSpPr>
            <a:spLocks noGrp="1"/>
          </p:cNvSpPr>
          <p:nvPr>
            <p:ph idx="1"/>
          </p:nvPr>
        </p:nvSpPr>
        <p:spPr/>
        <p:txBody>
          <a:bodyPr/>
          <a:lstStyle/>
          <a:p>
            <a:pPr marL="0" indent="0">
              <a:buNone/>
            </a:pPr>
            <a:endParaRPr lang="en-US" dirty="0" smtClean="0"/>
          </a:p>
          <a:p>
            <a:endParaRPr lang="es-CO"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423" t="32028" r="24072" b="30623"/>
          <a:stretch/>
        </p:blipFill>
        <p:spPr bwMode="auto">
          <a:xfrm>
            <a:off x="1331640" y="2204864"/>
            <a:ext cx="6523349" cy="3500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5 Conector recto"/>
          <p:cNvCxnSpPr/>
          <p:nvPr/>
        </p:nvCxnSpPr>
        <p:spPr>
          <a:xfrm flipV="1">
            <a:off x="5580112" y="4797152"/>
            <a:ext cx="1728192" cy="55066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376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Social World Model</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is in charge of:</a:t>
            </a:r>
          </a:p>
          <a:p>
            <a:pPr lvl="2"/>
            <a:r>
              <a:rPr lang="en-US" dirty="0" smtClean="0"/>
              <a:t>Recognize social situation</a:t>
            </a:r>
          </a:p>
          <a:p>
            <a:pPr lvl="2"/>
            <a:r>
              <a:rPr lang="en-US" dirty="0" smtClean="0"/>
              <a:t>Calculates the emotional state of others</a:t>
            </a:r>
          </a:p>
          <a:p>
            <a:endParaRPr lang="es-CO" dirty="0"/>
          </a:p>
        </p:txBody>
      </p:sp>
    </p:spTree>
    <p:extLst>
      <p:ext uri="{BB962C8B-B14F-4D97-AF65-F5344CB8AC3E}">
        <p14:creationId xmlns:p14="http://schemas.microsoft.com/office/powerpoint/2010/main" val="160120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Social World Model</a:t>
            </a:r>
            <a:endParaRPr lang="en-US" dirty="0"/>
          </a:p>
        </p:txBody>
      </p:sp>
      <p:sp>
        <p:nvSpPr>
          <p:cNvPr id="3" name="2 Marcador de contenido"/>
          <p:cNvSpPr>
            <a:spLocks noGrp="1"/>
          </p:cNvSpPr>
          <p:nvPr>
            <p:ph idx="1"/>
          </p:nvPr>
        </p:nvSpPr>
        <p:spPr/>
        <p:txBody>
          <a:bodyPr/>
          <a:lstStyle/>
          <a:p>
            <a:r>
              <a:rPr lang="en-US" dirty="0" smtClean="0"/>
              <a:t>Input</a:t>
            </a:r>
          </a:p>
          <a:p>
            <a:pPr lvl="1"/>
            <a:r>
              <a:rPr lang="en-US" i="1" dirty="0" smtClean="0"/>
              <a:t>World model</a:t>
            </a:r>
          </a:p>
          <a:p>
            <a:pPr lvl="1"/>
            <a:r>
              <a:rPr lang="en-US" i="1" dirty="0" smtClean="0"/>
              <a:t>People and roles present in the </a:t>
            </a:r>
            <a:r>
              <a:rPr lang="en-US" i="1" smtClean="0"/>
              <a:t>environmnet</a:t>
            </a:r>
            <a:endParaRPr lang="en-US" i="1" dirty="0" smtClean="0"/>
          </a:p>
          <a:p>
            <a:r>
              <a:rPr lang="en-US" dirty="0" smtClean="0"/>
              <a:t>Output</a:t>
            </a:r>
          </a:p>
          <a:p>
            <a:pPr lvl="1"/>
            <a:r>
              <a:rPr lang="en-US" i="1" dirty="0" smtClean="0"/>
              <a:t>Situation awareness</a:t>
            </a:r>
          </a:p>
          <a:p>
            <a:pPr lvl="1"/>
            <a:r>
              <a:rPr lang="en-US" i="1" dirty="0" smtClean="0"/>
              <a:t>Emotional state of people in the environment</a:t>
            </a:r>
          </a:p>
          <a:p>
            <a:endParaRPr lang="es-CO" dirty="0"/>
          </a:p>
        </p:txBody>
      </p:sp>
    </p:spTree>
    <p:extLst>
      <p:ext uri="{BB962C8B-B14F-4D97-AF65-F5344CB8AC3E}">
        <p14:creationId xmlns:p14="http://schemas.microsoft.com/office/powerpoint/2010/main" val="146464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Emotional Model</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evaluates the current situation and update the current emotional state</a:t>
            </a:r>
          </a:p>
          <a:p>
            <a:endParaRPr lang="es-CO" dirty="0"/>
          </a:p>
        </p:txBody>
      </p:sp>
    </p:spTree>
    <p:extLst>
      <p:ext uri="{BB962C8B-B14F-4D97-AF65-F5344CB8AC3E}">
        <p14:creationId xmlns:p14="http://schemas.microsoft.com/office/powerpoint/2010/main" val="2369227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Emotional Model</a:t>
            </a:r>
            <a:endParaRPr lang="en-US" dirty="0"/>
          </a:p>
        </p:txBody>
      </p:sp>
      <p:sp>
        <p:nvSpPr>
          <p:cNvPr id="3" name="2 Marcador de contenido"/>
          <p:cNvSpPr>
            <a:spLocks noGrp="1"/>
          </p:cNvSpPr>
          <p:nvPr>
            <p:ph idx="1"/>
          </p:nvPr>
        </p:nvSpPr>
        <p:spPr/>
        <p:txBody>
          <a:bodyPr>
            <a:normAutofit fontScale="92500" lnSpcReduction="20000"/>
          </a:bodyPr>
          <a:lstStyle/>
          <a:p>
            <a:r>
              <a:rPr lang="en-US" dirty="0" smtClean="0"/>
              <a:t>Input</a:t>
            </a:r>
          </a:p>
          <a:p>
            <a:pPr lvl="1"/>
            <a:r>
              <a:rPr lang="en-US" i="1" dirty="0" smtClean="0"/>
              <a:t>Character descriptor: </a:t>
            </a:r>
            <a:r>
              <a:rPr lang="en-US" dirty="0" smtClean="0"/>
              <a:t>attitude and social behavior</a:t>
            </a:r>
          </a:p>
          <a:p>
            <a:pPr lvl="1"/>
            <a:r>
              <a:rPr lang="en-US" i="1" dirty="0" smtClean="0"/>
              <a:t>Social world model: </a:t>
            </a:r>
            <a:r>
              <a:rPr lang="en-US" dirty="0" smtClean="0"/>
              <a:t>gives the information about the current situation, and the possible emotional state of the people present on it.</a:t>
            </a:r>
            <a:endParaRPr lang="en-US" i="1" dirty="0" smtClean="0"/>
          </a:p>
          <a:p>
            <a:pPr lvl="1"/>
            <a:r>
              <a:rPr lang="en-US" i="1" dirty="0" smtClean="0"/>
              <a:t>Relational social model: </a:t>
            </a:r>
            <a:r>
              <a:rPr lang="en-US" dirty="0" smtClean="0"/>
              <a:t>gives the information about the people, role, etc. that is present in the environment and how the characters feels when this person is around</a:t>
            </a:r>
            <a:endParaRPr lang="en-US" i="1" dirty="0" smtClean="0"/>
          </a:p>
          <a:p>
            <a:r>
              <a:rPr lang="en-US" dirty="0" smtClean="0"/>
              <a:t>Output</a:t>
            </a:r>
          </a:p>
          <a:p>
            <a:pPr lvl="1"/>
            <a:r>
              <a:rPr lang="en-US" i="1" dirty="0" smtClean="0"/>
              <a:t>Emotional state: </a:t>
            </a:r>
            <a:r>
              <a:rPr lang="en-US" dirty="0" smtClean="0"/>
              <a:t> &lt;emotion, intensity&gt;</a:t>
            </a:r>
            <a:endParaRPr lang="en-US" i="1" dirty="0" smtClean="0"/>
          </a:p>
          <a:p>
            <a:endParaRPr lang="en-US" dirty="0" smtClean="0"/>
          </a:p>
          <a:p>
            <a:endParaRPr lang="es-CO" dirty="0"/>
          </a:p>
        </p:txBody>
      </p:sp>
    </p:spTree>
    <p:extLst>
      <p:ext uri="{BB962C8B-B14F-4D97-AF65-F5344CB8AC3E}">
        <p14:creationId xmlns:p14="http://schemas.microsoft.com/office/powerpoint/2010/main" val="3216991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403648" y="1484784"/>
            <a:ext cx="6048672" cy="4320480"/>
          </a:xfrm>
          <a:prstGeom prst="rect">
            <a:avLst/>
          </a:prstGeom>
          <a:solidFill>
            <a:schemeClr val="bg1"/>
          </a:solidFill>
          <a:ln w="508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41 Rectángulo"/>
          <p:cNvSpPr/>
          <p:nvPr/>
        </p:nvSpPr>
        <p:spPr>
          <a:xfrm>
            <a:off x="5031896" y="1916832"/>
            <a:ext cx="1916368" cy="3168352"/>
          </a:xfrm>
          <a:prstGeom prst="rect">
            <a:avLst/>
          </a:prstGeom>
          <a:solidFill>
            <a:schemeClr val="bg1"/>
          </a:solidFill>
          <a:ln w="4762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Título"/>
          <p:cNvSpPr>
            <a:spLocks noGrp="1"/>
          </p:cNvSpPr>
          <p:nvPr>
            <p:ph type="title"/>
          </p:nvPr>
        </p:nvSpPr>
        <p:spPr/>
        <p:txBody>
          <a:bodyPr/>
          <a:lstStyle/>
          <a:p>
            <a:r>
              <a:rPr lang="en-US" dirty="0" smtClean="0"/>
              <a:t>Emotional Model</a:t>
            </a:r>
            <a:endParaRPr lang="es-CO" dirty="0"/>
          </a:p>
        </p:txBody>
      </p:sp>
      <p:sp>
        <p:nvSpPr>
          <p:cNvPr id="9" name="8 Rectángulo"/>
          <p:cNvSpPr/>
          <p:nvPr/>
        </p:nvSpPr>
        <p:spPr>
          <a:xfrm>
            <a:off x="1907704" y="3284984"/>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2" action="ppaction://hlinksldjump"/>
              </a:rPr>
              <a:t>Action Filter</a:t>
            </a:r>
            <a:endParaRPr lang="en-US" sz="1200" dirty="0"/>
          </a:p>
        </p:txBody>
      </p:sp>
      <p:sp>
        <p:nvSpPr>
          <p:cNvPr id="10" name="9 Rectángulo"/>
          <p:cNvSpPr/>
          <p:nvPr/>
        </p:nvSpPr>
        <p:spPr>
          <a:xfrm>
            <a:off x="3635896" y="3148988"/>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3" action="ppaction://hlinksldjump"/>
              </a:rPr>
              <a:t>Action Controller</a:t>
            </a:r>
            <a:endParaRPr lang="en-US" sz="1200" dirty="0" smtClean="0"/>
          </a:p>
        </p:txBody>
      </p:sp>
      <p:sp>
        <p:nvSpPr>
          <p:cNvPr id="11" name="10 Rectángulo"/>
          <p:cNvSpPr/>
          <p:nvPr/>
        </p:nvSpPr>
        <p:spPr>
          <a:xfrm>
            <a:off x="5419785" y="2564904"/>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4" action="ppaction://hlinksldjump"/>
              </a:rPr>
              <a:t>Translational</a:t>
            </a:r>
            <a:endParaRPr lang="en-US" sz="1200" dirty="0"/>
          </a:p>
        </p:txBody>
      </p:sp>
      <p:sp>
        <p:nvSpPr>
          <p:cNvPr id="7" name="6 Rectángulo"/>
          <p:cNvSpPr/>
          <p:nvPr/>
        </p:nvSpPr>
        <p:spPr>
          <a:xfrm>
            <a:off x="5419785" y="3284984"/>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Torso movement</a:t>
            </a:r>
            <a:endParaRPr lang="en-US" sz="1200" dirty="0"/>
          </a:p>
        </p:txBody>
      </p:sp>
      <p:sp>
        <p:nvSpPr>
          <p:cNvPr id="8" name="7 Rectángulo"/>
          <p:cNvSpPr/>
          <p:nvPr/>
        </p:nvSpPr>
        <p:spPr>
          <a:xfrm>
            <a:off x="5419785" y="4077072"/>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Arm movements</a:t>
            </a:r>
            <a:endParaRPr lang="en-US" sz="1200" dirty="0"/>
          </a:p>
        </p:txBody>
      </p:sp>
      <p:cxnSp>
        <p:nvCxnSpPr>
          <p:cNvPr id="4" name="3 Conector recto de flecha"/>
          <p:cNvCxnSpPr>
            <a:stCxn id="9" idx="3"/>
            <a:endCxn id="10" idx="1"/>
          </p:cNvCxnSpPr>
          <p:nvPr/>
        </p:nvCxnSpPr>
        <p:spPr>
          <a:xfrm>
            <a:off x="2915816" y="3509028"/>
            <a:ext cx="720080"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10" idx="3"/>
            <a:endCxn id="11" idx="1"/>
          </p:cNvCxnSpPr>
          <p:nvPr/>
        </p:nvCxnSpPr>
        <p:spPr>
          <a:xfrm flipV="1">
            <a:off x="4644008" y="2788948"/>
            <a:ext cx="775777" cy="720080"/>
          </a:xfrm>
          <a:prstGeom prst="bentConnector3">
            <a:avLst>
              <a:gd name="adj1" fmla="val 64287"/>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10" idx="3"/>
            <a:endCxn id="7" idx="1"/>
          </p:cNvCxnSpPr>
          <p:nvPr/>
        </p:nvCxnSpPr>
        <p:spPr>
          <a:xfrm>
            <a:off x="4644008" y="3509028"/>
            <a:ext cx="775777"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10" idx="3"/>
            <a:endCxn id="8" idx="1"/>
          </p:cNvCxnSpPr>
          <p:nvPr/>
        </p:nvCxnSpPr>
        <p:spPr>
          <a:xfrm>
            <a:off x="4644008" y="3509028"/>
            <a:ext cx="775777" cy="792088"/>
          </a:xfrm>
          <a:prstGeom prst="bentConnector3">
            <a:avLst>
              <a:gd name="adj1" fmla="val 64287"/>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34" idx="3"/>
            <a:endCxn id="9" idx="1"/>
          </p:cNvCxnSpPr>
          <p:nvPr/>
        </p:nvCxnSpPr>
        <p:spPr>
          <a:xfrm>
            <a:off x="1147676" y="3501008"/>
            <a:ext cx="760028" cy="802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32" idx="3"/>
            <a:endCxn id="9" idx="0"/>
          </p:cNvCxnSpPr>
          <p:nvPr/>
        </p:nvCxnSpPr>
        <p:spPr>
          <a:xfrm>
            <a:off x="1179074" y="2754506"/>
            <a:ext cx="1232686" cy="530478"/>
          </a:xfrm>
          <a:prstGeom prst="bent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36" idx="1"/>
          </p:cNvCxnSpPr>
          <p:nvPr/>
        </p:nvCxnSpPr>
        <p:spPr>
          <a:xfrm>
            <a:off x="6427897" y="2788948"/>
            <a:ext cx="1452921" cy="2343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3"/>
            <a:endCxn id="38" idx="1"/>
          </p:cNvCxnSpPr>
          <p:nvPr/>
        </p:nvCxnSpPr>
        <p:spPr>
          <a:xfrm>
            <a:off x="6427897" y="3509028"/>
            <a:ext cx="1430760"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8" idx="3"/>
            <a:endCxn id="40" idx="1"/>
          </p:cNvCxnSpPr>
          <p:nvPr/>
        </p:nvCxnSpPr>
        <p:spPr>
          <a:xfrm>
            <a:off x="6427897" y="4301116"/>
            <a:ext cx="143266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107504" y="2492896"/>
            <a:ext cx="1071570" cy="523220"/>
          </a:xfrm>
          <a:prstGeom prst="rect">
            <a:avLst/>
          </a:prstGeom>
          <a:noFill/>
        </p:spPr>
        <p:txBody>
          <a:bodyPr wrap="square" rtlCol="0">
            <a:spAutoFit/>
          </a:bodyPr>
          <a:lstStyle/>
          <a:p>
            <a:r>
              <a:rPr lang="en-US" sz="1400" b="1" dirty="0" smtClean="0"/>
              <a:t>Platform description</a:t>
            </a:r>
            <a:endParaRPr lang="en-US" sz="1400" b="1" dirty="0"/>
          </a:p>
        </p:txBody>
      </p:sp>
      <p:sp>
        <p:nvSpPr>
          <p:cNvPr id="34" name="33 CuadroTexto"/>
          <p:cNvSpPr txBox="1"/>
          <p:nvPr/>
        </p:nvSpPr>
        <p:spPr>
          <a:xfrm>
            <a:off x="76106" y="3239398"/>
            <a:ext cx="1071570" cy="523220"/>
          </a:xfrm>
          <a:prstGeom prst="rect">
            <a:avLst/>
          </a:prstGeom>
          <a:noFill/>
        </p:spPr>
        <p:txBody>
          <a:bodyPr wrap="square" rtlCol="0">
            <a:spAutoFit/>
          </a:bodyPr>
          <a:lstStyle/>
          <a:p>
            <a:r>
              <a:rPr lang="en-US" sz="1400" b="1" dirty="0" smtClean="0"/>
              <a:t>Emotional Actions</a:t>
            </a:r>
            <a:endParaRPr lang="en-US" sz="1400" b="1" dirty="0"/>
          </a:p>
        </p:txBody>
      </p:sp>
      <p:sp>
        <p:nvSpPr>
          <p:cNvPr id="36" name="35 CuadroTexto"/>
          <p:cNvSpPr txBox="1"/>
          <p:nvPr/>
        </p:nvSpPr>
        <p:spPr>
          <a:xfrm>
            <a:off x="7880818" y="2550770"/>
            <a:ext cx="1071570" cy="523220"/>
          </a:xfrm>
          <a:prstGeom prst="rect">
            <a:avLst/>
          </a:prstGeom>
          <a:noFill/>
        </p:spPr>
        <p:txBody>
          <a:bodyPr wrap="square" rtlCol="0">
            <a:spAutoFit/>
          </a:bodyPr>
          <a:lstStyle/>
          <a:p>
            <a:r>
              <a:rPr lang="en-US" sz="1400" b="1" dirty="0" smtClean="0"/>
              <a:t>Wheel motors</a:t>
            </a:r>
            <a:endParaRPr lang="en-US" sz="1400" b="1" dirty="0"/>
          </a:p>
        </p:txBody>
      </p:sp>
      <p:sp>
        <p:nvSpPr>
          <p:cNvPr id="38" name="37 CuadroTexto"/>
          <p:cNvSpPr txBox="1"/>
          <p:nvPr/>
        </p:nvSpPr>
        <p:spPr>
          <a:xfrm>
            <a:off x="7858657" y="3247418"/>
            <a:ext cx="1071570" cy="523220"/>
          </a:xfrm>
          <a:prstGeom prst="rect">
            <a:avLst/>
          </a:prstGeom>
          <a:noFill/>
        </p:spPr>
        <p:txBody>
          <a:bodyPr wrap="square" rtlCol="0">
            <a:spAutoFit/>
          </a:bodyPr>
          <a:lstStyle/>
          <a:p>
            <a:r>
              <a:rPr lang="en-US" sz="1400" b="1" dirty="0" smtClean="0"/>
              <a:t>Torso motors</a:t>
            </a:r>
            <a:endParaRPr lang="en-US" sz="1400" b="1" dirty="0"/>
          </a:p>
        </p:txBody>
      </p:sp>
      <p:sp>
        <p:nvSpPr>
          <p:cNvPr id="40" name="39 CuadroTexto"/>
          <p:cNvSpPr txBox="1"/>
          <p:nvPr/>
        </p:nvSpPr>
        <p:spPr>
          <a:xfrm>
            <a:off x="7860563" y="4147227"/>
            <a:ext cx="1071570" cy="307777"/>
          </a:xfrm>
          <a:prstGeom prst="rect">
            <a:avLst/>
          </a:prstGeom>
          <a:noFill/>
        </p:spPr>
        <p:txBody>
          <a:bodyPr wrap="square" rtlCol="0">
            <a:spAutoFit/>
          </a:bodyPr>
          <a:lstStyle/>
          <a:p>
            <a:r>
              <a:rPr lang="en-US" sz="1400" b="1" dirty="0" smtClean="0"/>
              <a:t>Arm motors</a:t>
            </a:r>
            <a:endParaRPr lang="en-US" sz="1400" b="1" dirty="0"/>
          </a:p>
        </p:txBody>
      </p:sp>
      <p:sp>
        <p:nvSpPr>
          <p:cNvPr id="43" name="42 CuadroTexto"/>
          <p:cNvSpPr txBox="1"/>
          <p:nvPr/>
        </p:nvSpPr>
        <p:spPr>
          <a:xfrm>
            <a:off x="2897242" y="3203165"/>
            <a:ext cx="1071570" cy="307777"/>
          </a:xfrm>
          <a:prstGeom prst="rect">
            <a:avLst/>
          </a:prstGeom>
          <a:noFill/>
        </p:spPr>
        <p:txBody>
          <a:bodyPr wrap="square" rtlCol="0">
            <a:spAutoFit/>
          </a:bodyPr>
          <a:lstStyle/>
          <a:p>
            <a:r>
              <a:rPr lang="en-US" sz="1400" b="1" dirty="0" smtClean="0"/>
              <a:t>Actions</a:t>
            </a:r>
            <a:endParaRPr lang="en-US" sz="1400" b="1" dirty="0"/>
          </a:p>
        </p:txBody>
      </p:sp>
      <p:sp>
        <p:nvSpPr>
          <p:cNvPr id="44" name="43 CuadroTexto"/>
          <p:cNvSpPr txBox="1"/>
          <p:nvPr/>
        </p:nvSpPr>
        <p:spPr>
          <a:xfrm>
            <a:off x="4958223" y="1916832"/>
            <a:ext cx="1071570" cy="523220"/>
          </a:xfrm>
          <a:prstGeom prst="rect">
            <a:avLst/>
          </a:prstGeom>
          <a:noFill/>
        </p:spPr>
        <p:txBody>
          <a:bodyPr wrap="square" rtlCol="0">
            <a:spAutoFit/>
          </a:bodyPr>
          <a:lstStyle/>
          <a:p>
            <a:r>
              <a:rPr lang="en-US" sz="1400" b="1" dirty="0" smtClean="0"/>
              <a:t>Specific controllers</a:t>
            </a:r>
            <a:endParaRPr lang="en-US" sz="1400" b="1" dirty="0"/>
          </a:p>
        </p:txBody>
      </p:sp>
      <p:sp>
        <p:nvSpPr>
          <p:cNvPr id="47" name="46 CuadroTexto"/>
          <p:cNvSpPr txBox="1"/>
          <p:nvPr/>
        </p:nvSpPr>
        <p:spPr>
          <a:xfrm>
            <a:off x="122193" y="4301116"/>
            <a:ext cx="1071570" cy="523220"/>
          </a:xfrm>
          <a:prstGeom prst="rect">
            <a:avLst/>
          </a:prstGeom>
          <a:noFill/>
        </p:spPr>
        <p:txBody>
          <a:bodyPr wrap="square" rtlCol="0">
            <a:spAutoFit/>
          </a:bodyPr>
          <a:lstStyle/>
          <a:p>
            <a:r>
              <a:rPr lang="en-US" sz="1400" b="1" dirty="0" smtClean="0"/>
              <a:t>World model</a:t>
            </a:r>
            <a:endParaRPr lang="en-US" sz="1400" b="1" dirty="0"/>
          </a:p>
        </p:txBody>
      </p:sp>
      <p:cxnSp>
        <p:nvCxnSpPr>
          <p:cNvPr id="52" name="51 Conector recto de flecha"/>
          <p:cNvCxnSpPr>
            <a:stCxn id="47" idx="3"/>
            <a:endCxn id="7" idx="1"/>
          </p:cNvCxnSpPr>
          <p:nvPr/>
        </p:nvCxnSpPr>
        <p:spPr>
          <a:xfrm flipV="1">
            <a:off x="1193763" y="3509028"/>
            <a:ext cx="4226022" cy="1053698"/>
          </a:xfrm>
          <a:prstGeom prst="bentConnector3">
            <a:avLst>
              <a:gd name="adj1" fmla="val 8759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56 CuadroTexto"/>
          <p:cNvSpPr txBox="1"/>
          <p:nvPr/>
        </p:nvSpPr>
        <p:spPr>
          <a:xfrm>
            <a:off x="7858657" y="1484784"/>
            <a:ext cx="1071570" cy="523220"/>
          </a:xfrm>
          <a:prstGeom prst="rect">
            <a:avLst/>
          </a:prstGeom>
          <a:noFill/>
        </p:spPr>
        <p:txBody>
          <a:bodyPr wrap="square" rtlCol="0">
            <a:spAutoFit/>
          </a:bodyPr>
          <a:lstStyle/>
          <a:p>
            <a:r>
              <a:rPr lang="en-US" sz="1400" b="1" dirty="0" smtClean="0"/>
              <a:t>Failure signal</a:t>
            </a:r>
            <a:endParaRPr lang="en-US" sz="1400" b="1" dirty="0"/>
          </a:p>
        </p:txBody>
      </p:sp>
      <p:cxnSp>
        <p:nvCxnSpPr>
          <p:cNvPr id="58" name="57 Conector recto de flecha"/>
          <p:cNvCxnSpPr>
            <a:stCxn id="10" idx="0"/>
            <a:endCxn id="57" idx="1"/>
          </p:cNvCxnSpPr>
          <p:nvPr/>
        </p:nvCxnSpPr>
        <p:spPr>
          <a:xfrm rot="5400000" flipH="1" flipV="1">
            <a:off x="5298007" y="588339"/>
            <a:ext cx="1402594" cy="3718705"/>
          </a:xfrm>
          <a:prstGeom prst="bent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21 Conector recto de flecha"/>
          <p:cNvCxnSpPr>
            <a:stCxn id="32" idx="3"/>
            <a:endCxn id="11" idx="1"/>
          </p:cNvCxnSpPr>
          <p:nvPr/>
        </p:nvCxnSpPr>
        <p:spPr>
          <a:xfrm>
            <a:off x="1179074" y="2754506"/>
            <a:ext cx="4240711" cy="34442"/>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36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Generation</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is in charge to:</a:t>
            </a:r>
          </a:p>
          <a:p>
            <a:pPr lvl="2"/>
            <a:r>
              <a:rPr lang="en-US" dirty="0" smtClean="0"/>
              <a:t>Decide which actions could be performed by the platform</a:t>
            </a:r>
          </a:p>
          <a:p>
            <a:pPr lvl="2"/>
            <a:r>
              <a:rPr lang="en-US" dirty="0" smtClean="0"/>
              <a:t>Execute and control each action that should be done </a:t>
            </a:r>
          </a:p>
          <a:p>
            <a:endParaRPr lang="es-CO" dirty="0"/>
          </a:p>
        </p:txBody>
      </p:sp>
    </p:spTree>
    <p:extLst>
      <p:ext uri="{BB962C8B-B14F-4D97-AF65-F5344CB8AC3E}">
        <p14:creationId xmlns:p14="http://schemas.microsoft.com/office/powerpoint/2010/main" val="2544614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Action Generation</a:t>
            </a:r>
            <a:endParaRPr lang="es-CO" dirty="0"/>
          </a:p>
        </p:txBody>
      </p:sp>
      <p:sp>
        <p:nvSpPr>
          <p:cNvPr id="3" name="2 Marcador de contenido"/>
          <p:cNvSpPr>
            <a:spLocks noGrp="1"/>
          </p:cNvSpPr>
          <p:nvPr>
            <p:ph idx="1"/>
          </p:nvPr>
        </p:nvSpPr>
        <p:spPr/>
        <p:txBody>
          <a:bodyPr>
            <a:normAutofit lnSpcReduction="10000"/>
          </a:bodyPr>
          <a:lstStyle/>
          <a:p>
            <a:r>
              <a:rPr lang="en-US" dirty="0" smtClean="0"/>
              <a:t>Input</a:t>
            </a:r>
          </a:p>
          <a:p>
            <a:pPr lvl="1"/>
            <a:r>
              <a:rPr lang="en-US" i="1" dirty="0" smtClean="0">
                <a:hlinkClick r:id="rId2" action="ppaction://hlinksldjump"/>
              </a:rPr>
              <a:t>Platform descriptor </a:t>
            </a:r>
            <a:r>
              <a:rPr lang="en-US" i="1" dirty="0" smtClean="0"/>
              <a:t>(1)</a:t>
            </a:r>
            <a:r>
              <a:rPr lang="en-US" dirty="0" smtClean="0"/>
              <a:t>: this describes the capabilities of the platform, and it is use to select which actions could be perform</a:t>
            </a:r>
          </a:p>
          <a:p>
            <a:pPr lvl="1"/>
            <a:r>
              <a:rPr lang="en-US" i="1" dirty="0" smtClean="0"/>
              <a:t>Emotional Actions (m):</a:t>
            </a:r>
            <a:r>
              <a:rPr lang="en-US" dirty="0" smtClean="0"/>
              <a:t> primitive actions that should be perform</a:t>
            </a:r>
            <a:endParaRPr lang="en-US" i="1" dirty="0" smtClean="0"/>
          </a:p>
          <a:p>
            <a:r>
              <a:rPr lang="en-US" dirty="0" smtClean="0"/>
              <a:t>Output</a:t>
            </a:r>
          </a:p>
          <a:p>
            <a:pPr lvl="1"/>
            <a:r>
              <a:rPr lang="en-US" i="1" dirty="0" smtClean="0"/>
              <a:t>Electronic signal (n)</a:t>
            </a:r>
            <a:r>
              <a:rPr lang="en-US" dirty="0" smtClean="0"/>
              <a:t>: this to control each actuator</a:t>
            </a:r>
          </a:p>
          <a:p>
            <a:pPr lvl="1"/>
            <a:r>
              <a:rPr lang="en-US" i="1" dirty="0" smtClean="0"/>
              <a:t>Failure signal(1): </a:t>
            </a:r>
            <a:r>
              <a:rPr lang="en-US" dirty="0" smtClean="0"/>
              <a:t>this signal informs if the actions could or not be perform</a:t>
            </a:r>
            <a:endParaRPr lang="en-US" i="1" dirty="0" smtClean="0"/>
          </a:p>
          <a:p>
            <a:endParaRPr lang="en-US" dirty="0"/>
          </a:p>
        </p:txBody>
      </p:sp>
    </p:spTree>
    <p:extLst>
      <p:ext uri="{BB962C8B-B14F-4D97-AF65-F5344CB8AC3E}">
        <p14:creationId xmlns:p14="http://schemas.microsoft.com/office/powerpoint/2010/main" val="2850744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403648" y="1484784"/>
            <a:ext cx="6048672" cy="4320480"/>
          </a:xfrm>
          <a:prstGeom prst="rect">
            <a:avLst/>
          </a:prstGeom>
          <a:solidFill>
            <a:schemeClr val="bg1"/>
          </a:solidFill>
          <a:ln w="508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41 Rectángulo"/>
          <p:cNvSpPr/>
          <p:nvPr/>
        </p:nvSpPr>
        <p:spPr>
          <a:xfrm>
            <a:off x="4958223" y="1916832"/>
            <a:ext cx="1990041" cy="3168352"/>
          </a:xfrm>
          <a:prstGeom prst="rect">
            <a:avLst/>
          </a:prstGeom>
          <a:solidFill>
            <a:schemeClr val="bg1"/>
          </a:solidFill>
          <a:ln w="4762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Título"/>
          <p:cNvSpPr>
            <a:spLocks noGrp="1"/>
          </p:cNvSpPr>
          <p:nvPr>
            <p:ph type="title"/>
          </p:nvPr>
        </p:nvSpPr>
        <p:spPr/>
        <p:txBody>
          <a:bodyPr/>
          <a:lstStyle/>
          <a:p>
            <a:r>
              <a:rPr lang="en-US" dirty="0"/>
              <a:t>Action Generation</a:t>
            </a:r>
            <a:endParaRPr lang="es-CO" dirty="0"/>
          </a:p>
        </p:txBody>
      </p:sp>
      <p:sp>
        <p:nvSpPr>
          <p:cNvPr id="9" name="8 Rectángulo"/>
          <p:cNvSpPr/>
          <p:nvPr/>
        </p:nvSpPr>
        <p:spPr>
          <a:xfrm>
            <a:off x="1907704" y="3284984"/>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2" action="ppaction://hlinksldjump"/>
              </a:rPr>
              <a:t>Action Filter</a:t>
            </a:r>
            <a:endParaRPr lang="en-US" sz="1200" dirty="0"/>
          </a:p>
        </p:txBody>
      </p:sp>
      <p:sp>
        <p:nvSpPr>
          <p:cNvPr id="10" name="9 Rectángulo"/>
          <p:cNvSpPr/>
          <p:nvPr/>
        </p:nvSpPr>
        <p:spPr>
          <a:xfrm>
            <a:off x="3635896" y="3148988"/>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3" action="ppaction://hlinksldjump"/>
              </a:rPr>
              <a:t>Action Controller</a:t>
            </a:r>
            <a:endParaRPr lang="en-US" sz="1200" dirty="0" smtClean="0"/>
          </a:p>
        </p:txBody>
      </p:sp>
      <p:sp>
        <p:nvSpPr>
          <p:cNvPr id="11" name="10 Rectángulo"/>
          <p:cNvSpPr/>
          <p:nvPr/>
        </p:nvSpPr>
        <p:spPr>
          <a:xfrm>
            <a:off x="5419785" y="2530462"/>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4" action="ppaction://hlinksldjump"/>
              </a:rPr>
              <a:t>Translational</a:t>
            </a:r>
            <a:endParaRPr lang="en-US" sz="1200" dirty="0"/>
          </a:p>
        </p:txBody>
      </p:sp>
      <p:sp>
        <p:nvSpPr>
          <p:cNvPr id="7" name="6 Rectángulo"/>
          <p:cNvSpPr/>
          <p:nvPr/>
        </p:nvSpPr>
        <p:spPr>
          <a:xfrm>
            <a:off x="5419785" y="3284984"/>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Torso movement</a:t>
            </a:r>
            <a:endParaRPr lang="en-US" sz="1200" dirty="0"/>
          </a:p>
        </p:txBody>
      </p:sp>
      <p:sp>
        <p:nvSpPr>
          <p:cNvPr id="8" name="7 Rectángulo"/>
          <p:cNvSpPr/>
          <p:nvPr/>
        </p:nvSpPr>
        <p:spPr>
          <a:xfrm>
            <a:off x="5419785" y="4077072"/>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Arm movements</a:t>
            </a:r>
            <a:endParaRPr lang="en-US" sz="1200" dirty="0"/>
          </a:p>
        </p:txBody>
      </p:sp>
      <p:cxnSp>
        <p:nvCxnSpPr>
          <p:cNvPr id="4" name="3 Conector recto de flecha"/>
          <p:cNvCxnSpPr>
            <a:stCxn id="9" idx="3"/>
            <a:endCxn id="10" idx="1"/>
          </p:cNvCxnSpPr>
          <p:nvPr/>
        </p:nvCxnSpPr>
        <p:spPr>
          <a:xfrm>
            <a:off x="2915816" y="3509028"/>
            <a:ext cx="720080"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10" idx="3"/>
            <a:endCxn id="11" idx="1"/>
          </p:cNvCxnSpPr>
          <p:nvPr/>
        </p:nvCxnSpPr>
        <p:spPr>
          <a:xfrm flipV="1">
            <a:off x="4644008" y="2754506"/>
            <a:ext cx="775777" cy="754522"/>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10" idx="3"/>
            <a:endCxn id="7" idx="1"/>
          </p:cNvCxnSpPr>
          <p:nvPr/>
        </p:nvCxnSpPr>
        <p:spPr>
          <a:xfrm>
            <a:off x="4644008" y="3509028"/>
            <a:ext cx="775777"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10" idx="3"/>
            <a:endCxn id="8" idx="1"/>
          </p:cNvCxnSpPr>
          <p:nvPr/>
        </p:nvCxnSpPr>
        <p:spPr>
          <a:xfrm>
            <a:off x="4644008" y="3509028"/>
            <a:ext cx="775777" cy="792088"/>
          </a:xfrm>
          <a:prstGeom prst="bentConnector3">
            <a:avLst>
              <a:gd name="adj1" fmla="val 64287"/>
            </a:avLst>
          </a:prstGeom>
          <a:ln w="254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34" idx="3"/>
            <a:endCxn id="9" idx="1"/>
          </p:cNvCxnSpPr>
          <p:nvPr/>
        </p:nvCxnSpPr>
        <p:spPr>
          <a:xfrm>
            <a:off x="1147676" y="3501008"/>
            <a:ext cx="760028" cy="802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32" idx="3"/>
            <a:endCxn id="9" idx="0"/>
          </p:cNvCxnSpPr>
          <p:nvPr/>
        </p:nvCxnSpPr>
        <p:spPr>
          <a:xfrm>
            <a:off x="1179074" y="2754506"/>
            <a:ext cx="1232686" cy="530478"/>
          </a:xfrm>
          <a:prstGeom prst="bent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1" idx="3"/>
            <a:endCxn id="36" idx="1"/>
          </p:cNvCxnSpPr>
          <p:nvPr/>
        </p:nvCxnSpPr>
        <p:spPr>
          <a:xfrm>
            <a:off x="6427897" y="2754506"/>
            <a:ext cx="1493223" cy="4441"/>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7" idx="3"/>
            <a:endCxn id="38" idx="1"/>
          </p:cNvCxnSpPr>
          <p:nvPr/>
        </p:nvCxnSpPr>
        <p:spPr>
          <a:xfrm>
            <a:off x="6427897" y="3509028"/>
            <a:ext cx="1430760"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8" idx="3"/>
            <a:endCxn id="40" idx="1"/>
          </p:cNvCxnSpPr>
          <p:nvPr/>
        </p:nvCxnSpPr>
        <p:spPr>
          <a:xfrm>
            <a:off x="6427897" y="4301116"/>
            <a:ext cx="143266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107504" y="2492896"/>
            <a:ext cx="1071570" cy="523220"/>
          </a:xfrm>
          <a:prstGeom prst="rect">
            <a:avLst/>
          </a:prstGeom>
          <a:noFill/>
        </p:spPr>
        <p:txBody>
          <a:bodyPr wrap="square" rtlCol="0">
            <a:spAutoFit/>
          </a:bodyPr>
          <a:lstStyle/>
          <a:p>
            <a:r>
              <a:rPr lang="en-US" sz="1400" b="1" dirty="0" smtClean="0"/>
              <a:t>Platform description</a:t>
            </a:r>
            <a:endParaRPr lang="en-US" sz="1400" b="1" dirty="0"/>
          </a:p>
        </p:txBody>
      </p:sp>
      <p:sp>
        <p:nvSpPr>
          <p:cNvPr id="34" name="33 CuadroTexto"/>
          <p:cNvSpPr txBox="1"/>
          <p:nvPr/>
        </p:nvSpPr>
        <p:spPr>
          <a:xfrm>
            <a:off x="76106" y="3239398"/>
            <a:ext cx="1071570" cy="523220"/>
          </a:xfrm>
          <a:prstGeom prst="rect">
            <a:avLst/>
          </a:prstGeom>
          <a:noFill/>
        </p:spPr>
        <p:txBody>
          <a:bodyPr wrap="square" rtlCol="0">
            <a:spAutoFit/>
          </a:bodyPr>
          <a:lstStyle/>
          <a:p>
            <a:r>
              <a:rPr lang="en-US" sz="1400" b="1" dirty="0" smtClean="0"/>
              <a:t>Emotional Actions</a:t>
            </a:r>
            <a:endParaRPr lang="en-US" sz="1400" b="1" dirty="0"/>
          </a:p>
        </p:txBody>
      </p:sp>
      <p:sp>
        <p:nvSpPr>
          <p:cNvPr id="36" name="35 CuadroTexto"/>
          <p:cNvSpPr txBox="1"/>
          <p:nvPr/>
        </p:nvSpPr>
        <p:spPr>
          <a:xfrm>
            <a:off x="7921120" y="2497337"/>
            <a:ext cx="1071570" cy="523220"/>
          </a:xfrm>
          <a:prstGeom prst="rect">
            <a:avLst/>
          </a:prstGeom>
          <a:noFill/>
        </p:spPr>
        <p:txBody>
          <a:bodyPr wrap="square" rtlCol="0">
            <a:spAutoFit/>
          </a:bodyPr>
          <a:lstStyle/>
          <a:p>
            <a:r>
              <a:rPr lang="en-US" sz="1400" b="1" dirty="0" smtClean="0"/>
              <a:t>Wheel motors</a:t>
            </a:r>
            <a:endParaRPr lang="en-US" sz="1400" b="1" dirty="0"/>
          </a:p>
        </p:txBody>
      </p:sp>
      <p:sp>
        <p:nvSpPr>
          <p:cNvPr id="38" name="37 CuadroTexto"/>
          <p:cNvSpPr txBox="1"/>
          <p:nvPr/>
        </p:nvSpPr>
        <p:spPr>
          <a:xfrm>
            <a:off x="7858657" y="3247418"/>
            <a:ext cx="1071570" cy="523220"/>
          </a:xfrm>
          <a:prstGeom prst="rect">
            <a:avLst/>
          </a:prstGeom>
          <a:noFill/>
        </p:spPr>
        <p:txBody>
          <a:bodyPr wrap="square" rtlCol="0">
            <a:spAutoFit/>
          </a:bodyPr>
          <a:lstStyle/>
          <a:p>
            <a:r>
              <a:rPr lang="en-US" sz="1400" b="1" dirty="0" smtClean="0"/>
              <a:t>Torso motors</a:t>
            </a:r>
            <a:endParaRPr lang="en-US" sz="1400" b="1" dirty="0"/>
          </a:p>
        </p:txBody>
      </p:sp>
      <p:sp>
        <p:nvSpPr>
          <p:cNvPr id="40" name="39 CuadroTexto"/>
          <p:cNvSpPr txBox="1"/>
          <p:nvPr/>
        </p:nvSpPr>
        <p:spPr>
          <a:xfrm>
            <a:off x="7860563" y="4147227"/>
            <a:ext cx="1071570" cy="307777"/>
          </a:xfrm>
          <a:prstGeom prst="rect">
            <a:avLst/>
          </a:prstGeom>
          <a:noFill/>
        </p:spPr>
        <p:txBody>
          <a:bodyPr wrap="square" rtlCol="0">
            <a:spAutoFit/>
          </a:bodyPr>
          <a:lstStyle/>
          <a:p>
            <a:r>
              <a:rPr lang="en-US" sz="1400" b="1" dirty="0" smtClean="0"/>
              <a:t>Arm motors</a:t>
            </a:r>
            <a:endParaRPr lang="en-US" sz="1400" b="1" dirty="0"/>
          </a:p>
        </p:txBody>
      </p:sp>
      <p:sp>
        <p:nvSpPr>
          <p:cNvPr id="43" name="42 CuadroTexto"/>
          <p:cNvSpPr txBox="1"/>
          <p:nvPr/>
        </p:nvSpPr>
        <p:spPr>
          <a:xfrm>
            <a:off x="2897242" y="3203165"/>
            <a:ext cx="1071570" cy="307777"/>
          </a:xfrm>
          <a:prstGeom prst="rect">
            <a:avLst/>
          </a:prstGeom>
          <a:noFill/>
        </p:spPr>
        <p:txBody>
          <a:bodyPr wrap="square" rtlCol="0">
            <a:spAutoFit/>
          </a:bodyPr>
          <a:lstStyle/>
          <a:p>
            <a:r>
              <a:rPr lang="en-US" sz="1400" b="1" dirty="0" smtClean="0"/>
              <a:t>Actions</a:t>
            </a:r>
            <a:endParaRPr lang="en-US" sz="1400" b="1" dirty="0"/>
          </a:p>
        </p:txBody>
      </p:sp>
      <p:sp>
        <p:nvSpPr>
          <p:cNvPr id="44" name="43 CuadroTexto"/>
          <p:cNvSpPr txBox="1"/>
          <p:nvPr/>
        </p:nvSpPr>
        <p:spPr>
          <a:xfrm>
            <a:off x="4958223" y="1916832"/>
            <a:ext cx="1071570" cy="523220"/>
          </a:xfrm>
          <a:prstGeom prst="rect">
            <a:avLst/>
          </a:prstGeom>
          <a:noFill/>
        </p:spPr>
        <p:txBody>
          <a:bodyPr wrap="square" rtlCol="0">
            <a:spAutoFit/>
          </a:bodyPr>
          <a:lstStyle/>
          <a:p>
            <a:r>
              <a:rPr lang="en-US" sz="1400" b="1" dirty="0" smtClean="0"/>
              <a:t>Specific controllers</a:t>
            </a:r>
            <a:endParaRPr lang="en-US" sz="1400" b="1" dirty="0"/>
          </a:p>
        </p:txBody>
      </p:sp>
      <p:sp>
        <p:nvSpPr>
          <p:cNvPr id="47" name="46 CuadroTexto"/>
          <p:cNvSpPr txBox="1"/>
          <p:nvPr/>
        </p:nvSpPr>
        <p:spPr>
          <a:xfrm>
            <a:off x="122193" y="4301116"/>
            <a:ext cx="1071570" cy="523220"/>
          </a:xfrm>
          <a:prstGeom prst="rect">
            <a:avLst/>
          </a:prstGeom>
          <a:noFill/>
        </p:spPr>
        <p:txBody>
          <a:bodyPr wrap="square" rtlCol="0">
            <a:spAutoFit/>
          </a:bodyPr>
          <a:lstStyle/>
          <a:p>
            <a:r>
              <a:rPr lang="en-US" sz="1400" b="1" dirty="0" smtClean="0"/>
              <a:t>World model</a:t>
            </a:r>
            <a:endParaRPr lang="en-US" sz="1400" b="1" dirty="0"/>
          </a:p>
        </p:txBody>
      </p:sp>
      <p:cxnSp>
        <p:nvCxnSpPr>
          <p:cNvPr id="52" name="51 Conector recto de flecha"/>
          <p:cNvCxnSpPr>
            <a:stCxn id="47" idx="3"/>
            <a:endCxn id="7" idx="1"/>
          </p:cNvCxnSpPr>
          <p:nvPr/>
        </p:nvCxnSpPr>
        <p:spPr>
          <a:xfrm flipV="1">
            <a:off x="1193763" y="3509028"/>
            <a:ext cx="4226022" cy="1053698"/>
          </a:xfrm>
          <a:prstGeom prst="bentConnector3">
            <a:avLst>
              <a:gd name="adj1" fmla="val 8759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56 CuadroTexto"/>
          <p:cNvSpPr txBox="1"/>
          <p:nvPr/>
        </p:nvSpPr>
        <p:spPr>
          <a:xfrm>
            <a:off x="7858657" y="1484784"/>
            <a:ext cx="1071570" cy="523220"/>
          </a:xfrm>
          <a:prstGeom prst="rect">
            <a:avLst/>
          </a:prstGeom>
          <a:noFill/>
        </p:spPr>
        <p:txBody>
          <a:bodyPr wrap="square" rtlCol="0">
            <a:spAutoFit/>
          </a:bodyPr>
          <a:lstStyle/>
          <a:p>
            <a:r>
              <a:rPr lang="en-US" sz="1400" b="1" dirty="0" smtClean="0"/>
              <a:t>Failure signal</a:t>
            </a:r>
            <a:endParaRPr lang="en-US" sz="1400" b="1" dirty="0"/>
          </a:p>
        </p:txBody>
      </p:sp>
      <p:cxnSp>
        <p:nvCxnSpPr>
          <p:cNvPr id="58" name="57 Conector recto de flecha"/>
          <p:cNvCxnSpPr>
            <a:stCxn id="10" idx="0"/>
            <a:endCxn id="57" idx="1"/>
          </p:cNvCxnSpPr>
          <p:nvPr/>
        </p:nvCxnSpPr>
        <p:spPr>
          <a:xfrm rot="5400000" flipH="1" flipV="1">
            <a:off x="5298007" y="588339"/>
            <a:ext cx="1402594" cy="3718705"/>
          </a:xfrm>
          <a:prstGeom prst="bentConnector2">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21 Conector recto de flecha"/>
          <p:cNvCxnSpPr>
            <a:stCxn id="32" idx="3"/>
            <a:endCxn id="11" idx="1"/>
          </p:cNvCxnSpPr>
          <p:nvPr/>
        </p:nvCxnSpPr>
        <p:spPr>
          <a:xfrm>
            <a:off x="1179074" y="2754506"/>
            <a:ext cx="4240711"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16 Conector recto de flecha"/>
          <p:cNvCxnSpPr>
            <a:stCxn id="8" idx="3"/>
            <a:endCxn id="10" idx="1"/>
          </p:cNvCxnSpPr>
          <p:nvPr/>
        </p:nvCxnSpPr>
        <p:spPr>
          <a:xfrm flipH="1" flipV="1">
            <a:off x="3635896" y="3509028"/>
            <a:ext cx="2792001" cy="792088"/>
          </a:xfrm>
          <a:prstGeom prst="bentConnector5">
            <a:avLst>
              <a:gd name="adj1" fmla="val -8188"/>
              <a:gd name="adj2" fmla="val 41415"/>
              <a:gd name="adj3" fmla="val 108188"/>
            </a:avLst>
          </a:prstGeom>
          <a:ln w="254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16 Conector recto de flecha"/>
          <p:cNvCxnSpPr>
            <a:stCxn id="7" idx="3"/>
            <a:endCxn id="10" idx="1"/>
          </p:cNvCxnSpPr>
          <p:nvPr/>
        </p:nvCxnSpPr>
        <p:spPr>
          <a:xfrm flipH="1">
            <a:off x="3635896" y="3509028"/>
            <a:ext cx="2792001" cy="12700"/>
          </a:xfrm>
          <a:prstGeom prst="bentConnector5">
            <a:avLst>
              <a:gd name="adj1" fmla="val -8188"/>
              <a:gd name="adj2" fmla="val 3616780"/>
              <a:gd name="adj3" fmla="val 108188"/>
            </a:avLst>
          </a:prstGeom>
          <a:ln w="254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5" name="16 Conector recto de flecha"/>
          <p:cNvCxnSpPr>
            <a:stCxn id="11" idx="3"/>
            <a:endCxn id="10" idx="1"/>
          </p:cNvCxnSpPr>
          <p:nvPr/>
        </p:nvCxnSpPr>
        <p:spPr>
          <a:xfrm flipH="1">
            <a:off x="3635896" y="2754506"/>
            <a:ext cx="2792001" cy="754522"/>
          </a:xfrm>
          <a:prstGeom prst="bentConnector5">
            <a:avLst>
              <a:gd name="adj1" fmla="val -8188"/>
              <a:gd name="adj2" fmla="val 40988"/>
              <a:gd name="adj3" fmla="val 123406"/>
            </a:avLst>
          </a:prstGeom>
          <a:ln w="25400">
            <a:solidFill>
              <a:schemeClr val="accent6">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226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Generation</a:t>
            </a:r>
            <a:endParaRPr lang="en-US" dirty="0"/>
          </a:p>
        </p:txBody>
      </p:sp>
      <p:sp>
        <p:nvSpPr>
          <p:cNvPr id="3" name="2 Marcador de contenido"/>
          <p:cNvSpPr>
            <a:spLocks noGrp="1"/>
          </p:cNvSpPr>
          <p:nvPr>
            <p:ph idx="1"/>
          </p:nvPr>
        </p:nvSpPr>
        <p:spPr/>
        <p:txBody>
          <a:bodyPr/>
          <a:lstStyle/>
          <a:p>
            <a:r>
              <a:rPr lang="en-US" dirty="0" smtClean="0">
                <a:hlinkClick r:id="rId2" action="ppaction://hlinksldjump"/>
              </a:rPr>
              <a:t>Action Filter</a:t>
            </a:r>
            <a:endParaRPr lang="en-US" dirty="0" smtClean="0"/>
          </a:p>
          <a:p>
            <a:r>
              <a:rPr lang="en-US" dirty="0" smtClean="0">
                <a:hlinkClick r:id="rId3" action="ppaction://hlinksldjump"/>
              </a:rPr>
              <a:t>Action Controller</a:t>
            </a:r>
            <a:endParaRPr lang="en-US" dirty="0" smtClean="0"/>
          </a:p>
          <a:p>
            <a:r>
              <a:rPr lang="en-US" dirty="0" smtClean="0"/>
              <a:t>Specific Action Controllers</a:t>
            </a:r>
          </a:p>
          <a:p>
            <a:pPr lvl="1"/>
            <a:r>
              <a:rPr lang="en-US" dirty="0" smtClean="0">
                <a:hlinkClick r:id="rId4" action="ppaction://hlinksldjump"/>
              </a:rPr>
              <a:t>Translational</a:t>
            </a:r>
            <a:endParaRPr lang="en-US" dirty="0" smtClean="0"/>
          </a:p>
          <a:p>
            <a:pPr lvl="1"/>
            <a:r>
              <a:rPr lang="en-US" dirty="0" smtClean="0"/>
              <a:t>Torso movement</a:t>
            </a:r>
            <a:endParaRPr lang="en-US" dirty="0"/>
          </a:p>
          <a:p>
            <a:pPr lvl="1"/>
            <a:r>
              <a:rPr lang="en-US" dirty="0" smtClean="0"/>
              <a:t>…</a:t>
            </a:r>
            <a:endParaRPr lang="en-US" dirty="0"/>
          </a:p>
        </p:txBody>
      </p:sp>
    </p:spTree>
    <p:extLst>
      <p:ext uri="{BB962C8B-B14F-4D97-AF65-F5344CB8AC3E}">
        <p14:creationId xmlns:p14="http://schemas.microsoft.com/office/powerpoint/2010/main" val="1545973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smtClean="0"/>
              <a:t>Changes</a:t>
            </a:r>
            <a:endParaRPr lang="es-CO" dirty="0"/>
          </a:p>
        </p:txBody>
      </p:sp>
      <p:pic>
        <p:nvPicPr>
          <p:cNvPr id="5" name="Picture 2" descr="File:TheatreBotArchitectu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1556792"/>
            <a:ext cx="7848872" cy="502327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6 Conector recto de flecha"/>
          <p:cNvCxnSpPr/>
          <p:nvPr/>
        </p:nvCxnSpPr>
        <p:spPr>
          <a:xfrm>
            <a:off x="4860032" y="5301208"/>
            <a:ext cx="2088232"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a:off x="5508104" y="5589240"/>
            <a:ext cx="1440160" cy="216024"/>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956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Translational controller</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controller drives the robot from point A to point B given the information. This controller is the traditional controller used in current robotic systems.</a:t>
            </a:r>
            <a:endParaRPr lang="en-US" dirty="0"/>
          </a:p>
        </p:txBody>
      </p:sp>
    </p:spTree>
    <p:extLst>
      <p:ext uri="{BB962C8B-B14F-4D97-AF65-F5344CB8AC3E}">
        <p14:creationId xmlns:p14="http://schemas.microsoft.com/office/powerpoint/2010/main" val="3960100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Translational controller</a:t>
            </a:r>
            <a:endParaRPr lang="en-US" dirty="0"/>
          </a:p>
        </p:txBody>
      </p:sp>
      <p:sp>
        <p:nvSpPr>
          <p:cNvPr id="3" name="2 Marcador de contenido"/>
          <p:cNvSpPr>
            <a:spLocks noGrp="1"/>
          </p:cNvSpPr>
          <p:nvPr>
            <p:ph idx="1"/>
          </p:nvPr>
        </p:nvSpPr>
        <p:spPr/>
        <p:txBody>
          <a:bodyPr/>
          <a:lstStyle/>
          <a:p>
            <a:r>
              <a:rPr lang="en-US" dirty="0" smtClean="0"/>
              <a:t>Inputs</a:t>
            </a:r>
          </a:p>
          <a:p>
            <a:pPr lvl="1"/>
            <a:r>
              <a:rPr lang="en-US" i="1" dirty="0" smtClean="0">
                <a:hlinkClick r:id="rId2" action="ppaction://hlinksldjump"/>
              </a:rPr>
              <a:t>World model</a:t>
            </a:r>
            <a:r>
              <a:rPr lang="en-US" i="1" dirty="0" smtClean="0"/>
              <a:t>: </a:t>
            </a:r>
            <a:r>
              <a:rPr lang="en-US" dirty="0" smtClean="0"/>
              <a:t>this model specifies the position of the objects that are around the robot.</a:t>
            </a:r>
            <a:endParaRPr lang="en-US" i="1" dirty="0" smtClean="0"/>
          </a:p>
          <a:p>
            <a:pPr lvl="1"/>
            <a:r>
              <a:rPr lang="en-US" i="1" dirty="0" smtClean="0"/>
              <a:t>Initial point: </a:t>
            </a:r>
            <a:r>
              <a:rPr lang="en-US" dirty="0" smtClean="0"/>
              <a:t>position of the robot at the moment that this command was called.</a:t>
            </a:r>
            <a:endParaRPr lang="en-US" i="1" dirty="0" smtClean="0"/>
          </a:p>
          <a:p>
            <a:pPr lvl="1"/>
            <a:r>
              <a:rPr lang="en-US" i="1" dirty="0" smtClean="0"/>
              <a:t>Final point: </a:t>
            </a:r>
            <a:r>
              <a:rPr lang="en-US" dirty="0" smtClean="0"/>
              <a:t>position that the robot must be reach</a:t>
            </a:r>
            <a:endParaRPr lang="en-US" i="1" dirty="0" smtClean="0"/>
          </a:p>
          <a:p>
            <a:r>
              <a:rPr lang="en-US" dirty="0" smtClean="0"/>
              <a:t>Outputs</a:t>
            </a:r>
            <a:endParaRPr lang="en-US" dirty="0"/>
          </a:p>
        </p:txBody>
      </p:sp>
    </p:spTree>
    <p:extLst>
      <p:ext uri="{BB962C8B-B14F-4D97-AF65-F5344CB8AC3E}">
        <p14:creationId xmlns:p14="http://schemas.microsoft.com/office/powerpoint/2010/main" val="244549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Advance Translational controller</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controller introduces the option to modify the optimal trajectory and add new features to project emotions while is moving.</a:t>
            </a:r>
            <a:endParaRPr lang="en-US" dirty="0"/>
          </a:p>
        </p:txBody>
      </p:sp>
    </p:spTree>
    <p:extLst>
      <p:ext uri="{BB962C8B-B14F-4D97-AF65-F5344CB8AC3E}">
        <p14:creationId xmlns:p14="http://schemas.microsoft.com/office/powerpoint/2010/main" val="1292550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Controller</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decides which actions should be executed given the current actions that have performed by the robot. This module communicates with a specific module, which knows how to perform the action. This module knows which actions are executing and solve the problems of precedence and importance.</a:t>
            </a:r>
          </a:p>
          <a:p>
            <a:endParaRPr lang="es-CO" dirty="0"/>
          </a:p>
        </p:txBody>
      </p:sp>
    </p:spTree>
    <p:extLst>
      <p:ext uri="{BB962C8B-B14F-4D97-AF65-F5344CB8AC3E}">
        <p14:creationId xmlns:p14="http://schemas.microsoft.com/office/powerpoint/2010/main" val="3111848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Controller</a:t>
            </a:r>
            <a:endParaRPr lang="en-US" dirty="0"/>
          </a:p>
        </p:txBody>
      </p:sp>
      <p:sp>
        <p:nvSpPr>
          <p:cNvPr id="3" name="2 Marcador de contenido"/>
          <p:cNvSpPr>
            <a:spLocks noGrp="1"/>
          </p:cNvSpPr>
          <p:nvPr>
            <p:ph idx="1"/>
          </p:nvPr>
        </p:nvSpPr>
        <p:spPr/>
        <p:txBody>
          <a:bodyPr>
            <a:normAutofit lnSpcReduction="10000"/>
          </a:bodyPr>
          <a:lstStyle/>
          <a:p>
            <a:r>
              <a:rPr lang="en-US" dirty="0" smtClean="0"/>
              <a:t>Input</a:t>
            </a:r>
          </a:p>
          <a:p>
            <a:pPr lvl="1"/>
            <a:r>
              <a:rPr lang="en-US" i="1" dirty="0"/>
              <a:t>Actions (m):</a:t>
            </a:r>
            <a:r>
              <a:rPr lang="en-US" dirty="0"/>
              <a:t> primitive actions that should be perform. </a:t>
            </a:r>
            <a:r>
              <a:rPr lang="en-US" dirty="0">
                <a:hlinkClick r:id="rId2" action="ppaction://hlinksldjump"/>
              </a:rPr>
              <a:t>Action description</a:t>
            </a:r>
            <a:r>
              <a:rPr lang="en-US" dirty="0" smtClean="0"/>
              <a:t>.</a:t>
            </a:r>
          </a:p>
          <a:p>
            <a:pPr lvl="1"/>
            <a:r>
              <a:rPr lang="en-US" i="1" dirty="0"/>
              <a:t>Failure </a:t>
            </a:r>
            <a:r>
              <a:rPr lang="en-US" i="1" dirty="0" smtClean="0"/>
              <a:t>signals(k): </a:t>
            </a:r>
            <a:r>
              <a:rPr lang="en-US" dirty="0" smtClean="0"/>
              <a:t>these signals inform that an action could not been performed</a:t>
            </a:r>
            <a:endParaRPr lang="en-US" i="1" dirty="0"/>
          </a:p>
          <a:p>
            <a:r>
              <a:rPr lang="en-US" dirty="0" smtClean="0"/>
              <a:t>Output</a:t>
            </a:r>
          </a:p>
          <a:p>
            <a:pPr lvl="1"/>
            <a:r>
              <a:rPr lang="en-US" i="1" dirty="0" smtClean="0"/>
              <a:t>Commands: </a:t>
            </a:r>
            <a:r>
              <a:rPr lang="en-US" dirty="0" smtClean="0"/>
              <a:t>each command is given to the corresponded module</a:t>
            </a:r>
          </a:p>
          <a:p>
            <a:pPr lvl="1"/>
            <a:r>
              <a:rPr lang="en-US" i="1" dirty="0"/>
              <a:t>Failure </a:t>
            </a:r>
            <a:r>
              <a:rPr lang="en-US" i="1" dirty="0" smtClean="0"/>
              <a:t>signal(1): </a:t>
            </a:r>
            <a:r>
              <a:rPr lang="en-US" dirty="0"/>
              <a:t>this signal informs if the actions could or not be </a:t>
            </a:r>
            <a:r>
              <a:rPr lang="en-US" dirty="0" smtClean="0"/>
              <a:t>performed</a:t>
            </a:r>
            <a:endParaRPr lang="en-US" i="1" dirty="0"/>
          </a:p>
          <a:p>
            <a:pPr lvl="1"/>
            <a:endParaRPr lang="en-US" i="1" dirty="0" smtClean="0"/>
          </a:p>
          <a:p>
            <a:endParaRPr lang="es-CO" dirty="0"/>
          </a:p>
        </p:txBody>
      </p:sp>
    </p:spTree>
    <p:extLst>
      <p:ext uri="{BB962C8B-B14F-4D97-AF65-F5344CB8AC3E}">
        <p14:creationId xmlns:p14="http://schemas.microsoft.com/office/powerpoint/2010/main" val="3152310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Controller</a:t>
            </a:r>
            <a:endParaRPr lang="en-US" dirty="0"/>
          </a:p>
        </p:txBody>
      </p:sp>
      <p:sp>
        <p:nvSpPr>
          <p:cNvPr id="7" name="6 CuadroTexto"/>
          <p:cNvSpPr txBox="1"/>
          <p:nvPr/>
        </p:nvSpPr>
        <p:spPr>
          <a:xfrm>
            <a:off x="692118" y="3635151"/>
            <a:ext cx="1071570" cy="307777"/>
          </a:xfrm>
          <a:prstGeom prst="rect">
            <a:avLst/>
          </a:prstGeom>
          <a:noFill/>
        </p:spPr>
        <p:txBody>
          <a:bodyPr wrap="square" rtlCol="0">
            <a:spAutoFit/>
          </a:bodyPr>
          <a:lstStyle/>
          <a:p>
            <a:r>
              <a:rPr lang="en-US" sz="1400" b="1" dirty="0" smtClean="0"/>
              <a:t>Actions</a:t>
            </a:r>
            <a:endParaRPr lang="en-US" sz="1400" b="1" dirty="0"/>
          </a:p>
        </p:txBody>
      </p:sp>
      <p:cxnSp>
        <p:nvCxnSpPr>
          <p:cNvPr id="8" name="7 Conector recto de flecha"/>
          <p:cNvCxnSpPr>
            <a:stCxn id="7" idx="3"/>
            <a:endCxn id="6" idx="1"/>
          </p:cNvCxnSpPr>
          <p:nvPr/>
        </p:nvCxnSpPr>
        <p:spPr>
          <a:xfrm>
            <a:off x="1763688" y="3789040"/>
            <a:ext cx="158417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7452320" y="3635151"/>
            <a:ext cx="1071570" cy="307777"/>
          </a:xfrm>
          <a:prstGeom prst="rect">
            <a:avLst/>
          </a:prstGeom>
          <a:noFill/>
        </p:spPr>
        <p:txBody>
          <a:bodyPr wrap="square" rtlCol="0">
            <a:spAutoFit/>
          </a:bodyPr>
          <a:lstStyle/>
          <a:p>
            <a:r>
              <a:rPr lang="en-US" sz="1400" b="1" dirty="0" smtClean="0"/>
              <a:t>Commands</a:t>
            </a:r>
            <a:endParaRPr lang="en-US" sz="1400" b="1" dirty="0"/>
          </a:p>
        </p:txBody>
      </p:sp>
      <p:cxnSp>
        <p:nvCxnSpPr>
          <p:cNvPr id="14" name="13 Conector recto de flecha"/>
          <p:cNvCxnSpPr>
            <a:stCxn id="6" idx="3"/>
            <a:endCxn id="13" idx="1"/>
          </p:cNvCxnSpPr>
          <p:nvPr/>
        </p:nvCxnSpPr>
        <p:spPr>
          <a:xfrm>
            <a:off x="5940152" y="3789040"/>
            <a:ext cx="1512168"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763688" y="4221088"/>
            <a:ext cx="158417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654715" y="4067199"/>
            <a:ext cx="1071570" cy="523220"/>
          </a:xfrm>
          <a:prstGeom prst="rect">
            <a:avLst/>
          </a:prstGeom>
          <a:noFill/>
        </p:spPr>
        <p:txBody>
          <a:bodyPr wrap="square" rtlCol="0">
            <a:spAutoFit/>
          </a:bodyPr>
          <a:lstStyle/>
          <a:p>
            <a:r>
              <a:rPr lang="en-US" sz="1400" b="1" dirty="0" smtClean="0"/>
              <a:t>Failure signals</a:t>
            </a:r>
            <a:endParaRPr lang="en-US" sz="1400" b="1" dirty="0"/>
          </a:p>
        </p:txBody>
      </p:sp>
      <p:cxnSp>
        <p:nvCxnSpPr>
          <p:cNvPr id="11" name="10 Conector recto de flecha"/>
          <p:cNvCxnSpPr/>
          <p:nvPr/>
        </p:nvCxnSpPr>
        <p:spPr>
          <a:xfrm>
            <a:off x="5868144" y="4174976"/>
            <a:ext cx="158417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7524328" y="4021087"/>
            <a:ext cx="1071570" cy="523220"/>
          </a:xfrm>
          <a:prstGeom prst="rect">
            <a:avLst/>
          </a:prstGeom>
          <a:noFill/>
        </p:spPr>
        <p:txBody>
          <a:bodyPr wrap="square" rtlCol="0">
            <a:spAutoFit/>
          </a:bodyPr>
          <a:lstStyle/>
          <a:p>
            <a:r>
              <a:rPr lang="en-US" sz="1400" b="1" dirty="0" smtClean="0"/>
              <a:t>Failure signal</a:t>
            </a:r>
            <a:endParaRPr lang="en-US" sz="1400" b="1" dirty="0"/>
          </a:p>
        </p:txBody>
      </p:sp>
      <p:sp>
        <p:nvSpPr>
          <p:cNvPr id="6" name="5 Rectángulo"/>
          <p:cNvSpPr/>
          <p:nvPr/>
        </p:nvSpPr>
        <p:spPr>
          <a:xfrm>
            <a:off x="3347864" y="2852935"/>
            <a:ext cx="2592288" cy="18722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55834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Filter</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filter the possible actions that could be perform due the constrains of the platform, and it makes any necessary change to the action to be correct performed by the platform (e.g. Constrains of movement)</a:t>
            </a:r>
          </a:p>
          <a:p>
            <a:endParaRPr lang="en-US" dirty="0"/>
          </a:p>
        </p:txBody>
      </p:sp>
    </p:spTree>
    <p:extLst>
      <p:ext uri="{BB962C8B-B14F-4D97-AF65-F5344CB8AC3E}">
        <p14:creationId xmlns:p14="http://schemas.microsoft.com/office/powerpoint/2010/main" val="282436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Filter</a:t>
            </a:r>
            <a:endParaRPr lang="en-US" dirty="0"/>
          </a:p>
        </p:txBody>
      </p:sp>
      <p:sp>
        <p:nvSpPr>
          <p:cNvPr id="3" name="2 Marcador de contenido"/>
          <p:cNvSpPr>
            <a:spLocks noGrp="1"/>
          </p:cNvSpPr>
          <p:nvPr>
            <p:ph idx="1"/>
          </p:nvPr>
        </p:nvSpPr>
        <p:spPr/>
        <p:txBody>
          <a:bodyPr>
            <a:normAutofit fontScale="92500" lnSpcReduction="10000"/>
          </a:bodyPr>
          <a:lstStyle/>
          <a:p>
            <a:r>
              <a:rPr lang="en-US" dirty="0" smtClean="0"/>
              <a:t>Input</a:t>
            </a:r>
          </a:p>
          <a:p>
            <a:pPr lvl="1"/>
            <a:r>
              <a:rPr lang="en-US" i="1" dirty="0"/>
              <a:t>Platform descriptor (1)</a:t>
            </a:r>
            <a:r>
              <a:rPr lang="en-US" dirty="0"/>
              <a:t>: this gives describes the capabilities of the platform, and it is use to select which actions could be perform</a:t>
            </a:r>
          </a:p>
          <a:p>
            <a:pPr lvl="1"/>
            <a:r>
              <a:rPr lang="en-US" i="1" dirty="0" smtClean="0"/>
              <a:t>Emotional Actions </a:t>
            </a:r>
            <a:r>
              <a:rPr lang="en-US" i="1" dirty="0"/>
              <a:t>(m):</a:t>
            </a:r>
            <a:r>
              <a:rPr lang="en-US" dirty="0"/>
              <a:t> primitive actions that should be </a:t>
            </a:r>
            <a:r>
              <a:rPr lang="en-US" dirty="0" smtClean="0"/>
              <a:t>perform. </a:t>
            </a:r>
            <a:r>
              <a:rPr lang="en-US" dirty="0" smtClean="0">
                <a:hlinkClick r:id="rId2" action="ppaction://hlinksldjump"/>
              </a:rPr>
              <a:t>Action description</a:t>
            </a:r>
            <a:r>
              <a:rPr lang="en-US" dirty="0" smtClean="0"/>
              <a:t>. </a:t>
            </a:r>
            <a:r>
              <a:rPr lang="en-US" dirty="0" smtClean="0">
                <a:solidFill>
                  <a:srgbClr val="FF0000"/>
                </a:solidFill>
              </a:rPr>
              <a:t>The format of the action should be specify.</a:t>
            </a:r>
            <a:endParaRPr lang="en-US" dirty="0" smtClean="0"/>
          </a:p>
          <a:p>
            <a:r>
              <a:rPr lang="en-US" dirty="0" smtClean="0"/>
              <a:t>Output</a:t>
            </a:r>
          </a:p>
          <a:p>
            <a:pPr lvl="1"/>
            <a:r>
              <a:rPr lang="en-US" i="1" dirty="0" smtClean="0"/>
              <a:t>Emotional Actions (n):</a:t>
            </a:r>
            <a:r>
              <a:rPr lang="en-US" dirty="0" smtClean="0"/>
              <a:t> primitive actions that could be performed by the platform. </a:t>
            </a:r>
            <a:r>
              <a:rPr lang="en-US" dirty="0">
                <a:hlinkClick r:id="rId2" action="ppaction://hlinksldjump"/>
              </a:rPr>
              <a:t>Action description </a:t>
            </a:r>
            <a:r>
              <a:rPr lang="en-US" dirty="0" smtClean="0"/>
              <a:t>.</a:t>
            </a:r>
            <a:r>
              <a:rPr lang="en-US" dirty="0" smtClean="0">
                <a:solidFill>
                  <a:srgbClr val="FF0000"/>
                </a:solidFill>
              </a:rPr>
              <a:t>The </a:t>
            </a:r>
            <a:r>
              <a:rPr lang="en-US" dirty="0">
                <a:solidFill>
                  <a:srgbClr val="FF0000"/>
                </a:solidFill>
              </a:rPr>
              <a:t>format of the action should be specify.</a:t>
            </a:r>
            <a:endParaRPr lang="en-US" i="1" dirty="0" smtClean="0"/>
          </a:p>
          <a:p>
            <a:endParaRPr lang="en-US" dirty="0"/>
          </a:p>
        </p:txBody>
      </p:sp>
    </p:spTree>
    <p:extLst>
      <p:ext uri="{BB962C8B-B14F-4D97-AF65-F5344CB8AC3E}">
        <p14:creationId xmlns:p14="http://schemas.microsoft.com/office/powerpoint/2010/main" val="3244650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Filter</a:t>
            </a:r>
            <a:endParaRPr lang="en-US" dirty="0"/>
          </a:p>
        </p:txBody>
      </p:sp>
      <p:sp>
        <p:nvSpPr>
          <p:cNvPr id="4" name="3 Rectángulo"/>
          <p:cNvSpPr/>
          <p:nvPr/>
        </p:nvSpPr>
        <p:spPr>
          <a:xfrm>
            <a:off x="3347864" y="2852935"/>
            <a:ext cx="2592288" cy="18722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CuadroTexto"/>
          <p:cNvSpPr txBox="1"/>
          <p:nvPr/>
        </p:nvSpPr>
        <p:spPr>
          <a:xfrm>
            <a:off x="679387" y="3126773"/>
            <a:ext cx="1071570" cy="523220"/>
          </a:xfrm>
          <a:prstGeom prst="rect">
            <a:avLst/>
          </a:prstGeom>
          <a:noFill/>
        </p:spPr>
        <p:txBody>
          <a:bodyPr wrap="square" rtlCol="0">
            <a:spAutoFit/>
          </a:bodyPr>
          <a:lstStyle/>
          <a:p>
            <a:r>
              <a:rPr lang="en-US" sz="1400" b="1" dirty="0" smtClean="0"/>
              <a:t>Platform description</a:t>
            </a:r>
            <a:endParaRPr lang="en-US" sz="1400" b="1" dirty="0"/>
          </a:p>
        </p:txBody>
      </p:sp>
      <p:sp>
        <p:nvSpPr>
          <p:cNvPr id="6" name="5 CuadroTexto"/>
          <p:cNvSpPr txBox="1"/>
          <p:nvPr/>
        </p:nvSpPr>
        <p:spPr>
          <a:xfrm>
            <a:off x="643289" y="3933056"/>
            <a:ext cx="1071570" cy="523220"/>
          </a:xfrm>
          <a:prstGeom prst="rect">
            <a:avLst/>
          </a:prstGeom>
          <a:noFill/>
        </p:spPr>
        <p:txBody>
          <a:bodyPr wrap="square" rtlCol="0">
            <a:spAutoFit/>
          </a:bodyPr>
          <a:lstStyle/>
          <a:p>
            <a:r>
              <a:rPr lang="en-US" sz="1400" b="1" dirty="0" smtClean="0"/>
              <a:t>Emotional Actions</a:t>
            </a:r>
            <a:endParaRPr lang="en-US" sz="1400" b="1" dirty="0"/>
          </a:p>
        </p:txBody>
      </p:sp>
      <p:cxnSp>
        <p:nvCxnSpPr>
          <p:cNvPr id="7" name="6 Conector recto de flecha"/>
          <p:cNvCxnSpPr>
            <a:stCxn id="6" idx="3"/>
            <a:endCxn id="4" idx="1"/>
          </p:cNvCxnSpPr>
          <p:nvPr/>
        </p:nvCxnSpPr>
        <p:spPr>
          <a:xfrm flipV="1">
            <a:off x="1714859" y="3789040"/>
            <a:ext cx="1633005" cy="405626"/>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a:stCxn id="5" idx="3"/>
            <a:endCxn id="4" idx="1"/>
          </p:cNvCxnSpPr>
          <p:nvPr/>
        </p:nvCxnSpPr>
        <p:spPr>
          <a:xfrm>
            <a:off x="1750957" y="3388383"/>
            <a:ext cx="1596907" cy="400657"/>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7472955" y="3527429"/>
            <a:ext cx="1071570" cy="523220"/>
          </a:xfrm>
          <a:prstGeom prst="rect">
            <a:avLst/>
          </a:prstGeom>
          <a:noFill/>
        </p:spPr>
        <p:txBody>
          <a:bodyPr wrap="square" rtlCol="0">
            <a:spAutoFit/>
          </a:bodyPr>
          <a:lstStyle/>
          <a:p>
            <a:r>
              <a:rPr lang="en-US" sz="1400" b="1" dirty="0" smtClean="0"/>
              <a:t>Emotional Actions</a:t>
            </a:r>
            <a:endParaRPr lang="en-US" sz="1400" b="1" dirty="0"/>
          </a:p>
        </p:txBody>
      </p:sp>
      <p:cxnSp>
        <p:nvCxnSpPr>
          <p:cNvPr id="18" name="17 Conector recto de flecha"/>
          <p:cNvCxnSpPr>
            <a:stCxn id="4" idx="3"/>
            <a:endCxn id="17" idx="1"/>
          </p:cNvCxnSpPr>
          <p:nvPr/>
        </p:nvCxnSpPr>
        <p:spPr>
          <a:xfrm flipV="1">
            <a:off x="5940152" y="3789039"/>
            <a:ext cx="1532803" cy="1"/>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484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Description</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solidFill>
                  <a:srgbClr val="FF0000"/>
                </a:solidFill>
              </a:rPr>
              <a:t>This part is missing</a:t>
            </a:r>
          </a:p>
          <a:p>
            <a:endParaRPr lang="en-US" dirty="0"/>
          </a:p>
        </p:txBody>
      </p:sp>
    </p:spTree>
    <p:extLst>
      <p:ext uri="{BB962C8B-B14F-4D97-AF65-F5344CB8AC3E}">
        <p14:creationId xmlns:p14="http://schemas.microsoft.com/office/powerpoint/2010/main" val="344973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2.0</a:t>
            </a:r>
            <a:endParaRPr lang="es-CO" dirty="0"/>
          </a:p>
        </p:txBody>
      </p:sp>
      <p:pic>
        <p:nvPicPr>
          <p:cNvPr id="1027" name="Picture 3" descr="F:\2014-1\BasedImages\ArchitectureNew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573" y="1600200"/>
            <a:ext cx="706685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505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Modulation</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gets the emotional state and the action(s) to generate emotive actions, which includes adding new actions and modifying parameters of the current. To do this module add new actions regarding the platform</a:t>
            </a:r>
          </a:p>
          <a:p>
            <a:endParaRPr lang="en-US" dirty="0"/>
          </a:p>
        </p:txBody>
      </p:sp>
    </p:spTree>
    <p:extLst>
      <p:ext uri="{BB962C8B-B14F-4D97-AF65-F5344CB8AC3E}">
        <p14:creationId xmlns:p14="http://schemas.microsoft.com/office/powerpoint/2010/main" val="2475379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 Action Modulation</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t>Input</a:t>
            </a:r>
          </a:p>
          <a:p>
            <a:pPr lvl="1"/>
            <a:r>
              <a:rPr lang="en-US" i="1" dirty="0" smtClean="0"/>
              <a:t>Emotional state (1): </a:t>
            </a:r>
            <a:r>
              <a:rPr lang="en-US" dirty="0" smtClean="0"/>
              <a:t>it is the emotion and its intensity, with the modification of social </a:t>
            </a:r>
            <a:r>
              <a:rPr lang="en-US" dirty="0" err="1" smtClean="0"/>
              <a:t>awarness</a:t>
            </a:r>
            <a:r>
              <a:rPr lang="en-US" dirty="0" smtClean="0"/>
              <a:t>. For example &lt;happy, 1&gt;</a:t>
            </a:r>
          </a:p>
          <a:p>
            <a:pPr lvl="1"/>
            <a:r>
              <a:rPr lang="en-US" i="1" dirty="0" smtClean="0"/>
              <a:t>Abstract Actions </a:t>
            </a:r>
            <a:r>
              <a:rPr lang="en-US" i="1" dirty="0" smtClean="0"/>
              <a:t>(m): </a:t>
            </a:r>
            <a:r>
              <a:rPr lang="en-US" dirty="0" smtClean="0"/>
              <a:t>actions that should be perform, these actions do not include emotional part.</a:t>
            </a:r>
            <a:endParaRPr lang="en-US" i="1" dirty="0" smtClean="0"/>
          </a:p>
          <a:p>
            <a:pPr lvl="1"/>
            <a:r>
              <a:rPr lang="en-US" i="1" dirty="0" smtClean="0"/>
              <a:t>Action Profiles (n): </a:t>
            </a:r>
            <a:r>
              <a:rPr lang="en-US" dirty="0" smtClean="0"/>
              <a:t>described actions that are compounded by other actions. For example the action walk could be decomposed in move arms, legs and torso.</a:t>
            </a:r>
            <a:endParaRPr lang="en-US" i="1" dirty="0" smtClean="0"/>
          </a:p>
          <a:p>
            <a:pPr lvl="1"/>
            <a:r>
              <a:rPr lang="en-US" i="1" dirty="0" smtClean="0"/>
              <a:t>Emotion Profiles (k): </a:t>
            </a:r>
            <a:r>
              <a:rPr lang="en-US" dirty="0" smtClean="0"/>
              <a:t>these describes the actions that should be added, and the actions and parameters that should be change to show an specific emotion.</a:t>
            </a:r>
            <a:endParaRPr lang="en-US" i="1" dirty="0" smtClean="0"/>
          </a:p>
          <a:p>
            <a:r>
              <a:rPr lang="en-US" dirty="0" smtClean="0"/>
              <a:t>Output</a:t>
            </a:r>
          </a:p>
          <a:p>
            <a:pPr lvl="1"/>
            <a:r>
              <a:rPr lang="en-US" i="1" dirty="0" smtClean="0"/>
              <a:t>Emotional Actions (l): </a:t>
            </a:r>
            <a:r>
              <a:rPr lang="en-US" dirty="0" smtClean="0"/>
              <a:t>actions with emotional changes (parameters changed and actions added</a:t>
            </a:r>
            <a:r>
              <a:rPr lang="en-US" dirty="0" smtClean="0"/>
              <a:t>)</a:t>
            </a:r>
          </a:p>
          <a:p>
            <a:pPr lvl="1"/>
            <a:r>
              <a:rPr lang="en-US" i="1" dirty="0" smtClean="0"/>
              <a:t>Failure signal: </a:t>
            </a:r>
            <a:r>
              <a:rPr lang="en-US" dirty="0"/>
              <a:t>to inform the action decision sub-system that one of the actions could not be performed.</a:t>
            </a:r>
            <a:endParaRPr lang="en-US" i="1" dirty="0" smtClean="0"/>
          </a:p>
          <a:p>
            <a:endParaRPr lang="en-US" dirty="0" smtClean="0"/>
          </a:p>
          <a:p>
            <a:endParaRPr lang="en-US" dirty="0"/>
          </a:p>
        </p:txBody>
      </p:sp>
    </p:spTree>
    <p:extLst>
      <p:ext uri="{BB962C8B-B14F-4D97-AF65-F5344CB8AC3E}">
        <p14:creationId xmlns:p14="http://schemas.microsoft.com/office/powerpoint/2010/main" val="544442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51 Rectángulo"/>
          <p:cNvSpPr/>
          <p:nvPr/>
        </p:nvSpPr>
        <p:spPr>
          <a:xfrm>
            <a:off x="1619672" y="1493602"/>
            <a:ext cx="6048672" cy="4320480"/>
          </a:xfrm>
          <a:prstGeom prst="rect">
            <a:avLst/>
          </a:prstGeom>
          <a:solidFill>
            <a:schemeClr val="bg1"/>
          </a:solidFill>
          <a:ln w="508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Título"/>
          <p:cNvSpPr>
            <a:spLocks noGrp="1"/>
          </p:cNvSpPr>
          <p:nvPr>
            <p:ph type="title"/>
          </p:nvPr>
        </p:nvSpPr>
        <p:spPr/>
        <p:txBody>
          <a:bodyPr>
            <a:normAutofit/>
          </a:bodyPr>
          <a:lstStyle/>
          <a:p>
            <a:r>
              <a:rPr lang="en-US" dirty="0" smtClean="0"/>
              <a:t>Action Modulation</a:t>
            </a:r>
            <a:endParaRPr lang="en-US" dirty="0"/>
          </a:p>
        </p:txBody>
      </p:sp>
      <p:sp>
        <p:nvSpPr>
          <p:cNvPr id="7" name="6 CuadroTexto"/>
          <p:cNvSpPr txBox="1"/>
          <p:nvPr/>
        </p:nvSpPr>
        <p:spPr>
          <a:xfrm>
            <a:off x="142649" y="2575076"/>
            <a:ext cx="1071570" cy="523220"/>
          </a:xfrm>
          <a:prstGeom prst="rect">
            <a:avLst/>
          </a:prstGeom>
          <a:noFill/>
        </p:spPr>
        <p:txBody>
          <a:bodyPr wrap="square" rtlCol="0">
            <a:spAutoFit/>
          </a:bodyPr>
          <a:lstStyle/>
          <a:p>
            <a:r>
              <a:rPr lang="en-US" sz="1400" b="1" dirty="0" smtClean="0"/>
              <a:t>Emotional state</a:t>
            </a:r>
          </a:p>
        </p:txBody>
      </p:sp>
      <p:sp>
        <p:nvSpPr>
          <p:cNvPr id="8" name="7 CuadroTexto"/>
          <p:cNvSpPr txBox="1"/>
          <p:nvPr/>
        </p:nvSpPr>
        <p:spPr>
          <a:xfrm>
            <a:off x="142649" y="5210036"/>
            <a:ext cx="1071570" cy="523220"/>
          </a:xfrm>
          <a:prstGeom prst="rect">
            <a:avLst/>
          </a:prstGeom>
          <a:noFill/>
        </p:spPr>
        <p:txBody>
          <a:bodyPr wrap="square" rtlCol="0">
            <a:spAutoFit/>
          </a:bodyPr>
          <a:lstStyle/>
          <a:p>
            <a:r>
              <a:rPr lang="en-US" sz="1400" b="1" dirty="0" smtClean="0"/>
              <a:t>Abstract actions</a:t>
            </a:r>
            <a:endParaRPr lang="en-US" sz="1400" b="1" dirty="0" smtClean="0"/>
          </a:p>
        </p:txBody>
      </p:sp>
      <p:sp>
        <p:nvSpPr>
          <p:cNvPr id="9" name="8 CuadroTexto"/>
          <p:cNvSpPr txBox="1"/>
          <p:nvPr/>
        </p:nvSpPr>
        <p:spPr>
          <a:xfrm>
            <a:off x="142649" y="4273932"/>
            <a:ext cx="1071570" cy="523220"/>
          </a:xfrm>
          <a:prstGeom prst="rect">
            <a:avLst/>
          </a:prstGeom>
          <a:noFill/>
        </p:spPr>
        <p:txBody>
          <a:bodyPr wrap="square" rtlCol="0">
            <a:spAutoFit/>
          </a:bodyPr>
          <a:lstStyle/>
          <a:p>
            <a:r>
              <a:rPr lang="en-US" sz="1400" b="1" dirty="0" smtClean="0"/>
              <a:t>Action profiles</a:t>
            </a:r>
          </a:p>
        </p:txBody>
      </p:sp>
      <p:sp>
        <p:nvSpPr>
          <p:cNvPr id="10" name="9 CuadroTexto"/>
          <p:cNvSpPr txBox="1"/>
          <p:nvPr/>
        </p:nvSpPr>
        <p:spPr>
          <a:xfrm>
            <a:off x="142649" y="3409455"/>
            <a:ext cx="1071570" cy="523220"/>
          </a:xfrm>
          <a:prstGeom prst="rect">
            <a:avLst/>
          </a:prstGeom>
          <a:noFill/>
        </p:spPr>
        <p:txBody>
          <a:bodyPr wrap="square" rtlCol="0">
            <a:spAutoFit/>
          </a:bodyPr>
          <a:lstStyle/>
          <a:p>
            <a:r>
              <a:rPr lang="en-US" sz="1400" b="1" dirty="0" smtClean="0"/>
              <a:t>Emotion profiles</a:t>
            </a:r>
          </a:p>
        </p:txBody>
      </p:sp>
      <p:sp>
        <p:nvSpPr>
          <p:cNvPr id="13" name="12 Rectángulo"/>
          <p:cNvSpPr/>
          <p:nvPr/>
        </p:nvSpPr>
        <p:spPr>
          <a:xfrm>
            <a:off x="2627784" y="4761948"/>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2" action="ppaction://hlinksldjump"/>
              </a:rPr>
              <a:t>Action Decrypt</a:t>
            </a:r>
            <a:endParaRPr lang="en-US" sz="1200" dirty="0"/>
          </a:p>
        </p:txBody>
      </p:sp>
      <p:cxnSp>
        <p:nvCxnSpPr>
          <p:cNvPr id="15" name="14 Conector recto de flecha"/>
          <p:cNvCxnSpPr>
            <a:stCxn id="7" idx="3"/>
            <a:endCxn id="16" idx="1"/>
          </p:cNvCxnSpPr>
          <p:nvPr/>
        </p:nvCxnSpPr>
        <p:spPr>
          <a:xfrm>
            <a:off x="1214219" y="2836686"/>
            <a:ext cx="3401724" cy="834379"/>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9" idx="3"/>
            <a:endCxn id="13" idx="1"/>
          </p:cNvCxnSpPr>
          <p:nvPr/>
        </p:nvCxnSpPr>
        <p:spPr>
          <a:xfrm>
            <a:off x="1214219" y="4535542"/>
            <a:ext cx="1413565" cy="450450"/>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8" idx="3"/>
            <a:endCxn id="13" idx="1"/>
          </p:cNvCxnSpPr>
          <p:nvPr/>
        </p:nvCxnSpPr>
        <p:spPr>
          <a:xfrm flipV="1">
            <a:off x="1214219" y="4985992"/>
            <a:ext cx="1413565" cy="485654"/>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615943" y="3447021"/>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3" action="ppaction://hlinksldjump"/>
              </a:rPr>
              <a:t>Action Addition</a:t>
            </a:r>
            <a:endParaRPr lang="en-US" sz="1200" dirty="0" smtClean="0"/>
          </a:p>
        </p:txBody>
      </p:sp>
      <p:cxnSp>
        <p:nvCxnSpPr>
          <p:cNvPr id="20" name="19 Conector recto de flecha"/>
          <p:cNvCxnSpPr>
            <a:stCxn id="10" idx="3"/>
            <a:endCxn id="16" idx="1"/>
          </p:cNvCxnSpPr>
          <p:nvPr/>
        </p:nvCxnSpPr>
        <p:spPr>
          <a:xfrm>
            <a:off x="1214219" y="3671065"/>
            <a:ext cx="3401724"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13" idx="3"/>
            <a:endCxn id="16" idx="1"/>
          </p:cNvCxnSpPr>
          <p:nvPr/>
        </p:nvCxnSpPr>
        <p:spPr>
          <a:xfrm flipV="1">
            <a:off x="3635896" y="3671065"/>
            <a:ext cx="980047" cy="1314927"/>
          </a:xfrm>
          <a:prstGeom prst="bentConnector3">
            <a:avLst>
              <a:gd name="adj1" fmla="val 50000"/>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4100608" y="2914470"/>
            <a:ext cx="1071570" cy="523220"/>
          </a:xfrm>
          <a:prstGeom prst="rect">
            <a:avLst/>
          </a:prstGeom>
          <a:noFill/>
        </p:spPr>
        <p:txBody>
          <a:bodyPr wrap="square" rtlCol="0">
            <a:spAutoFit/>
          </a:bodyPr>
          <a:lstStyle/>
          <a:p>
            <a:r>
              <a:rPr lang="en-US" sz="1400" b="1" dirty="0" smtClean="0"/>
              <a:t>Emotion modified</a:t>
            </a:r>
          </a:p>
        </p:txBody>
      </p:sp>
      <p:sp>
        <p:nvSpPr>
          <p:cNvPr id="33" name="32 Rectángulo"/>
          <p:cNvSpPr/>
          <p:nvPr/>
        </p:nvSpPr>
        <p:spPr>
          <a:xfrm>
            <a:off x="6444208" y="3447021"/>
            <a:ext cx="1008112" cy="44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hlinkClick r:id="rId4" action="ppaction://hlinksldjump"/>
              </a:rPr>
              <a:t>Action Modification</a:t>
            </a:r>
            <a:endParaRPr lang="en-US" sz="1200" dirty="0" smtClean="0"/>
          </a:p>
        </p:txBody>
      </p:sp>
      <p:cxnSp>
        <p:nvCxnSpPr>
          <p:cNvPr id="34" name="33 Conector recto de flecha"/>
          <p:cNvCxnSpPr>
            <a:stCxn id="16" idx="3"/>
            <a:endCxn id="33" idx="1"/>
          </p:cNvCxnSpPr>
          <p:nvPr/>
        </p:nvCxnSpPr>
        <p:spPr>
          <a:xfrm>
            <a:off x="5624055" y="3671065"/>
            <a:ext cx="820153"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4119259" y="4460786"/>
            <a:ext cx="1071570" cy="523220"/>
          </a:xfrm>
          <a:prstGeom prst="rect">
            <a:avLst/>
          </a:prstGeom>
          <a:noFill/>
        </p:spPr>
        <p:txBody>
          <a:bodyPr wrap="square" rtlCol="0">
            <a:spAutoFit/>
          </a:bodyPr>
          <a:lstStyle/>
          <a:p>
            <a:r>
              <a:rPr lang="en-US" sz="1400" b="1" dirty="0" smtClean="0"/>
              <a:t>Simple Actions</a:t>
            </a:r>
          </a:p>
        </p:txBody>
      </p:sp>
      <p:cxnSp>
        <p:nvCxnSpPr>
          <p:cNvPr id="48" name="47 Conector recto de flecha"/>
          <p:cNvCxnSpPr>
            <a:stCxn id="33" idx="3"/>
            <a:endCxn id="50" idx="1"/>
          </p:cNvCxnSpPr>
          <p:nvPr/>
        </p:nvCxnSpPr>
        <p:spPr>
          <a:xfrm>
            <a:off x="7452320" y="3671065"/>
            <a:ext cx="504056"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7956376" y="3409455"/>
            <a:ext cx="1071570" cy="523220"/>
          </a:xfrm>
          <a:prstGeom prst="rect">
            <a:avLst/>
          </a:prstGeom>
          <a:noFill/>
        </p:spPr>
        <p:txBody>
          <a:bodyPr wrap="square" rtlCol="0">
            <a:spAutoFit/>
          </a:bodyPr>
          <a:lstStyle/>
          <a:p>
            <a:r>
              <a:rPr lang="en-US" sz="1400" b="1" dirty="0" smtClean="0"/>
              <a:t>Emotional Actions</a:t>
            </a:r>
          </a:p>
        </p:txBody>
      </p:sp>
      <p:sp>
        <p:nvSpPr>
          <p:cNvPr id="53" name="52 CuadroTexto"/>
          <p:cNvSpPr txBox="1"/>
          <p:nvPr/>
        </p:nvSpPr>
        <p:spPr>
          <a:xfrm>
            <a:off x="5632400" y="3409255"/>
            <a:ext cx="1071570" cy="307777"/>
          </a:xfrm>
          <a:prstGeom prst="rect">
            <a:avLst/>
          </a:prstGeom>
          <a:noFill/>
        </p:spPr>
        <p:txBody>
          <a:bodyPr wrap="square" rtlCol="0">
            <a:spAutoFit/>
          </a:bodyPr>
          <a:lstStyle/>
          <a:p>
            <a:r>
              <a:rPr lang="en-US" sz="1400" b="1" dirty="0" smtClean="0"/>
              <a:t>Actions</a:t>
            </a:r>
          </a:p>
        </p:txBody>
      </p:sp>
      <p:cxnSp>
        <p:nvCxnSpPr>
          <p:cNvPr id="54" name="53 Conector recto de flecha"/>
          <p:cNvCxnSpPr>
            <a:stCxn id="10" idx="3"/>
            <a:endCxn id="33" idx="2"/>
          </p:cNvCxnSpPr>
          <p:nvPr/>
        </p:nvCxnSpPr>
        <p:spPr>
          <a:xfrm>
            <a:off x="1214219" y="3671065"/>
            <a:ext cx="5734045" cy="224044"/>
          </a:xfrm>
          <a:prstGeom prst="bentConnector4">
            <a:avLst>
              <a:gd name="adj1" fmla="val 45605"/>
              <a:gd name="adj2" fmla="val 202034"/>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14 Conector recto de flecha"/>
          <p:cNvCxnSpPr>
            <a:stCxn id="7" idx="3"/>
          </p:cNvCxnSpPr>
          <p:nvPr/>
        </p:nvCxnSpPr>
        <p:spPr>
          <a:xfrm>
            <a:off x="1214219" y="2836686"/>
            <a:ext cx="5229989" cy="834379"/>
          </a:xfrm>
          <a:prstGeom prst="bentConnector3">
            <a:avLst>
              <a:gd name="adj1" fmla="val 8585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99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 Action Modification</a:t>
            </a:r>
            <a:endParaRPr lang="en-US" dirty="0"/>
          </a:p>
        </p:txBody>
      </p:sp>
      <p:sp>
        <p:nvSpPr>
          <p:cNvPr id="3" name="2 Marcador de contenido"/>
          <p:cNvSpPr>
            <a:spLocks noGrp="1"/>
          </p:cNvSpPr>
          <p:nvPr>
            <p:ph idx="1"/>
          </p:nvPr>
        </p:nvSpPr>
        <p:spPr/>
        <p:txBody>
          <a:bodyPr>
            <a:normAutofit/>
          </a:bodyPr>
          <a:lstStyle/>
          <a:p>
            <a:r>
              <a:rPr lang="en-US" dirty="0" smtClean="0"/>
              <a:t>Description</a:t>
            </a:r>
          </a:p>
          <a:p>
            <a:pPr lvl="1"/>
            <a:r>
              <a:rPr lang="en-US" dirty="0" smtClean="0"/>
              <a:t>This module is in charge to change the parameters of all the actions given the emotion.</a:t>
            </a:r>
          </a:p>
          <a:p>
            <a:pPr marL="457200" lvl="1" indent="0">
              <a:buNone/>
            </a:pPr>
            <a:r>
              <a:rPr lang="en-US" dirty="0" smtClean="0"/>
              <a:t> </a:t>
            </a:r>
          </a:p>
          <a:p>
            <a:endParaRPr lang="en-US" dirty="0" smtClean="0"/>
          </a:p>
          <a:p>
            <a:endParaRPr lang="en-US" dirty="0"/>
          </a:p>
        </p:txBody>
      </p:sp>
    </p:spTree>
    <p:extLst>
      <p:ext uri="{BB962C8B-B14F-4D97-AF65-F5344CB8AC3E}">
        <p14:creationId xmlns:p14="http://schemas.microsoft.com/office/powerpoint/2010/main" val="1770098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 Action Modification</a:t>
            </a:r>
            <a:endParaRPr lang="en-US" dirty="0"/>
          </a:p>
        </p:txBody>
      </p:sp>
      <p:sp>
        <p:nvSpPr>
          <p:cNvPr id="3" name="2 Marcador de contenido"/>
          <p:cNvSpPr>
            <a:spLocks noGrp="1"/>
          </p:cNvSpPr>
          <p:nvPr>
            <p:ph idx="1"/>
          </p:nvPr>
        </p:nvSpPr>
        <p:spPr/>
        <p:txBody>
          <a:bodyPr>
            <a:normAutofit fontScale="85000" lnSpcReduction="10000"/>
          </a:bodyPr>
          <a:lstStyle/>
          <a:p>
            <a:r>
              <a:rPr lang="en-US" dirty="0" smtClean="0"/>
              <a:t>Input</a:t>
            </a:r>
          </a:p>
          <a:p>
            <a:pPr marL="742950" lvl="2" indent="-342900"/>
            <a:r>
              <a:rPr lang="en-US" i="1" dirty="0"/>
              <a:t>Actions (l): </a:t>
            </a:r>
            <a:r>
              <a:rPr lang="en-US" dirty="0"/>
              <a:t>actions with emotional changes (parameters changed and actions added)</a:t>
            </a:r>
            <a:endParaRPr lang="en-US" i="1" dirty="0"/>
          </a:p>
          <a:p>
            <a:pPr marL="742950" lvl="2" indent="-342900"/>
            <a:r>
              <a:rPr lang="en-US" i="1" dirty="0"/>
              <a:t>Emotion Profiles (k): </a:t>
            </a:r>
            <a:r>
              <a:rPr lang="en-US" dirty="0"/>
              <a:t>these describes the actions that should be added, and the actions and parameters that should be change to show an specific emotion.</a:t>
            </a:r>
          </a:p>
          <a:p>
            <a:pPr marL="742950" lvl="2" indent="-342900"/>
            <a:r>
              <a:rPr lang="en-US" i="1" dirty="0"/>
              <a:t>Intensity modified (1): </a:t>
            </a:r>
            <a:r>
              <a:rPr lang="en-US" dirty="0"/>
              <a:t>is the new intensity given the social awareness</a:t>
            </a:r>
            <a:r>
              <a:rPr lang="en-US" dirty="0" smtClean="0"/>
              <a:t>.</a:t>
            </a:r>
          </a:p>
          <a:p>
            <a:r>
              <a:rPr lang="en-US" dirty="0" smtClean="0"/>
              <a:t>Output</a:t>
            </a:r>
          </a:p>
          <a:p>
            <a:pPr lvl="1"/>
            <a:r>
              <a:rPr lang="en-US" i="1" dirty="0" smtClean="0"/>
              <a:t>Emotional action (l):</a:t>
            </a:r>
            <a:r>
              <a:rPr lang="en-US" dirty="0" smtClean="0"/>
              <a:t> all the necessary action to express emotions (addition and modification of emotions)</a:t>
            </a:r>
            <a:endParaRPr lang="en-US" i="1" dirty="0" smtClean="0"/>
          </a:p>
          <a:p>
            <a:endParaRPr lang="en-US" dirty="0" smtClean="0"/>
          </a:p>
          <a:p>
            <a:pPr marL="457200" lvl="1" indent="0">
              <a:buNone/>
            </a:pPr>
            <a:r>
              <a:rPr lang="en-US" dirty="0" smtClean="0"/>
              <a:t> </a:t>
            </a:r>
          </a:p>
          <a:p>
            <a:endParaRPr lang="en-US" dirty="0" smtClean="0"/>
          </a:p>
          <a:p>
            <a:endParaRPr lang="en-US" dirty="0"/>
          </a:p>
        </p:txBody>
      </p:sp>
    </p:spTree>
    <p:extLst>
      <p:ext uri="{BB962C8B-B14F-4D97-AF65-F5344CB8AC3E}">
        <p14:creationId xmlns:p14="http://schemas.microsoft.com/office/powerpoint/2010/main" val="18962782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 Action Addition</a:t>
            </a:r>
            <a:endParaRPr lang="en-US" dirty="0"/>
          </a:p>
        </p:txBody>
      </p:sp>
      <p:sp>
        <p:nvSpPr>
          <p:cNvPr id="3" name="2 Marcador de contenido"/>
          <p:cNvSpPr>
            <a:spLocks noGrp="1"/>
          </p:cNvSpPr>
          <p:nvPr>
            <p:ph idx="1"/>
          </p:nvPr>
        </p:nvSpPr>
        <p:spPr/>
        <p:txBody>
          <a:bodyPr>
            <a:normAutofit/>
          </a:bodyPr>
          <a:lstStyle/>
          <a:p>
            <a:r>
              <a:rPr lang="en-US" dirty="0" smtClean="0"/>
              <a:t>Description</a:t>
            </a:r>
          </a:p>
          <a:p>
            <a:pPr lvl="1"/>
            <a:r>
              <a:rPr lang="en-US" dirty="0" smtClean="0"/>
              <a:t>This module is in charge to add the necessary movements to express the emotion. If the action is already, it does not do anything.</a:t>
            </a:r>
          </a:p>
          <a:p>
            <a:pPr marL="457200" lvl="1" indent="0">
              <a:buNone/>
            </a:pPr>
            <a:r>
              <a:rPr lang="en-US" dirty="0" smtClean="0"/>
              <a:t> </a:t>
            </a:r>
          </a:p>
          <a:p>
            <a:endParaRPr lang="en-US" dirty="0" smtClean="0"/>
          </a:p>
          <a:p>
            <a:endParaRPr lang="en-US" dirty="0"/>
          </a:p>
        </p:txBody>
      </p:sp>
    </p:spTree>
    <p:extLst>
      <p:ext uri="{BB962C8B-B14F-4D97-AF65-F5344CB8AC3E}">
        <p14:creationId xmlns:p14="http://schemas.microsoft.com/office/powerpoint/2010/main" val="1118503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 Action Addition</a:t>
            </a:r>
            <a:endParaRPr lang="en-US" dirty="0"/>
          </a:p>
        </p:txBody>
      </p:sp>
      <p:sp>
        <p:nvSpPr>
          <p:cNvPr id="3" name="2 Marcador de contenido"/>
          <p:cNvSpPr>
            <a:spLocks noGrp="1"/>
          </p:cNvSpPr>
          <p:nvPr>
            <p:ph idx="1"/>
          </p:nvPr>
        </p:nvSpPr>
        <p:spPr/>
        <p:txBody>
          <a:bodyPr>
            <a:normAutofit fontScale="92500" lnSpcReduction="20000"/>
          </a:bodyPr>
          <a:lstStyle/>
          <a:p>
            <a:r>
              <a:rPr lang="en-US" dirty="0" smtClean="0"/>
              <a:t>Input</a:t>
            </a:r>
          </a:p>
          <a:p>
            <a:pPr lvl="1"/>
            <a:r>
              <a:rPr lang="en-US" i="1" dirty="0" smtClean="0"/>
              <a:t>Emotion Profiles (k): </a:t>
            </a:r>
            <a:r>
              <a:rPr lang="en-US" dirty="0" smtClean="0"/>
              <a:t>these describes the actions that should be added, and the actions and parameters that should be change to show an specific emotion.</a:t>
            </a:r>
          </a:p>
          <a:p>
            <a:pPr lvl="1"/>
            <a:r>
              <a:rPr lang="en-US" i="1" dirty="0"/>
              <a:t>Emotion modified (1): </a:t>
            </a:r>
            <a:r>
              <a:rPr lang="en-US" dirty="0"/>
              <a:t>is the emotions given that we have to act in a different way if we are interacting with our boss than our family. </a:t>
            </a:r>
            <a:endParaRPr lang="en-US" i="1" dirty="0"/>
          </a:p>
          <a:p>
            <a:pPr lvl="1"/>
            <a:r>
              <a:rPr lang="en-US" i="1" dirty="0"/>
              <a:t>Simple Actions (k): </a:t>
            </a:r>
            <a:r>
              <a:rPr lang="en-US" dirty="0"/>
              <a:t>actions that are used to construct compound actions</a:t>
            </a:r>
            <a:r>
              <a:rPr lang="en-US" dirty="0" smtClean="0"/>
              <a:t>.</a:t>
            </a:r>
            <a:endParaRPr lang="en-US" i="1" dirty="0" smtClean="0"/>
          </a:p>
          <a:p>
            <a:r>
              <a:rPr lang="en-US" dirty="0" smtClean="0"/>
              <a:t>Output</a:t>
            </a:r>
          </a:p>
          <a:p>
            <a:pPr lvl="1"/>
            <a:r>
              <a:rPr lang="en-US" i="1" dirty="0" smtClean="0"/>
              <a:t>Actions (l): </a:t>
            </a:r>
            <a:r>
              <a:rPr lang="en-US" dirty="0" smtClean="0"/>
              <a:t>actions with emotional changes (parameters changed and actions added)</a:t>
            </a:r>
            <a:endParaRPr lang="en-US" i="1" dirty="0" smtClean="0"/>
          </a:p>
          <a:p>
            <a:endParaRPr lang="en-US" dirty="0" smtClean="0"/>
          </a:p>
          <a:p>
            <a:endParaRPr lang="en-US" dirty="0"/>
          </a:p>
        </p:txBody>
      </p:sp>
    </p:spTree>
    <p:extLst>
      <p:ext uri="{BB962C8B-B14F-4D97-AF65-F5344CB8AC3E}">
        <p14:creationId xmlns:p14="http://schemas.microsoft.com/office/powerpoint/2010/main" val="1626366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Decrypt</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take a compound or simple. If the action is simple, it does not do anything. But if the action is compound, it resolved the action until arrived to simple actions. </a:t>
            </a:r>
          </a:p>
          <a:p>
            <a:endParaRPr lang="en-US" dirty="0"/>
          </a:p>
        </p:txBody>
      </p:sp>
    </p:spTree>
    <p:extLst>
      <p:ext uri="{BB962C8B-B14F-4D97-AF65-F5344CB8AC3E}">
        <p14:creationId xmlns:p14="http://schemas.microsoft.com/office/powerpoint/2010/main" val="4377200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Decrypt</a:t>
            </a:r>
            <a:endParaRPr lang="en-US" dirty="0"/>
          </a:p>
        </p:txBody>
      </p:sp>
      <p:sp>
        <p:nvSpPr>
          <p:cNvPr id="3" name="2 Marcador de contenido"/>
          <p:cNvSpPr>
            <a:spLocks noGrp="1"/>
          </p:cNvSpPr>
          <p:nvPr>
            <p:ph idx="1"/>
          </p:nvPr>
        </p:nvSpPr>
        <p:spPr/>
        <p:txBody>
          <a:bodyPr>
            <a:normAutofit fontScale="92500"/>
          </a:bodyPr>
          <a:lstStyle/>
          <a:p>
            <a:r>
              <a:rPr lang="en-US" dirty="0" smtClean="0"/>
              <a:t>Inputs</a:t>
            </a:r>
          </a:p>
          <a:p>
            <a:pPr lvl="1"/>
            <a:r>
              <a:rPr lang="en-US" i="1" dirty="0" smtClean="0"/>
              <a:t>Compound </a:t>
            </a:r>
            <a:r>
              <a:rPr lang="en-US" i="1" dirty="0"/>
              <a:t>Actions (m): </a:t>
            </a:r>
            <a:r>
              <a:rPr lang="en-US" dirty="0"/>
              <a:t>actions that should be perform, these actions do not include emotional part.</a:t>
            </a:r>
            <a:endParaRPr lang="en-US" i="1" dirty="0"/>
          </a:p>
          <a:p>
            <a:pPr lvl="1"/>
            <a:r>
              <a:rPr lang="en-US" i="1" dirty="0"/>
              <a:t>Action Profiles (n): </a:t>
            </a:r>
            <a:r>
              <a:rPr lang="en-US" dirty="0"/>
              <a:t>described actions that are compounded by other actions. For example the action walk could be decomposed in move arms, legs and torso</a:t>
            </a:r>
            <a:r>
              <a:rPr lang="en-US" dirty="0" smtClean="0"/>
              <a:t>.</a:t>
            </a:r>
          </a:p>
          <a:p>
            <a:r>
              <a:rPr lang="en-US" dirty="0" smtClean="0"/>
              <a:t>Outputs</a:t>
            </a:r>
          </a:p>
          <a:p>
            <a:pPr lvl="1"/>
            <a:r>
              <a:rPr lang="en-US" i="1" dirty="0" smtClean="0"/>
              <a:t>Simple Actions (k): </a:t>
            </a:r>
            <a:r>
              <a:rPr lang="en-US" dirty="0" smtClean="0"/>
              <a:t>actions that are used to construct compound actions.</a:t>
            </a:r>
            <a:endParaRPr lang="en-US" i="1" dirty="0"/>
          </a:p>
          <a:p>
            <a:endParaRPr lang="en-US" dirty="0"/>
          </a:p>
        </p:txBody>
      </p:sp>
    </p:spTree>
    <p:extLst>
      <p:ext uri="{BB962C8B-B14F-4D97-AF65-F5344CB8AC3E}">
        <p14:creationId xmlns:p14="http://schemas.microsoft.com/office/powerpoint/2010/main" val="1607225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 Profiles</a:t>
            </a:r>
            <a:endParaRPr lang="en-US" dirty="0"/>
          </a:p>
        </p:txBody>
      </p:sp>
      <p:sp>
        <p:nvSpPr>
          <p:cNvPr id="3" name="2 Marcador de contenido"/>
          <p:cNvSpPr>
            <a:spLocks noGrp="1"/>
          </p:cNvSpPr>
          <p:nvPr>
            <p:ph idx="1"/>
          </p:nvPr>
        </p:nvSpPr>
        <p:spPr/>
        <p:txBody>
          <a:bodyPr/>
          <a:lstStyle/>
          <a:p>
            <a:r>
              <a:rPr lang="en-US" dirty="0" smtClean="0"/>
              <a:t>Description</a:t>
            </a:r>
          </a:p>
          <a:p>
            <a:endParaRPr lang="en-US" dirty="0"/>
          </a:p>
        </p:txBody>
      </p:sp>
    </p:spTree>
    <p:extLst>
      <p:ext uri="{BB962C8B-B14F-4D97-AF65-F5344CB8AC3E}">
        <p14:creationId xmlns:p14="http://schemas.microsoft.com/office/powerpoint/2010/main" val="2342209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General </a:t>
            </a:r>
            <a:r>
              <a:rPr lang="es-CO" dirty="0" err="1" smtClean="0"/>
              <a:t>Architecture</a:t>
            </a:r>
            <a:endParaRPr lang="es-CO" dirty="0"/>
          </a:p>
        </p:txBody>
      </p:sp>
      <p:pic>
        <p:nvPicPr>
          <p:cNvPr id="1027" name="Picture 3" descr="C:\Users\Julian\Dropbox\Emotion\BasedImages\General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6527" y="2321021"/>
            <a:ext cx="6570945" cy="308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8975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 Profiles</a:t>
            </a:r>
            <a:endParaRPr lang="en-US" dirty="0"/>
          </a:p>
        </p:txBody>
      </p:sp>
      <p:sp>
        <p:nvSpPr>
          <p:cNvPr id="3" name="2 Marcador de contenido"/>
          <p:cNvSpPr>
            <a:spLocks noGrp="1"/>
          </p:cNvSpPr>
          <p:nvPr>
            <p:ph idx="1"/>
          </p:nvPr>
        </p:nvSpPr>
        <p:spPr/>
        <p:txBody>
          <a:bodyPr/>
          <a:lstStyle/>
          <a:p>
            <a:r>
              <a:rPr lang="en-US" dirty="0" smtClean="0"/>
              <a:t>Input</a:t>
            </a:r>
          </a:p>
          <a:p>
            <a:r>
              <a:rPr lang="en-US" dirty="0" smtClean="0"/>
              <a:t>Output</a:t>
            </a:r>
          </a:p>
          <a:p>
            <a:endParaRPr lang="en-US" dirty="0"/>
          </a:p>
        </p:txBody>
      </p:sp>
    </p:spTree>
    <p:extLst>
      <p:ext uri="{BB962C8B-B14F-4D97-AF65-F5344CB8AC3E}">
        <p14:creationId xmlns:p14="http://schemas.microsoft.com/office/powerpoint/2010/main" val="193802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 Profiles</a:t>
            </a:r>
            <a:endParaRPr lang="en-US" dirty="0"/>
          </a:p>
        </p:txBody>
      </p:sp>
      <p:sp>
        <p:nvSpPr>
          <p:cNvPr id="3" name="2 Marcador de contenido"/>
          <p:cNvSpPr>
            <a:spLocks noGrp="1"/>
          </p:cNvSpPr>
          <p:nvPr>
            <p:ph idx="1"/>
          </p:nvPr>
        </p:nvSpPr>
        <p:spPr/>
        <p:txBody>
          <a:bodyPr/>
          <a:lstStyle/>
          <a:p>
            <a:pPr marL="0" indent="0">
              <a:buNone/>
            </a:pPr>
            <a:r>
              <a:rPr lang="en-US" dirty="0" smtClean="0"/>
              <a:t>(emotion: happiness</a:t>
            </a:r>
          </a:p>
          <a:p>
            <a:pPr marL="457200" lvl="1" indent="0">
              <a:buNone/>
            </a:pPr>
            <a:r>
              <a:rPr lang="en-US" dirty="0" smtClean="0"/>
              <a:t>(Move (parameter: Velocity: </a:t>
            </a:r>
            <a:r>
              <a:rPr lang="en-US" dirty="0"/>
              <a:t>fast</a:t>
            </a:r>
            <a:r>
              <a:rPr lang="en-US" dirty="0" smtClean="0"/>
              <a:t>))</a:t>
            </a:r>
          </a:p>
          <a:p>
            <a:pPr marL="457200" lvl="1" indent="0">
              <a:buNone/>
            </a:pPr>
            <a:r>
              <a:rPr lang="en-US" dirty="0"/>
              <a:t>(</a:t>
            </a:r>
            <a:r>
              <a:rPr lang="en-US" dirty="0" err="1" smtClean="0"/>
              <a:t>WaveMove</a:t>
            </a:r>
            <a:r>
              <a:rPr lang="en-US" dirty="0" smtClean="0"/>
              <a:t> (parameter: Velocity:</a:t>
            </a:r>
            <a:r>
              <a:rPr lang="en-US" dirty="0"/>
              <a:t> fast </a:t>
            </a:r>
            <a:r>
              <a:rPr lang="en-US" dirty="0" smtClean="0"/>
              <a:t>) </a:t>
            </a:r>
          </a:p>
          <a:p>
            <a:pPr marL="457200" lvl="1" indent="0">
              <a:buNone/>
            </a:pPr>
            <a:r>
              <a:rPr lang="en-US" dirty="0"/>
              <a:t>	</a:t>
            </a:r>
            <a:r>
              <a:rPr lang="en-US" dirty="0" smtClean="0"/>
              <a:t>	     (parameter: </a:t>
            </a:r>
            <a:r>
              <a:rPr lang="en-US" dirty="0" err="1"/>
              <a:t>MaximumAngle</a:t>
            </a:r>
            <a:r>
              <a:rPr lang="en-US" dirty="0" smtClean="0"/>
              <a:t>: medium))</a:t>
            </a:r>
          </a:p>
          <a:p>
            <a:pPr marL="457200" lvl="1" indent="0">
              <a:buNone/>
            </a:pPr>
            <a:r>
              <a:rPr lang="en-US" dirty="0" smtClean="0"/>
              <a:t>(</a:t>
            </a:r>
            <a:r>
              <a:rPr lang="en-US" dirty="0" err="1" smtClean="0"/>
              <a:t>WaveShoulder</a:t>
            </a:r>
            <a:r>
              <a:rPr lang="en-US" dirty="0" smtClean="0"/>
              <a:t> (parameter: movement: asymmetric)</a:t>
            </a:r>
          </a:p>
          <a:p>
            <a:pPr marL="457200" lvl="1" indent="0">
              <a:buNone/>
            </a:pPr>
            <a:r>
              <a:rPr lang="en-US" dirty="0" smtClean="0"/>
              <a:t>	(parameter: </a:t>
            </a:r>
            <a:r>
              <a:rPr lang="en-US" dirty="0" err="1" smtClean="0"/>
              <a:t>MaximumAngel</a:t>
            </a:r>
            <a:r>
              <a:rPr lang="en-US" dirty="0" smtClean="0"/>
              <a:t>: medium))</a:t>
            </a:r>
          </a:p>
          <a:p>
            <a:pPr marL="457200" lvl="1" indent="0">
              <a:buNone/>
            </a:pPr>
            <a:r>
              <a:rPr lang="en-US" dirty="0" smtClean="0"/>
              <a:t>)</a:t>
            </a:r>
            <a:endParaRPr lang="en-US" dirty="0"/>
          </a:p>
        </p:txBody>
      </p:sp>
    </p:spTree>
    <p:extLst>
      <p:ext uri="{BB962C8B-B14F-4D97-AF65-F5344CB8AC3E}">
        <p14:creationId xmlns:p14="http://schemas.microsoft.com/office/powerpoint/2010/main" val="3225076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Emotion Profiles</a:t>
            </a:r>
            <a:endParaRPr lang="en-US" dirty="0"/>
          </a:p>
        </p:txBody>
      </p:sp>
      <p:sp>
        <p:nvSpPr>
          <p:cNvPr id="3" name="2 Marcador de contenido"/>
          <p:cNvSpPr>
            <a:spLocks noGrp="1"/>
          </p:cNvSpPr>
          <p:nvPr>
            <p:ph idx="1"/>
          </p:nvPr>
        </p:nvSpPr>
        <p:spPr/>
        <p:txBody>
          <a:bodyPr/>
          <a:lstStyle/>
          <a:p>
            <a:pPr marL="0" indent="0">
              <a:buNone/>
            </a:pPr>
            <a:r>
              <a:rPr lang="en-US" dirty="0" smtClean="0"/>
              <a:t>(emotion: angry</a:t>
            </a:r>
          </a:p>
          <a:p>
            <a:pPr marL="457200" lvl="1" indent="0">
              <a:buNone/>
            </a:pPr>
            <a:r>
              <a:rPr lang="en-US" dirty="0" smtClean="0"/>
              <a:t>(Move (parameter: Velocity: </a:t>
            </a:r>
            <a:r>
              <a:rPr lang="en-US" dirty="0"/>
              <a:t>fast</a:t>
            </a:r>
            <a:r>
              <a:rPr lang="en-US" dirty="0" smtClean="0"/>
              <a:t>))</a:t>
            </a:r>
          </a:p>
          <a:p>
            <a:pPr marL="457200" lvl="1" indent="0">
              <a:buNone/>
            </a:pPr>
            <a:r>
              <a:rPr lang="en-US" dirty="0"/>
              <a:t>(</a:t>
            </a:r>
            <a:r>
              <a:rPr lang="en-US" dirty="0" err="1" smtClean="0"/>
              <a:t>WaveMove</a:t>
            </a:r>
            <a:r>
              <a:rPr lang="en-US" dirty="0" smtClean="0"/>
              <a:t> (parameter: Velocity:</a:t>
            </a:r>
            <a:r>
              <a:rPr lang="en-US" dirty="0"/>
              <a:t> </a:t>
            </a:r>
            <a:r>
              <a:rPr lang="en-US" dirty="0" smtClean="0"/>
              <a:t>small) </a:t>
            </a:r>
          </a:p>
          <a:p>
            <a:pPr marL="457200" lvl="1" indent="0">
              <a:buNone/>
            </a:pPr>
            <a:r>
              <a:rPr lang="en-US" dirty="0"/>
              <a:t>	</a:t>
            </a:r>
            <a:r>
              <a:rPr lang="en-US" dirty="0" smtClean="0"/>
              <a:t>	     (parameter: </a:t>
            </a:r>
            <a:r>
              <a:rPr lang="en-US" dirty="0" err="1"/>
              <a:t>MaximumAngle</a:t>
            </a:r>
            <a:r>
              <a:rPr lang="en-US" dirty="0" smtClean="0"/>
              <a:t>: </a:t>
            </a:r>
            <a:r>
              <a:rPr lang="en-US" dirty="0" err="1" smtClean="0"/>
              <a:t>verysmall</a:t>
            </a:r>
            <a:r>
              <a:rPr lang="en-US" dirty="0" smtClean="0"/>
              <a:t>))</a:t>
            </a:r>
          </a:p>
          <a:p>
            <a:pPr marL="457200" lvl="1" indent="0">
              <a:buNone/>
            </a:pPr>
            <a:r>
              <a:rPr lang="en-US" dirty="0" smtClean="0"/>
              <a:t>(</a:t>
            </a:r>
            <a:r>
              <a:rPr lang="en-US" dirty="0" err="1" smtClean="0"/>
              <a:t>WaveShoulder</a:t>
            </a:r>
            <a:r>
              <a:rPr lang="en-US" dirty="0" smtClean="0"/>
              <a:t> (parameter: movement: asymmetric)</a:t>
            </a:r>
          </a:p>
          <a:p>
            <a:pPr marL="457200" lvl="1" indent="0">
              <a:buNone/>
            </a:pPr>
            <a:r>
              <a:rPr lang="en-US" dirty="0" smtClean="0"/>
              <a:t>	(parameter: </a:t>
            </a:r>
            <a:r>
              <a:rPr lang="en-US" dirty="0" err="1" smtClean="0"/>
              <a:t>MaximumAngel</a:t>
            </a:r>
            <a:r>
              <a:rPr lang="en-US" dirty="0" smtClean="0"/>
              <a:t>: medium))</a:t>
            </a:r>
          </a:p>
          <a:p>
            <a:pPr marL="457200" lvl="1" indent="0">
              <a:buNone/>
            </a:pPr>
            <a:r>
              <a:rPr lang="en-US" dirty="0" smtClean="0"/>
              <a:t>)</a:t>
            </a:r>
            <a:endParaRPr lang="en-US" dirty="0"/>
          </a:p>
        </p:txBody>
      </p:sp>
    </p:spTree>
    <p:extLst>
      <p:ext uri="{BB962C8B-B14F-4D97-AF65-F5344CB8AC3E}">
        <p14:creationId xmlns:p14="http://schemas.microsoft.com/office/powerpoint/2010/main" val="3453053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Action Profiles</a:t>
            </a:r>
            <a:endParaRPr lang="en-US" dirty="0"/>
          </a:p>
        </p:txBody>
      </p:sp>
      <p:sp>
        <p:nvSpPr>
          <p:cNvPr id="3" name="2 Marcador de contenido"/>
          <p:cNvSpPr>
            <a:spLocks noGrp="1"/>
          </p:cNvSpPr>
          <p:nvPr>
            <p:ph idx="1"/>
          </p:nvPr>
        </p:nvSpPr>
        <p:spPr/>
        <p:txBody>
          <a:bodyPr/>
          <a:lstStyle/>
          <a:p>
            <a:r>
              <a:rPr lang="en-US" dirty="0" smtClean="0"/>
              <a:t>Description</a:t>
            </a:r>
          </a:p>
          <a:p>
            <a:endParaRPr lang="en-US" dirty="0"/>
          </a:p>
        </p:txBody>
      </p:sp>
    </p:spTree>
    <p:extLst>
      <p:ext uri="{BB962C8B-B14F-4D97-AF65-F5344CB8AC3E}">
        <p14:creationId xmlns:p14="http://schemas.microsoft.com/office/powerpoint/2010/main" val="3238359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Simple Actions</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t>Move(</a:t>
            </a:r>
            <a:r>
              <a:rPr lang="en-US" dirty="0" err="1" smtClean="0"/>
              <a:t>finalPosition</a:t>
            </a:r>
            <a:r>
              <a:rPr lang="en-US" dirty="0" smtClean="0"/>
              <a:t>, Velocity, </a:t>
            </a:r>
            <a:r>
              <a:rPr lang="en-US" dirty="0" err="1" smtClean="0"/>
              <a:t>angularPosition</a:t>
            </a:r>
            <a:r>
              <a:rPr lang="en-US" dirty="0" smtClean="0"/>
              <a:t>)</a:t>
            </a:r>
          </a:p>
          <a:p>
            <a:r>
              <a:rPr lang="en-US" dirty="0" err="1" smtClean="0"/>
              <a:t>WaveMove</a:t>
            </a:r>
            <a:r>
              <a:rPr lang="en-US" dirty="0" smtClean="0"/>
              <a:t>(</a:t>
            </a:r>
            <a:r>
              <a:rPr lang="en-US" dirty="0" err="1" smtClean="0"/>
              <a:t>Velocity,MaximumAngle</a:t>
            </a:r>
            <a:r>
              <a:rPr lang="en-US" dirty="0" smtClean="0"/>
              <a:t>)</a:t>
            </a:r>
          </a:p>
          <a:p>
            <a:r>
              <a:rPr lang="en-US" dirty="0" err="1" smtClean="0"/>
              <a:t>RotateTorso</a:t>
            </a:r>
            <a:r>
              <a:rPr lang="en-US" dirty="0" smtClean="0"/>
              <a:t>(Angle)</a:t>
            </a:r>
          </a:p>
          <a:p>
            <a:r>
              <a:rPr lang="en-US" dirty="0" err="1" smtClean="0"/>
              <a:t>RotateTorso</a:t>
            </a:r>
            <a:r>
              <a:rPr lang="en-US" dirty="0" smtClean="0"/>
              <a:t>(</a:t>
            </a:r>
            <a:r>
              <a:rPr lang="en-US" dirty="0" err="1" smtClean="0"/>
              <a:t>Angle,Velocity</a:t>
            </a:r>
            <a:r>
              <a:rPr lang="en-US" dirty="0" smtClean="0"/>
              <a:t>)</a:t>
            </a:r>
          </a:p>
          <a:p>
            <a:r>
              <a:rPr lang="en-US" dirty="0" err="1" smtClean="0"/>
              <a:t>WaveTorso</a:t>
            </a:r>
            <a:r>
              <a:rPr lang="en-US" dirty="0" smtClean="0"/>
              <a:t>(</a:t>
            </a:r>
            <a:r>
              <a:rPr lang="en-US" dirty="0" err="1" smtClean="0"/>
              <a:t>Velocity,MaximumAngle</a:t>
            </a:r>
            <a:r>
              <a:rPr lang="en-US" dirty="0" smtClean="0"/>
              <a:t>)</a:t>
            </a:r>
          </a:p>
          <a:p>
            <a:r>
              <a:rPr lang="en-US" dirty="0" smtClean="0"/>
              <a:t>Grasp(Object)</a:t>
            </a:r>
          </a:p>
          <a:p>
            <a:r>
              <a:rPr lang="en-US" dirty="0" err="1" smtClean="0"/>
              <a:t>RotateHead</a:t>
            </a:r>
            <a:r>
              <a:rPr lang="en-US" dirty="0" smtClean="0"/>
              <a:t>(</a:t>
            </a:r>
            <a:r>
              <a:rPr lang="en-US" dirty="0" err="1" smtClean="0"/>
              <a:t>AngleTheta,AngleBeta</a:t>
            </a:r>
            <a:r>
              <a:rPr lang="en-US" dirty="0" smtClean="0"/>
              <a:t>) </a:t>
            </a:r>
          </a:p>
          <a:p>
            <a:r>
              <a:rPr lang="en-US" dirty="0" err="1" smtClean="0"/>
              <a:t>RotateHead</a:t>
            </a:r>
            <a:r>
              <a:rPr lang="en-US" dirty="0" smtClean="0"/>
              <a:t>(</a:t>
            </a:r>
            <a:r>
              <a:rPr lang="en-US" dirty="0" err="1" smtClean="0"/>
              <a:t>AngleTheta,AngleBeta,VelocityTheta</a:t>
            </a:r>
            <a:r>
              <a:rPr lang="en-US" dirty="0" smtClean="0"/>
              <a:t>, </a:t>
            </a:r>
            <a:r>
              <a:rPr lang="en-US" dirty="0" err="1" smtClean="0"/>
              <a:t>VelocityBeta</a:t>
            </a:r>
            <a:r>
              <a:rPr lang="en-US" dirty="0" smtClean="0"/>
              <a:t>)</a:t>
            </a:r>
          </a:p>
          <a:p>
            <a:r>
              <a:rPr lang="en-US" dirty="0" err="1" smtClean="0"/>
              <a:t>RotateShoulder</a:t>
            </a:r>
            <a:r>
              <a:rPr lang="en-US" dirty="0" smtClean="0"/>
              <a:t>(</a:t>
            </a:r>
            <a:r>
              <a:rPr lang="en-US" dirty="0" err="1" smtClean="0"/>
              <a:t>Idshoulder,AngleBeta,AngleTheta,AngleOmega</a:t>
            </a:r>
            <a:r>
              <a:rPr lang="en-US" dirty="0" smtClean="0"/>
              <a:t>) </a:t>
            </a:r>
          </a:p>
          <a:p>
            <a:r>
              <a:rPr lang="en-US" dirty="0" err="1" smtClean="0"/>
              <a:t>WaveShoulder</a:t>
            </a:r>
            <a:r>
              <a:rPr lang="en-US" dirty="0" smtClean="0"/>
              <a:t>(</a:t>
            </a:r>
            <a:r>
              <a:rPr lang="en-US" dirty="0" err="1" smtClean="0"/>
              <a:t>Idshoulder,Idshoulder,AngleBeta,AngleTheta,type</a:t>
            </a:r>
            <a:r>
              <a:rPr lang="en-US" dirty="0" smtClean="0"/>
              <a:t>)</a:t>
            </a:r>
            <a:endParaRPr lang="en-US" dirty="0"/>
          </a:p>
        </p:txBody>
      </p:sp>
    </p:spTree>
    <p:extLst>
      <p:ext uri="{BB962C8B-B14F-4D97-AF65-F5344CB8AC3E}">
        <p14:creationId xmlns:p14="http://schemas.microsoft.com/office/powerpoint/2010/main" val="1500270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Platform Description</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It is given from the simple actions</a:t>
            </a:r>
            <a:endParaRPr lang="en-US" dirty="0"/>
          </a:p>
          <a:p>
            <a:pPr lvl="1"/>
            <a:r>
              <a:rPr lang="en-US" dirty="0" smtClean="0"/>
              <a:t>(platform: </a:t>
            </a:r>
            <a:r>
              <a:rPr lang="en-US" dirty="0" err="1" smtClean="0"/>
              <a:t>triskar</a:t>
            </a:r>
            <a:endParaRPr lang="en-US" dirty="0" smtClean="0"/>
          </a:p>
          <a:p>
            <a:pPr marL="457200" lvl="1" indent="0">
              <a:buNone/>
            </a:pPr>
            <a:r>
              <a:rPr lang="en-US" dirty="0" smtClean="0"/>
              <a:t>	(</a:t>
            </a:r>
            <a:r>
              <a:rPr lang="en-US" dirty="0" err="1" smtClean="0"/>
              <a:t>basicActions</a:t>
            </a:r>
            <a:r>
              <a:rPr lang="en-US" dirty="0" smtClean="0"/>
              <a:t>: move, </a:t>
            </a:r>
            <a:r>
              <a:rPr lang="en-US" dirty="0" err="1" smtClean="0"/>
              <a:t>wavemove</a:t>
            </a:r>
            <a:r>
              <a:rPr lang="en-US" dirty="0" smtClean="0"/>
              <a:t>,</a:t>
            </a:r>
            <a:r>
              <a:rPr lang="en-US" dirty="0"/>
              <a:t> </a:t>
            </a:r>
            <a:r>
              <a:rPr lang="en-US" dirty="0" err="1" smtClean="0"/>
              <a:t>RotateShoulde</a:t>
            </a:r>
            <a:r>
              <a:rPr lang="en-US" dirty="0"/>
              <a:t>	</a:t>
            </a:r>
            <a:endParaRPr lang="en-US" dirty="0" smtClean="0"/>
          </a:p>
          <a:p>
            <a:pPr marL="457200" lvl="1" indent="0">
              <a:buNone/>
            </a:pPr>
            <a:r>
              <a:rPr lang="en-US" dirty="0" smtClean="0"/>
              <a:t>)</a:t>
            </a:r>
          </a:p>
        </p:txBody>
      </p:sp>
    </p:spTree>
    <p:extLst>
      <p:ext uri="{BB962C8B-B14F-4D97-AF65-F5344CB8AC3E}">
        <p14:creationId xmlns:p14="http://schemas.microsoft.com/office/powerpoint/2010/main" val="3006119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Platform Description</a:t>
            </a:r>
            <a:endParaRPr lang="en-US" dirty="0"/>
          </a:p>
        </p:txBody>
      </p:sp>
      <p:sp>
        <p:nvSpPr>
          <p:cNvPr id="3" name="2 Marcador de contenido"/>
          <p:cNvSpPr>
            <a:spLocks noGrp="1"/>
          </p:cNvSpPr>
          <p:nvPr>
            <p:ph idx="1"/>
          </p:nvPr>
        </p:nvSpPr>
        <p:spPr/>
        <p:txBody>
          <a:bodyPr/>
          <a:lstStyle/>
          <a:p>
            <a:r>
              <a:rPr lang="en-US" dirty="0" smtClean="0"/>
              <a:t>Format</a:t>
            </a:r>
          </a:p>
          <a:p>
            <a:r>
              <a:rPr lang="en-US" dirty="0" smtClean="0"/>
              <a:t>Example</a:t>
            </a:r>
          </a:p>
          <a:p>
            <a:endParaRPr lang="en-US" dirty="0"/>
          </a:p>
        </p:txBody>
      </p:sp>
    </p:spTree>
    <p:extLst>
      <p:ext uri="{BB962C8B-B14F-4D97-AF65-F5344CB8AC3E}">
        <p14:creationId xmlns:p14="http://schemas.microsoft.com/office/powerpoint/2010/main" val="739596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World Model</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a:t>this model specifies the position of the objects that are around the robot.</a:t>
            </a:r>
            <a:endParaRPr lang="en-US" i="1" dirty="0"/>
          </a:p>
          <a:p>
            <a:pPr lvl="2"/>
            <a:r>
              <a:rPr lang="en-US" dirty="0" smtClean="0"/>
              <a:t>Current position of the robot</a:t>
            </a:r>
          </a:p>
          <a:p>
            <a:pPr lvl="2"/>
            <a:r>
              <a:rPr lang="en-US" dirty="0" smtClean="0"/>
              <a:t>Position of the objects surrounding the robot</a:t>
            </a:r>
          </a:p>
          <a:p>
            <a:pPr lvl="2"/>
            <a:r>
              <a:rPr lang="en-US" dirty="0" smtClean="0"/>
              <a:t>Mental model of others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086805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2.01</a:t>
            </a:r>
            <a:endParaRPr lang="es-CO" dirty="0"/>
          </a:p>
        </p:txBody>
      </p:sp>
      <p:pic>
        <p:nvPicPr>
          <p:cNvPr id="1028" name="Picture 4" descr="C:\Users\Julian\Dropbox\Emotion\BasedImages\ArchitectureNew2.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573" y="1600200"/>
            <a:ext cx="706685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207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2,02</a:t>
            </a:r>
            <a:endParaRPr lang="es-CO" dirty="0"/>
          </a:p>
        </p:txBody>
      </p:sp>
      <p:pic>
        <p:nvPicPr>
          <p:cNvPr id="1026" name="Picture 2" descr="C:\Users\Julian\Dropbox\Emotion\BasedImages\ArchitectureNew2.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799" y="1600200"/>
            <a:ext cx="706440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63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List of boxes</a:t>
            </a:r>
            <a:endParaRPr lang="en-US" dirty="0"/>
          </a:p>
        </p:txBody>
      </p:sp>
      <p:sp>
        <p:nvSpPr>
          <p:cNvPr id="3" name="2 Marcador de contenido"/>
          <p:cNvSpPr>
            <a:spLocks noGrp="1"/>
          </p:cNvSpPr>
          <p:nvPr>
            <p:ph idx="1"/>
          </p:nvPr>
        </p:nvSpPr>
        <p:spPr/>
        <p:txBody>
          <a:bodyPr>
            <a:normAutofit fontScale="70000" lnSpcReduction="20000"/>
          </a:bodyPr>
          <a:lstStyle/>
          <a:p>
            <a:r>
              <a:rPr lang="en-US" dirty="0" smtClean="0">
                <a:hlinkClick r:id="rId2" action="ppaction://hlinksldjump"/>
              </a:rPr>
              <a:t>Action Generation</a:t>
            </a:r>
            <a:endParaRPr lang="en-US" dirty="0" smtClean="0"/>
          </a:p>
          <a:p>
            <a:r>
              <a:rPr lang="en-US" dirty="0" smtClean="0">
                <a:hlinkClick r:id="rId3" action="ppaction://hlinksldjump"/>
              </a:rPr>
              <a:t>Action Modulation</a:t>
            </a:r>
            <a:endParaRPr lang="en-US" dirty="0" smtClean="0"/>
          </a:p>
          <a:p>
            <a:r>
              <a:rPr lang="en-US" dirty="0" smtClean="0">
                <a:hlinkClick r:id="rId4" action="ppaction://hlinksldjump"/>
              </a:rPr>
              <a:t>Emotion Profiles</a:t>
            </a:r>
            <a:endParaRPr lang="en-US" dirty="0" smtClean="0"/>
          </a:p>
          <a:p>
            <a:r>
              <a:rPr lang="en-US" dirty="0" smtClean="0">
                <a:hlinkClick r:id="rId5" action="ppaction://hlinksldjump"/>
              </a:rPr>
              <a:t>Action Profiles</a:t>
            </a:r>
            <a:endParaRPr lang="en-US" dirty="0" smtClean="0"/>
          </a:p>
          <a:p>
            <a:r>
              <a:rPr lang="en-US" dirty="0" smtClean="0">
                <a:hlinkClick r:id="rId6" action="ppaction://hlinksldjump"/>
              </a:rPr>
              <a:t>Platform Description</a:t>
            </a:r>
            <a:endParaRPr lang="en-US" dirty="0" smtClean="0"/>
          </a:p>
          <a:p>
            <a:r>
              <a:rPr lang="en-US" dirty="0" smtClean="0"/>
              <a:t>Character Descriptor</a:t>
            </a:r>
          </a:p>
          <a:p>
            <a:r>
              <a:rPr lang="en-US" dirty="0" smtClean="0"/>
              <a:t>Script Descriptor</a:t>
            </a:r>
          </a:p>
          <a:p>
            <a:r>
              <a:rPr lang="en-US" dirty="0" smtClean="0">
                <a:hlinkClick r:id="rId7" action="ppaction://hlinksldjump"/>
              </a:rPr>
              <a:t>World Model</a:t>
            </a:r>
            <a:endParaRPr lang="en-US" dirty="0" smtClean="0"/>
          </a:p>
          <a:p>
            <a:r>
              <a:rPr lang="en-US" dirty="0" smtClean="0">
                <a:hlinkClick r:id="rId8" action="ppaction://hlinksldjump"/>
              </a:rPr>
              <a:t>Social World Model</a:t>
            </a:r>
            <a:endParaRPr lang="en-US" dirty="0" smtClean="0"/>
          </a:p>
          <a:p>
            <a:r>
              <a:rPr lang="en-US" dirty="0" smtClean="0">
                <a:hlinkClick r:id="rId9" action="ppaction://hlinksldjump"/>
              </a:rPr>
              <a:t>Relational Social Model</a:t>
            </a:r>
            <a:endParaRPr lang="en-US" dirty="0" smtClean="0"/>
          </a:p>
          <a:p>
            <a:r>
              <a:rPr lang="en-US" dirty="0" smtClean="0">
                <a:hlinkClick r:id="rId10" action="ppaction://hlinksldjump"/>
              </a:rPr>
              <a:t>Emotional Model</a:t>
            </a:r>
            <a:endParaRPr lang="en-US" dirty="0" smtClean="0"/>
          </a:p>
          <a:p>
            <a:r>
              <a:rPr lang="en-US" dirty="0" smtClean="0"/>
              <a:t>Motivation</a:t>
            </a:r>
          </a:p>
          <a:p>
            <a:endParaRPr lang="en-US" dirty="0" smtClean="0"/>
          </a:p>
        </p:txBody>
      </p:sp>
    </p:spTree>
    <p:extLst>
      <p:ext uri="{BB962C8B-B14F-4D97-AF65-F5344CB8AC3E}">
        <p14:creationId xmlns:p14="http://schemas.microsoft.com/office/powerpoint/2010/main" val="54751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Relational Social Model</a:t>
            </a:r>
            <a:endParaRPr lang="en-US" dirty="0"/>
          </a:p>
        </p:txBody>
      </p:sp>
      <p:sp>
        <p:nvSpPr>
          <p:cNvPr id="3" name="2 Marcador de contenido"/>
          <p:cNvSpPr>
            <a:spLocks noGrp="1"/>
          </p:cNvSpPr>
          <p:nvPr>
            <p:ph idx="1"/>
          </p:nvPr>
        </p:nvSpPr>
        <p:spPr/>
        <p:txBody>
          <a:bodyPr/>
          <a:lstStyle/>
          <a:p>
            <a:r>
              <a:rPr lang="en-US" dirty="0" smtClean="0"/>
              <a:t>Description:</a:t>
            </a:r>
          </a:p>
          <a:p>
            <a:pPr lvl="1"/>
            <a:r>
              <a:rPr lang="en-US" dirty="0" smtClean="0"/>
              <a:t>This module is in charge of:</a:t>
            </a:r>
          </a:p>
          <a:p>
            <a:pPr lvl="2"/>
            <a:r>
              <a:rPr lang="en-US" dirty="0" smtClean="0"/>
              <a:t>Upgrade the emotion that a place, person, role and situation make feel the character</a:t>
            </a:r>
          </a:p>
          <a:p>
            <a:pPr lvl="2"/>
            <a:endParaRPr lang="en-US" dirty="0" smtClean="0"/>
          </a:p>
          <a:p>
            <a:endParaRPr lang="es-CO" dirty="0"/>
          </a:p>
        </p:txBody>
      </p:sp>
    </p:spTree>
    <p:extLst>
      <p:ext uri="{BB962C8B-B14F-4D97-AF65-F5344CB8AC3E}">
        <p14:creationId xmlns:p14="http://schemas.microsoft.com/office/powerpoint/2010/main" val="35473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Relational Social Model</a:t>
            </a:r>
            <a:endParaRPr lang="en-US" dirty="0"/>
          </a:p>
        </p:txBody>
      </p:sp>
      <p:sp>
        <p:nvSpPr>
          <p:cNvPr id="3" name="2 Marcador de contenido"/>
          <p:cNvSpPr>
            <a:spLocks noGrp="1"/>
          </p:cNvSpPr>
          <p:nvPr>
            <p:ph idx="1"/>
          </p:nvPr>
        </p:nvSpPr>
        <p:spPr/>
        <p:txBody>
          <a:bodyPr>
            <a:normAutofit/>
          </a:bodyPr>
          <a:lstStyle/>
          <a:p>
            <a:r>
              <a:rPr lang="en-US" dirty="0" smtClean="0"/>
              <a:t>Input</a:t>
            </a:r>
          </a:p>
          <a:p>
            <a:pPr lvl="1"/>
            <a:r>
              <a:rPr lang="en-US" i="1" dirty="0" smtClean="0"/>
              <a:t>World Model: </a:t>
            </a:r>
            <a:r>
              <a:rPr lang="en-US" dirty="0" smtClean="0"/>
              <a:t>own pose and motion, free space, and metal model of others.</a:t>
            </a:r>
          </a:p>
          <a:p>
            <a:pPr lvl="1"/>
            <a:r>
              <a:rPr lang="en-US" i="1" dirty="0" smtClean="0"/>
              <a:t>Character descriptor: </a:t>
            </a:r>
            <a:r>
              <a:rPr lang="en-US" dirty="0" smtClean="0"/>
              <a:t>gives the basic information about how the character relates with other roles.</a:t>
            </a:r>
            <a:endParaRPr lang="en-US" i="1" dirty="0" smtClean="0"/>
          </a:p>
          <a:p>
            <a:r>
              <a:rPr lang="en-US" dirty="0" smtClean="0"/>
              <a:t>Output</a:t>
            </a:r>
          </a:p>
          <a:p>
            <a:pPr lvl="1"/>
            <a:r>
              <a:rPr lang="en-US" dirty="0" smtClean="0"/>
              <a:t>People and roles that are present in the environment</a:t>
            </a:r>
          </a:p>
          <a:p>
            <a:endParaRPr lang="en-US" dirty="0" smtClean="0"/>
          </a:p>
          <a:p>
            <a:pPr lvl="2"/>
            <a:endParaRPr lang="en-US" dirty="0" smtClean="0"/>
          </a:p>
          <a:p>
            <a:endParaRPr lang="es-CO" dirty="0"/>
          </a:p>
        </p:txBody>
      </p:sp>
    </p:spTree>
    <p:extLst>
      <p:ext uri="{BB962C8B-B14F-4D97-AF65-F5344CB8AC3E}">
        <p14:creationId xmlns:p14="http://schemas.microsoft.com/office/powerpoint/2010/main" val="234527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5175</TotalTime>
  <Words>1498</Words>
  <Application>Microsoft Office PowerPoint</Application>
  <PresentationFormat>Presentación en pantalla (4:3)</PresentationFormat>
  <Paragraphs>254</Paragraphs>
  <Slides>47</Slides>
  <Notes>1</Notes>
  <HiddenSlides>0</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Tema de Office</vt:lpstr>
      <vt:lpstr>Presentación de PowerPoint</vt:lpstr>
      <vt:lpstr>Changes</vt:lpstr>
      <vt:lpstr>2.0</vt:lpstr>
      <vt:lpstr>General Architecture</vt:lpstr>
      <vt:lpstr>2.01</vt:lpstr>
      <vt:lpstr>2,02</vt:lpstr>
      <vt:lpstr>List of boxes</vt:lpstr>
      <vt:lpstr>Relational Social Model</vt:lpstr>
      <vt:lpstr>Relational Social Model</vt:lpstr>
      <vt:lpstr>Relational Social Model: Example</vt:lpstr>
      <vt:lpstr>Social World Model</vt:lpstr>
      <vt:lpstr>Social World Model</vt:lpstr>
      <vt:lpstr>Emotional Model</vt:lpstr>
      <vt:lpstr>Emotional Model</vt:lpstr>
      <vt:lpstr>Emotional Model</vt:lpstr>
      <vt:lpstr>Action Generation</vt:lpstr>
      <vt:lpstr>Action Generation</vt:lpstr>
      <vt:lpstr>Action Generation</vt:lpstr>
      <vt:lpstr>Action Generation</vt:lpstr>
      <vt:lpstr>Translational controller</vt:lpstr>
      <vt:lpstr>Translational controller</vt:lpstr>
      <vt:lpstr>Advance Translational controller</vt:lpstr>
      <vt:lpstr>Action Controller</vt:lpstr>
      <vt:lpstr>Action Controller</vt:lpstr>
      <vt:lpstr>Action Controller</vt:lpstr>
      <vt:lpstr>Action Filter</vt:lpstr>
      <vt:lpstr>Action Filter</vt:lpstr>
      <vt:lpstr>Action Filter</vt:lpstr>
      <vt:lpstr>Action Description</vt:lpstr>
      <vt:lpstr>Action Modulation</vt:lpstr>
      <vt:lpstr> Action Modulation</vt:lpstr>
      <vt:lpstr>Action Modulation</vt:lpstr>
      <vt:lpstr> Action Modification</vt:lpstr>
      <vt:lpstr> Action Modification</vt:lpstr>
      <vt:lpstr> Action Addition</vt:lpstr>
      <vt:lpstr> Action Addition</vt:lpstr>
      <vt:lpstr>Action Decrypt</vt:lpstr>
      <vt:lpstr>Action Decrypt</vt:lpstr>
      <vt:lpstr>Emotion Profiles</vt:lpstr>
      <vt:lpstr>Emotion Profiles</vt:lpstr>
      <vt:lpstr>Emotion Profiles</vt:lpstr>
      <vt:lpstr>Emotion Profiles</vt:lpstr>
      <vt:lpstr>Action Profiles</vt:lpstr>
      <vt:lpstr>Simple Actions</vt:lpstr>
      <vt:lpstr>Platform Description</vt:lpstr>
      <vt:lpstr>Platform Description</vt:lpstr>
      <vt:lpstr>World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dc:creator>
  <cp:lastModifiedBy>Julian</cp:lastModifiedBy>
  <cp:revision>98</cp:revision>
  <cp:lastPrinted>2014-01-21T15:34:13Z</cp:lastPrinted>
  <dcterms:created xsi:type="dcterms:W3CDTF">2014-01-20T14:57:07Z</dcterms:created>
  <dcterms:modified xsi:type="dcterms:W3CDTF">2014-02-27T18:29:53Z</dcterms:modified>
</cp:coreProperties>
</file>